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60" r:id="rId3"/>
    <p:sldId id="267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160A9-4DB4-4B27-885D-7ADF6E525BCC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C15FA-C3B3-47FD-893E-754AC8C6E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946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6917-D6ED-4969-A231-78C93FBCF088}" type="datetime1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22AIE442- Robotic Operating Systems &amp; Robot Simulation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AB3C-57A8-4C7B-9CC1-B65461D10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71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7EFC-998A-4463-879F-49A1FA2DFBC2}" type="datetime1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22AIE442- Robotic Operating Systems &amp; Robot Simulation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AB3C-57A8-4C7B-9CC1-B65461D10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042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0897-F791-451E-A144-B94D3D5A3231}" type="datetime1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22AIE442- Robotic Operating Systems &amp; Robot Simulation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AB3C-57A8-4C7B-9CC1-B65461D10E3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5251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6AD74-9B20-48C2-9C26-9E7F7A0DADE9}" type="datetime1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22AIE442- Robotic Operating Systems &amp; Robot Simulation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AB3C-57A8-4C7B-9CC1-B65461D10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413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22BD-1F7B-469D-839A-F235024CD21E}" type="datetime1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22AIE442- Robotic Operating Systems &amp; Robot Simulation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AB3C-57A8-4C7B-9CC1-B65461D10E3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569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C361-4315-46CE-8422-A0F7EBE55E67}" type="datetime1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22AIE442- Robotic Operating Systems &amp; Robot Simulation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AB3C-57A8-4C7B-9CC1-B65461D10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449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8754-F68F-4B08-8314-EF4C5A511C0D}" type="datetime1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22AIE442- Robotic Operating Systems &amp; Robot Simulation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AB3C-57A8-4C7B-9CC1-B65461D10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051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5C1B-FBF5-4493-A499-1D49E9981F05}" type="datetime1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22AIE442- Robotic Operating Systems &amp; Robot Simulation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AB3C-57A8-4C7B-9CC1-B65461D10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61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DE0B-DD7F-4F83-A454-413A691BEF3C}" type="datetime1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22AIE442- Robotic Operating Systems &amp; Robot Simulation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AB3C-57A8-4C7B-9CC1-B65461D10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50D27-3CA1-468D-B879-FC78F42E505F}" type="datetime1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22AIE442- Robotic Operating Systems &amp; Robot Simulation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AB3C-57A8-4C7B-9CC1-B65461D10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29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3DDB-9068-4180-BED8-B190294B80E0}" type="datetime1">
              <a:rPr lang="en-IN" smtClean="0"/>
              <a:t>02-11-2024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22AIE442- Robotic Operating Systems &amp; Robot Simulation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AB3C-57A8-4C7B-9CC1-B65461D10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83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661F-601A-4723-81AA-A90B3B4E6815}" type="datetime1">
              <a:rPr lang="en-IN" smtClean="0"/>
              <a:t>02-11-2024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22AIE442- Robotic Operating Systems &amp; Robot Simulation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AB3C-57A8-4C7B-9CC1-B65461D10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695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1799-73B6-4AF0-AB71-75010CA20D4E}" type="datetime1">
              <a:rPr lang="en-IN" smtClean="0"/>
              <a:t>02-11-2024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22AIE442- Robotic Operating Systems &amp; Robot Simulation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AB3C-57A8-4C7B-9CC1-B65461D10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65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91A9-5610-4E3E-93FB-FD67A6B7A1DC}" type="datetime1">
              <a:rPr lang="en-IN" smtClean="0"/>
              <a:t>02-11-2024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22AIE442- Robotic Operating Systems &amp; Robot Simulation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AB3C-57A8-4C7B-9CC1-B65461D10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0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BE46-72A1-4E23-B41C-08E3D097F4FC}" type="datetime1">
              <a:rPr lang="en-IN" smtClean="0"/>
              <a:t>02-11-2024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22AIE442- Robotic Operating Systems &amp; Robot Simulation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AB3C-57A8-4C7B-9CC1-B65461D10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38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B1ECD-96E9-4012-B0BB-DC875F89B111}" type="datetime1">
              <a:rPr lang="en-IN" smtClean="0"/>
              <a:t>02-11-2024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22AIE442- Robotic Operating Systems &amp; Robot Simulation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AB3C-57A8-4C7B-9CC1-B65461D10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74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B05B2-5A13-4165-98C4-008D49232A0F}" type="datetime1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22AIE442- Robotic Operating Systems &amp; Robot Simulation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49AB3C-57A8-4C7B-9CC1-B65461D10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51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58" y="899460"/>
            <a:ext cx="10791092" cy="4155140"/>
          </a:xfrm>
        </p:spPr>
        <p:txBody>
          <a:bodyPr>
            <a:normAutofit/>
          </a:bodyPr>
          <a:lstStyle/>
          <a:p>
            <a:pPr eaLnBrk="1" hangingPunct="1"/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SDF</a:t>
            </a:r>
            <a:b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7F38E49-019A-40DA-9557-16A3808CB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33674" y="6356349"/>
            <a:ext cx="5172076" cy="365125"/>
          </a:xfrm>
        </p:spPr>
        <p:txBody>
          <a:bodyPr/>
          <a:lstStyle/>
          <a:p>
            <a:r>
              <a:rPr lang="en-US"/>
              <a:t>22AIE442- Robotic Operating Systems &amp; Robot Simulation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7999-AFE1-405A-A671-BB81E86C9A4D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AD906D-CE5C-4F8B-BDAE-46D821B5C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38" y="42210"/>
            <a:ext cx="3767138" cy="107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7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408F-C3F6-CEC8-8163-B47BD870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111111"/>
                </a:solidFill>
                <a:effectLst/>
                <a:latin typeface="Roboto"/>
              </a:rPr>
              <a:t>SDF-</a:t>
            </a:r>
            <a:r>
              <a:rPr lang="en-IN" b="0" i="0" dirty="0">
                <a:solidFill>
                  <a:srgbClr val="222832"/>
                </a:solidFill>
                <a:effectLst/>
                <a:latin typeface="Roboto"/>
              </a:rPr>
              <a:t> Simulation Description Format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65A4B-0F3E-4DCB-6628-611985C7B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SDF is an XML format used to describe objects and environments for robotics simulation.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SDF Models can range from simple shapes to complex robots.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refers to the &lt;model&gt; SDF tag, and is essentially a collection of links, joints, collision objects, visuals, and plugins.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Generating a model file can be difficult depending on the complexity of the desired model..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accurate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robots, sensors, and environments in simulation platforms like Gazebo.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URDF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URDF focuses on robot kinematics; SDF encompasses both kinematics and dynamics.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4ED39-F6A3-071B-3A8D-3A60F4BE3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22AIE442- Robotic Operating Systems &amp; Robot Simulation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21070-120E-9029-201B-3161C8B2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AB3C-57A8-4C7B-9CC1-B65461D10E3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146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C552D-55C9-3551-5995-7CF9D5B38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SDF Models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D82ED-1B6F-E1E7-7C54-353CC5A1D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4771362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Links: A link contains the physical properties of one body of the model. This can be a wheel, or a link in a joint chain. Each link may contain many collision and visual elements. Try to reduce the number of links in your models in order to improve performance and stability. </a:t>
            </a:r>
          </a:p>
          <a:p>
            <a:pPr algn="just">
              <a:lnSpc>
                <a:spcPct val="120000"/>
              </a:lnSpc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 table model could consist of 5 links (4 for the legs and 1 for the top) connected via joints. However, this is overly complex, especially since the joints will never move. Instead, create the table with 1 link and 5 collision elements.</a:t>
            </a:r>
          </a:p>
          <a:p>
            <a:pPr algn="just">
              <a:lnSpc>
                <a:spcPct val="120000"/>
              </a:lnSpc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Collision: A collision element encapsulates a geometry that is used for collision checking. This can be a simple shape (which is preferred), or a triangle mesh (which consumes greater resources). A link may contain many collision elements.</a:t>
            </a:r>
          </a:p>
          <a:p>
            <a:pPr algn="just">
              <a:lnSpc>
                <a:spcPct val="120000"/>
              </a:lnSpc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Visual: A visual element is used to visualize parts of a link. A link may contain 0 or more visual elements.</a:t>
            </a:r>
          </a:p>
          <a:p>
            <a:pPr algn="just">
              <a:lnSpc>
                <a:spcPct val="120000"/>
              </a:lnSpc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Inertial: The inertial element describes the dynamic properties of the link, such as mass and rotational inertia matrix.</a:t>
            </a:r>
          </a:p>
          <a:p>
            <a:pPr algn="just">
              <a:lnSpc>
                <a:spcPct val="120000"/>
              </a:lnSpc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Sensor: A sensor collects data from the world for use in plugins. A link may contain 0 or more sensors.</a:t>
            </a:r>
          </a:p>
          <a:p>
            <a:pPr algn="just">
              <a:lnSpc>
                <a:spcPct val="120000"/>
              </a:lnSpc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Light: A light element describes a light source attached to a link. A link may contain 0 or more lights.</a:t>
            </a:r>
          </a:p>
          <a:p>
            <a:pPr algn="just">
              <a:lnSpc>
                <a:spcPct val="120000"/>
              </a:lnSpc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Joints: A joint connects two links. A parent and child relationship is established along with other parameters such as axis of rotation, and joint limits.</a:t>
            </a:r>
          </a:p>
          <a:p>
            <a:pPr algn="just">
              <a:lnSpc>
                <a:spcPct val="120000"/>
              </a:lnSpc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Plugins: A plugin is a shared library created by a third party to control a model.</a:t>
            </a:r>
            <a:endParaRPr lang="en-IN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4C622-B1CA-92EC-7F1A-7BF948A38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r>
              <a:rPr lang="en-US"/>
              <a:t>22AIE442- Robotic Operating Systems &amp; Robot Simulation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E7A00-5E7C-13FA-BA58-CCC96EF36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just"/>
            <a:fld id="{5149AB3C-57A8-4C7B-9CC1-B65461D10E3F}" type="slidenum">
              <a:rPr lang="en-IN" smtClean="0"/>
              <a:pPr algn="just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150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1A2A-5BBC-5C1D-94A0-D4A3319F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</a:t>
            </a:r>
            <a:r>
              <a:rPr lang="en-US" dirty="0" err="1"/>
              <a:t>SDFOverview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D75F7-F6C8-2545-61A8-6DAFCD67E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Every SDF file begins with a &lt;</a:t>
            </a:r>
            <a:r>
              <a:rPr lang="en-US" dirty="0" err="1"/>
              <a:t>sdf</a:t>
            </a:r>
            <a:r>
              <a:rPr lang="en-US" dirty="0"/>
              <a:t>&gt; element.</a:t>
            </a:r>
          </a:p>
          <a:p>
            <a:r>
              <a:rPr lang="en-US" dirty="0"/>
              <a:t>Key Components:</a:t>
            </a:r>
          </a:p>
          <a:p>
            <a:r>
              <a:rPr lang="en-US" dirty="0"/>
              <a:t>&lt;model&gt;: Represents the robot or object.</a:t>
            </a:r>
          </a:p>
          <a:p>
            <a:r>
              <a:rPr lang="en-US" dirty="0"/>
              <a:t>&lt;link&gt;: Defines parts of the model.</a:t>
            </a:r>
          </a:p>
          <a:p>
            <a:r>
              <a:rPr lang="en-US" dirty="0"/>
              <a:t>&lt;joint&gt;: Connects links together.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330D2-CBF1-C2A5-536E-1D26C0CC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22AIE442- Robotic Operating Systems &amp; Robot Simulation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5377E-AA84-8F08-F299-699FCDD5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AB3C-57A8-4C7B-9CC1-B65461D10E3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360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51644-D7A5-DF80-8BB0-B6489EDD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B79B0-F7F2-CB2B-C376-34CCFC6C4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Model</a:t>
            </a:r>
            <a:r>
              <a:rPr lang="en-US" dirty="0" err="1"/>
              <a:t>:Defines</a:t>
            </a:r>
            <a:r>
              <a:rPr lang="en-US" dirty="0"/>
              <a:t> a model's properties (e.g., name, static).</a:t>
            </a:r>
          </a:p>
          <a:p>
            <a:endParaRPr lang="en-US" dirty="0"/>
          </a:p>
          <a:p>
            <a:r>
              <a:rPr lang="en-US" dirty="0" err="1"/>
              <a:t>Eg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&lt;model name="</a:t>
            </a:r>
            <a:r>
              <a:rPr lang="en-US" dirty="0" err="1"/>
              <a:t>example_robot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&lt;static&gt;false&lt;/static&gt;</a:t>
            </a:r>
          </a:p>
          <a:p>
            <a:pPr marL="0" indent="0">
              <a:buNone/>
            </a:pPr>
            <a:r>
              <a:rPr lang="en-US" dirty="0"/>
              <a:t>&lt;/model&gt;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699F9-7EDF-144C-19B4-9E9333B2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22AIE442- Robotic Operating Systems &amp; Robot Simulation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86B95-0613-6EC8-5E7C-D2914253B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AB3C-57A8-4C7B-9CC1-B65461D10E3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713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F639D-86E9-8D2C-487F-BEA3E05F5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87664-79EF-10B5-F1F4-86D925262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Link:Each</a:t>
            </a:r>
            <a:r>
              <a:rPr lang="en-US" dirty="0"/>
              <a:t> link can have visual, collision, and inertial properties.</a:t>
            </a:r>
          </a:p>
          <a:p>
            <a:r>
              <a:rPr lang="en-US" dirty="0" err="1"/>
              <a:t>Joint:Types</a:t>
            </a:r>
            <a:r>
              <a:rPr lang="en-US" dirty="0"/>
              <a:t> include revolute, prismatic, etc.</a:t>
            </a:r>
          </a:p>
          <a:p>
            <a:r>
              <a:rPr lang="en-US" dirty="0" err="1"/>
              <a:t>Eg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&lt;joint name="</a:t>
            </a:r>
            <a:r>
              <a:rPr lang="en-US" dirty="0" err="1"/>
              <a:t>joint_name</a:t>
            </a:r>
            <a:r>
              <a:rPr lang="en-US" dirty="0"/>
              <a:t>" type="revolute"&gt;</a:t>
            </a:r>
          </a:p>
          <a:p>
            <a:pPr marL="0" indent="0">
              <a:buNone/>
            </a:pPr>
            <a:r>
              <a:rPr lang="en-US" dirty="0"/>
              <a:t>  &lt;parent&gt;link1&lt;/parent&gt;</a:t>
            </a:r>
          </a:p>
          <a:p>
            <a:pPr marL="0" indent="0">
              <a:buNone/>
            </a:pPr>
            <a:r>
              <a:rPr lang="en-US" dirty="0"/>
              <a:t>  &lt;child&gt;link2&lt;/child&gt;</a:t>
            </a:r>
          </a:p>
          <a:p>
            <a:pPr marL="0" indent="0">
              <a:buNone/>
            </a:pPr>
            <a:r>
              <a:rPr lang="en-US" dirty="0"/>
              <a:t>&lt;/joint&gt;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3DE753-DA1A-820C-DE60-63596918B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22AIE442- Robotic Operating Systems &amp; Robot Simulation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14A2E-07E4-75AF-D63F-06F9F1F4D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AB3C-57A8-4C7B-9CC1-B65461D10E3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768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B8B48-1EC8-B284-1DF4-9D0282D96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Geometry and Materials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1D24F-D3FD-88F9-D2D5-A41E69AB6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Geometries:Common</a:t>
            </a:r>
            <a:r>
              <a:rPr lang="en-US" dirty="0"/>
              <a:t> shapes: box, cylinder, sphere, and mesh.</a:t>
            </a:r>
          </a:p>
          <a:p>
            <a:r>
              <a:rPr lang="en-US" dirty="0" err="1"/>
              <a:t>Materials:Define</a:t>
            </a:r>
            <a:r>
              <a:rPr lang="en-US" dirty="0"/>
              <a:t> color and texture.</a:t>
            </a:r>
          </a:p>
          <a:p>
            <a:r>
              <a:rPr lang="en-US" dirty="0" err="1"/>
              <a:t>Eg</a:t>
            </a:r>
            <a:r>
              <a:rPr lang="en-US" dirty="0"/>
              <a:t>:</a:t>
            </a:r>
          </a:p>
          <a:p>
            <a:pPr marL="400050" lvl="1" indent="0">
              <a:buNone/>
            </a:pPr>
            <a:r>
              <a:rPr lang="en-US" dirty="0"/>
              <a:t>&lt;material&gt;</a:t>
            </a:r>
          </a:p>
          <a:p>
            <a:pPr marL="400050" lvl="1" indent="0">
              <a:buNone/>
            </a:pPr>
            <a:r>
              <a:rPr lang="en-US" dirty="0"/>
              <a:t>  &lt;script&gt;</a:t>
            </a:r>
          </a:p>
          <a:p>
            <a:pPr marL="400050" lvl="1" indent="0">
              <a:buNone/>
            </a:pPr>
            <a:r>
              <a:rPr lang="en-US" dirty="0"/>
              <a:t>    &lt;</a:t>
            </a:r>
            <a:r>
              <a:rPr lang="en-US" dirty="0" err="1"/>
              <a:t>uri</a:t>
            </a:r>
            <a:r>
              <a:rPr lang="en-US" dirty="0"/>
              <a:t>&gt;file://media/materials/scripts/gazebo.material&lt;/uri&gt;</a:t>
            </a:r>
          </a:p>
          <a:p>
            <a:pPr marL="400050" lvl="1" indent="0">
              <a:buNone/>
            </a:pPr>
            <a:r>
              <a:rPr lang="en-US" dirty="0"/>
              <a:t>    &lt;name&gt;Red&lt;/name&gt;</a:t>
            </a:r>
          </a:p>
          <a:p>
            <a:pPr marL="400050" lvl="1" indent="0">
              <a:buNone/>
            </a:pPr>
            <a:r>
              <a:rPr lang="en-US" dirty="0"/>
              <a:t>  &lt;/script&gt;</a:t>
            </a:r>
          </a:p>
          <a:p>
            <a:pPr marL="400050" lvl="1" indent="0">
              <a:buNone/>
            </a:pPr>
            <a:r>
              <a:rPr lang="en-US" dirty="0"/>
              <a:t>&lt;/material&gt;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42F8F5-C93D-8DB2-E7A5-5B152C59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22AIE442- Robotic Operating Systems &amp; Robot Simulation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3072DC-4EC0-DDE7-B509-DE38DB07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AB3C-57A8-4C7B-9CC1-B65461D10E3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165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BFC4-63D0-9D9E-0C86-F58709374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Pose and Orientation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E2B25-083B-5F2B-30EA-0DBAE6D04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Pose specifies the position and orientation of links and joints.</a:t>
            </a:r>
          </a:p>
          <a:p>
            <a:r>
              <a:rPr lang="en-IN" dirty="0"/>
              <a:t>Components:</a:t>
            </a:r>
          </a:p>
          <a:p>
            <a:pPr lvl="1"/>
            <a:r>
              <a:rPr lang="en-IN" dirty="0"/>
              <a:t>Position: x, y, z</a:t>
            </a:r>
          </a:p>
          <a:p>
            <a:pPr lvl="1"/>
            <a:r>
              <a:rPr lang="en-IN" dirty="0"/>
              <a:t>Orientation: roll, pitch, yaw</a:t>
            </a:r>
          </a:p>
          <a:p>
            <a:pPr lvl="1"/>
            <a:endParaRPr lang="en-IN" dirty="0"/>
          </a:p>
          <a:p>
            <a:pPr lvl="1"/>
            <a:r>
              <a:rPr lang="en-IN" dirty="0" err="1"/>
              <a:t>Eg</a:t>
            </a:r>
            <a:endParaRPr lang="en-IN" dirty="0"/>
          </a:p>
          <a:p>
            <a:pPr marL="457200" lvl="1" indent="0">
              <a:buNone/>
            </a:pPr>
            <a:r>
              <a:rPr lang="fr-FR" dirty="0"/>
              <a:t>&lt;pose&gt;0 0 0 0 0 0&lt;/pose&gt;</a:t>
            </a:r>
          </a:p>
          <a:p>
            <a:pPr lvl="1"/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44622-11D1-7A98-30A0-995EE4EE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22AIE442- Robotic Operating Systems &amp; Robot Simulation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1990C-92DA-77DB-AFFA-EFD0CAF07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AB3C-57A8-4C7B-9CC1-B65461D10E3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660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6B50-5261-6FAA-7AE4-8EAC98265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Physical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B5C87-1D3A-1A2C-7BD2-49F7513BE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Accurate mass and inertia are crucial for realistic simulation.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en-IN" dirty="0"/>
              <a:t>&lt;inertial&gt;</a:t>
            </a:r>
          </a:p>
          <a:p>
            <a:pPr marL="400050" lvl="1" indent="0">
              <a:buNone/>
            </a:pPr>
            <a:r>
              <a:rPr lang="en-IN" dirty="0"/>
              <a:t>  &lt;mass&gt;1.0&lt;/mass&gt;</a:t>
            </a:r>
          </a:p>
          <a:p>
            <a:pPr marL="400050" lvl="1" indent="0">
              <a:buNone/>
            </a:pPr>
            <a:r>
              <a:rPr lang="en-IN" dirty="0"/>
              <a:t>  &lt;inertia&gt;</a:t>
            </a:r>
          </a:p>
          <a:p>
            <a:pPr marL="400050" lvl="1" indent="0">
              <a:buNone/>
            </a:pPr>
            <a:r>
              <a:rPr lang="en-IN" dirty="0"/>
              <a:t>    &lt;</a:t>
            </a:r>
            <a:r>
              <a:rPr lang="en-IN" dirty="0" err="1"/>
              <a:t>ixx</a:t>
            </a:r>
            <a:r>
              <a:rPr lang="en-IN" dirty="0"/>
              <a:t>&gt;0.01&lt;/</a:t>
            </a:r>
            <a:r>
              <a:rPr lang="en-IN" dirty="0" err="1"/>
              <a:t>ixx</a:t>
            </a:r>
            <a:r>
              <a:rPr lang="en-IN" dirty="0"/>
              <a:t>&gt;</a:t>
            </a:r>
          </a:p>
          <a:p>
            <a:pPr marL="400050" lvl="1" indent="0">
              <a:buNone/>
            </a:pPr>
            <a:r>
              <a:rPr lang="en-IN" dirty="0"/>
              <a:t>    &lt;</a:t>
            </a:r>
            <a:r>
              <a:rPr lang="en-IN" dirty="0" err="1"/>
              <a:t>iyy</a:t>
            </a:r>
            <a:r>
              <a:rPr lang="en-IN" dirty="0"/>
              <a:t>&gt;0.01&lt;/</a:t>
            </a:r>
            <a:r>
              <a:rPr lang="en-IN" dirty="0" err="1"/>
              <a:t>iyy</a:t>
            </a:r>
            <a:r>
              <a:rPr lang="en-IN" dirty="0"/>
              <a:t>&gt;</a:t>
            </a:r>
          </a:p>
          <a:p>
            <a:pPr marL="400050" lvl="1" indent="0">
              <a:buNone/>
            </a:pPr>
            <a:r>
              <a:rPr lang="en-IN" dirty="0"/>
              <a:t>    &lt;</a:t>
            </a:r>
            <a:r>
              <a:rPr lang="en-IN" dirty="0" err="1"/>
              <a:t>izz</a:t>
            </a:r>
            <a:r>
              <a:rPr lang="en-IN" dirty="0"/>
              <a:t>&gt;0.01&lt;/</a:t>
            </a:r>
            <a:r>
              <a:rPr lang="en-IN" dirty="0" err="1"/>
              <a:t>izz</a:t>
            </a:r>
            <a:r>
              <a:rPr lang="en-IN" dirty="0"/>
              <a:t>&gt;</a:t>
            </a:r>
          </a:p>
          <a:p>
            <a:pPr marL="400050" lvl="1" indent="0">
              <a:buNone/>
            </a:pPr>
            <a:r>
              <a:rPr lang="en-IN" dirty="0"/>
              <a:t>  &lt;/inertia&gt;</a:t>
            </a:r>
          </a:p>
          <a:p>
            <a:pPr marL="400050" lvl="1" indent="0">
              <a:buNone/>
            </a:pPr>
            <a:r>
              <a:rPr lang="en-IN" dirty="0"/>
              <a:t>&lt;/inertial&gt;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4D266-2738-98FF-0F5B-4462812D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22AIE442- Robotic Operating Systems &amp; Robot Simulation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18DD7B-6F63-8C60-25C2-B292467C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AB3C-57A8-4C7B-9CC1-B65461D10E3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8999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1576</TotalTime>
  <Words>789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  Introduction to SDF                                                                                     </vt:lpstr>
      <vt:lpstr>SDF- Simulation Description Format</vt:lpstr>
      <vt:lpstr>Components of SDF Models </vt:lpstr>
      <vt:lpstr>Structure of SDFOverview:</vt:lpstr>
      <vt:lpstr>PowerPoint Presentation</vt:lpstr>
      <vt:lpstr>PowerPoint Presentation</vt:lpstr>
      <vt:lpstr>Geometry and Materials </vt:lpstr>
      <vt:lpstr>Pose and Orientation</vt:lpstr>
      <vt:lpstr>Physical Properties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ROS</dc:title>
  <dc:creator>Dr. DIVYA UDAYAN J</dc:creator>
  <cp:lastModifiedBy>Nisha Sasidharan</cp:lastModifiedBy>
  <cp:revision>29</cp:revision>
  <dcterms:created xsi:type="dcterms:W3CDTF">2022-02-20T15:50:33Z</dcterms:created>
  <dcterms:modified xsi:type="dcterms:W3CDTF">2024-11-02T10:26:38Z</dcterms:modified>
</cp:coreProperties>
</file>