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95" r:id="rId3"/>
    <p:sldId id="280" r:id="rId4"/>
    <p:sldId id="281" r:id="rId5"/>
    <p:sldId id="282" r:id="rId6"/>
    <p:sldId id="283" r:id="rId7"/>
    <p:sldId id="284" r:id="rId8"/>
    <p:sldId id="285" r:id="rId9"/>
    <p:sldId id="286" r:id="rId10"/>
    <p:sldId id="287" r:id="rId11"/>
    <p:sldId id="288" r:id="rId12"/>
    <p:sldId id="289" r:id="rId13"/>
    <p:sldId id="290" r:id="rId14"/>
    <p:sldId id="291" r:id="rId15"/>
    <p:sldId id="270"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74B8F94-927F-47EC-A7D2-9449B38E7E41}" type="datetimeFigureOut">
              <a:rPr lang="en-IN" smtClean="0"/>
              <a:t>02-11-2024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B19451B-C022-4D68-9A13-845AFAC3DF14}" type="slidenum">
              <a:rPr lang="en-IN" smtClean="0"/>
              <a:t>‹#›</a:t>
            </a:fld>
            <a:endParaRPr lang="en-IN"/>
          </a:p>
        </p:txBody>
      </p:sp>
    </p:spTree>
    <p:extLst>
      <p:ext uri="{BB962C8B-B14F-4D97-AF65-F5344CB8AC3E}">
        <p14:creationId xmlns:p14="http://schemas.microsoft.com/office/powerpoint/2010/main" val="398371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8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rgbClr val="595959"/>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666666"/>
                </a:solidFill>
                <a:latin typeface="Tahoma"/>
                <a:cs typeface="Tahoma"/>
              </a:defRPr>
            </a:lvl1pPr>
          </a:lstStyle>
          <a:p>
            <a:pPr marL="12700">
              <a:lnSpc>
                <a:spcPct val="100000"/>
              </a:lnSpc>
              <a:spcBef>
                <a:spcPts val="85"/>
              </a:spcBef>
            </a:pPr>
            <a:r>
              <a:rPr lang="en-IN"/>
              <a:t>22AIE442-ROS AND ROBOTIC SIMULATION</a:t>
            </a:r>
            <a:endParaRPr spc="-10" dirty="0"/>
          </a:p>
        </p:txBody>
      </p:sp>
      <p:sp>
        <p:nvSpPr>
          <p:cNvPr id="5" name="Holder 5"/>
          <p:cNvSpPr>
            <a:spLocks noGrp="1"/>
          </p:cNvSpPr>
          <p:nvPr>
            <p:ph type="dt" sz="half" idx="6"/>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endParaRPr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800" b="0" i="0">
                <a:solidFill>
                  <a:srgbClr val="595959"/>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666666"/>
                </a:solidFill>
                <a:latin typeface="Tahoma"/>
                <a:cs typeface="Tahoma"/>
              </a:defRPr>
            </a:lvl1pPr>
          </a:lstStyle>
          <a:p>
            <a:pPr marL="12700">
              <a:lnSpc>
                <a:spcPct val="100000"/>
              </a:lnSpc>
              <a:spcBef>
                <a:spcPts val="85"/>
              </a:spcBef>
            </a:pPr>
            <a:r>
              <a:rPr lang="en-IN"/>
              <a:t>22AIE442-ROS AND ROBOTIC SIMULATION</a:t>
            </a:r>
            <a:endParaRPr spc="-10" dirty="0"/>
          </a:p>
        </p:txBody>
      </p:sp>
      <p:sp>
        <p:nvSpPr>
          <p:cNvPr id="5" name="Holder 5"/>
          <p:cNvSpPr>
            <a:spLocks noGrp="1"/>
          </p:cNvSpPr>
          <p:nvPr>
            <p:ph type="dt" sz="half" idx="6"/>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endParaRPr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666666"/>
                </a:solidFill>
                <a:latin typeface="Tahoma"/>
                <a:cs typeface="Tahoma"/>
              </a:defRPr>
            </a:lvl1pPr>
          </a:lstStyle>
          <a:p>
            <a:pPr marL="12700">
              <a:lnSpc>
                <a:spcPct val="100000"/>
              </a:lnSpc>
              <a:spcBef>
                <a:spcPts val="85"/>
              </a:spcBef>
            </a:pPr>
            <a:r>
              <a:rPr lang="en-IN"/>
              <a:t>22AIE442-ROS AND ROBOTIC SIMULATION</a:t>
            </a:r>
            <a:endParaRPr spc="-10" dirty="0"/>
          </a:p>
        </p:txBody>
      </p:sp>
      <p:sp>
        <p:nvSpPr>
          <p:cNvPr id="6" name="Holder 6"/>
          <p:cNvSpPr>
            <a:spLocks noGrp="1"/>
          </p:cNvSpPr>
          <p:nvPr>
            <p:ph type="dt" sz="half" idx="6"/>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endParaRPr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666666"/>
                </a:solidFill>
                <a:latin typeface="Tahoma"/>
                <a:cs typeface="Tahoma"/>
              </a:defRPr>
            </a:lvl1pPr>
          </a:lstStyle>
          <a:p>
            <a:pPr marL="12700">
              <a:lnSpc>
                <a:spcPct val="100000"/>
              </a:lnSpc>
              <a:spcBef>
                <a:spcPts val="85"/>
              </a:spcBef>
            </a:pPr>
            <a:r>
              <a:rPr lang="en-IN"/>
              <a:t>22AIE442-ROS AND ROBOTIC SIMULATION</a:t>
            </a:r>
            <a:endParaRPr spc="-10" dirty="0"/>
          </a:p>
        </p:txBody>
      </p:sp>
      <p:sp>
        <p:nvSpPr>
          <p:cNvPr id="4" name="Holder 4"/>
          <p:cNvSpPr>
            <a:spLocks noGrp="1"/>
          </p:cNvSpPr>
          <p:nvPr>
            <p:ph type="dt" sz="half" idx="6"/>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endParaRPr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666666"/>
                </a:solidFill>
                <a:latin typeface="Tahoma"/>
                <a:cs typeface="Tahoma"/>
              </a:defRPr>
            </a:lvl1pPr>
          </a:lstStyle>
          <a:p>
            <a:pPr marL="12700">
              <a:lnSpc>
                <a:spcPct val="100000"/>
              </a:lnSpc>
              <a:spcBef>
                <a:spcPts val="85"/>
              </a:spcBef>
            </a:pPr>
            <a:r>
              <a:rPr lang="en-IN"/>
              <a:t>22AIE442-ROS AND ROBOTIC SIMULATION</a:t>
            </a:r>
            <a:endParaRPr spc="-10" dirty="0"/>
          </a:p>
        </p:txBody>
      </p:sp>
      <p:sp>
        <p:nvSpPr>
          <p:cNvPr id="3" name="Holder 3"/>
          <p:cNvSpPr>
            <a:spLocks noGrp="1"/>
          </p:cNvSpPr>
          <p:nvPr>
            <p:ph type="dt" sz="half" idx="6"/>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endParaRPr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4725" y="503825"/>
            <a:ext cx="8145145" cy="452119"/>
          </a:xfrm>
          <a:prstGeom prst="rect">
            <a:avLst/>
          </a:prstGeom>
        </p:spPr>
        <p:txBody>
          <a:bodyPr wrap="square" lIns="0" tIns="0" rIns="0" bIns="0">
            <a:spAutoFit/>
          </a:bodyPr>
          <a:lstStyle>
            <a:lvl1pPr>
              <a:defRPr sz="2800" b="0" i="0">
                <a:solidFill>
                  <a:schemeClr val="tx1"/>
                </a:solidFill>
                <a:latin typeface="Arial MT"/>
                <a:cs typeface="Arial MT"/>
              </a:defRPr>
            </a:lvl1pPr>
          </a:lstStyle>
          <a:p>
            <a:endParaRPr/>
          </a:p>
        </p:txBody>
      </p:sp>
      <p:sp>
        <p:nvSpPr>
          <p:cNvPr id="3" name="Holder 3"/>
          <p:cNvSpPr>
            <a:spLocks noGrp="1"/>
          </p:cNvSpPr>
          <p:nvPr>
            <p:ph type="body" idx="1"/>
          </p:nvPr>
        </p:nvSpPr>
        <p:spPr>
          <a:xfrm>
            <a:off x="474710" y="1176350"/>
            <a:ext cx="8194579" cy="2540000"/>
          </a:xfrm>
          <a:prstGeom prst="rect">
            <a:avLst/>
          </a:prstGeom>
        </p:spPr>
        <p:txBody>
          <a:bodyPr wrap="square" lIns="0" tIns="0" rIns="0" bIns="0">
            <a:spAutoFit/>
          </a:bodyPr>
          <a:lstStyle>
            <a:lvl1pPr>
              <a:defRPr sz="1800" b="0" i="0">
                <a:solidFill>
                  <a:srgbClr val="595959"/>
                </a:solidFill>
                <a:latin typeface="Roboto"/>
                <a:cs typeface="Roboto"/>
              </a:defRPr>
            </a:lvl1pPr>
          </a:lstStyle>
          <a:p>
            <a:endParaRPr/>
          </a:p>
        </p:txBody>
      </p:sp>
      <p:sp>
        <p:nvSpPr>
          <p:cNvPr id="4" name="Holder 4"/>
          <p:cNvSpPr>
            <a:spLocks noGrp="1"/>
          </p:cNvSpPr>
          <p:nvPr>
            <p:ph type="ftr" sz="quarter" idx="5"/>
          </p:nvPr>
        </p:nvSpPr>
        <p:spPr>
          <a:xfrm>
            <a:off x="427899" y="4842921"/>
            <a:ext cx="3372485" cy="177800"/>
          </a:xfrm>
          <a:prstGeom prst="rect">
            <a:avLst/>
          </a:prstGeom>
        </p:spPr>
        <p:txBody>
          <a:bodyPr wrap="square" lIns="0" tIns="0" rIns="0" bIns="0">
            <a:spAutoFit/>
          </a:bodyPr>
          <a:lstStyle>
            <a:lvl1pPr>
              <a:defRPr sz="1000" b="0" i="0">
                <a:solidFill>
                  <a:srgbClr val="666666"/>
                </a:solidFill>
                <a:latin typeface="Tahoma"/>
                <a:cs typeface="Tahoma"/>
              </a:defRPr>
            </a:lvl1pPr>
          </a:lstStyle>
          <a:p>
            <a:pPr marL="12700">
              <a:lnSpc>
                <a:spcPct val="100000"/>
              </a:lnSpc>
              <a:spcBef>
                <a:spcPts val="85"/>
              </a:spcBef>
            </a:pPr>
            <a:r>
              <a:rPr lang="en-IN"/>
              <a:t>22AIE442-ROS AND ROBOTIC SIMULATION</a:t>
            </a:r>
            <a:endParaRPr spc="-10" dirty="0"/>
          </a:p>
        </p:txBody>
      </p:sp>
      <p:sp>
        <p:nvSpPr>
          <p:cNvPr id="5" name="Holder 5"/>
          <p:cNvSpPr>
            <a:spLocks noGrp="1"/>
          </p:cNvSpPr>
          <p:nvPr>
            <p:ph type="dt" sz="half" idx="6"/>
          </p:nvPr>
        </p:nvSpPr>
        <p:spPr>
          <a:xfrm>
            <a:off x="8255586" y="4867175"/>
            <a:ext cx="808990" cy="167639"/>
          </a:xfrm>
          <a:prstGeom prst="rect">
            <a:avLst/>
          </a:prstGeom>
        </p:spPr>
        <p:txBody>
          <a:bodyPr wrap="square" lIns="0" tIns="0" rIns="0" bIns="0">
            <a:spAutoFit/>
          </a:bodyPr>
          <a:lstStyle>
            <a:lvl1pPr>
              <a:defRPr sz="1000" b="0" i="0">
                <a:solidFill>
                  <a:srgbClr val="595959"/>
                </a:solidFill>
                <a:latin typeface="Arial MT"/>
                <a:cs typeface="Arial MT"/>
              </a:defRPr>
            </a:lvl1pPr>
          </a:lstStyle>
          <a:p>
            <a:pPr marL="12700">
              <a:lnSpc>
                <a:spcPct val="100000"/>
              </a:lnSpc>
              <a:spcBef>
                <a:spcPts val="5"/>
              </a:spcBef>
            </a:pPr>
            <a:endParaRPr spc="-10"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4063" y="714983"/>
            <a:ext cx="6151245" cy="1608455"/>
          </a:xfrm>
          <a:prstGeom prst="rect">
            <a:avLst/>
          </a:prstGeom>
        </p:spPr>
        <p:txBody>
          <a:bodyPr vert="horz" wrap="square" lIns="0" tIns="26034" rIns="0" bIns="0" rtlCol="0">
            <a:spAutoFit/>
          </a:bodyPr>
          <a:lstStyle/>
          <a:p>
            <a:pPr marL="67945" marR="5080" indent="-55880">
              <a:lnSpc>
                <a:spcPts val="6230"/>
              </a:lnSpc>
              <a:spcBef>
                <a:spcPts val="204"/>
              </a:spcBef>
            </a:pPr>
            <a:r>
              <a:rPr sz="5200" dirty="0"/>
              <a:t>Introduction</a:t>
            </a:r>
            <a:r>
              <a:rPr sz="5200" spc="-65" dirty="0"/>
              <a:t> </a:t>
            </a:r>
            <a:r>
              <a:rPr sz="5200" dirty="0"/>
              <a:t>to</a:t>
            </a:r>
            <a:r>
              <a:rPr sz="5200" spc="-60" dirty="0"/>
              <a:t> </a:t>
            </a:r>
            <a:r>
              <a:rPr sz="5200" spc="-10" dirty="0"/>
              <a:t>Robot </a:t>
            </a:r>
            <a:r>
              <a:rPr sz="5200" dirty="0"/>
              <a:t>Simulation</a:t>
            </a:r>
            <a:r>
              <a:rPr sz="5200" spc="-55" dirty="0"/>
              <a:t> </a:t>
            </a:r>
            <a:r>
              <a:rPr sz="5200" spc="-10" dirty="0"/>
              <a:t>(Gazebo)</a:t>
            </a:r>
            <a:endParaRPr sz="5200"/>
          </a:p>
        </p:txBody>
      </p:sp>
      <p:sp>
        <p:nvSpPr>
          <p:cNvPr id="10" name="Footer Placeholder 9">
            <a:extLst>
              <a:ext uri="{FF2B5EF4-FFF2-40B4-BE49-F238E27FC236}">
                <a16:creationId xmlns:a16="http://schemas.microsoft.com/office/drawing/2014/main" id="{75EE4D2F-1617-EC61-4A50-A9456B5650F1}"/>
              </a:ext>
            </a:extLst>
          </p:cNvPr>
          <p:cNvSpPr>
            <a:spLocks noGrp="1"/>
          </p:cNvSpPr>
          <p:nvPr>
            <p:ph type="ftr" sz="quarter" idx="5"/>
          </p:nvPr>
        </p:nvSpPr>
        <p:spPr>
          <a:xfrm>
            <a:off x="427899" y="4842921"/>
            <a:ext cx="3372485" cy="153888"/>
          </a:xfrm>
        </p:spPr>
        <p:txBody>
          <a:bodyPr/>
          <a:lstStyle/>
          <a:p>
            <a:pPr marL="12700">
              <a:lnSpc>
                <a:spcPct val="100000"/>
              </a:lnSpc>
              <a:spcBef>
                <a:spcPts val="85"/>
              </a:spcBef>
            </a:pPr>
            <a:r>
              <a:rPr lang="en-IN" spc="-10"/>
              <a:t>22AIE442-ROS AND ROBOTIC SIMULATION</a:t>
            </a:r>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Models</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3812540" cy="2470150"/>
          </a:xfrm>
          <a:prstGeom prst="rect">
            <a:avLst/>
          </a:prstGeom>
        </p:spPr>
        <p:txBody>
          <a:bodyPr vert="horz" wrap="square" lIns="0" tIns="10795" rIns="0" bIns="0" rtlCol="0">
            <a:spAutoFit/>
          </a:bodyPr>
          <a:lstStyle/>
          <a:p>
            <a:pPr marL="379095" marR="274955" indent="-367030">
              <a:lnSpc>
                <a:spcPct val="100699"/>
              </a:lnSpc>
              <a:spcBef>
                <a:spcPts val="85"/>
              </a:spcBef>
              <a:buChar char="●"/>
              <a:tabLst>
                <a:tab pos="379095" algn="l"/>
              </a:tabLst>
            </a:pPr>
            <a:r>
              <a:rPr sz="1800" dirty="0">
                <a:solidFill>
                  <a:srgbClr val="595959"/>
                </a:solidFill>
                <a:latin typeface="Arial MT"/>
                <a:cs typeface="Arial MT"/>
              </a:rPr>
              <a:t>Each</a:t>
            </a:r>
            <a:r>
              <a:rPr sz="1800" spc="-15" dirty="0">
                <a:solidFill>
                  <a:srgbClr val="595959"/>
                </a:solidFill>
                <a:latin typeface="Arial MT"/>
                <a:cs typeface="Arial MT"/>
              </a:rPr>
              <a:t> </a:t>
            </a:r>
            <a:r>
              <a:rPr sz="1800" dirty="0">
                <a:solidFill>
                  <a:srgbClr val="595959"/>
                </a:solidFill>
                <a:latin typeface="Arial MT"/>
                <a:cs typeface="Arial MT"/>
              </a:rPr>
              <a:t>model</a:t>
            </a:r>
            <a:r>
              <a:rPr sz="1800" spc="-15" dirty="0">
                <a:solidFill>
                  <a:srgbClr val="595959"/>
                </a:solidFill>
                <a:latin typeface="Arial MT"/>
                <a:cs typeface="Arial MT"/>
              </a:rPr>
              <a:t> </a:t>
            </a:r>
            <a:r>
              <a:rPr sz="1800" dirty="0">
                <a:solidFill>
                  <a:srgbClr val="595959"/>
                </a:solidFill>
                <a:latin typeface="Arial MT"/>
                <a:cs typeface="Arial MT"/>
              </a:rPr>
              <a:t>contains</a:t>
            </a:r>
            <a:r>
              <a:rPr sz="1800" spc="-15" dirty="0">
                <a:solidFill>
                  <a:srgbClr val="595959"/>
                </a:solidFill>
                <a:latin typeface="Arial MT"/>
                <a:cs typeface="Arial MT"/>
              </a:rPr>
              <a:t> </a:t>
            </a:r>
            <a:r>
              <a:rPr sz="1800" dirty="0">
                <a:solidFill>
                  <a:srgbClr val="595959"/>
                </a:solidFill>
                <a:latin typeface="Arial MT"/>
                <a:cs typeface="Arial MT"/>
              </a:rPr>
              <a:t>a</a:t>
            </a:r>
            <a:r>
              <a:rPr sz="1800" spc="-15" dirty="0">
                <a:solidFill>
                  <a:srgbClr val="595959"/>
                </a:solidFill>
                <a:latin typeface="Arial MT"/>
                <a:cs typeface="Arial MT"/>
              </a:rPr>
              <a:t> </a:t>
            </a:r>
            <a:r>
              <a:rPr sz="1800" dirty="0">
                <a:solidFill>
                  <a:srgbClr val="595959"/>
                </a:solidFill>
                <a:latin typeface="Arial MT"/>
                <a:cs typeface="Arial MT"/>
              </a:rPr>
              <a:t>few</a:t>
            </a:r>
            <a:r>
              <a:rPr sz="1800" spc="-10" dirty="0">
                <a:solidFill>
                  <a:srgbClr val="595959"/>
                </a:solidFill>
                <a:latin typeface="Arial MT"/>
                <a:cs typeface="Arial MT"/>
              </a:rPr>
              <a:t> </a:t>
            </a:r>
            <a:r>
              <a:rPr sz="1800" spc="-25" dirty="0">
                <a:solidFill>
                  <a:srgbClr val="595959"/>
                </a:solidFill>
                <a:latin typeface="Arial MT"/>
                <a:cs typeface="Arial MT"/>
              </a:rPr>
              <a:t>key </a:t>
            </a:r>
            <a:r>
              <a:rPr sz="1800" spc="-10" dirty="0">
                <a:solidFill>
                  <a:srgbClr val="595959"/>
                </a:solidFill>
                <a:latin typeface="Arial MT"/>
                <a:cs typeface="Arial MT"/>
              </a:rPr>
              <a:t>properties:</a:t>
            </a:r>
            <a:endParaRPr sz="1800">
              <a:latin typeface="Arial MT"/>
              <a:cs typeface="Arial MT"/>
            </a:endParaRPr>
          </a:p>
          <a:p>
            <a:pPr marL="836294" lvl="1" indent="-335915">
              <a:lnSpc>
                <a:spcPts val="1664"/>
              </a:lnSpc>
              <a:spcBef>
                <a:spcPts val="30"/>
              </a:spcBef>
              <a:buFont typeface="Arial MT"/>
              <a:buChar char="○"/>
              <a:tabLst>
                <a:tab pos="836294" algn="l"/>
              </a:tabLst>
            </a:pPr>
            <a:r>
              <a:rPr sz="1400" b="1" dirty="0">
                <a:solidFill>
                  <a:srgbClr val="595959"/>
                </a:solidFill>
                <a:latin typeface="Arial"/>
                <a:cs typeface="Arial"/>
              </a:rPr>
              <a:t>Physical</a:t>
            </a:r>
            <a:r>
              <a:rPr sz="1400" b="1" spc="-40" dirty="0">
                <a:solidFill>
                  <a:srgbClr val="595959"/>
                </a:solidFill>
                <a:latin typeface="Arial"/>
                <a:cs typeface="Arial"/>
              </a:rPr>
              <a:t> </a:t>
            </a:r>
            <a:r>
              <a:rPr sz="1400" b="1" dirty="0">
                <a:solidFill>
                  <a:srgbClr val="595959"/>
                </a:solidFill>
                <a:latin typeface="Arial"/>
                <a:cs typeface="Arial"/>
              </a:rPr>
              <a:t>presence</a:t>
            </a:r>
            <a:r>
              <a:rPr sz="1400" b="1" spc="-35" dirty="0">
                <a:solidFill>
                  <a:srgbClr val="595959"/>
                </a:solidFill>
                <a:latin typeface="Arial"/>
                <a:cs typeface="Arial"/>
              </a:rPr>
              <a:t> </a:t>
            </a:r>
            <a:r>
              <a:rPr sz="1400" spc="-10" dirty="0">
                <a:solidFill>
                  <a:srgbClr val="595959"/>
                </a:solidFill>
                <a:latin typeface="Arial MT"/>
                <a:cs typeface="Arial MT"/>
              </a:rPr>
              <a:t>(optional):</a:t>
            </a:r>
            <a:endParaRPr sz="1400">
              <a:latin typeface="Arial MT"/>
              <a:cs typeface="Arial MT"/>
            </a:endParaRPr>
          </a:p>
          <a:p>
            <a:pPr marL="1293495" marR="171450" lvl="2" indent="-336550">
              <a:lnSpc>
                <a:spcPts val="1650"/>
              </a:lnSpc>
              <a:spcBef>
                <a:spcPts val="65"/>
              </a:spcBef>
              <a:buChar char="■"/>
              <a:tabLst>
                <a:tab pos="1293495" algn="l"/>
              </a:tabLst>
            </a:pPr>
            <a:r>
              <a:rPr sz="1400" dirty="0">
                <a:solidFill>
                  <a:srgbClr val="595959"/>
                </a:solidFill>
                <a:latin typeface="Arial MT"/>
                <a:cs typeface="Arial MT"/>
              </a:rPr>
              <a:t>Body:</a:t>
            </a:r>
            <a:r>
              <a:rPr sz="1400" spc="-30" dirty="0">
                <a:solidFill>
                  <a:srgbClr val="595959"/>
                </a:solidFill>
                <a:latin typeface="Arial MT"/>
                <a:cs typeface="Arial MT"/>
              </a:rPr>
              <a:t> </a:t>
            </a:r>
            <a:r>
              <a:rPr sz="1400" dirty="0">
                <a:solidFill>
                  <a:srgbClr val="595959"/>
                </a:solidFill>
                <a:latin typeface="Arial MT"/>
                <a:cs typeface="Arial MT"/>
              </a:rPr>
              <a:t>sphere,</a:t>
            </a:r>
            <a:r>
              <a:rPr sz="1400" spc="-25" dirty="0">
                <a:solidFill>
                  <a:srgbClr val="595959"/>
                </a:solidFill>
                <a:latin typeface="Arial MT"/>
                <a:cs typeface="Arial MT"/>
              </a:rPr>
              <a:t> </a:t>
            </a:r>
            <a:r>
              <a:rPr sz="1400" dirty="0">
                <a:solidFill>
                  <a:srgbClr val="595959"/>
                </a:solidFill>
                <a:latin typeface="Arial MT"/>
                <a:cs typeface="Arial MT"/>
              </a:rPr>
              <a:t>box,</a:t>
            </a:r>
            <a:r>
              <a:rPr sz="1400" spc="-25" dirty="0">
                <a:solidFill>
                  <a:srgbClr val="595959"/>
                </a:solidFill>
                <a:latin typeface="Arial MT"/>
                <a:cs typeface="Arial MT"/>
              </a:rPr>
              <a:t> </a:t>
            </a:r>
            <a:r>
              <a:rPr sz="1400" spc="-10" dirty="0">
                <a:solidFill>
                  <a:srgbClr val="595959"/>
                </a:solidFill>
                <a:latin typeface="Arial MT"/>
                <a:cs typeface="Arial MT"/>
              </a:rPr>
              <a:t>composite shapes</a:t>
            </a:r>
            <a:endParaRPr sz="1400">
              <a:latin typeface="Arial MT"/>
              <a:cs typeface="Arial MT"/>
            </a:endParaRPr>
          </a:p>
          <a:p>
            <a:pPr marL="1293495" lvl="2" indent="-335915">
              <a:lnSpc>
                <a:spcPts val="1585"/>
              </a:lnSpc>
              <a:buChar char="■"/>
              <a:tabLst>
                <a:tab pos="1293495" algn="l"/>
              </a:tabLst>
            </a:pPr>
            <a:r>
              <a:rPr sz="1400" dirty="0">
                <a:solidFill>
                  <a:srgbClr val="595959"/>
                </a:solidFill>
                <a:latin typeface="Arial MT"/>
                <a:cs typeface="Arial MT"/>
              </a:rPr>
              <a:t>Kinematics:</a:t>
            </a:r>
            <a:r>
              <a:rPr sz="1400" spc="-45" dirty="0">
                <a:solidFill>
                  <a:srgbClr val="595959"/>
                </a:solidFill>
                <a:latin typeface="Arial MT"/>
                <a:cs typeface="Arial MT"/>
              </a:rPr>
              <a:t> </a:t>
            </a:r>
            <a:r>
              <a:rPr sz="1400" dirty="0">
                <a:solidFill>
                  <a:srgbClr val="595959"/>
                </a:solidFill>
                <a:latin typeface="Arial MT"/>
                <a:cs typeface="Arial MT"/>
              </a:rPr>
              <a:t>joints,</a:t>
            </a:r>
            <a:r>
              <a:rPr sz="1400" spc="-45" dirty="0">
                <a:solidFill>
                  <a:srgbClr val="595959"/>
                </a:solidFill>
                <a:latin typeface="Arial MT"/>
                <a:cs typeface="Arial MT"/>
              </a:rPr>
              <a:t> </a:t>
            </a:r>
            <a:r>
              <a:rPr sz="1400" spc="-10" dirty="0">
                <a:solidFill>
                  <a:srgbClr val="595959"/>
                </a:solidFill>
                <a:latin typeface="Arial MT"/>
                <a:cs typeface="Arial MT"/>
              </a:rPr>
              <a:t>velocities</a:t>
            </a:r>
            <a:endParaRPr sz="1400">
              <a:latin typeface="Arial MT"/>
              <a:cs typeface="Arial MT"/>
            </a:endParaRPr>
          </a:p>
          <a:p>
            <a:pPr marL="1293495" lvl="2" indent="-335915">
              <a:lnSpc>
                <a:spcPts val="1650"/>
              </a:lnSpc>
              <a:buChar char="■"/>
              <a:tabLst>
                <a:tab pos="1293495" algn="l"/>
              </a:tabLst>
            </a:pPr>
            <a:r>
              <a:rPr sz="1400" dirty="0">
                <a:solidFill>
                  <a:srgbClr val="595959"/>
                </a:solidFill>
                <a:latin typeface="Arial MT"/>
                <a:cs typeface="Arial MT"/>
              </a:rPr>
              <a:t>Dynamics:</a:t>
            </a:r>
            <a:r>
              <a:rPr sz="1400" spc="-40" dirty="0">
                <a:solidFill>
                  <a:srgbClr val="595959"/>
                </a:solidFill>
                <a:latin typeface="Arial MT"/>
                <a:cs typeface="Arial MT"/>
              </a:rPr>
              <a:t> </a:t>
            </a:r>
            <a:r>
              <a:rPr sz="1400" dirty="0">
                <a:solidFill>
                  <a:srgbClr val="595959"/>
                </a:solidFill>
                <a:latin typeface="Arial MT"/>
                <a:cs typeface="Arial MT"/>
              </a:rPr>
              <a:t>mass,</a:t>
            </a:r>
            <a:r>
              <a:rPr sz="1400" spc="-40" dirty="0">
                <a:solidFill>
                  <a:srgbClr val="595959"/>
                </a:solidFill>
                <a:latin typeface="Arial MT"/>
                <a:cs typeface="Arial MT"/>
              </a:rPr>
              <a:t> </a:t>
            </a:r>
            <a:r>
              <a:rPr sz="1400" dirty="0">
                <a:solidFill>
                  <a:srgbClr val="595959"/>
                </a:solidFill>
                <a:latin typeface="Arial MT"/>
                <a:cs typeface="Arial MT"/>
              </a:rPr>
              <a:t>friction,</a:t>
            </a:r>
            <a:r>
              <a:rPr sz="1400" spc="-35" dirty="0">
                <a:solidFill>
                  <a:srgbClr val="595959"/>
                </a:solidFill>
                <a:latin typeface="Arial MT"/>
                <a:cs typeface="Arial MT"/>
              </a:rPr>
              <a:t> </a:t>
            </a:r>
            <a:r>
              <a:rPr sz="1400" spc="-10" dirty="0">
                <a:solidFill>
                  <a:srgbClr val="595959"/>
                </a:solidFill>
                <a:latin typeface="Arial MT"/>
                <a:cs typeface="Arial MT"/>
              </a:rPr>
              <a:t>forces</a:t>
            </a:r>
            <a:endParaRPr sz="1400">
              <a:latin typeface="Arial MT"/>
              <a:cs typeface="Arial MT"/>
            </a:endParaRPr>
          </a:p>
          <a:p>
            <a:pPr marL="1293495" lvl="2" indent="-335915">
              <a:lnSpc>
                <a:spcPts val="1650"/>
              </a:lnSpc>
              <a:buChar char="■"/>
              <a:tabLst>
                <a:tab pos="1293495" algn="l"/>
              </a:tabLst>
            </a:pPr>
            <a:r>
              <a:rPr sz="1400" dirty="0">
                <a:solidFill>
                  <a:srgbClr val="595959"/>
                </a:solidFill>
                <a:latin typeface="Arial MT"/>
                <a:cs typeface="Arial MT"/>
              </a:rPr>
              <a:t>Appearance:</a:t>
            </a:r>
            <a:r>
              <a:rPr sz="1400" spc="-45" dirty="0">
                <a:solidFill>
                  <a:srgbClr val="595959"/>
                </a:solidFill>
                <a:latin typeface="Arial MT"/>
                <a:cs typeface="Arial MT"/>
              </a:rPr>
              <a:t> </a:t>
            </a:r>
            <a:r>
              <a:rPr sz="1400" dirty="0">
                <a:solidFill>
                  <a:srgbClr val="595959"/>
                </a:solidFill>
                <a:latin typeface="Arial MT"/>
                <a:cs typeface="Arial MT"/>
              </a:rPr>
              <a:t>color,</a:t>
            </a:r>
            <a:r>
              <a:rPr sz="1400" spc="-40" dirty="0">
                <a:solidFill>
                  <a:srgbClr val="595959"/>
                </a:solidFill>
                <a:latin typeface="Arial MT"/>
                <a:cs typeface="Arial MT"/>
              </a:rPr>
              <a:t> </a:t>
            </a:r>
            <a:r>
              <a:rPr sz="1400" spc="-10" dirty="0">
                <a:solidFill>
                  <a:srgbClr val="595959"/>
                </a:solidFill>
                <a:latin typeface="Arial MT"/>
                <a:cs typeface="Arial MT"/>
              </a:rPr>
              <a:t>texture</a:t>
            </a:r>
            <a:endParaRPr sz="1400">
              <a:latin typeface="Arial MT"/>
              <a:cs typeface="Arial MT"/>
            </a:endParaRPr>
          </a:p>
          <a:p>
            <a:pPr marL="836294" lvl="1" indent="-335915">
              <a:lnSpc>
                <a:spcPts val="1650"/>
              </a:lnSpc>
              <a:buFont typeface="Arial MT"/>
              <a:buChar char="○"/>
              <a:tabLst>
                <a:tab pos="836294" algn="l"/>
              </a:tabLst>
            </a:pPr>
            <a:r>
              <a:rPr sz="1400" b="1" dirty="0">
                <a:solidFill>
                  <a:srgbClr val="595959"/>
                </a:solidFill>
                <a:latin typeface="Arial"/>
                <a:cs typeface="Arial"/>
              </a:rPr>
              <a:t>Interface</a:t>
            </a:r>
            <a:r>
              <a:rPr sz="1400" b="1" spc="-45" dirty="0">
                <a:solidFill>
                  <a:srgbClr val="595959"/>
                </a:solidFill>
                <a:latin typeface="Arial"/>
                <a:cs typeface="Arial"/>
              </a:rPr>
              <a:t> </a:t>
            </a:r>
            <a:r>
              <a:rPr sz="1400" spc="-10" dirty="0">
                <a:solidFill>
                  <a:srgbClr val="595959"/>
                </a:solidFill>
                <a:latin typeface="Arial MT"/>
                <a:cs typeface="Arial MT"/>
              </a:rPr>
              <a:t>(optional):</a:t>
            </a:r>
            <a:endParaRPr sz="1400">
              <a:latin typeface="Arial MT"/>
              <a:cs typeface="Arial MT"/>
            </a:endParaRPr>
          </a:p>
          <a:p>
            <a:pPr marL="1293495" marR="89535" lvl="2" indent="-336550">
              <a:lnSpc>
                <a:spcPts val="1650"/>
              </a:lnSpc>
              <a:spcBef>
                <a:spcPts val="65"/>
              </a:spcBef>
              <a:buChar char="■"/>
              <a:tabLst>
                <a:tab pos="1293495" algn="l"/>
              </a:tabLst>
            </a:pPr>
            <a:r>
              <a:rPr sz="1400" dirty="0">
                <a:solidFill>
                  <a:srgbClr val="595959"/>
                </a:solidFill>
                <a:latin typeface="Arial MT"/>
                <a:cs typeface="Arial MT"/>
              </a:rPr>
              <a:t>Control</a:t>
            </a:r>
            <a:r>
              <a:rPr sz="1400" spc="-20" dirty="0">
                <a:solidFill>
                  <a:srgbClr val="595959"/>
                </a:solidFill>
                <a:latin typeface="Arial MT"/>
                <a:cs typeface="Arial MT"/>
              </a:rPr>
              <a:t> </a:t>
            </a:r>
            <a:r>
              <a:rPr sz="1400" dirty="0">
                <a:solidFill>
                  <a:srgbClr val="595959"/>
                </a:solidFill>
                <a:latin typeface="Arial MT"/>
                <a:cs typeface="Arial MT"/>
              </a:rPr>
              <a:t>and</a:t>
            </a:r>
            <a:r>
              <a:rPr sz="1400" spc="-20" dirty="0">
                <a:solidFill>
                  <a:srgbClr val="595959"/>
                </a:solidFill>
                <a:latin typeface="Arial MT"/>
                <a:cs typeface="Arial MT"/>
              </a:rPr>
              <a:t> </a:t>
            </a:r>
            <a:r>
              <a:rPr sz="1400" dirty="0">
                <a:solidFill>
                  <a:srgbClr val="595959"/>
                </a:solidFill>
                <a:latin typeface="Arial MT"/>
                <a:cs typeface="Arial MT"/>
              </a:rPr>
              <a:t>feedback</a:t>
            </a:r>
            <a:r>
              <a:rPr sz="1400" spc="-15" dirty="0">
                <a:solidFill>
                  <a:srgbClr val="595959"/>
                </a:solidFill>
                <a:latin typeface="Arial MT"/>
                <a:cs typeface="Arial MT"/>
              </a:rPr>
              <a:t> </a:t>
            </a:r>
            <a:r>
              <a:rPr sz="1400" spc="-10" dirty="0">
                <a:solidFill>
                  <a:srgbClr val="595959"/>
                </a:solidFill>
                <a:latin typeface="Arial MT"/>
                <a:cs typeface="Arial MT"/>
              </a:rPr>
              <a:t>interface (libgazebo)</a:t>
            </a:r>
            <a:endParaRPr sz="1400">
              <a:latin typeface="Arial MT"/>
              <a:cs typeface="Arial MT"/>
            </a:endParaRPr>
          </a:p>
        </p:txBody>
      </p:sp>
      <p:pic>
        <p:nvPicPr>
          <p:cNvPr id="7" name="object 7"/>
          <p:cNvPicPr/>
          <p:nvPr/>
        </p:nvPicPr>
        <p:blipFill>
          <a:blip r:embed="rId2" cstate="print"/>
          <a:stretch>
            <a:fillRect/>
          </a:stretch>
        </p:blipFill>
        <p:spPr>
          <a:xfrm>
            <a:off x="4887000" y="1000075"/>
            <a:ext cx="2936350" cy="1534450"/>
          </a:xfrm>
          <a:prstGeom prst="rect">
            <a:avLst/>
          </a:prstGeom>
        </p:spPr>
      </p:pic>
      <p:pic>
        <p:nvPicPr>
          <p:cNvPr id="8" name="object 8"/>
          <p:cNvPicPr/>
          <p:nvPr/>
        </p:nvPicPr>
        <p:blipFill>
          <a:blip r:embed="rId3" cstate="print"/>
          <a:stretch>
            <a:fillRect/>
          </a:stretch>
        </p:blipFill>
        <p:spPr>
          <a:xfrm>
            <a:off x="4906100" y="2620799"/>
            <a:ext cx="2936352" cy="1879899"/>
          </a:xfrm>
          <a:prstGeom prst="rect">
            <a:avLst/>
          </a:prstGeom>
        </p:spPr>
      </p:pic>
      <p:sp>
        <p:nvSpPr>
          <p:cNvPr id="9" name="object 9"/>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10" name="object 10"/>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Element</a:t>
            </a:r>
            <a:r>
              <a:rPr spc="-140" dirty="0"/>
              <a:t> </a:t>
            </a:r>
            <a:r>
              <a:rPr spc="-10" dirty="0"/>
              <a:t>Types</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3910329" cy="936625"/>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dirty="0">
                <a:solidFill>
                  <a:srgbClr val="595959"/>
                </a:solidFill>
                <a:latin typeface="Arial MT"/>
                <a:cs typeface="Arial MT"/>
              </a:rPr>
              <a:t>Collision</a:t>
            </a:r>
            <a:r>
              <a:rPr sz="1800" spc="-30" dirty="0">
                <a:solidFill>
                  <a:srgbClr val="595959"/>
                </a:solidFill>
                <a:latin typeface="Arial MT"/>
                <a:cs typeface="Arial MT"/>
              </a:rPr>
              <a:t> </a:t>
            </a:r>
            <a:r>
              <a:rPr sz="1800" dirty="0">
                <a:solidFill>
                  <a:srgbClr val="595959"/>
                </a:solidFill>
                <a:latin typeface="Arial MT"/>
                <a:cs typeface="Arial MT"/>
              </a:rPr>
              <a:t>and</a:t>
            </a:r>
            <a:r>
              <a:rPr sz="1800" spc="-30" dirty="0">
                <a:solidFill>
                  <a:srgbClr val="595959"/>
                </a:solidFill>
                <a:latin typeface="Arial MT"/>
                <a:cs typeface="Arial MT"/>
              </a:rPr>
              <a:t> </a:t>
            </a:r>
            <a:r>
              <a:rPr sz="1800" dirty="0">
                <a:solidFill>
                  <a:srgbClr val="595959"/>
                </a:solidFill>
                <a:latin typeface="Arial MT"/>
                <a:cs typeface="Arial MT"/>
              </a:rPr>
              <a:t>Visual</a:t>
            </a:r>
            <a:r>
              <a:rPr sz="1800" spc="-30" dirty="0">
                <a:solidFill>
                  <a:srgbClr val="595959"/>
                </a:solidFill>
                <a:latin typeface="Arial MT"/>
                <a:cs typeface="Arial MT"/>
              </a:rPr>
              <a:t> </a:t>
            </a:r>
            <a:r>
              <a:rPr sz="1800" spc="-10" dirty="0">
                <a:solidFill>
                  <a:srgbClr val="595959"/>
                </a:solidFill>
                <a:latin typeface="Arial MT"/>
                <a:cs typeface="Arial MT"/>
              </a:rPr>
              <a:t>Geometries</a:t>
            </a:r>
            <a:endParaRPr sz="1800">
              <a:latin typeface="Arial MT"/>
              <a:cs typeface="Arial MT"/>
            </a:endParaRPr>
          </a:p>
          <a:p>
            <a:pPr marL="836294" marR="114935" lvl="1" indent="-336550">
              <a:lnSpc>
                <a:spcPts val="1650"/>
              </a:lnSpc>
              <a:spcBef>
                <a:spcPts val="110"/>
              </a:spcBef>
              <a:buChar char="○"/>
              <a:tabLst>
                <a:tab pos="836294" algn="l"/>
              </a:tabLst>
            </a:pPr>
            <a:r>
              <a:rPr sz="1400" dirty="0">
                <a:solidFill>
                  <a:srgbClr val="595959"/>
                </a:solidFill>
                <a:latin typeface="Arial MT"/>
                <a:cs typeface="Arial MT"/>
              </a:rPr>
              <a:t>Simple</a:t>
            </a:r>
            <a:r>
              <a:rPr sz="1400" spc="-40" dirty="0">
                <a:solidFill>
                  <a:srgbClr val="595959"/>
                </a:solidFill>
                <a:latin typeface="Arial MT"/>
                <a:cs typeface="Arial MT"/>
              </a:rPr>
              <a:t> </a:t>
            </a:r>
            <a:r>
              <a:rPr sz="1400" dirty="0">
                <a:solidFill>
                  <a:srgbClr val="595959"/>
                </a:solidFill>
                <a:latin typeface="Arial MT"/>
                <a:cs typeface="Arial MT"/>
              </a:rPr>
              <a:t>shapes:</a:t>
            </a:r>
            <a:r>
              <a:rPr sz="1400" spc="-35" dirty="0">
                <a:solidFill>
                  <a:srgbClr val="595959"/>
                </a:solidFill>
                <a:latin typeface="Arial MT"/>
                <a:cs typeface="Arial MT"/>
              </a:rPr>
              <a:t> </a:t>
            </a:r>
            <a:r>
              <a:rPr sz="1400" dirty="0">
                <a:solidFill>
                  <a:srgbClr val="595959"/>
                </a:solidFill>
                <a:latin typeface="Arial MT"/>
                <a:cs typeface="Arial MT"/>
              </a:rPr>
              <a:t>sphere,</a:t>
            </a:r>
            <a:r>
              <a:rPr sz="1400" spc="-35" dirty="0">
                <a:solidFill>
                  <a:srgbClr val="595959"/>
                </a:solidFill>
                <a:latin typeface="Arial MT"/>
                <a:cs typeface="Arial MT"/>
              </a:rPr>
              <a:t> </a:t>
            </a:r>
            <a:r>
              <a:rPr sz="1400" dirty="0">
                <a:solidFill>
                  <a:srgbClr val="595959"/>
                </a:solidFill>
                <a:latin typeface="Arial MT"/>
                <a:cs typeface="Arial MT"/>
              </a:rPr>
              <a:t>cylinder,</a:t>
            </a:r>
            <a:r>
              <a:rPr sz="1400" spc="-35" dirty="0">
                <a:solidFill>
                  <a:srgbClr val="595959"/>
                </a:solidFill>
                <a:latin typeface="Arial MT"/>
                <a:cs typeface="Arial MT"/>
              </a:rPr>
              <a:t> </a:t>
            </a:r>
            <a:r>
              <a:rPr sz="1400" spc="-20" dirty="0">
                <a:solidFill>
                  <a:srgbClr val="595959"/>
                </a:solidFill>
                <a:latin typeface="Arial MT"/>
                <a:cs typeface="Arial MT"/>
              </a:rPr>
              <a:t>box, </a:t>
            </a:r>
            <a:r>
              <a:rPr sz="1400" spc="-10" dirty="0">
                <a:solidFill>
                  <a:srgbClr val="595959"/>
                </a:solidFill>
                <a:latin typeface="Arial MT"/>
                <a:cs typeface="Arial MT"/>
              </a:rPr>
              <a:t>plane</a:t>
            </a:r>
            <a:endParaRPr sz="1400">
              <a:latin typeface="Arial MT"/>
              <a:cs typeface="Arial MT"/>
            </a:endParaRPr>
          </a:p>
          <a:p>
            <a:pPr marL="836294" lvl="1" indent="-335915">
              <a:lnSpc>
                <a:spcPts val="1600"/>
              </a:lnSpc>
              <a:buChar char="○"/>
              <a:tabLst>
                <a:tab pos="836294" algn="l"/>
              </a:tabLst>
            </a:pPr>
            <a:r>
              <a:rPr sz="1400" dirty="0">
                <a:solidFill>
                  <a:srgbClr val="595959"/>
                </a:solidFill>
                <a:latin typeface="Arial MT"/>
                <a:cs typeface="Arial MT"/>
              </a:rPr>
              <a:t>Complex</a:t>
            </a:r>
            <a:r>
              <a:rPr sz="1400" spc="-35" dirty="0">
                <a:solidFill>
                  <a:srgbClr val="595959"/>
                </a:solidFill>
                <a:latin typeface="Arial MT"/>
                <a:cs typeface="Arial MT"/>
              </a:rPr>
              <a:t> </a:t>
            </a:r>
            <a:r>
              <a:rPr sz="1400" dirty="0">
                <a:solidFill>
                  <a:srgbClr val="595959"/>
                </a:solidFill>
                <a:latin typeface="Arial MT"/>
                <a:cs typeface="Arial MT"/>
              </a:rPr>
              <a:t>shapes:</a:t>
            </a:r>
            <a:r>
              <a:rPr sz="1400" spc="-30" dirty="0">
                <a:solidFill>
                  <a:srgbClr val="595959"/>
                </a:solidFill>
                <a:latin typeface="Arial MT"/>
                <a:cs typeface="Arial MT"/>
              </a:rPr>
              <a:t> </a:t>
            </a:r>
            <a:r>
              <a:rPr sz="1400" dirty="0">
                <a:solidFill>
                  <a:srgbClr val="595959"/>
                </a:solidFill>
                <a:latin typeface="Arial MT"/>
                <a:cs typeface="Arial MT"/>
              </a:rPr>
              <a:t>heightmaps,</a:t>
            </a:r>
            <a:r>
              <a:rPr sz="1400" spc="-30" dirty="0">
                <a:solidFill>
                  <a:srgbClr val="595959"/>
                </a:solidFill>
                <a:latin typeface="Arial MT"/>
                <a:cs typeface="Arial MT"/>
              </a:rPr>
              <a:t> </a:t>
            </a:r>
            <a:r>
              <a:rPr sz="1400" spc="-10" dirty="0">
                <a:solidFill>
                  <a:srgbClr val="595959"/>
                </a:solidFill>
                <a:latin typeface="Arial MT"/>
                <a:cs typeface="Arial MT"/>
              </a:rPr>
              <a:t>meshes</a:t>
            </a:r>
            <a:endParaRPr sz="1400">
              <a:latin typeface="Arial MT"/>
              <a:cs typeface="Arial MT"/>
            </a:endParaRPr>
          </a:p>
        </p:txBody>
      </p:sp>
      <p:pic>
        <p:nvPicPr>
          <p:cNvPr id="7" name="object 7"/>
          <p:cNvPicPr/>
          <p:nvPr/>
        </p:nvPicPr>
        <p:blipFill>
          <a:blip r:embed="rId2" cstate="print"/>
          <a:stretch>
            <a:fillRect/>
          </a:stretch>
        </p:blipFill>
        <p:spPr>
          <a:xfrm>
            <a:off x="4889225" y="513150"/>
            <a:ext cx="3663224" cy="3860724"/>
          </a:xfrm>
          <a:prstGeom prst="rect">
            <a:avLst/>
          </a:prstGeom>
        </p:spPr>
      </p:pic>
      <p:sp>
        <p:nvSpPr>
          <p:cNvPr id="8" name="object 8"/>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9" name="object 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Element</a:t>
            </a:r>
            <a:r>
              <a:rPr spc="-140" dirty="0"/>
              <a:t> </a:t>
            </a:r>
            <a:r>
              <a:rPr spc="-10" dirty="0"/>
              <a:t>Types</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3940175" cy="267970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dirty="0">
                <a:solidFill>
                  <a:srgbClr val="595959"/>
                </a:solidFill>
                <a:latin typeface="Arial MT"/>
                <a:cs typeface="Arial MT"/>
              </a:rPr>
              <a:t>Collision</a:t>
            </a:r>
            <a:r>
              <a:rPr sz="1800" spc="-30" dirty="0">
                <a:solidFill>
                  <a:srgbClr val="595959"/>
                </a:solidFill>
                <a:latin typeface="Arial MT"/>
                <a:cs typeface="Arial MT"/>
              </a:rPr>
              <a:t> </a:t>
            </a:r>
            <a:r>
              <a:rPr sz="1800" dirty="0">
                <a:solidFill>
                  <a:srgbClr val="595959"/>
                </a:solidFill>
                <a:latin typeface="Arial MT"/>
                <a:cs typeface="Arial MT"/>
              </a:rPr>
              <a:t>and</a:t>
            </a:r>
            <a:r>
              <a:rPr sz="1800" spc="-30" dirty="0">
                <a:solidFill>
                  <a:srgbClr val="595959"/>
                </a:solidFill>
                <a:latin typeface="Arial MT"/>
                <a:cs typeface="Arial MT"/>
              </a:rPr>
              <a:t> </a:t>
            </a:r>
            <a:r>
              <a:rPr sz="1800" dirty="0">
                <a:solidFill>
                  <a:srgbClr val="595959"/>
                </a:solidFill>
                <a:latin typeface="Arial MT"/>
                <a:cs typeface="Arial MT"/>
              </a:rPr>
              <a:t>Visual</a:t>
            </a:r>
            <a:r>
              <a:rPr sz="1800" spc="-30" dirty="0">
                <a:solidFill>
                  <a:srgbClr val="595959"/>
                </a:solidFill>
                <a:latin typeface="Arial MT"/>
                <a:cs typeface="Arial MT"/>
              </a:rPr>
              <a:t> </a:t>
            </a:r>
            <a:r>
              <a:rPr sz="1800" spc="-10" dirty="0">
                <a:solidFill>
                  <a:srgbClr val="595959"/>
                </a:solidFill>
                <a:latin typeface="Arial MT"/>
                <a:cs typeface="Arial MT"/>
              </a:rPr>
              <a:t>Geometries</a:t>
            </a:r>
            <a:endParaRPr sz="1800">
              <a:latin typeface="Arial MT"/>
              <a:cs typeface="Arial MT"/>
            </a:endParaRPr>
          </a:p>
          <a:p>
            <a:pPr marL="836294" marR="145415" lvl="1" indent="-336550">
              <a:lnSpc>
                <a:spcPts val="1650"/>
              </a:lnSpc>
              <a:spcBef>
                <a:spcPts val="110"/>
              </a:spcBef>
              <a:buChar char="○"/>
              <a:tabLst>
                <a:tab pos="836294" algn="l"/>
              </a:tabLst>
            </a:pPr>
            <a:r>
              <a:rPr sz="1400" dirty="0">
                <a:solidFill>
                  <a:srgbClr val="595959"/>
                </a:solidFill>
                <a:latin typeface="Arial MT"/>
                <a:cs typeface="Arial MT"/>
              </a:rPr>
              <a:t>Simple</a:t>
            </a:r>
            <a:r>
              <a:rPr sz="1400" spc="-40" dirty="0">
                <a:solidFill>
                  <a:srgbClr val="595959"/>
                </a:solidFill>
                <a:latin typeface="Arial MT"/>
                <a:cs typeface="Arial MT"/>
              </a:rPr>
              <a:t> </a:t>
            </a:r>
            <a:r>
              <a:rPr sz="1400" dirty="0">
                <a:solidFill>
                  <a:srgbClr val="595959"/>
                </a:solidFill>
                <a:latin typeface="Arial MT"/>
                <a:cs typeface="Arial MT"/>
              </a:rPr>
              <a:t>shapes:</a:t>
            </a:r>
            <a:r>
              <a:rPr sz="1400" spc="-35" dirty="0">
                <a:solidFill>
                  <a:srgbClr val="595959"/>
                </a:solidFill>
                <a:latin typeface="Arial MT"/>
                <a:cs typeface="Arial MT"/>
              </a:rPr>
              <a:t> </a:t>
            </a:r>
            <a:r>
              <a:rPr sz="1400" dirty="0">
                <a:solidFill>
                  <a:srgbClr val="595959"/>
                </a:solidFill>
                <a:latin typeface="Arial MT"/>
                <a:cs typeface="Arial MT"/>
              </a:rPr>
              <a:t>sphere,</a:t>
            </a:r>
            <a:r>
              <a:rPr sz="1400" spc="-35" dirty="0">
                <a:solidFill>
                  <a:srgbClr val="595959"/>
                </a:solidFill>
                <a:latin typeface="Arial MT"/>
                <a:cs typeface="Arial MT"/>
              </a:rPr>
              <a:t> </a:t>
            </a:r>
            <a:r>
              <a:rPr sz="1400" dirty="0">
                <a:solidFill>
                  <a:srgbClr val="595959"/>
                </a:solidFill>
                <a:latin typeface="Arial MT"/>
                <a:cs typeface="Arial MT"/>
              </a:rPr>
              <a:t>cylinder,</a:t>
            </a:r>
            <a:r>
              <a:rPr sz="1400" spc="-35" dirty="0">
                <a:solidFill>
                  <a:srgbClr val="595959"/>
                </a:solidFill>
                <a:latin typeface="Arial MT"/>
                <a:cs typeface="Arial MT"/>
              </a:rPr>
              <a:t> </a:t>
            </a:r>
            <a:r>
              <a:rPr sz="1400" spc="-20" dirty="0">
                <a:solidFill>
                  <a:srgbClr val="595959"/>
                </a:solidFill>
                <a:latin typeface="Arial MT"/>
                <a:cs typeface="Arial MT"/>
              </a:rPr>
              <a:t>box, </a:t>
            </a:r>
            <a:r>
              <a:rPr sz="1400" spc="-10" dirty="0">
                <a:solidFill>
                  <a:srgbClr val="595959"/>
                </a:solidFill>
                <a:latin typeface="Arial MT"/>
                <a:cs typeface="Arial MT"/>
              </a:rPr>
              <a:t>plane</a:t>
            </a:r>
            <a:endParaRPr sz="1400">
              <a:latin typeface="Arial MT"/>
              <a:cs typeface="Arial MT"/>
            </a:endParaRPr>
          </a:p>
          <a:p>
            <a:pPr marL="836294" lvl="1" indent="-335915">
              <a:lnSpc>
                <a:spcPts val="1575"/>
              </a:lnSpc>
              <a:buChar char="○"/>
              <a:tabLst>
                <a:tab pos="836294" algn="l"/>
              </a:tabLst>
            </a:pPr>
            <a:r>
              <a:rPr sz="1400" dirty="0">
                <a:solidFill>
                  <a:srgbClr val="595959"/>
                </a:solidFill>
                <a:latin typeface="Arial MT"/>
                <a:cs typeface="Arial MT"/>
              </a:rPr>
              <a:t>Complex</a:t>
            </a:r>
            <a:r>
              <a:rPr sz="1400" spc="-35" dirty="0">
                <a:solidFill>
                  <a:srgbClr val="595959"/>
                </a:solidFill>
                <a:latin typeface="Arial MT"/>
                <a:cs typeface="Arial MT"/>
              </a:rPr>
              <a:t> </a:t>
            </a:r>
            <a:r>
              <a:rPr sz="1400" dirty="0">
                <a:solidFill>
                  <a:srgbClr val="595959"/>
                </a:solidFill>
                <a:latin typeface="Arial MT"/>
                <a:cs typeface="Arial MT"/>
              </a:rPr>
              <a:t>shapes:</a:t>
            </a:r>
            <a:r>
              <a:rPr sz="1400" spc="-30" dirty="0">
                <a:solidFill>
                  <a:srgbClr val="595959"/>
                </a:solidFill>
                <a:latin typeface="Arial MT"/>
                <a:cs typeface="Arial MT"/>
              </a:rPr>
              <a:t> </a:t>
            </a:r>
            <a:r>
              <a:rPr sz="1400" dirty="0">
                <a:solidFill>
                  <a:srgbClr val="595959"/>
                </a:solidFill>
                <a:latin typeface="Arial MT"/>
                <a:cs typeface="Arial MT"/>
              </a:rPr>
              <a:t>heightmaps,</a:t>
            </a:r>
            <a:r>
              <a:rPr sz="1400" spc="-30" dirty="0">
                <a:solidFill>
                  <a:srgbClr val="595959"/>
                </a:solidFill>
                <a:latin typeface="Arial MT"/>
                <a:cs typeface="Arial MT"/>
              </a:rPr>
              <a:t> </a:t>
            </a:r>
            <a:r>
              <a:rPr sz="1400" spc="-10" dirty="0">
                <a:solidFill>
                  <a:srgbClr val="595959"/>
                </a:solidFill>
                <a:latin typeface="Arial MT"/>
                <a:cs typeface="Arial MT"/>
              </a:rPr>
              <a:t>meshes</a:t>
            </a:r>
            <a:endParaRPr sz="1400">
              <a:latin typeface="Arial MT"/>
              <a:cs typeface="Arial MT"/>
            </a:endParaRPr>
          </a:p>
          <a:p>
            <a:pPr marL="379095" indent="-366395">
              <a:lnSpc>
                <a:spcPts val="2135"/>
              </a:lnSpc>
              <a:buChar char="●"/>
              <a:tabLst>
                <a:tab pos="379095" algn="l"/>
              </a:tabLst>
            </a:pPr>
            <a:r>
              <a:rPr sz="1800" spc="-10" dirty="0">
                <a:solidFill>
                  <a:srgbClr val="595959"/>
                </a:solidFill>
                <a:latin typeface="Arial MT"/>
                <a:cs typeface="Arial MT"/>
              </a:rPr>
              <a:t>Joints</a:t>
            </a:r>
            <a:endParaRPr sz="1800">
              <a:latin typeface="Arial MT"/>
              <a:cs typeface="Arial MT"/>
            </a:endParaRPr>
          </a:p>
          <a:p>
            <a:pPr marL="836294" lvl="1" indent="-335915">
              <a:lnSpc>
                <a:spcPts val="1664"/>
              </a:lnSpc>
              <a:spcBef>
                <a:spcPts val="30"/>
              </a:spcBef>
              <a:buChar char="○"/>
              <a:tabLst>
                <a:tab pos="836294" algn="l"/>
              </a:tabLst>
            </a:pPr>
            <a:r>
              <a:rPr sz="1400" dirty="0">
                <a:solidFill>
                  <a:srgbClr val="595959"/>
                </a:solidFill>
                <a:latin typeface="Arial MT"/>
                <a:cs typeface="Arial MT"/>
              </a:rPr>
              <a:t>Prismatic:</a:t>
            </a:r>
            <a:r>
              <a:rPr sz="1400" spc="-25" dirty="0">
                <a:solidFill>
                  <a:srgbClr val="595959"/>
                </a:solidFill>
                <a:latin typeface="Arial MT"/>
                <a:cs typeface="Arial MT"/>
              </a:rPr>
              <a:t> </a:t>
            </a:r>
            <a:r>
              <a:rPr sz="1400" dirty="0">
                <a:solidFill>
                  <a:srgbClr val="595959"/>
                </a:solidFill>
                <a:latin typeface="Arial MT"/>
                <a:cs typeface="Arial MT"/>
              </a:rPr>
              <a:t>1</a:t>
            </a:r>
            <a:r>
              <a:rPr sz="1400" spc="-25" dirty="0">
                <a:solidFill>
                  <a:srgbClr val="595959"/>
                </a:solidFill>
                <a:latin typeface="Arial MT"/>
                <a:cs typeface="Arial MT"/>
              </a:rPr>
              <a:t> </a:t>
            </a:r>
            <a:r>
              <a:rPr sz="1400" dirty="0">
                <a:solidFill>
                  <a:srgbClr val="595959"/>
                </a:solidFill>
                <a:latin typeface="Arial MT"/>
                <a:cs typeface="Arial MT"/>
              </a:rPr>
              <a:t>DOF</a:t>
            </a:r>
            <a:r>
              <a:rPr sz="1400" spc="-20" dirty="0">
                <a:solidFill>
                  <a:srgbClr val="595959"/>
                </a:solidFill>
                <a:latin typeface="Arial MT"/>
                <a:cs typeface="Arial MT"/>
              </a:rPr>
              <a:t> </a:t>
            </a:r>
            <a:r>
              <a:rPr sz="1400" spc="-10" dirty="0">
                <a:solidFill>
                  <a:srgbClr val="595959"/>
                </a:solidFill>
                <a:latin typeface="Arial MT"/>
                <a:cs typeface="Arial MT"/>
              </a:rPr>
              <a:t>translational</a:t>
            </a:r>
            <a:endParaRPr sz="1400">
              <a:latin typeface="Arial MT"/>
              <a:cs typeface="Arial MT"/>
            </a:endParaRPr>
          </a:p>
          <a:p>
            <a:pPr marL="836294" lvl="1" indent="-335915">
              <a:lnSpc>
                <a:spcPts val="1650"/>
              </a:lnSpc>
              <a:buChar char="○"/>
              <a:tabLst>
                <a:tab pos="836294" algn="l"/>
              </a:tabLst>
            </a:pPr>
            <a:r>
              <a:rPr sz="1400" dirty="0">
                <a:solidFill>
                  <a:srgbClr val="595959"/>
                </a:solidFill>
                <a:latin typeface="Arial MT"/>
                <a:cs typeface="Arial MT"/>
              </a:rPr>
              <a:t>Revolute:</a:t>
            </a:r>
            <a:r>
              <a:rPr sz="1400" spc="-25" dirty="0">
                <a:solidFill>
                  <a:srgbClr val="595959"/>
                </a:solidFill>
                <a:latin typeface="Arial MT"/>
                <a:cs typeface="Arial MT"/>
              </a:rPr>
              <a:t> </a:t>
            </a:r>
            <a:r>
              <a:rPr sz="1400" dirty="0">
                <a:solidFill>
                  <a:srgbClr val="595959"/>
                </a:solidFill>
                <a:latin typeface="Arial MT"/>
                <a:cs typeface="Arial MT"/>
              </a:rPr>
              <a:t>1</a:t>
            </a:r>
            <a:r>
              <a:rPr sz="1400" spc="-20" dirty="0">
                <a:solidFill>
                  <a:srgbClr val="595959"/>
                </a:solidFill>
                <a:latin typeface="Arial MT"/>
                <a:cs typeface="Arial MT"/>
              </a:rPr>
              <a:t> </a:t>
            </a:r>
            <a:r>
              <a:rPr sz="1400" dirty="0">
                <a:solidFill>
                  <a:srgbClr val="595959"/>
                </a:solidFill>
                <a:latin typeface="Arial MT"/>
                <a:cs typeface="Arial MT"/>
              </a:rPr>
              <a:t>DOF</a:t>
            </a:r>
            <a:r>
              <a:rPr sz="1400" spc="-20" dirty="0">
                <a:solidFill>
                  <a:srgbClr val="595959"/>
                </a:solidFill>
                <a:latin typeface="Arial MT"/>
                <a:cs typeface="Arial MT"/>
              </a:rPr>
              <a:t> </a:t>
            </a:r>
            <a:r>
              <a:rPr sz="1400" spc="-10" dirty="0">
                <a:solidFill>
                  <a:srgbClr val="595959"/>
                </a:solidFill>
                <a:latin typeface="Arial MT"/>
                <a:cs typeface="Arial MT"/>
              </a:rPr>
              <a:t>rotational</a:t>
            </a:r>
            <a:endParaRPr sz="1400">
              <a:latin typeface="Arial MT"/>
              <a:cs typeface="Arial MT"/>
            </a:endParaRPr>
          </a:p>
          <a:p>
            <a:pPr marL="836294" lvl="1" indent="-335915">
              <a:lnSpc>
                <a:spcPts val="1650"/>
              </a:lnSpc>
              <a:buChar char="○"/>
              <a:tabLst>
                <a:tab pos="836294" algn="l"/>
              </a:tabLst>
            </a:pPr>
            <a:r>
              <a:rPr sz="1400" dirty="0">
                <a:solidFill>
                  <a:srgbClr val="595959"/>
                </a:solidFill>
                <a:latin typeface="Arial MT"/>
                <a:cs typeface="Arial MT"/>
              </a:rPr>
              <a:t>Revolute2:</a:t>
            </a:r>
            <a:r>
              <a:rPr sz="1400" spc="-35" dirty="0">
                <a:solidFill>
                  <a:srgbClr val="595959"/>
                </a:solidFill>
                <a:latin typeface="Arial MT"/>
                <a:cs typeface="Arial MT"/>
              </a:rPr>
              <a:t> </a:t>
            </a:r>
            <a:r>
              <a:rPr sz="1400" dirty="0">
                <a:solidFill>
                  <a:srgbClr val="595959"/>
                </a:solidFill>
                <a:latin typeface="Arial MT"/>
                <a:cs typeface="Arial MT"/>
              </a:rPr>
              <a:t>Two</a:t>
            </a:r>
            <a:r>
              <a:rPr sz="1400" spc="-25" dirty="0">
                <a:solidFill>
                  <a:srgbClr val="595959"/>
                </a:solidFill>
                <a:latin typeface="Arial MT"/>
                <a:cs typeface="Arial MT"/>
              </a:rPr>
              <a:t> </a:t>
            </a:r>
            <a:r>
              <a:rPr sz="1400" dirty="0">
                <a:solidFill>
                  <a:srgbClr val="595959"/>
                </a:solidFill>
                <a:latin typeface="Arial MT"/>
                <a:cs typeface="Arial MT"/>
              </a:rPr>
              <a:t>revolute</a:t>
            </a:r>
            <a:r>
              <a:rPr sz="1400" spc="-25" dirty="0">
                <a:solidFill>
                  <a:srgbClr val="595959"/>
                </a:solidFill>
                <a:latin typeface="Arial MT"/>
                <a:cs typeface="Arial MT"/>
              </a:rPr>
              <a:t> </a:t>
            </a:r>
            <a:r>
              <a:rPr sz="1400" dirty="0">
                <a:solidFill>
                  <a:srgbClr val="595959"/>
                </a:solidFill>
                <a:latin typeface="Arial MT"/>
                <a:cs typeface="Arial MT"/>
              </a:rPr>
              <a:t>joints</a:t>
            </a:r>
            <a:r>
              <a:rPr sz="1400" spc="-25" dirty="0">
                <a:solidFill>
                  <a:srgbClr val="595959"/>
                </a:solidFill>
                <a:latin typeface="Arial MT"/>
                <a:cs typeface="Arial MT"/>
              </a:rPr>
              <a:t> </a:t>
            </a:r>
            <a:r>
              <a:rPr sz="1400" dirty="0">
                <a:solidFill>
                  <a:srgbClr val="595959"/>
                </a:solidFill>
                <a:latin typeface="Arial MT"/>
                <a:cs typeface="Arial MT"/>
              </a:rPr>
              <a:t>in</a:t>
            </a:r>
            <a:r>
              <a:rPr sz="1400" spc="-20" dirty="0">
                <a:solidFill>
                  <a:srgbClr val="595959"/>
                </a:solidFill>
                <a:latin typeface="Arial MT"/>
                <a:cs typeface="Arial MT"/>
              </a:rPr>
              <a:t> </a:t>
            </a:r>
            <a:r>
              <a:rPr sz="1400" spc="-10" dirty="0">
                <a:solidFill>
                  <a:srgbClr val="595959"/>
                </a:solidFill>
                <a:latin typeface="Arial MT"/>
                <a:cs typeface="Arial MT"/>
              </a:rPr>
              <a:t>series</a:t>
            </a:r>
            <a:endParaRPr sz="1400">
              <a:latin typeface="Arial MT"/>
              <a:cs typeface="Arial MT"/>
            </a:endParaRPr>
          </a:p>
          <a:p>
            <a:pPr marL="836294" lvl="1" indent="-335915">
              <a:lnSpc>
                <a:spcPts val="1650"/>
              </a:lnSpc>
              <a:buChar char="○"/>
              <a:tabLst>
                <a:tab pos="836294" algn="l"/>
              </a:tabLst>
            </a:pPr>
            <a:r>
              <a:rPr sz="1400" dirty="0">
                <a:solidFill>
                  <a:srgbClr val="595959"/>
                </a:solidFill>
                <a:latin typeface="Arial MT"/>
                <a:cs typeface="Arial MT"/>
              </a:rPr>
              <a:t>Ball:</a:t>
            </a:r>
            <a:r>
              <a:rPr sz="1400" spc="-25" dirty="0">
                <a:solidFill>
                  <a:srgbClr val="595959"/>
                </a:solidFill>
                <a:latin typeface="Arial MT"/>
                <a:cs typeface="Arial MT"/>
              </a:rPr>
              <a:t> </a:t>
            </a:r>
            <a:r>
              <a:rPr sz="1400" dirty="0">
                <a:solidFill>
                  <a:srgbClr val="595959"/>
                </a:solidFill>
                <a:latin typeface="Arial MT"/>
                <a:cs typeface="Arial MT"/>
              </a:rPr>
              <a:t>3</a:t>
            </a:r>
            <a:r>
              <a:rPr sz="1400" spc="-25" dirty="0">
                <a:solidFill>
                  <a:srgbClr val="595959"/>
                </a:solidFill>
                <a:latin typeface="Arial MT"/>
                <a:cs typeface="Arial MT"/>
              </a:rPr>
              <a:t> </a:t>
            </a:r>
            <a:r>
              <a:rPr sz="1400" dirty="0">
                <a:solidFill>
                  <a:srgbClr val="595959"/>
                </a:solidFill>
                <a:latin typeface="Arial MT"/>
                <a:cs typeface="Arial MT"/>
              </a:rPr>
              <a:t>DOF</a:t>
            </a:r>
            <a:r>
              <a:rPr sz="1400" spc="-25" dirty="0">
                <a:solidFill>
                  <a:srgbClr val="595959"/>
                </a:solidFill>
                <a:latin typeface="Arial MT"/>
                <a:cs typeface="Arial MT"/>
              </a:rPr>
              <a:t> </a:t>
            </a:r>
            <a:r>
              <a:rPr sz="1400" spc="-10" dirty="0">
                <a:solidFill>
                  <a:srgbClr val="595959"/>
                </a:solidFill>
                <a:latin typeface="Arial MT"/>
                <a:cs typeface="Arial MT"/>
              </a:rPr>
              <a:t>rotational</a:t>
            </a:r>
            <a:endParaRPr sz="1400">
              <a:latin typeface="Arial MT"/>
              <a:cs typeface="Arial MT"/>
            </a:endParaRPr>
          </a:p>
          <a:p>
            <a:pPr marL="836294" lvl="1" indent="-335915">
              <a:lnSpc>
                <a:spcPts val="1650"/>
              </a:lnSpc>
              <a:buChar char="○"/>
              <a:tabLst>
                <a:tab pos="836294" algn="l"/>
              </a:tabLst>
            </a:pPr>
            <a:r>
              <a:rPr sz="1400" dirty="0">
                <a:solidFill>
                  <a:srgbClr val="595959"/>
                </a:solidFill>
                <a:latin typeface="Arial MT"/>
                <a:cs typeface="Arial MT"/>
              </a:rPr>
              <a:t>Universal:</a:t>
            </a:r>
            <a:r>
              <a:rPr sz="1400" spc="-25" dirty="0">
                <a:solidFill>
                  <a:srgbClr val="595959"/>
                </a:solidFill>
                <a:latin typeface="Arial MT"/>
                <a:cs typeface="Arial MT"/>
              </a:rPr>
              <a:t> </a:t>
            </a:r>
            <a:r>
              <a:rPr sz="1400" dirty="0">
                <a:solidFill>
                  <a:srgbClr val="595959"/>
                </a:solidFill>
                <a:latin typeface="Arial MT"/>
                <a:cs typeface="Arial MT"/>
              </a:rPr>
              <a:t>2</a:t>
            </a:r>
            <a:r>
              <a:rPr sz="1400" spc="-25" dirty="0">
                <a:solidFill>
                  <a:srgbClr val="595959"/>
                </a:solidFill>
                <a:latin typeface="Arial MT"/>
                <a:cs typeface="Arial MT"/>
              </a:rPr>
              <a:t> </a:t>
            </a:r>
            <a:r>
              <a:rPr sz="1400" dirty="0">
                <a:solidFill>
                  <a:srgbClr val="595959"/>
                </a:solidFill>
                <a:latin typeface="Arial MT"/>
                <a:cs typeface="Arial MT"/>
              </a:rPr>
              <a:t>DOF</a:t>
            </a:r>
            <a:r>
              <a:rPr sz="1400" spc="-20" dirty="0">
                <a:solidFill>
                  <a:srgbClr val="595959"/>
                </a:solidFill>
                <a:latin typeface="Arial MT"/>
                <a:cs typeface="Arial MT"/>
              </a:rPr>
              <a:t> </a:t>
            </a:r>
            <a:r>
              <a:rPr sz="1400" spc="-10" dirty="0">
                <a:solidFill>
                  <a:srgbClr val="595959"/>
                </a:solidFill>
                <a:latin typeface="Arial MT"/>
                <a:cs typeface="Arial MT"/>
              </a:rPr>
              <a:t>rotational</a:t>
            </a:r>
            <a:endParaRPr sz="1400">
              <a:latin typeface="Arial MT"/>
              <a:cs typeface="Arial MT"/>
            </a:endParaRPr>
          </a:p>
          <a:p>
            <a:pPr marL="836294" marR="353060" lvl="1" indent="-336550">
              <a:lnSpc>
                <a:spcPts val="1650"/>
              </a:lnSpc>
              <a:spcBef>
                <a:spcPts val="65"/>
              </a:spcBef>
              <a:buChar char="○"/>
              <a:tabLst>
                <a:tab pos="836294" algn="l"/>
              </a:tabLst>
            </a:pPr>
            <a:r>
              <a:rPr sz="1400" dirty="0">
                <a:solidFill>
                  <a:srgbClr val="595959"/>
                </a:solidFill>
                <a:latin typeface="Arial MT"/>
                <a:cs typeface="Arial MT"/>
              </a:rPr>
              <a:t>Screw:</a:t>
            </a:r>
            <a:r>
              <a:rPr sz="1400" spc="-25" dirty="0">
                <a:solidFill>
                  <a:srgbClr val="595959"/>
                </a:solidFill>
                <a:latin typeface="Arial MT"/>
                <a:cs typeface="Arial MT"/>
              </a:rPr>
              <a:t> </a:t>
            </a:r>
            <a:r>
              <a:rPr sz="1400" dirty="0">
                <a:solidFill>
                  <a:srgbClr val="595959"/>
                </a:solidFill>
                <a:latin typeface="Arial MT"/>
                <a:cs typeface="Arial MT"/>
              </a:rPr>
              <a:t>1</a:t>
            </a:r>
            <a:r>
              <a:rPr sz="1400" spc="-25" dirty="0">
                <a:solidFill>
                  <a:srgbClr val="595959"/>
                </a:solidFill>
                <a:latin typeface="Arial MT"/>
                <a:cs typeface="Arial MT"/>
              </a:rPr>
              <a:t> </a:t>
            </a:r>
            <a:r>
              <a:rPr sz="1400" dirty="0">
                <a:solidFill>
                  <a:srgbClr val="595959"/>
                </a:solidFill>
                <a:latin typeface="Arial MT"/>
                <a:cs typeface="Arial MT"/>
              </a:rPr>
              <a:t>DOF</a:t>
            </a:r>
            <a:r>
              <a:rPr sz="1400" spc="-25" dirty="0">
                <a:solidFill>
                  <a:srgbClr val="595959"/>
                </a:solidFill>
                <a:latin typeface="Arial MT"/>
                <a:cs typeface="Arial MT"/>
              </a:rPr>
              <a:t> </a:t>
            </a:r>
            <a:r>
              <a:rPr sz="1400" dirty="0">
                <a:solidFill>
                  <a:srgbClr val="595959"/>
                </a:solidFill>
                <a:latin typeface="Arial MT"/>
                <a:cs typeface="Arial MT"/>
              </a:rPr>
              <a:t>translational,</a:t>
            </a:r>
            <a:r>
              <a:rPr sz="1400" spc="-25" dirty="0">
                <a:solidFill>
                  <a:srgbClr val="595959"/>
                </a:solidFill>
                <a:latin typeface="Arial MT"/>
                <a:cs typeface="Arial MT"/>
              </a:rPr>
              <a:t> </a:t>
            </a:r>
            <a:r>
              <a:rPr sz="1400" dirty="0">
                <a:solidFill>
                  <a:srgbClr val="595959"/>
                </a:solidFill>
                <a:latin typeface="Arial MT"/>
                <a:cs typeface="Arial MT"/>
              </a:rPr>
              <a:t>1</a:t>
            </a:r>
            <a:r>
              <a:rPr sz="1400" spc="-25" dirty="0">
                <a:solidFill>
                  <a:srgbClr val="595959"/>
                </a:solidFill>
                <a:latin typeface="Arial MT"/>
                <a:cs typeface="Arial MT"/>
              </a:rPr>
              <a:t> DOF </a:t>
            </a:r>
            <a:r>
              <a:rPr sz="1400" spc="-10" dirty="0">
                <a:solidFill>
                  <a:srgbClr val="595959"/>
                </a:solidFill>
                <a:latin typeface="Arial MT"/>
                <a:cs typeface="Arial MT"/>
              </a:rPr>
              <a:t>rotational</a:t>
            </a:r>
            <a:endParaRPr sz="1400">
              <a:latin typeface="Arial MT"/>
              <a:cs typeface="Arial MT"/>
            </a:endParaRPr>
          </a:p>
        </p:txBody>
      </p:sp>
      <p:pic>
        <p:nvPicPr>
          <p:cNvPr id="7" name="object 7"/>
          <p:cNvPicPr/>
          <p:nvPr/>
        </p:nvPicPr>
        <p:blipFill>
          <a:blip r:embed="rId2" cstate="print"/>
          <a:stretch>
            <a:fillRect/>
          </a:stretch>
        </p:blipFill>
        <p:spPr>
          <a:xfrm>
            <a:off x="5085563" y="351015"/>
            <a:ext cx="3177136" cy="4154727"/>
          </a:xfrm>
          <a:prstGeom prst="rect">
            <a:avLst/>
          </a:prstGeom>
        </p:spPr>
      </p:pic>
      <p:sp>
        <p:nvSpPr>
          <p:cNvPr id="8" name="object 8"/>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9" name="object 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Element</a:t>
            </a:r>
            <a:r>
              <a:rPr spc="-140" dirty="0"/>
              <a:t> </a:t>
            </a:r>
            <a:r>
              <a:rPr spc="-10" dirty="0"/>
              <a:t>Types</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3978275" cy="247015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spc="-10" dirty="0">
                <a:solidFill>
                  <a:srgbClr val="595959"/>
                </a:solidFill>
                <a:latin typeface="Arial MT"/>
                <a:cs typeface="Arial MT"/>
              </a:rPr>
              <a:t>Sensors</a:t>
            </a:r>
            <a:endParaRPr sz="1800">
              <a:latin typeface="Arial MT"/>
              <a:cs typeface="Arial MT"/>
            </a:endParaRPr>
          </a:p>
          <a:p>
            <a:pPr marL="836294" lvl="1" indent="-335915">
              <a:lnSpc>
                <a:spcPts val="1664"/>
              </a:lnSpc>
              <a:spcBef>
                <a:spcPts val="30"/>
              </a:spcBef>
              <a:buChar char="○"/>
              <a:tabLst>
                <a:tab pos="836294" algn="l"/>
              </a:tabLst>
            </a:pPr>
            <a:r>
              <a:rPr sz="1400" dirty="0">
                <a:solidFill>
                  <a:srgbClr val="595959"/>
                </a:solidFill>
                <a:latin typeface="Arial MT"/>
                <a:cs typeface="Arial MT"/>
              </a:rPr>
              <a:t>Ray:</a:t>
            </a:r>
            <a:r>
              <a:rPr sz="1400" spc="-20" dirty="0">
                <a:solidFill>
                  <a:srgbClr val="595959"/>
                </a:solidFill>
                <a:latin typeface="Arial MT"/>
                <a:cs typeface="Arial MT"/>
              </a:rPr>
              <a:t> </a:t>
            </a:r>
            <a:r>
              <a:rPr sz="1400" dirty="0">
                <a:solidFill>
                  <a:srgbClr val="595959"/>
                </a:solidFill>
                <a:latin typeface="Arial MT"/>
                <a:cs typeface="Arial MT"/>
              </a:rPr>
              <a:t>produces</a:t>
            </a:r>
            <a:r>
              <a:rPr sz="1400" spc="-15" dirty="0">
                <a:solidFill>
                  <a:srgbClr val="595959"/>
                </a:solidFill>
                <a:latin typeface="Arial MT"/>
                <a:cs typeface="Arial MT"/>
              </a:rPr>
              <a:t> </a:t>
            </a:r>
            <a:r>
              <a:rPr sz="1400" dirty="0">
                <a:solidFill>
                  <a:srgbClr val="595959"/>
                </a:solidFill>
                <a:latin typeface="Arial MT"/>
                <a:cs typeface="Arial MT"/>
              </a:rPr>
              <a:t>range</a:t>
            </a:r>
            <a:r>
              <a:rPr sz="1400" spc="-15" dirty="0">
                <a:solidFill>
                  <a:srgbClr val="595959"/>
                </a:solidFill>
                <a:latin typeface="Arial MT"/>
                <a:cs typeface="Arial MT"/>
              </a:rPr>
              <a:t> </a:t>
            </a:r>
            <a:r>
              <a:rPr sz="1400" spc="-20" dirty="0">
                <a:solidFill>
                  <a:srgbClr val="595959"/>
                </a:solidFill>
                <a:latin typeface="Arial MT"/>
                <a:cs typeface="Arial MT"/>
              </a:rPr>
              <a:t>data</a:t>
            </a:r>
            <a:endParaRPr sz="1400">
              <a:latin typeface="Arial MT"/>
              <a:cs typeface="Arial MT"/>
            </a:endParaRPr>
          </a:p>
          <a:p>
            <a:pPr marL="836294" marR="121285" lvl="1" indent="-336550">
              <a:lnSpc>
                <a:spcPts val="1650"/>
              </a:lnSpc>
              <a:spcBef>
                <a:spcPts val="65"/>
              </a:spcBef>
              <a:buChar char="○"/>
              <a:tabLst>
                <a:tab pos="836294" algn="l"/>
              </a:tabLst>
            </a:pPr>
            <a:r>
              <a:rPr sz="1400" dirty="0">
                <a:solidFill>
                  <a:srgbClr val="595959"/>
                </a:solidFill>
                <a:latin typeface="Arial MT"/>
                <a:cs typeface="Arial MT"/>
              </a:rPr>
              <a:t>Camera</a:t>
            </a:r>
            <a:r>
              <a:rPr sz="1400" spc="-20" dirty="0">
                <a:solidFill>
                  <a:srgbClr val="595959"/>
                </a:solidFill>
                <a:latin typeface="Arial MT"/>
                <a:cs typeface="Arial MT"/>
              </a:rPr>
              <a:t> </a:t>
            </a:r>
            <a:r>
              <a:rPr sz="1400" dirty="0">
                <a:solidFill>
                  <a:srgbClr val="595959"/>
                </a:solidFill>
                <a:latin typeface="Arial MT"/>
                <a:cs typeface="Arial MT"/>
              </a:rPr>
              <a:t>(2D</a:t>
            </a:r>
            <a:r>
              <a:rPr sz="1400" spc="-15" dirty="0">
                <a:solidFill>
                  <a:srgbClr val="595959"/>
                </a:solidFill>
                <a:latin typeface="Arial MT"/>
                <a:cs typeface="Arial MT"/>
              </a:rPr>
              <a:t> </a:t>
            </a:r>
            <a:r>
              <a:rPr sz="1400" dirty="0">
                <a:solidFill>
                  <a:srgbClr val="595959"/>
                </a:solidFill>
                <a:latin typeface="Arial MT"/>
                <a:cs typeface="Arial MT"/>
              </a:rPr>
              <a:t>and</a:t>
            </a:r>
            <a:r>
              <a:rPr sz="1400" spc="-20" dirty="0">
                <a:solidFill>
                  <a:srgbClr val="595959"/>
                </a:solidFill>
                <a:latin typeface="Arial MT"/>
                <a:cs typeface="Arial MT"/>
              </a:rPr>
              <a:t> </a:t>
            </a:r>
            <a:r>
              <a:rPr sz="1400" dirty="0">
                <a:solidFill>
                  <a:srgbClr val="595959"/>
                </a:solidFill>
                <a:latin typeface="Arial MT"/>
                <a:cs typeface="Arial MT"/>
              </a:rPr>
              <a:t>3D):</a:t>
            </a:r>
            <a:r>
              <a:rPr sz="1400" spc="-15" dirty="0">
                <a:solidFill>
                  <a:srgbClr val="595959"/>
                </a:solidFill>
                <a:latin typeface="Arial MT"/>
                <a:cs typeface="Arial MT"/>
              </a:rPr>
              <a:t> </a:t>
            </a:r>
            <a:r>
              <a:rPr sz="1400" dirty="0">
                <a:solidFill>
                  <a:srgbClr val="595959"/>
                </a:solidFill>
                <a:latin typeface="Arial MT"/>
                <a:cs typeface="Arial MT"/>
              </a:rPr>
              <a:t>produces</a:t>
            </a:r>
            <a:r>
              <a:rPr sz="1400" spc="-15" dirty="0">
                <a:solidFill>
                  <a:srgbClr val="595959"/>
                </a:solidFill>
                <a:latin typeface="Arial MT"/>
                <a:cs typeface="Arial MT"/>
              </a:rPr>
              <a:t> </a:t>
            </a:r>
            <a:r>
              <a:rPr sz="1400" spc="-10" dirty="0">
                <a:solidFill>
                  <a:srgbClr val="595959"/>
                </a:solidFill>
                <a:latin typeface="Arial MT"/>
                <a:cs typeface="Arial MT"/>
              </a:rPr>
              <a:t>image </a:t>
            </a:r>
            <a:r>
              <a:rPr sz="1400" dirty="0">
                <a:solidFill>
                  <a:srgbClr val="595959"/>
                </a:solidFill>
                <a:latin typeface="Arial MT"/>
                <a:cs typeface="Arial MT"/>
              </a:rPr>
              <a:t>and/or</a:t>
            </a:r>
            <a:r>
              <a:rPr sz="1400" spc="-15" dirty="0">
                <a:solidFill>
                  <a:srgbClr val="595959"/>
                </a:solidFill>
                <a:latin typeface="Arial MT"/>
                <a:cs typeface="Arial MT"/>
              </a:rPr>
              <a:t> </a:t>
            </a:r>
            <a:r>
              <a:rPr sz="1400" dirty="0">
                <a:solidFill>
                  <a:srgbClr val="595959"/>
                </a:solidFill>
                <a:latin typeface="Arial MT"/>
                <a:cs typeface="Arial MT"/>
              </a:rPr>
              <a:t>depth</a:t>
            </a:r>
            <a:r>
              <a:rPr sz="1400" spc="-15" dirty="0">
                <a:solidFill>
                  <a:srgbClr val="595959"/>
                </a:solidFill>
                <a:latin typeface="Arial MT"/>
                <a:cs typeface="Arial MT"/>
              </a:rPr>
              <a:t> </a:t>
            </a:r>
            <a:r>
              <a:rPr sz="1400" spc="-20" dirty="0">
                <a:solidFill>
                  <a:srgbClr val="595959"/>
                </a:solidFill>
                <a:latin typeface="Arial MT"/>
                <a:cs typeface="Arial MT"/>
              </a:rPr>
              <a:t>data</a:t>
            </a:r>
            <a:endParaRPr sz="1400">
              <a:latin typeface="Arial MT"/>
              <a:cs typeface="Arial MT"/>
            </a:endParaRPr>
          </a:p>
          <a:p>
            <a:pPr marL="836294" lvl="1" indent="-335915">
              <a:lnSpc>
                <a:spcPts val="1585"/>
              </a:lnSpc>
              <a:buChar char="○"/>
              <a:tabLst>
                <a:tab pos="836294" algn="l"/>
              </a:tabLst>
            </a:pPr>
            <a:r>
              <a:rPr sz="1400" dirty="0">
                <a:solidFill>
                  <a:srgbClr val="595959"/>
                </a:solidFill>
                <a:latin typeface="Arial MT"/>
                <a:cs typeface="Arial MT"/>
              </a:rPr>
              <a:t>Contact:</a:t>
            </a:r>
            <a:r>
              <a:rPr sz="1400" spc="-30" dirty="0">
                <a:solidFill>
                  <a:srgbClr val="595959"/>
                </a:solidFill>
                <a:latin typeface="Arial MT"/>
                <a:cs typeface="Arial MT"/>
              </a:rPr>
              <a:t> </a:t>
            </a:r>
            <a:r>
              <a:rPr sz="1400" dirty="0">
                <a:solidFill>
                  <a:srgbClr val="595959"/>
                </a:solidFill>
                <a:latin typeface="Arial MT"/>
                <a:cs typeface="Arial MT"/>
              </a:rPr>
              <a:t>produces</a:t>
            </a:r>
            <a:r>
              <a:rPr sz="1400" spc="-30" dirty="0">
                <a:solidFill>
                  <a:srgbClr val="595959"/>
                </a:solidFill>
                <a:latin typeface="Arial MT"/>
                <a:cs typeface="Arial MT"/>
              </a:rPr>
              <a:t> </a:t>
            </a:r>
            <a:r>
              <a:rPr sz="1400" dirty="0">
                <a:solidFill>
                  <a:srgbClr val="595959"/>
                </a:solidFill>
                <a:latin typeface="Arial MT"/>
                <a:cs typeface="Arial MT"/>
              </a:rPr>
              <a:t>collision</a:t>
            </a:r>
            <a:r>
              <a:rPr sz="1400" spc="-30" dirty="0">
                <a:solidFill>
                  <a:srgbClr val="595959"/>
                </a:solidFill>
                <a:latin typeface="Arial MT"/>
                <a:cs typeface="Arial MT"/>
              </a:rPr>
              <a:t> </a:t>
            </a:r>
            <a:r>
              <a:rPr sz="1400" spc="-20" dirty="0">
                <a:solidFill>
                  <a:srgbClr val="595959"/>
                </a:solidFill>
                <a:latin typeface="Arial MT"/>
                <a:cs typeface="Arial MT"/>
              </a:rPr>
              <a:t>data</a:t>
            </a:r>
            <a:endParaRPr sz="1400">
              <a:latin typeface="Arial MT"/>
              <a:cs typeface="Arial MT"/>
            </a:endParaRPr>
          </a:p>
          <a:p>
            <a:pPr marL="836294" lvl="1" indent="-335915">
              <a:lnSpc>
                <a:spcPts val="1639"/>
              </a:lnSpc>
              <a:buChar char="○"/>
              <a:tabLst>
                <a:tab pos="836294" algn="l"/>
              </a:tabLst>
            </a:pPr>
            <a:r>
              <a:rPr sz="1400" dirty="0">
                <a:solidFill>
                  <a:srgbClr val="595959"/>
                </a:solidFill>
                <a:latin typeface="Arial MT"/>
                <a:cs typeface="Arial MT"/>
              </a:rPr>
              <a:t>RFID:</a:t>
            </a:r>
            <a:r>
              <a:rPr sz="1400" spc="-20" dirty="0">
                <a:solidFill>
                  <a:srgbClr val="595959"/>
                </a:solidFill>
                <a:latin typeface="Arial MT"/>
                <a:cs typeface="Arial MT"/>
              </a:rPr>
              <a:t> </a:t>
            </a:r>
            <a:r>
              <a:rPr sz="1400" dirty="0">
                <a:solidFill>
                  <a:srgbClr val="595959"/>
                </a:solidFill>
                <a:latin typeface="Arial MT"/>
                <a:cs typeface="Arial MT"/>
              </a:rPr>
              <a:t>detects</a:t>
            </a:r>
            <a:r>
              <a:rPr sz="1400" spc="-15" dirty="0">
                <a:solidFill>
                  <a:srgbClr val="595959"/>
                </a:solidFill>
                <a:latin typeface="Arial MT"/>
                <a:cs typeface="Arial MT"/>
              </a:rPr>
              <a:t> </a:t>
            </a:r>
            <a:r>
              <a:rPr sz="1400" dirty="0">
                <a:solidFill>
                  <a:srgbClr val="595959"/>
                </a:solidFill>
                <a:latin typeface="Arial MT"/>
                <a:cs typeface="Arial MT"/>
              </a:rPr>
              <a:t>RFID</a:t>
            </a:r>
            <a:r>
              <a:rPr sz="1400" spc="-15" dirty="0">
                <a:solidFill>
                  <a:srgbClr val="595959"/>
                </a:solidFill>
                <a:latin typeface="Arial MT"/>
                <a:cs typeface="Arial MT"/>
              </a:rPr>
              <a:t> </a:t>
            </a:r>
            <a:r>
              <a:rPr sz="1400" spc="-20" dirty="0">
                <a:solidFill>
                  <a:srgbClr val="595959"/>
                </a:solidFill>
                <a:latin typeface="Arial MT"/>
                <a:cs typeface="Arial MT"/>
              </a:rPr>
              <a:t>tags</a:t>
            </a:r>
            <a:endParaRPr sz="1400">
              <a:latin typeface="Arial MT"/>
              <a:cs typeface="Arial MT"/>
            </a:endParaRPr>
          </a:p>
          <a:p>
            <a:pPr marL="379095" indent="-366395">
              <a:lnSpc>
                <a:spcPts val="2135"/>
              </a:lnSpc>
              <a:buChar char="●"/>
              <a:tabLst>
                <a:tab pos="379095" algn="l"/>
              </a:tabLst>
            </a:pPr>
            <a:r>
              <a:rPr sz="1800" spc="-10" dirty="0">
                <a:solidFill>
                  <a:srgbClr val="595959"/>
                </a:solidFill>
                <a:latin typeface="Arial MT"/>
                <a:cs typeface="Arial MT"/>
              </a:rPr>
              <a:t>Lights</a:t>
            </a:r>
            <a:endParaRPr sz="1800">
              <a:latin typeface="Arial MT"/>
              <a:cs typeface="Arial MT"/>
            </a:endParaRPr>
          </a:p>
          <a:p>
            <a:pPr marL="836294" marR="222250" lvl="1" indent="-336550">
              <a:lnSpc>
                <a:spcPts val="1650"/>
              </a:lnSpc>
              <a:spcBef>
                <a:spcPts val="110"/>
              </a:spcBef>
              <a:buChar char="○"/>
              <a:tabLst>
                <a:tab pos="836294" algn="l"/>
              </a:tabLst>
            </a:pPr>
            <a:r>
              <a:rPr sz="1400" dirty="0">
                <a:solidFill>
                  <a:srgbClr val="595959"/>
                </a:solidFill>
                <a:latin typeface="Arial MT"/>
                <a:cs typeface="Arial MT"/>
              </a:rPr>
              <a:t>Point:</a:t>
            </a:r>
            <a:r>
              <a:rPr sz="1400" spc="-30" dirty="0">
                <a:solidFill>
                  <a:srgbClr val="595959"/>
                </a:solidFill>
                <a:latin typeface="Arial MT"/>
                <a:cs typeface="Arial MT"/>
              </a:rPr>
              <a:t> </a:t>
            </a:r>
            <a:r>
              <a:rPr sz="1400" spc="-10" dirty="0">
                <a:solidFill>
                  <a:srgbClr val="595959"/>
                </a:solidFill>
                <a:latin typeface="Arial MT"/>
                <a:cs typeface="Arial MT"/>
              </a:rPr>
              <a:t>omni-</a:t>
            </a:r>
            <a:r>
              <a:rPr sz="1400" dirty="0">
                <a:solidFill>
                  <a:srgbClr val="595959"/>
                </a:solidFill>
                <a:latin typeface="Arial MT"/>
                <a:cs typeface="Arial MT"/>
              </a:rPr>
              <a:t>directional</a:t>
            </a:r>
            <a:r>
              <a:rPr sz="1400" spc="-30" dirty="0">
                <a:solidFill>
                  <a:srgbClr val="595959"/>
                </a:solidFill>
                <a:latin typeface="Arial MT"/>
                <a:cs typeface="Arial MT"/>
              </a:rPr>
              <a:t> </a:t>
            </a:r>
            <a:r>
              <a:rPr sz="1400" dirty="0">
                <a:solidFill>
                  <a:srgbClr val="595959"/>
                </a:solidFill>
                <a:latin typeface="Arial MT"/>
                <a:cs typeface="Arial MT"/>
              </a:rPr>
              <a:t>light</a:t>
            </a:r>
            <a:r>
              <a:rPr sz="1400" spc="-30" dirty="0">
                <a:solidFill>
                  <a:srgbClr val="595959"/>
                </a:solidFill>
                <a:latin typeface="Arial MT"/>
                <a:cs typeface="Arial MT"/>
              </a:rPr>
              <a:t> </a:t>
            </a:r>
            <a:r>
              <a:rPr sz="1400" dirty="0">
                <a:solidFill>
                  <a:srgbClr val="595959"/>
                </a:solidFill>
                <a:latin typeface="Arial MT"/>
                <a:cs typeface="Arial MT"/>
              </a:rPr>
              <a:t>source,</a:t>
            </a:r>
            <a:r>
              <a:rPr sz="1400" spc="-30" dirty="0">
                <a:solidFill>
                  <a:srgbClr val="595959"/>
                </a:solidFill>
                <a:latin typeface="Arial MT"/>
                <a:cs typeface="Arial MT"/>
              </a:rPr>
              <a:t> </a:t>
            </a:r>
            <a:r>
              <a:rPr sz="1400" spc="-50" dirty="0">
                <a:solidFill>
                  <a:srgbClr val="595959"/>
                </a:solidFill>
                <a:latin typeface="Arial MT"/>
                <a:cs typeface="Arial MT"/>
              </a:rPr>
              <a:t>a </a:t>
            </a:r>
            <a:r>
              <a:rPr sz="1400" dirty="0">
                <a:solidFill>
                  <a:srgbClr val="595959"/>
                </a:solidFill>
                <a:latin typeface="Arial MT"/>
                <a:cs typeface="Arial MT"/>
              </a:rPr>
              <a:t>light</a:t>
            </a:r>
            <a:r>
              <a:rPr sz="1400" spc="-25" dirty="0">
                <a:solidFill>
                  <a:srgbClr val="595959"/>
                </a:solidFill>
                <a:latin typeface="Arial MT"/>
                <a:cs typeface="Arial MT"/>
              </a:rPr>
              <a:t> </a:t>
            </a:r>
            <a:r>
              <a:rPr sz="1400" spc="-20" dirty="0">
                <a:solidFill>
                  <a:srgbClr val="595959"/>
                </a:solidFill>
                <a:latin typeface="Arial MT"/>
                <a:cs typeface="Arial MT"/>
              </a:rPr>
              <a:t>bulb</a:t>
            </a:r>
            <a:endParaRPr sz="1400">
              <a:latin typeface="Arial MT"/>
              <a:cs typeface="Arial MT"/>
            </a:endParaRPr>
          </a:p>
          <a:p>
            <a:pPr marL="836294" lvl="1" indent="-335915">
              <a:lnSpc>
                <a:spcPts val="1585"/>
              </a:lnSpc>
              <a:buChar char="○"/>
              <a:tabLst>
                <a:tab pos="836294" algn="l"/>
              </a:tabLst>
            </a:pPr>
            <a:r>
              <a:rPr sz="1400" dirty="0">
                <a:solidFill>
                  <a:srgbClr val="595959"/>
                </a:solidFill>
                <a:latin typeface="Arial MT"/>
                <a:cs typeface="Arial MT"/>
              </a:rPr>
              <a:t>Spot:</a:t>
            </a:r>
            <a:r>
              <a:rPr sz="1400" spc="-40" dirty="0">
                <a:solidFill>
                  <a:srgbClr val="595959"/>
                </a:solidFill>
                <a:latin typeface="Arial MT"/>
                <a:cs typeface="Arial MT"/>
              </a:rPr>
              <a:t> </a:t>
            </a:r>
            <a:r>
              <a:rPr sz="1400" dirty="0">
                <a:solidFill>
                  <a:srgbClr val="595959"/>
                </a:solidFill>
                <a:latin typeface="Arial MT"/>
                <a:cs typeface="Arial MT"/>
              </a:rPr>
              <a:t>directional</a:t>
            </a:r>
            <a:r>
              <a:rPr sz="1400" spc="-25" dirty="0">
                <a:solidFill>
                  <a:srgbClr val="595959"/>
                </a:solidFill>
                <a:latin typeface="Arial MT"/>
                <a:cs typeface="Arial MT"/>
              </a:rPr>
              <a:t> </a:t>
            </a:r>
            <a:r>
              <a:rPr sz="1400" dirty="0">
                <a:solidFill>
                  <a:srgbClr val="595959"/>
                </a:solidFill>
                <a:latin typeface="Arial MT"/>
                <a:cs typeface="Arial MT"/>
              </a:rPr>
              <a:t>cone</a:t>
            </a:r>
            <a:r>
              <a:rPr sz="1400" spc="-25" dirty="0">
                <a:solidFill>
                  <a:srgbClr val="595959"/>
                </a:solidFill>
                <a:latin typeface="Arial MT"/>
                <a:cs typeface="Arial MT"/>
              </a:rPr>
              <a:t> </a:t>
            </a:r>
            <a:r>
              <a:rPr sz="1400" dirty="0">
                <a:solidFill>
                  <a:srgbClr val="595959"/>
                </a:solidFill>
                <a:latin typeface="Arial MT"/>
                <a:cs typeface="Arial MT"/>
              </a:rPr>
              <a:t>light,</a:t>
            </a:r>
            <a:r>
              <a:rPr sz="1400" spc="-25" dirty="0">
                <a:solidFill>
                  <a:srgbClr val="595959"/>
                </a:solidFill>
                <a:latin typeface="Arial MT"/>
                <a:cs typeface="Arial MT"/>
              </a:rPr>
              <a:t> </a:t>
            </a:r>
            <a:r>
              <a:rPr sz="1400" dirty="0">
                <a:solidFill>
                  <a:srgbClr val="595959"/>
                </a:solidFill>
                <a:latin typeface="Arial MT"/>
                <a:cs typeface="Arial MT"/>
              </a:rPr>
              <a:t>a</a:t>
            </a:r>
            <a:r>
              <a:rPr sz="1400" spc="-25" dirty="0">
                <a:solidFill>
                  <a:srgbClr val="595959"/>
                </a:solidFill>
                <a:latin typeface="Arial MT"/>
                <a:cs typeface="Arial MT"/>
              </a:rPr>
              <a:t> </a:t>
            </a:r>
            <a:r>
              <a:rPr sz="1400" dirty="0">
                <a:solidFill>
                  <a:srgbClr val="595959"/>
                </a:solidFill>
                <a:latin typeface="Arial MT"/>
                <a:cs typeface="Arial MT"/>
              </a:rPr>
              <a:t>spot</a:t>
            </a:r>
            <a:r>
              <a:rPr sz="1400" spc="-25" dirty="0">
                <a:solidFill>
                  <a:srgbClr val="595959"/>
                </a:solidFill>
                <a:latin typeface="Arial MT"/>
                <a:cs typeface="Arial MT"/>
              </a:rPr>
              <a:t> </a:t>
            </a:r>
            <a:r>
              <a:rPr sz="1400" spc="-10" dirty="0">
                <a:solidFill>
                  <a:srgbClr val="595959"/>
                </a:solidFill>
                <a:latin typeface="Arial MT"/>
                <a:cs typeface="Arial MT"/>
              </a:rPr>
              <a:t>light</a:t>
            </a:r>
            <a:endParaRPr sz="1400">
              <a:latin typeface="Arial MT"/>
              <a:cs typeface="Arial MT"/>
            </a:endParaRPr>
          </a:p>
          <a:p>
            <a:pPr marL="836294" lvl="1" indent="-335915">
              <a:lnSpc>
                <a:spcPts val="1664"/>
              </a:lnSpc>
              <a:buChar char="○"/>
              <a:tabLst>
                <a:tab pos="836294" algn="l"/>
              </a:tabLst>
            </a:pPr>
            <a:r>
              <a:rPr sz="1400" dirty="0">
                <a:solidFill>
                  <a:srgbClr val="595959"/>
                </a:solidFill>
                <a:latin typeface="Arial MT"/>
                <a:cs typeface="Arial MT"/>
              </a:rPr>
              <a:t>Directional:</a:t>
            </a:r>
            <a:r>
              <a:rPr sz="1400" spc="-50" dirty="0">
                <a:solidFill>
                  <a:srgbClr val="595959"/>
                </a:solidFill>
                <a:latin typeface="Arial MT"/>
                <a:cs typeface="Arial MT"/>
              </a:rPr>
              <a:t> </a:t>
            </a:r>
            <a:r>
              <a:rPr sz="1400" dirty="0">
                <a:solidFill>
                  <a:srgbClr val="595959"/>
                </a:solidFill>
                <a:latin typeface="Arial MT"/>
                <a:cs typeface="Arial MT"/>
              </a:rPr>
              <a:t>parallel</a:t>
            </a:r>
            <a:r>
              <a:rPr sz="1400" spc="-45" dirty="0">
                <a:solidFill>
                  <a:srgbClr val="595959"/>
                </a:solidFill>
                <a:latin typeface="Arial MT"/>
                <a:cs typeface="Arial MT"/>
              </a:rPr>
              <a:t> </a:t>
            </a:r>
            <a:r>
              <a:rPr sz="1400" dirty="0">
                <a:solidFill>
                  <a:srgbClr val="595959"/>
                </a:solidFill>
                <a:latin typeface="Arial MT"/>
                <a:cs typeface="Arial MT"/>
              </a:rPr>
              <a:t>directional</a:t>
            </a:r>
            <a:r>
              <a:rPr sz="1400" spc="-45" dirty="0">
                <a:solidFill>
                  <a:srgbClr val="595959"/>
                </a:solidFill>
                <a:latin typeface="Arial MT"/>
                <a:cs typeface="Arial MT"/>
              </a:rPr>
              <a:t> </a:t>
            </a:r>
            <a:r>
              <a:rPr sz="1400" dirty="0">
                <a:solidFill>
                  <a:srgbClr val="595959"/>
                </a:solidFill>
                <a:latin typeface="Arial MT"/>
                <a:cs typeface="Arial MT"/>
              </a:rPr>
              <a:t>light,</a:t>
            </a:r>
            <a:r>
              <a:rPr sz="1400" spc="-45" dirty="0">
                <a:solidFill>
                  <a:srgbClr val="595959"/>
                </a:solidFill>
                <a:latin typeface="Arial MT"/>
                <a:cs typeface="Arial MT"/>
              </a:rPr>
              <a:t> </a:t>
            </a:r>
            <a:r>
              <a:rPr sz="1400" spc="-25" dirty="0">
                <a:solidFill>
                  <a:srgbClr val="595959"/>
                </a:solidFill>
                <a:latin typeface="Arial MT"/>
                <a:cs typeface="Arial MT"/>
              </a:rPr>
              <a:t>sun</a:t>
            </a:r>
            <a:endParaRPr sz="1400">
              <a:latin typeface="Arial MT"/>
              <a:cs typeface="Arial MT"/>
            </a:endParaRPr>
          </a:p>
        </p:txBody>
      </p:sp>
      <p:pic>
        <p:nvPicPr>
          <p:cNvPr id="7" name="object 7"/>
          <p:cNvPicPr/>
          <p:nvPr/>
        </p:nvPicPr>
        <p:blipFill>
          <a:blip r:embed="rId2" cstate="print"/>
          <a:stretch>
            <a:fillRect/>
          </a:stretch>
        </p:blipFill>
        <p:spPr>
          <a:xfrm>
            <a:off x="4859299" y="1437387"/>
            <a:ext cx="3734251" cy="2268725"/>
          </a:xfrm>
          <a:prstGeom prst="rect">
            <a:avLst/>
          </a:prstGeom>
        </p:spPr>
      </p:pic>
      <p:sp>
        <p:nvSpPr>
          <p:cNvPr id="8" name="object 8"/>
          <p:cNvSpPr txBox="1"/>
          <p:nvPr/>
        </p:nvSpPr>
        <p:spPr>
          <a:xfrm>
            <a:off x="5921090" y="3734704"/>
            <a:ext cx="17024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95959"/>
                </a:solidFill>
                <a:latin typeface="Arial MT"/>
                <a:cs typeface="Arial MT"/>
              </a:rPr>
              <a:t>LiDAR</a:t>
            </a:r>
            <a:r>
              <a:rPr sz="1200" spc="-15" dirty="0">
                <a:solidFill>
                  <a:srgbClr val="595959"/>
                </a:solidFill>
                <a:latin typeface="Arial MT"/>
                <a:cs typeface="Arial MT"/>
              </a:rPr>
              <a:t> </a:t>
            </a:r>
            <a:r>
              <a:rPr sz="1200" dirty="0">
                <a:solidFill>
                  <a:srgbClr val="595959"/>
                </a:solidFill>
                <a:latin typeface="Arial MT"/>
                <a:cs typeface="Arial MT"/>
              </a:rPr>
              <a:t>sensor</a:t>
            </a:r>
            <a:r>
              <a:rPr sz="1200" spc="-15" dirty="0">
                <a:solidFill>
                  <a:srgbClr val="595959"/>
                </a:solidFill>
                <a:latin typeface="Arial MT"/>
                <a:cs typeface="Arial MT"/>
              </a:rPr>
              <a:t> </a:t>
            </a:r>
            <a:r>
              <a:rPr sz="1200" dirty="0">
                <a:solidFill>
                  <a:srgbClr val="595959"/>
                </a:solidFill>
                <a:latin typeface="Arial MT"/>
                <a:cs typeface="Arial MT"/>
              </a:rPr>
              <a:t>in</a:t>
            </a:r>
            <a:r>
              <a:rPr sz="1200" spc="-10" dirty="0">
                <a:solidFill>
                  <a:srgbClr val="595959"/>
                </a:solidFill>
                <a:latin typeface="Arial MT"/>
                <a:cs typeface="Arial MT"/>
              </a:rPr>
              <a:t> Gazebo</a:t>
            </a:r>
            <a:endParaRPr sz="1200">
              <a:latin typeface="Arial MT"/>
              <a:cs typeface="Arial MT"/>
            </a:endParaRPr>
          </a:p>
        </p:txBody>
      </p:sp>
      <p:sp>
        <p:nvSpPr>
          <p:cNvPr id="9" name="object 9"/>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10" name="object 10"/>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How</a:t>
            </a:r>
            <a:r>
              <a:rPr spc="-80" dirty="0"/>
              <a:t> </a:t>
            </a:r>
            <a:r>
              <a:rPr dirty="0"/>
              <a:t>to</a:t>
            </a:r>
            <a:r>
              <a:rPr spc="-75" dirty="0"/>
              <a:t> </a:t>
            </a:r>
            <a:r>
              <a:rPr dirty="0"/>
              <a:t>use</a:t>
            </a:r>
            <a:r>
              <a:rPr spc="-75" dirty="0"/>
              <a:t> </a:t>
            </a:r>
            <a:r>
              <a:rPr dirty="0"/>
              <a:t>Gazebo</a:t>
            </a:r>
            <a:r>
              <a:rPr spc="-75" dirty="0"/>
              <a:t> </a:t>
            </a:r>
            <a:r>
              <a:rPr dirty="0"/>
              <a:t>to</a:t>
            </a:r>
            <a:r>
              <a:rPr spc="-75" dirty="0"/>
              <a:t> </a:t>
            </a:r>
            <a:r>
              <a:rPr dirty="0"/>
              <a:t>simulate</a:t>
            </a:r>
            <a:r>
              <a:rPr spc="-75" dirty="0"/>
              <a:t> </a:t>
            </a:r>
            <a:r>
              <a:rPr dirty="0"/>
              <a:t>your</a:t>
            </a:r>
            <a:r>
              <a:rPr spc="-80" dirty="0"/>
              <a:t> </a:t>
            </a:r>
            <a:r>
              <a:rPr spc="-10" dirty="0"/>
              <a:t>robot?</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384725" y="1216355"/>
            <a:ext cx="3682365" cy="215709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595959"/>
                </a:solidFill>
                <a:latin typeface="Arial"/>
                <a:cs typeface="Arial"/>
              </a:rPr>
              <a:t>Steps:</a:t>
            </a:r>
            <a:endParaRPr sz="1800">
              <a:latin typeface="Arial"/>
              <a:cs typeface="Arial"/>
            </a:endParaRPr>
          </a:p>
          <a:p>
            <a:pPr marL="469265" indent="-419100">
              <a:lnSpc>
                <a:spcPct val="100000"/>
              </a:lnSpc>
              <a:spcBef>
                <a:spcPts val="1590"/>
              </a:spcBef>
              <a:buAutoNum type="arabicPeriod"/>
              <a:tabLst>
                <a:tab pos="469265" algn="l"/>
              </a:tabLst>
            </a:pPr>
            <a:r>
              <a:rPr sz="1800" dirty="0">
                <a:solidFill>
                  <a:srgbClr val="595959"/>
                </a:solidFill>
                <a:latin typeface="Arial MT"/>
                <a:cs typeface="Arial MT"/>
              </a:rPr>
              <a:t>load</a:t>
            </a:r>
            <a:r>
              <a:rPr sz="1800" spc="-15"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world</a:t>
            </a:r>
            <a:endParaRPr sz="1800">
              <a:latin typeface="Arial MT"/>
              <a:cs typeface="Arial MT"/>
            </a:endParaRPr>
          </a:p>
          <a:p>
            <a:pPr marL="469265" indent="-419100">
              <a:lnSpc>
                <a:spcPct val="100000"/>
              </a:lnSpc>
              <a:spcBef>
                <a:spcPts val="15"/>
              </a:spcBef>
              <a:buAutoNum type="arabicPeriod"/>
              <a:tabLst>
                <a:tab pos="469265" algn="l"/>
              </a:tabLst>
            </a:pPr>
            <a:r>
              <a:rPr sz="1800" dirty="0">
                <a:solidFill>
                  <a:srgbClr val="595959"/>
                </a:solidFill>
                <a:latin typeface="Arial MT"/>
                <a:cs typeface="Arial MT"/>
              </a:rPr>
              <a:t>load</a:t>
            </a:r>
            <a:r>
              <a:rPr sz="1800" spc="-35" dirty="0">
                <a:solidFill>
                  <a:srgbClr val="595959"/>
                </a:solidFill>
                <a:latin typeface="Arial MT"/>
                <a:cs typeface="Arial MT"/>
              </a:rPr>
              <a:t> </a:t>
            </a:r>
            <a:r>
              <a:rPr sz="1800" dirty="0">
                <a:solidFill>
                  <a:srgbClr val="595959"/>
                </a:solidFill>
                <a:latin typeface="Arial MT"/>
                <a:cs typeface="Arial MT"/>
              </a:rPr>
              <a:t>the</a:t>
            </a:r>
            <a:r>
              <a:rPr sz="1800" spc="-25" dirty="0">
                <a:solidFill>
                  <a:srgbClr val="595959"/>
                </a:solidFill>
                <a:latin typeface="Arial MT"/>
                <a:cs typeface="Arial MT"/>
              </a:rPr>
              <a:t> </a:t>
            </a:r>
            <a:r>
              <a:rPr sz="1800" dirty="0">
                <a:solidFill>
                  <a:srgbClr val="595959"/>
                </a:solidFill>
                <a:latin typeface="Arial MT"/>
                <a:cs typeface="Arial MT"/>
              </a:rPr>
              <a:t>description</a:t>
            </a:r>
            <a:r>
              <a:rPr sz="1800" spc="-20" dirty="0">
                <a:solidFill>
                  <a:srgbClr val="595959"/>
                </a:solidFill>
                <a:latin typeface="Arial MT"/>
                <a:cs typeface="Arial MT"/>
              </a:rPr>
              <a:t> </a:t>
            </a:r>
            <a:r>
              <a:rPr sz="1800" dirty="0">
                <a:solidFill>
                  <a:srgbClr val="595959"/>
                </a:solidFill>
                <a:latin typeface="Arial MT"/>
                <a:cs typeface="Arial MT"/>
              </a:rPr>
              <a:t>of</a:t>
            </a:r>
            <a:r>
              <a:rPr sz="1800" spc="-25" dirty="0">
                <a:solidFill>
                  <a:srgbClr val="595959"/>
                </a:solidFill>
                <a:latin typeface="Arial MT"/>
                <a:cs typeface="Arial MT"/>
              </a:rPr>
              <a:t> </a:t>
            </a:r>
            <a:r>
              <a:rPr sz="1800" dirty="0">
                <a:solidFill>
                  <a:srgbClr val="595959"/>
                </a:solidFill>
                <a:latin typeface="Arial MT"/>
                <a:cs typeface="Arial MT"/>
              </a:rPr>
              <a:t>the</a:t>
            </a:r>
            <a:r>
              <a:rPr sz="1800" spc="-20" dirty="0">
                <a:solidFill>
                  <a:srgbClr val="595959"/>
                </a:solidFill>
                <a:latin typeface="Arial MT"/>
                <a:cs typeface="Arial MT"/>
              </a:rPr>
              <a:t> </a:t>
            </a:r>
            <a:r>
              <a:rPr sz="1800" spc="-10" dirty="0">
                <a:solidFill>
                  <a:srgbClr val="595959"/>
                </a:solidFill>
                <a:latin typeface="Arial MT"/>
                <a:cs typeface="Arial MT"/>
              </a:rPr>
              <a:t>robot</a:t>
            </a:r>
            <a:endParaRPr sz="1800">
              <a:latin typeface="Arial MT"/>
              <a:cs typeface="Arial MT"/>
            </a:endParaRPr>
          </a:p>
          <a:p>
            <a:pPr marL="469265" indent="-419100">
              <a:lnSpc>
                <a:spcPct val="100000"/>
              </a:lnSpc>
              <a:spcBef>
                <a:spcPts val="15"/>
              </a:spcBef>
              <a:buAutoNum type="arabicPeriod"/>
              <a:tabLst>
                <a:tab pos="469265" algn="l"/>
              </a:tabLst>
            </a:pPr>
            <a:r>
              <a:rPr sz="1800" dirty="0">
                <a:solidFill>
                  <a:srgbClr val="595959"/>
                </a:solidFill>
                <a:latin typeface="Arial MT"/>
                <a:cs typeface="Arial MT"/>
              </a:rPr>
              <a:t>spawn</a:t>
            </a:r>
            <a:r>
              <a:rPr sz="1800" spc="-30" dirty="0">
                <a:solidFill>
                  <a:srgbClr val="595959"/>
                </a:solidFill>
                <a:latin typeface="Arial MT"/>
                <a:cs typeface="Arial MT"/>
              </a:rPr>
              <a:t> </a:t>
            </a:r>
            <a:r>
              <a:rPr sz="1800" dirty="0">
                <a:solidFill>
                  <a:srgbClr val="595959"/>
                </a:solidFill>
                <a:latin typeface="Arial MT"/>
                <a:cs typeface="Arial MT"/>
              </a:rPr>
              <a:t>the</a:t>
            </a:r>
            <a:r>
              <a:rPr sz="1800" spc="-20" dirty="0">
                <a:solidFill>
                  <a:srgbClr val="595959"/>
                </a:solidFill>
                <a:latin typeface="Arial MT"/>
                <a:cs typeface="Arial MT"/>
              </a:rPr>
              <a:t> </a:t>
            </a:r>
            <a:r>
              <a:rPr sz="1800" dirty="0">
                <a:solidFill>
                  <a:srgbClr val="595959"/>
                </a:solidFill>
                <a:latin typeface="Arial MT"/>
                <a:cs typeface="Arial MT"/>
              </a:rPr>
              <a:t>robot</a:t>
            </a:r>
            <a:r>
              <a:rPr sz="1800" spc="-15" dirty="0">
                <a:solidFill>
                  <a:srgbClr val="595959"/>
                </a:solidFill>
                <a:latin typeface="Arial MT"/>
                <a:cs typeface="Arial MT"/>
              </a:rPr>
              <a:t> </a:t>
            </a:r>
            <a:r>
              <a:rPr sz="1800" dirty="0">
                <a:solidFill>
                  <a:srgbClr val="595959"/>
                </a:solidFill>
                <a:latin typeface="Arial MT"/>
                <a:cs typeface="Arial MT"/>
              </a:rPr>
              <a:t>in</a:t>
            </a:r>
            <a:r>
              <a:rPr sz="1800" spc="-20"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spc="-10" dirty="0">
                <a:solidFill>
                  <a:srgbClr val="595959"/>
                </a:solidFill>
                <a:latin typeface="Arial MT"/>
                <a:cs typeface="Arial MT"/>
              </a:rPr>
              <a:t>world</a:t>
            </a:r>
            <a:endParaRPr sz="1800">
              <a:latin typeface="Arial MT"/>
              <a:cs typeface="Arial MT"/>
            </a:endParaRPr>
          </a:p>
          <a:p>
            <a:pPr marL="469265" indent="-419100">
              <a:lnSpc>
                <a:spcPct val="100000"/>
              </a:lnSpc>
              <a:spcBef>
                <a:spcPts val="15"/>
              </a:spcBef>
              <a:buAutoNum type="arabicPeriod"/>
              <a:tabLst>
                <a:tab pos="469265" algn="l"/>
              </a:tabLst>
            </a:pPr>
            <a:r>
              <a:rPr sz="1800" dirty="0">
                <a:solidFill>
                  <a:srgbClr val="595959"/>
                </a:solidFill>
                <a:latin typeface="Arial MT"/>
                <a:cs typeface="Arial MT"/>
              </a:rPr>
              <a:t>publish</a:t>
            </a:r>
            <a:r>
              <a:rPr sz="1800" spc="-20" dirty="0">
                <a:solidFill>
                  <a:srgbClr val="595959"/>
                </a:solidFill>
                <a:latin typeface="Arial MT"/>
                <a:cs typeface="Arial MT"/>
              </a:rPr>
              <a:t> </a:t>
            </a:r>
            <a:r>
              <a:rPr sz="1800" dirty="0">
                <a:solidFill>
                  <a:srgbClr val="595959"/>
                </a:solidFill>
                <a:latin typeface="Arial MT"/>
                <a:cs typeface="Arial MT"/>
              </a:rPr>
              <a:t>joints</a:t>
            </a:r>
            <a:r>
              <a:rPr sz="1800" spc="-20" dirty="0">
                <a:solidFill>
                  <a:srgbClr val="595959"/>
                </a:solidFill>
                <a:latin typeface="Arial MT"/>
                <a:cs typeface="Arial MT"/>
              </a:rPr>
              <a:t> </a:t>
            </a:r>
            <a:r>
              <a:rPr sz="1800" spc="-10" dirty="0">
                <a:solidFill>
                  <a:srgbClr val="595959"/>
                </a:solidFill>
                <a:latin typeface="Arial MT"/>
                <a:cs typeface="Arial MT"/>
              </a:rPr>
              <a:t>states</a:t>
            </a:r>
            <a:endParaRPr sz="1800">
              <a:latin typeface="Arial MT"/>
              <a:cs typeface="Arial MT"/>
            </a:endParaRPr>
          </a:p>
          <a:p>
            <a:pPr marL="469265" indent="-419100">
              <a:lnSpc>
                <a:spcPct val="100000"/>
              </a:lnSpc>
              <a:spcBef>
                <a:spcPts val="15"/>
              </a:spcBef>
              <a:buAutoNum type="arabicPeriod"/>
              <a:tabLst>
                <a:tab pos="469265" algn="l"/>
              </a:tabLst>
            </a:pPr>
            <a:r>
              <a:rPr sz="1800" dirty="0">
                <a:solidFill>
                  <a:srgbClr val="595959"/>
                </a:solidFill>
                <a:latin typeface="Arial MT"/>
                <a:cs typeface="Arial MT"/>
              </a:rPr>
              <a:t>publish</a:t>
            </a:r>
            <a:r>
              <a:rPr sz="1800" spc="-30" dirty="0">
                <a:solidFill>
                  <a:srgbClr val="595959"/>
                </a:solidFill>
                <a:latin typeface="Arial MT"/>
                <a:cs typeface="Arial MT"/>
              </a:rPr>
              <a:t> </a:t>
            </a:r>
            <a:r>
              <a:rPr sz="1800" dirty="0">
                <a:solidFill>
                  <a:srgbClr val="595959"/>
                </a:solidFill>
                <a:latin typeface="Arial MT"/>
                <a:cs typeface="Arial MT"/>
              </a:rPr>
              <a:t>robot</a:t>
            </a:r>
            <a:r>
              <a:rPr sz="1800" spc="-30" dirty="0">
                <a:solidFill>
                  <a:srgbClr val="595959"/>
                </a:solidFill>
                <a:latin typeface="Arial MT"/>
                <a:cs typeface="Arial MT"/>
              </a:rPr>
              <a:t> </a:t>
            </a:r>
            <a:r>
              <a:rPr sz="1800" spc="-10" dirty="0">
                <a:solidFill>
                  <a:srgbClr val="595959"/>
                </a:solidFill>
                <a:latin typeface="Arial MT"/>
                <a:cs typeface="Arial MT"/>
              </a:rPr>
              <a:t>states</a:t>
            </a:r>
            <a:endParaRPr sz="1800">
              <a:latin typeface="Arial MT"/>
              <a:cs typeface="Arial MT"/>
            </a:endParaRPr>
          </a:p>
          <a:p>
            <a:pPr marL="469265" indent="-419100">
              <a:lnSpc>
                <a:spcPct val="100000"/>
              </a:lnSpc>
              <a:spcBef>
                <a:spcPts val="15"/>
              </a:spcBef>
              <a:buAutoNum type="arabicPeriod"/>
              <a:tabLst>
                <a:tab pos="469265" algn="l"/>
              </a:tabLst>
            </a:pPr>
            <a:r>
              <a:rPr sz="1800" dirty="0">
                <a:solidFill>
                  <a:srgbClr val="595959"/>
                </a:solidFill>
                <a:latin typeface="Arial MT"/>
                <a:cs typeface="Arial MT"/>
              </a:rPr>
              <a:t>run</a:t>
            </a:r>
            <a:r>
              <a:rPr sz="1800" spc="-25" dirty="0">
                <a:solidFill>
                  <a:srgbClr val="595959"/>
                </a:solidFill>
                <a:latin typeface="Arial MT"/>
                <a:cs typeface="Arial MT"/>
              </a:rPr>
              <a:t> </a:t>
            </a:r>
            <a:r>
              <a:rPr sz="1800" spc="-20" dirty="0">
                <a:solidFill>
                  <a:srgbClr val="595959"/>
                </a:solidFill>
                <a:latin typeface="Arial MT"/>
                <a:cs typeface="Arial MT"/>
              </a:rPr>
              <a:t>rviz</a:t>
            </a:r>
            <a:endParaRPr sz="1800">
              <a:latin typeface="Arial MT"/>
              <a:cs typeface="Arial MT"/>
            </a:endParaRPr>
          </a:p>
        </p:txBody>
      </p:sp>
      <p:pic>
        <p:nvPicPr>
          <p:cNvPr id="7" name="object 7"/>
          <p:cNvPicPr/>
          <p:nvPr/>
        </p:nvPicPr>
        <p:blipFill>
          <a:blip r:embed="rId2" cstate="print"/>
          <a:stretch>
            <a:fillRect/>
          </a:stretch>
        </p:blipFill>
        <p:spPr>
          <a:xfrm>
            <a:off x="4353074" y="1573899"/>
            <a:ext cx="4061373" cy="2148124"/>
          </a:xfrm>
          <a:prstGeom prst="rect">
            <a:avLst/>
          </a:prstGeom>
        </p:spPr>
      </p:pic>
      <p:sp>
        <p:nvSpPr>
          <p:cNvPr id="8" name="object 8"/>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9" name="object 9"/>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Libraries/Tools</a:t>
            </a:r>
            <a:r>
              <a:rPr spc="-140" dirty="0"/>
              <a:t> </a:t>
            </a:r>
            <a:r>
              <a:rPr dirty="0"/>
              <a:t>available</a:t>
            </a:r>
            <a:r>
              <a:rPr spc="-140" dirty="0"/>
              <a:t> </a:t>
            </a:r>
            <a:r>
              <a:rPr dirty="0"/>
              <a:t>with</a:t>
            </a:r>
            <a:r>
              <a:rPr spc="-135" dirty="0"/>
              <a:t> </a:t>
            </a:r>
            <a:r>
              <a:rPr spc="-25" dirty="0"/>
              <a:t>ROS</a:t>
            </a:r>
          </a:p>
        </p:txBody>
      </p:sp>
      <p:sp>
        <p:nvSpPr>
          <p:cNvPr id="4" name="object 4"/>
          <p:cNvSpPr/>
          <p:nvPr/>
        </p:nvSpPr>
        <p:spPr>
          <a:xfrm>
            <a:off x="384725" y="4731005"/>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grpSp>
        <p:nvGrpSpPr>
          <p:cNvPr id="6" name="object 6"/>
          <p:cNvGrpSpPr/>
          <p:nvPr/>
        </p:nvGrpSpPr>
        <p:grpSpPr>
          <a:xfrm>
            <a:off x="1199874" y="970174"/>
            <a:ext cx="6448425" cy="3530600"/>
            <a:chOff x="1199874" y="970174"/>
            <a:chExt cx="6448425" cy="3530600"/>
          </a:xfrm>
        </p:grpSpPr>
        <p:pic>
          <p:nvPicPr>
            <p:cNvPr id="7" name="object 7"/>
            <p:cNvPicPr/>
            <p:nvPr/>
          </p:nvPicPr>
          <p:blipFill>
            <a:blip r:embed="rId2" cstate="print"/>
            <a:stretch>
              <a:fillRect/>
            </a:stretch>
          </p:blipFill>
          <p:spPr>
            <a:xfrm>
              <a:off x="1199874" y="970174"/>
              <a:ext cx="6447899" cy="3513799"/>
            </a:xfrm>
            <a:prstGeom prst="rect">
              <a:avLst/>
            </a:prstGeom>
          </p:spPr>
        </p:pic>
        <p:sp>
          <p:nvSpPr>
            <p:cNvPr id="8" name="object 8"/>
            <p:cNvSpPr/>
            <p:nvPr/>
          </p:nvSpPr>
          <p:spPr>
            <a:xfrm>
              <a:off x="1199870" y="1046060"/>
              <a:ext cx="2354580" cy="3455035"/>
            </a:xfrm>
            <a:custGeom>
              <a:avLst/>
              <a:gdLst/>
              <a:ahLst/>
              <a:cxnLst/>
              <a:rect l="l" t="t" r="r" b="b"/>
              <a:pathLst>
                <a:path w="2354579" h="3455035">
                  <a:moveTo>
                    <a:pt x="696899" y="3065970"/>
                  </a:moveTo>
                  <a:lnTo>
                    <a:pt x="0" y="3065970"/>
                  </a:lnTo>
                  <a:lnTo>
                    <a:pt x="0" y="3454476"/>
                  </a:lnTo>
                  <a:lnTo>
                    <a:pt x="696899" y="3454476"/>
                  </a:lnTo>
                  <a:lnTo>
                    <a:pt x="696899" y="3065970"/>
                  </a:lnTo>
                  <a:close/>
                </a:path>
                <a:path w="2354579" h="3455035">
                  <a:moveTo>
                    <a:pt x="2354402" y="0"/>
                  </a:moveTo>
                  <a:lnTo>
                    <a:pt x="66903" y="0"/>
                  </a:lnTo>
                  <a:lnTo>
                    <a:pt x="66903" y="388493"/>
                  </a:lnTo>
                  <a:lnTo>
                    <a:pt x="2354402" y="388493"/>
                  </a:lnTo>
                  <a:lnTo>
                    <a:pt x="2354402" y="0"/>
                  </a:lnTo>
                  <a:close/>
                </a:path>
              </a:pathLst>
            </a:custGeom>
            <a:solidFill>
              <a:srgbClr val="FFFFFF"/>
            </a:solidFill>
          </p:spPr>
          <p:txBody>
            <a:bodyPr wrap="square" lIns="0" tIns="0" rIns="0" bIns="0" rtlCol="0"/>
            <a:lstStyle/>
            <a:p>
              <a:endParaRPr/>
            </a:p>
          </p:txBody>
        </p:sp>
      </p:grpSp>
      <p:sp>
        <p:nvSpPr>
          <p:cNvPr id="9" name="object 9"/>
          <p:cNvSpPr txBox="1"/>
          <p:nvPr/>
        </p:nvSpPr>
        <p:spPr>
          <a:xfrm>
            <a:off x="5983894" y="4487725"/>
            <a:ext cx="2939415"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666666"/>
                </a:solidFill>
                <a:latin typeface="Arial MT"/>
                <a:cs typeface="Arial MT"/>
              </a:rPr>
              <a:t>Image</a:t>
            </a:r>
            <a:r>
              <a:rPr sz="1000" spc="-25" dirty="0">
                <a:solidFill>
                  <a:srgbClr val="666666"/>
                </a:solidFill>
                <a:latin typeface="Arial MT"/>
                <a:cs typeface="Arial MT"/>
              </a:rPr>
              <a:t> </a:t>
            </a:r>
            <a:r>
              <a:rPr sz="1000" dirty="0">
                <a:solidFill>
                  <a:srgbClr val="666666"/>
                </a:solidFill>
                <a:latin typeface="Arial MT"/>
                <a:cs typeface="Arial MT"/>
              </a:rPr>
              <a:t>Courtesy:</a:t>
            </a:r>
            <a:r>
              <a:rPr sz="1000" spc="-25" dirty="0">
                <a:solidFill>
                  <a:srgbClr val="666666"/>
                </a:solidFill>
                <a:latin typeface="Arial MT"/>
                <a:cs typeface="Arial MT"/>
              </a:rPr>
              <a:t> </a:t>
            </a:r>
            <a:r>
              <a:rPr sz="1000" dirty="0">
                <a:solidFill>
                  <a:srgbClr val="666666"/>
                </a:solidFill>
                <a:latin typeface="Arial MT"/>
                <a:cs typeface="Arial MT"/>
              </a:rPr>
              <a:t>Open</a:t>
            </a:r>
            <a:r>
              <a:rPr sz="1000" spc="-25" dirty="0">
                <a:solidFill>
                  <a:srgbClr val="666666"/>
                </a:solidFill>
                <a:latin typeface="Arial MT"/>
                <a:cs typeface="Arial MT"/>
              </a:rPr>
              <a:t> </a:t>
            </a:r>
            <a:r>
              <a:rPr sz="1000" dirty="0">
                <a:solidFill>
                  <a:srgbClr val="666666"/>
                </a:solidFill>
                <a:latin typeface="Arial MT"/>
                <a:cs typeface="Arial MT"/>
              </a:rPr>
              <a:t>Source</a:t>
            </a:r>
            <a:r>
              <a:rPr sz="1000" spc="-25" dirty="0">
                <a:solidFill>
                  <a:srgbClr val="666666"/>
                </a:solidFill>
                <a:latin typeface="Arial MT"/>
                <a:cs typeface="Arial MT"/>
              </a:rPr>
              <a:t> </a:t>
            </a:r>
            <a:r>
              <a:rPr sz="1000" dirty="0">
                <a:solidFill>
                  <a:srgbClr val="666666"/>
                </a:solidFill>
                <a:latin typeface="Arial MT"/>
                <a:cs typeface="Arial MT"/>
              </a:rPr>
              <a:t>Robotics</a:t>
            </a:r>
            <a:r>
              <a:rPr sz="1000" spc="-25" dirty="0">
                <a:solidFill>
                  <a:srgbClr val="666666"/>
                </a:solidFill>
                <a:latin typeface="Arial MT"/>
                <a:cs typeface="Arial MT"/>
              </a:rPr>
              <a:t> </a:t>
            </a:r>
            <a:r>
              <a:rPr sz="1000" spc="-10" dirty="0">
                <a:solidFill>
                  <a:srgbClr val="666666"/>
                </a:solidFill>
                <a:latin typeface="Arial MT"/>
                <a:cs typeface="Arial MT"/>
              </a:rPr>
              <a:t>Foundation</a:t>
            </a:r>
            <a:endParaRPr sz="1000">
              <a:latin typeface="Arial MT"/>
              <a:cs typeface="Arial MT"/>
            </a:endParaRPr>
          </a:p>
        </p:txBody>
      </p:sp>
      <p:sp>
        <p:nvSpPr>
          <p:cNvPr id="10" name="object 10"/>
          <p:cNvSpPr txBox="1">
            <a:spLocks noGrp="1"/>
          </p:cNvSpPr>
          <p:nvPr>
            <p:ph type="ftr" sz="quarter" idx="5"/>
          </p:nvPr>
        </p:nvSpPr>
        <p:spPr>
          <a:xfrm>
            <a:off x="427899" y="4842921"/>
            <a:ext cx="3372485" cy="164789"/>
          </a:xfrm>
          <a:prstGeom prst="rect">
            <a:avLst/>
          </a:prstGeom>
        </p:spPr>
        <p:txBody>
          <a:bodyPr vert="horz" wrap="square" lIns="0" tIns="10795" rIns="0" bIns="0" rtlCol="0">
            <a:spAutoFit/>
          </a:bodyPr>
          <a:lstStyle/>
          <a:p>
            <a:pPr marL="12700">
              <a:lnSpc>
                <a:spcPct val="100000"/>
              </a:lnSpc>
              <a:spcBef>
                <a:spcPts val="85"/>
              </a:spcBef>
            </a:pPr>
            <a:r>
              <a:rPr lang="en-IN" spc="-10"/>
              <a:t>22AIE442-ROS AND ROBOTIC SIMULATION</a:t>
            </a:r>
            <a:endParaRPr spc="-10" dirty="0"/>
          </a:p>
        </p:txBody>
      </p:sp>
      <p:sp>
        <p:nvSpPr>
          <p:cNvPr id="11" name="object 11"/>
          <p:cNvSpPr txBox="1">
            <a:spLocks noGrp="1"/>
          </p:cNvSpPr>
          <p:nvPr>
            <p:ph type="dt" sz="half" idx="6"/>
          </p:nvPr>
        </p:nvSpPr>
        <p:spPr>
          <a:xfrm>
            <a:off x="8255586" y="4867175"/>
            <a:ext cx="808990" cy="154529"/>
          </a:xfrm>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1ADF-E869-D0F7-8DBF-C3540DEE0D2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624B16C-5891-C788-A9CF-D7D113F9D86F}"/>
              </a:ext>
            </a:extLst>
          </p:cNvPr>
          <p:cNvSpPr>
            <a:spLocks noGrp="1"/>
          </p:cNvSpPr>
          <p:nvPr>
            <p:ph type="body" idx="1"/>
          </p:nvPr>
        </p:nvSpPr>
        <p:spPr>
          <a:xfrm>
            <a:off x="474710" y="1176350"/>
            <a:ext cx="8194579" cy="3046988"/>
          </a:xfrm>
        </p:spPr>
        <p:txBody>
          <a:bodyPr/>
          <a:lstStyle/>
          <a:p>
            <a:pPr marL="285750" indent="-285750" algn="just">
              <a:buFont typeface="Arial" panose="020B0604020202020204" pitchFamily="34" charset="0"/>
              <a:buChar char="•"/>
            </a:pPr>
            <a:r>
              <a:rPr lang="en-US" dirty="0"/>
              <a:t>Gazebo is a free, open-source robot simulation environment. </a:t>
            </a:r>
          </a:p>
          <a:p>
            <a:pPr marL="285750" indent="-285750" algn="just">
              <a:buFont typeface="Arial" panose="020B0604020202020204" pitchFamily="34" charset="0"/>
              <a:buChar char="•"/>
            </a:pPr>
            <a:r>
              <a:rPr lang="en-US" dirty="0"/>
              <a:t>The project is run by Open Robotics, the same group looking after ROS, however the projects are managed separately and Gazebo is not a "part of" ROS.</a:t>
            </a:r>
          </a:p>
          <a:p>
            <a:pPr marL="285750" indent="-285750" algn="just">
              <a:buFont typeface="Arial" panose="020B0604020202020204" pitchFamily="34" charset="0"/>
              <a:buChar char="•"/>
            </a:pPr>
            <a:r>
              <a:rPr lang="en-US" dirty="0"/>
              <a:t> This distinction can sometimes be a little confusing, and although Gazebo and ROS do integrate very well, they approach some things a bit differently.</a:t>
            </a:r>
          </a:p>
          <a:p>
            <a:pPr marL="285750" indent="-285750" algn="just">
              <a:buFont typeface="Arial" panose="020B0604020202020204" pitchFamily="34" charset="0"/>
              <a:buChar char="•"/>
            </a:pPr>
            <a:r>
              <a:rPr lang="en-US" b="0" i="0" dirty="0">
                <a:solidFill>
                  <a:srgbClr val="1C1E21"/>
                </a:solidFill>
                <a:effectLst/>
                <a:latin typeface="system-ui"/>
              </a:rPr>
              <a:t>With </a:t>
            </a:r>
            <a:r>
              <a:rPr lang="en-US" b="0" i="0" dirty="0" err="1">
                <a:solidFill>
                  <a:srgbClr val="1C1E21"/>
                </a:solidFill>
                <a:effectLst/>
                <a:latin typeface="system-ui"/>
              </a:rPr>
              <a:t>Gazebo,can</a:t>
            </a:r>
            <a:r>
              <a:rPr lang="en-US" b="0" i="0" dirty="0">
                <a:solidFill>
                  <a:srgbClr val="1C1E21"/>
                </a:solidFill>
                <a:effectLst/>
                <a:latin typeface="system-ui"/>
              </a:rPr>
              <a:t> create a virtual "world", and load simulated versions of our robots into it. Simulated sensors can detect the environment, and publish the data to the same ROS topics that real sensors would, allowing easy testing of algorithms.</a:t>
            </a:r>
          </a:p>
          <a:p>
            <a:pPr marL="285750" indent="-285750" algn="just">
              <a:buFont typeface="Arial" panose="020B0604020202020204" pitchFamily="34" charset="0"/>
              <a:buChar char="•"/>
            </a:pPr>
            <a:r>
              <a:rPr lang="en-US" b="0" i="0" dirty="0">
                <a:solidFill>
                  <a:srgbClr val="1C1E21"/>
                </a:solidFill>
                <a:effectLst/>
                <a:latin typeface="system-ui"/>
              </a:rPr>
              <a:t> Then, forces can be applied to the simulated actuators on the robot, taking into account things like friction.</a:t>
            </a:r>
            <a:endParaRPr lang="en-IN" dirty="0"/>
          </a:p>
        </p:txBody>
      </p:sp>
      <p:sp>
        <p:nvSpPr>
          <p:cNvPr id="4" name="Footer Placeholder 3">
            <a:extLst>
              <a:ext uri="{FF2B5EF4-FFF2-40B4-BE49-F238E27FC236}">
                <a16:creationId xmlns:a16="http://schemas.microsoft.com/office/drawing/2014/main" id="{4AF891B7-CD9F-9628-1CA5-FDF3EF80350A}"/>
              </a:ext>
            </a:extLst>
          </p:cNvPr>
          <p:cNvSpPr>
            <a:spLocks noGrp="1"/>
          </p:cNvSpPr>
          <p:nvPr>
            <p:ph type="ftr" sz="quarter" idx="5"/>
          </p:nvPr>
        </p:nvSpPr>
        <p:spPr/>
        <p:txBody>
          <a:bodyPr/>
          <a:lstStyle/>
          <a:p>
            <a:pPr marL="12700">
              <a:lnSpc>
                <a:spcPct val="100000"/>
              </a:lnSpc>
              <a:spcBef>
                <a:spcPts val="85"/>
              </a:spcBef>
            </a:pPr>
            <a:r>
              <a:rPr lang="en-IN"/>
              <a:t>22AIE442-ROS AND ROBOTIC SIMULATION</a:t>
            </a:r>
            <a:endParaRPr lang="en-IN" spc="-10" dirty="0"/>
          </a:p>
        </p:txBody>
      </p:sp>
      <p:sp>
        <p:nvSpPr>
          <p:cNvPr id="5" name="Date Placeholder 4">
            <a:extLst>
              <a:ext uri="{FF2B5EF4-FFF2-40B4-BE49-F238E27FC236}">
                <a16:creationId xmlns:a16="http://schemas.microsoft.com/office/drawing/2014/main" id="{B3917C42-5B19-1DDD-E671-0D2F86259D7C}"/>
              </a:ext>
            </a:extLst>
          </p:cNvPr>
          <p:cNvSpPr>
            <a:spLocks noGrp="1"/>
          </p:cNvSpPr>
          <p:nvPr>
            <p:ph type="dt" sz="half" idx="6"/>
          </p:nvPr>
        </p:nvSpPr>
        <p:spPr/>
        <p:txBody>
          <a:bodyPr/>
          <a:lstStyle/>
          <a:p>
            <a:pPr marL="12700">
              <a:lnSpc>
                <a:spcPct val="100000"/>
              </a:lnSpc>
              <a:spcBef>
                <a:spcPts val="5"/>
              </a:spcBef>
            </a:pPr>
            <a:endParaRPr lang="en-IN" spc="-10" dirty="0"/>
          </a:p>
        </p:txBody>
      </p:sp>
    </p:spTree>
    <p:extLst>
      <p:ext uri="{BB962C8B-B14F-4D97-AF65-F5344CB8AC3E}">
        <p14:creationId xmlns:p14="http://schemas.microsoft.com/office/powerpoint/2010/main" val="141569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Defining</a:t>
            </a:r>
            <a:r>
              <a:rPr spc="-100" dirty="0"/>
              <a:t> </a:t>
            </a:r>
            <a:r>
              <a:rPr dirty="0"/>
              <a:t>the</a:t>
            </a:r>
            <a:r>
              <a:rPr spc="-100" dirty="0"/>
              <a:t> </a:t>
            </a:r>
            <a:r>
              <a:rPr spc="-10" dirty="0"/>
              <a:t>Structure</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4253865" cy="3061970"/>
          </a:xfrm>
          <a:prstGeom prst="rect">
            <a:avLst/>
          </a:prstGeom>
        </p:spPr>
        <p:txBody>
          <a:bodyPr vert="horz" wrap="square" lIns="0" tIns="10795" rIns="0" bIns="0" rtlCol="0">
            <a:spAutoFit/>
          </a:bodyPr>
          <a:lstStyle/>
          <a:p>
            <a:pPr marL="379095" marR="170815" indent="-367030">
              <a:lnSpc>
                <a:spcPct val="100699"/>
              </a:lnSpc>
              <a:spcBef>
                <a:spcPts val="85"/>
              </a:spcBef>
              <a:buChar char="●"/>
              <a:tabLst>
                <a:tab pos="379095" algn="l"/>
              </a:tabLst>
            </a:pPr>
            <a:r>
              <a:rPr sz="1800" dirty="0">
                <a:solidFill>
                  <a:srgbClr val="595959"/>
                </a:solidFill>
                <a:latin typeface="Arial MT"/>
                <a:cs typeface="Arial MT"/>
              </a:rPr>
              <a:t>Each</a:t>
            </a:r>
            <a:r>
              <a:rPr sz="1800" spc="-30" dirty="0">
                <a:solidFill>
                  <a:srgbClr val="595959"/>
                </a:solidFill>
                <a:latin typeface="Arial MT"/>
                <a:cs typeface="Arial MT"/>
              </a:rPr>
              <a:t> </a:t>
            </a:r>
            <a:r>
              <a:rPr sz="1800" dirty="0">
                <a:solidFill>
                  <a:srgbClr val="595959"/>
                </a:solidFill>
                <a:latin typeface="Arial MT"/>
                <a:cs typeface="Arial MT"/>
              </a:rPr>
              <a:t>“Link”</a:t>
            </a:r>
            <a:r>
              <a:rPr sz="1800" spc="-15" dirty="0">
                <a:solidFill>
                  <a:srgbClr val="595959"/>
                </a:solidFill>
                <a:latin typeface="Arial MT"/>
                <a:cs typeface="Arial MT"/>
              </a:rPr>
              <a:t> </a:t>
            </a:r>
            <a:r>
              <a:rPr sz="1800"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a</a:t>
            </a:r>
            <a:r>
              <a:rPr sz="1800" spc="-20" dirty="0">
                <a:solidFill>
                  <a:srgbClr val="595959"/>
                </a:solidFill>
                <a:latin typeface="Arial MT"/>
                <a:cs typeface="Arial MT"/>
              </a:rPr>
              <a:t> </a:t>
            </a:r>
            <a:r>
              <a:rPr sz="1800" dirty="0">
                <a:solidFill>
                  <a:srgbClr val="595959"/>
                </a:solidFill>
                <a:latin typeface="Arial MT"/>
                <a:cs typeface="Arial MT"/>
              </a:rPr>
              <a:t>reference</a:t>
            </a:r>
            <a:r>
              <a:rPr sz="1800" spc="-15" dirty="0">
                <a:solidFill>
                  <a:srgbClr val="595959"/>
                </a:solidFill>
                <a:latin typeface="Arial MT"/>
                <a:cs typeface="Arial MT"/>
              </a:rPr>
              <a:t> </a:t>
            </a:r>
            <a:r>
              <a:rPr sz="1800" dirty="0">
                <a:solidFill>
                  <a:srgbClr val="595959"/>
                </a:solidFill>
                <a:latin typeface="Arial MT"/>
                <a:cs typeface="Arial MT"/>
              </a:rPr>
              <a:t>frame</a:t>
            </a:r>
            <a:r>
              <a:rPr sz="1800" spc="-15" dirty="0">
                <a:solidFill>
                  <a:srgbClr val="595959"/>
                </a:solidFill>
                <a:latin typeface="Arial MT"/>
                <a:cs typeface="Arial MT"/>
              </a:rPr>
              <a:t> </a:t>
            </a:r>
            <a:r>
              <a:rPr sz="1800" dirty="0">
                <a:solidFill>
                  <a:srgbClr val="595959"/>
                </a:solidFill>
                <a:latin typeface="Arial MT"/>
                <a:cs typeface="Arial MT"/>
              </a:rPr>
              <a:t>of</a:t>
            </a:r>
            <a:r>
              <a:rPr sz="1800" spc="-15" dirty="0">
                <a:solidFill>
                  <a:srgbClr val="595959"/>
                </a:solidFill>
                <a:latin typeface="Arial MT"/>
                <a:cs typeface="Arial MT"/>
              </a:rPr>
              <a:t> </a:t>
            </a:r>
            <a:r>
              <a:rPr sz="1800" spc="-50" dirty="0">
                <a:solidFill>
                  <a:srgbClr val="595959"/>
                </a:solidFill>
                <a:latin typeface="Arial MT"/>
                <a:cs typeface="Arial MT"/>
              </a:rPr>
              <a:t>a </a:t>
            </a:r>
            <a:r>
              <a:rPr sz="1800" spc="-10" dirty="0">
                <a:solidFill>
                  <a:srgbClr val="595959"/>
                </a:solidFill>
                <a:latin typeface="Arial MT"/>
                <a:cs typeface="Arial MT"/>
              </a:rPr>
              <a:t>sensor</a:t>
            </a:r>
            <a:endParaRPr sz="1800">
              <a:latin typeface="Arial MT"/>
              <a:cs typeface="Arial MT"/>
            </a:endParaRPr>
          </a:p>
          <a:p>
            <a:pPr marL="379095" marR="5080" indent="-367030">
              <a:lnSpc>
                <a:spcPct val="100699"/>
              </a:lnSpc>
              <a:buChar char="●"/>
              <a:tabLst>
                <a:tab pos="379095" algn="l"/>
              </a:tabLst>
            </a:pPr>
            <a:r>
              <a:rPr sz="1800" dirty="0">
                <a:solidFill>
                  <a:srgbClr val="595959"/>
                </a:solidFill>
                <a:latin typeface="Arial MT"/>
                <a:cs typeface="Arial MT"/>
              </a:rPr>
              <a:t>Each</a:t>
            </a:r>
            <a:r>
              <a:rPr sz="1800" spc="-25" dirty="0">
                <a:solidFill>
                  <a:srgbClr val="595959"/>
                </a:solidFill>
                <a:latin typeface="Arial MT"/>
                <a:cs typeface="Arial MT"/>
              </a:rPr>
              <a:t> </a:t>
            </a:r>
            <a:r>
              <a:rPr sz="1800" dirty="0">
                <a:solidFill>
                  <a:srgbClr val="595959"/>
                </a:solidFill>
                <a:latin typeface="Arial MT"/>
                <a:cs typeface="Arial MT"/>
              </a:rPr>
              <a:t>“joint”</a:t>
            </a:r>
            <a:r>
              <a:rPr sz="1800" spc="-10" dirty="0">
                <a:solidFill>
                  <a:srgbClr val="595959"/>
                </a:solidFill>
                <a:latin typeface="Arial MT"/>
                <a:cs typeface="Arial MT"/>
              </a:rPr>
              <a:t> </a:t>
            </a:r>
            <a:r>
              <a:rPr sz="1800" dirty="0">
                <a:solidFill>
                  <a:srgbClr val="595959"/>
                </a:solidFill>
                <a:latin typeface="Arial MT"/>
                <a:cs typeface="Arial MT"/>
              </a:rPr>
              <a:t>defines</a:t>
            </a:r>
            <a:r>
              <a:rPr sz="1800" spc="-10" dirty="0">
                <a:solidFill>
                  <a:srgbClr val="595959"/>
                </a:solidFill>
                <a:latin typeface="Arial MT"/>
                <a:cs typeface="Arial MT"/>
              </a:rPr>
              <a:t> </a:t>
            </a:r>
            <a:r>
              <a:rPr sz="1800" dirty="0">
                <a:solidFill>
                  <a:srgbClr val="595959"/>
                </a:solidFill>
                <a:latin typeface="Arial MT"/>
                <a:cs typeface="Arial MT"/>
              </a:rPr>
              <a:t>the</a:t>
            </a:r>
            <a:r>
              <a:rPr sz="1800" spc="-10" dirty="0">
                <a:solidFill>
                  <a:srgbClr val="595959"/>
                </a:solidFill>
                <a:latin typeface="Arial MT"/>
                <a:cs typeface="Arial MT"/>
              </a:rPr>
              <a:t> transformation </a:t>
            </a:r>
            <a:r>
              <a:rPr sz="1800" dirty="0">
                <a:solidFill>
                  <a:srgbClr val="595959"/>
                </a:solidFill>
                <a:latin typeface="Arial MT"/>
                <a:cs typeface="Arial MT"/>
              </a:rPr>
              <a:t>that</a:t>
            </a:r>
            <a:r>
              <a:rPr sz="1800" spc="-25" dirty="0">
                <a:solidFill>
                  <a:srgbClr val="595959"/>
                </a:solidFill>
                <a:latin typeface="Arial MT"/>
                <a:cs typeface="Arial MT"/>
              </a:rPr>
              <a:t> </a:t>
            </a:r>
            <a:r>
              <a:rPr sz="1800" dirty="0">
                <a:solidFill>
                  <a:srgbClr val="595959"/>
                </a:solidFill>
                <a:latin typeface="Arial MT"/>
                <a:cs typeface="Arial MT"/>
              </a:rPr>
              <a:t>maps</a:t>
            </a:r>
            <a:r>
              <a:rPr sz="1800" spc="-15"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child</a:t>
            </a:r>
            <a:r>
              <a:rPr sz="1800" spc="-10" dirty="0">
                <a:solidFill>
                  <a:srgbClr val="595959"/>
                </a:solidFill>
                <a:latin typeface="Arial MT"/>
                <a:cs typeface="Arial MT"/>
              </a:rPr>
              <a:t> </a:t>
            </a:r>
            <a:r>
              <a:rPr sz="1800" dirty="0">
                <a:solidFill>
                  <a:srgbClr val="595959"/>
                </a:solidFill>
                <a:latin typeface="Arial MT"/>
                <a:cs typeface="Arial MT"/>
              </a:rPr>
              <a:t>link</a:t>
            </a:r>
            <a:r>
              <a:rPr sz="1800" spc="-15" dirty="0">
                <a:solidFill>
                  <a:srgbClr val="595959"/>
                </a:solidFill>
                <a:latin typeface="Arial MT"/>
                <a:cs typeface="Arial MT"/>
              </a:rPr>
              <a:t> </a:t>
            </a:r>
            <a:r>
              <a:rPr sz="1800" dirty="0">
                <a:solidFill>
                  <a:srgbClr val="595959"/>
                </a:solidFill>
                <a:latin typeface="Arial MT"/>
                <a:cs typeface="Arial MT"/>
              </a:rPr>
              <a:t>in</a:t>
            </a:r>
            <a:r>
              <a:rPr sz="1800" spc="-15" dirty="0">
                <a:solidFill>
                  <a:srgbClr val="595959"/>
                </a:solidFill>
                <a:latin typeface="Arial MT"/>
                <a:cs typeface="Arial MT"/>
              </a:rPr>
              <a:t> </a:t>
            </a:r>
            <a:r>
              <a:rPr sz="1800" dirty="0">
                <a:solidFill>
                  <a:srgbClr val="595959"/>
                </a:solidFill>
                <a:latin typeface="Arial MT"/>
                <a:cs typeface="Arial MT"/>
              </a:rPr>
              <a:t>the</a:t>
            </a:r>
            <a:r>
              <a:rPr sz="1800" spc="-10" dirty="0">
                <a:solidFill>
                  <a:srgbClr val="595959"/>
                </a:solidFill>
                <a:latin typeface="Arial MT"/>
                <a:cs typeface="Arial MT"/>
              </a:rPr>
              <a:t> parent link.</a:t>
            </a:r>
            <a:endParaRPr sz="1800">
              <a:latin typeface="Arial MT"/>
              <a:cs typeface="Arial MT"/>
            </a:endParaRPr>
          </a:p>
          <a:p>
            <a:pPr marL="379095" marR="335915" indent="-367030">
              <a:lnSpc>
                <a:spcPct val="100699"/>
              </a:lnSpc>
              <a:buChar char="●"/>
              <a:tabLst>
                <a:tab pos="379095" algn="l"/>
              </a:tabLst>
            </a:pPr>
            <a:r>
              <a:rPr sz="1800" dirty="0">
                <a:solidFill>
                  <a:srgbClr val="595959"/>
                </a:solidFill>
                <a:latin typeface="Arial MT"/>
                <a:cs typeface="Arial MT"/>
              </a:rPr>
              <a:t>ROS</a:t>
            </a:r>
            <a:r>
              <a:rPr sz="1800" spc="-30" dirty="0">
                <a:solidFill>
                  <a:srgbClr val="595959"/>
                </a:solidFill>
                <a:latin typeface="Arial MT"/>
                <a:cs typeface="Arial MT"/>
              </a:rPr>
              <a:t> </a:t>
            </a:r>
            <a:r>
              <a:rPr sz="1800" dirty="0">
                <a:solidFill>
                  <a:srgbClr val="595959"/>
                </a:solidFill>
                <a:latin typeface="Arial MT"/>
                <a:cs typeface="Arial MT"/>
              </a:rPr>
              <a:t>does</a:t>
            </a:r>
            <a:r>
              <a:rPr sz="1800" spc="-15" dirty="0">
                <a:solidFill>
                  <a:srgbClr val="595959"/>
                </a:solidFill>
                <a:latin typeface="Arial MT"/>
                <a:cs typeface="Arial MT"/>
              </a:rPr>
              <a:t> </a:t>
            </a:r>
            <a:r>
              <a:rPr sz="1800" dirty="0">
                <a:solidFill>
                  <a:srgbClr val="595959"/>
                </a:solidFill>
                <a:latin typeface="Arial MT"/>
                <a:cs typeface="Arial MT"/>
              </a:rPr>
              <a:t>not</a:t>
            </a:r>
            <a:r>
              <a:rPr sz="1800" spc="-15" dirty="0">
                <a:solidFill>
                  <a:srgbClr val="595959"/>
                </a:solidFill>
                <a:latin typeface="Arial MT"/>
                <a:cs typeface="Arial MT"/>
              </a:rPr>
              <a:t> </a:t>
            </a:r>
            <a:r>
              <a:rPr sz="1800" dirty="0">
                <a:solidFill>
                  <a:srgbClr val="595959"/>
                </a:solidFill>
                <a:latin typeface="Arial MT"/>
                <a:cs typeface="Arial MT"/>
              </a:rPr>
              <a:t>handle</a:t>
            </a:r>
            <a:r>
              <a:rPr sz="1800" spc="-15" dirty="0">
                <a:solidFill>
                  <a:srgbClr val="595959"/>
                </a:solidFill>
                <a:latin typeface="Arial MT"/>
                <a:cs typeface="Arial MT"/>
              </a:rPr>
              <a:t> </a:t>
            </a:r>
            <a:r>
              <a:rPr sz="1800" spc="-10" dirty="0">
                <a:solidFill>
                  <a:srgbClr val="595959"/>
                </a:solidFill>
                <a:latin typeface="Arial MT"/>
                <a:cs typeface="Arial MT"/>
              </a:rPr>
              <a:t>closed </a:t>
            </a:r>
            <a:r>
              <a:rPr sz="1800" dirty="0">
                <a:solidFill>
                  <a:srgbClr val="595959"/>
                </a:solidFill>
                <a:latin typeface="Arial MT"/>
                <a:cs typeface="Arial MT"/>
              </a:rPr>
              <a:t>kinematic</a:t>
            </a:r>
            <a:r>
              <a:rPr sz="1800" spc="-25" dirty="0">
                <a:solidFill>
                  <a:srgbClr val="595959"/>
                </a:solidFill>
                <a:latin typeface="Arial MT"/>
                <a:cs typeface="Arial MT"/>
              </a:rPr>
              <a:t> </a:t>
            </a:r>
            <a:r>
              <a:rPr sz="1800" dirty="0">
                <a:solidFill>
                  <a:srgbClr val="595959"/>
                </a:solidFill>
                <a:latin typeface="Arial MT"/>
                <a:cs typeface="Arial MT"/>
              </a:rPr>
              <a:t>chains,</a:t>
            </a:r>
            <a:r>
              <a:rPr sz="1800" spc="-10" dirty="0">
                <a:solidFill>
                  <a:srgbClr val="595959"/>
                </a:solidFill>
                <a:latin typeface="Arial MT"/>
                <a:cs typeface="Arial MT"/>
              </a:rPr>
              <a:t> </a:t>
            </a:r>
            <a:r>
              <a:rPr sz="1800" dirty="0">
                <a:solidFill>
                  <a:srgbClr val="595959"/>
                </a:solidFill>
                <a:latin typeface="Arial MT"/>
                <a:cs typeface="Arial MT"/>
              </a:rPr>
              <a:t>thus</a:t>
            </a:r>
            <a:r>
              <a:rPr sz="1800" spc="-10" dirty="0">
                <a:solidFill>
                  <a:srgbClr val="595959"/>
                </a:solidFill>
                <a:latin typeface="Arial MT"/>
                <a:cs typeface="Arial MT"/>
              </a:rPr>
              <a:t> </a:t>
            </a:r>
            <a:r>
              <a:rPr sz="1800" dirty="0">
                <a:solidFill>
                  <a:srgbClr val="595959"/>
                </a:solidFill>
                <a:latin typeface="Arial MT"/>
                <a:cs typeface="Arial MT"/>
              </a:rPr>
              <a:t>only</a:t>
            </a:r>
            <a:r>
              <a:rPr sz="1800" spc="-10" dirty="0">
                <a:solidFill>
                  <a:srgbClr val="595959"/>
                </a:solidFill>
                <a:latin typeface="Arial MT"/>
                <a:cs typeface="Arial MT"/>
              </a:rPr>
              <a:t> </a:t>
            </a:r>
            <a:r>
              <a:rPr sz="1800" dirty="0">
                <a:solidFill>
                  <a:srgbClr val="595959"/>
                </a:solidFill>
                <a:latin typeface="Arial MT"/>
                <a:cs typeface="Arial MT"/>
              </a:rPr>
              <a:t>a</a:t>
            </a:r>
            <a:r>
              <a:rPr sz="1800" spc="-10" dirty="0">
                <a:solidFill>
                  <a:srgbClr val="595959"/>
                </a:solidFill>
                <a:latin typeface="Arial MT"/>
                <a:cs typeface="Arial MT"/>
              </a:rPr>
              <a:t> “tree” </a:t>
            </a:r>
            <a:r>
              <a:rPr sz="1800" dirty="0">
                <a:solidFill>
                  <a:srgbClr val="595959"/>
                </a:solidFill>
                <a:latin typeface="Arial MT"/>
                <a:cs typeface="Arial MT"/>
              </a:rPr>
              <a:t>structure</a:t>
            </a:r>
            <a:r>
              <a:rPr sz="1800" spc="-25" dirty="0">
                <a:solidFill>
                  <a:srgbClr val="595959"/>
                </a:solidFill>
                <a:latin typeface="Arial MT"/>
                <a:cs typeface="Arial MT"/>
              </a:rPr>
              <a:t> </a:t>
            </a:r>
            <a:r>
              <a:rPr sz="1800" dirty="0">
                <a:solidFill>
                  <a:srgbClr val="595959"/>
                </a:solidFill>
                <a:latin typeface="Arial MT"/>
                <a:cs typeface="Arial MT"/>
              </a:rPr>
              <a:t>is</a:t>
            </a:r>
            <a:r>
              <a:rPr sz="1800" spc="-25" dirty="0">
                <a:solidFill>
                  <a:srgbClr val="595959"/>
                </a:solidFill>
                <a:latin typeface="Arial MT"/>
                <a:cs typeface="Arial MT"/>
              </a:rPr>
              <a:t> </a:t>
            </a:r>
            <a:r>
              <a:rPr sz="1800" spc="-10" dirty="0">
                <a:solidFill>
                  <a:srgbClr val="595959"/>
                </a:solidFill>
                <a:latin typeface="Arial MT"/>
                <a:cs typeface="Arial MT"/>
              </a:rPr>
              <a:t>allowed</a:t>
            </a:r>
            <a:endParaRPr sz="1800">
              <a:latin typeface="Arial MT"/>
              <a:cs typeface="Arial MT"/>
            </a:endParaRPr>
          </a:p>
          <a:p>
            <a:pPr marL="379095" marR="210185" indent="-367030">
              <a:lnSpc>
                <a:spcPct val="100699"/>
              </a:lnSpc>
              <a:buChar char="●"/>
              <a:tabLst>
                <a:tab pos="379095" algn="l"/>
              </a:tabLst>
            </a:pP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root</a:t>
            </a:r>
            <a:r>
              <a:rPr sz="1800" spc="-15" dirty="0">
                <a:solidFill>
                  <a:srgbClr val="595959"/>
                </a:solidFill>
                <a:latin typeface="Arial MT"/>
                <a:cs typeface="Arial MT"/>
              </a:rPr>
              <a:t> </a:t>
            </a:r>
            <a:r>
              <a:rPr sz="1800" dirty="0">
                <a:solidFill>
                  <a:srgbClr val="595959"/>
                </a:solidFill>
                <a:latin typeface="Arial MT"/>
                <a:cs typeface="Arial MT"/>
              </a:rPr>
              <a:t>of</a:t>
            </a:r>
            <a:r>
              <a:rPr sz="1800" spc="-10"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tree</a:t>
            </a:r>
            <a:r>
              <a:rPr sz="1800" spc="-10" dirty="0">
                <a:solidFill>
                  <a:srgbClr val="595959"/>
                </a:solidFill>
                <a:latin typeface="Arial MT"/>
                <a:cs typeface="Arial MT"/>
              </a:rPr>
              <a:t> </a:t>
            </a:r>
            <a:r>
              <a:rPr sz="1800"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usually</a:t>
            </a:r>
            <a:r>
              <a:rPr sz="1800" spc="-10" dirty="0">
                <a:solidFill>
                  <a:srgbClr val="595959"/>
                </a:solidFill>
                <a:latin typeface="Arial MT"/>
                <a:cs typeface="Arial MT"/>
              </a:rPr>
              <a:t> </a:t>
            </a:r>
            <a:r>
              <a:rPr sz="1800" spc="-20" dirty="0">
                <a:solidFill>
                  <a:srgbClr val="595959"/>
                </a:solidFill>
                <a:latin typeface="Arial MT"/>
                <a:cs typeface="Arial MT"/>
              </a:rPr>
              <a:t>some </a:t>
            </a:r>
            <a:r>
              <a:rPr sz="1800" dirty="0">
                <a:solidFill>
                  <a:srgbClr val="595959"/>
                </a:solidFill>
                <a:latin typeface="Arial MT"/>
                <a:cs typeface="Arial MT"/>
              </a:rPr>
              <a:t>convenient</a:t>
            </a:r>
            <a:r>
              <a:rPr sz="1800" spc="-30" dirty="0">
                <a:solidFill>
                  <a:srgbClr val="595959"/>
                </a:solidFill>
                <a:latin typeface="Arial MT"/>
                <a:cs typeface="Arial MT"/>
              </a:rPr>
              <a:t> </a:t>
            </a:r>
            <a:r>
              <a:rPr sz="1800" dirty="0">
                <a:solidFill>
                  <a:srgbClr val="595959"/>
                </a:solidFill>
                <a:latin typeface="Arial MT"/>
                <a:cs typeface="Arial MT"/>
              </a:rPr>
              <a:t>point</a:t>
            </a:r>
            <a:r>
              <a:rPr sz="1800" spc="-25" dirty="0">
                <a:solidFill>
                  <a:srgbClr val="595959"/>
                </a:solidFill>
                <a:latin typeface="Arial MT"/>
                <a:cs typeface="Arial MT"/>
              </a:rPr>
              <a:t> </a:t>
            </a:r>
            <a:r>
              <a:rPr sz="1800" dirty="0">
                <a:solidFill>
                  <a:srgbClr val="595959"/>
                </a:solidFill>
                <a:latin typeface="Arial MT"/>
                <a:cs typeface="Arial MT"/>
              </a:rPr>
              <a:t>on</a:t>
            </a:r>
            <a:r>
              <a:rPr sz="1800" spc="-25" dirty="0">
                <a:solidFill>
                  <a:srgbClr val="595959"/>
                </a:solidFill>
                <a:latin typeface="Arial MT"/>
                <a:cs typeface="Arial MT"/>
              </a:rPr>
              <a:t> </a:t>
            </a:r>
            <a:r>
              <a:rPr sz="1800" dirty="0">
                <a:solidFill>
                  <a:srgbClr val="595959"/>
                </a:solidFill>
                <a:latin typeface="Arial MT"/>
                <a:cs typeface="Arial MT"/>
              </a:rPr>
              <a:t>the</a:t>
            </a:r>
            <a:r>
              <a:rPr sz="1800" spc="-25" dirty="0">
                <a:solidFill>
                  <a:srgbClr val="595959"/>
                </a:solidFill>
                <a:latin typeface="Arial MT"/>
                <a:cs typeface="Arial MT"/>
              </a:rPr>
              <a:t> </a:t>
            </a:r>
            <a:r>
              <a:rPr sz="1800" dirty="0">
                <a:solidFill>
                  <a:srgbClr val="595959"/>
                </a:solidFill>
                <a:latin typeface="Arial MT"/>
                <a:cs typeface="Arial MT"/>
              </a:rPr>
              <a:t>mobile</a:t>
            </a:r>
            <a:r>
              <a:rPr sz="1800" spc="-25" dirty="0">
                <a:solidFill>
                  <a:srgbClr val="595959"/>
                </a:solidFill>
                <a:latin typeface="Arial MT"/>
                <a:cs typeface="Arial MT"/>
              </a:rPr>
              <a:t> </a:t>
            </a:r>
            <a:r>
              <a:rPr sz="1800" spc="-20" dirty="0">
                <a:solidFill>
                  <a:srgbClr val="595959"/>
                </a:solidFill>
                <a:latin typeface="Arial MT"/>
                <a:cs typeface="Arial MT"/>
              </a:rPr>
              <a:t>base </a:t>
            </a:r>
            <a:r>
              <a:rPr sz="1800" dirty="0">
                <a:solidFill>
                  <a:srgbClr val="595959"/>
                </a:solidFill>
                <a:latin typeface="Arial MT"/>
                <a:cs typeface="Arial MT"/>
              </a:rPr>
              <a:t>(or</a:t>
            </a:r>
            <a:r>
              <a:rPr sz="1800" spc="-20" dirty="0">
                <a:solidFill>
                  <a:srgbClr val="595959"/>
                </a:solidFill>
                <a:latin typeface="Arial MT"/>
                <a:cs typeface="Arial MT"/>
              </a:rPr>
              <a:t> </a:t>
            </a:r>
            <a:r>
              <a:rPr sz="1800" dirty="0">
                <a:solidFill>
                  <a:srgbClr val="595959"/>
                </a:solidFill>
                <a:latin typeface="Arial MT"/>
                <a:cs typeface="Arial MT"/>
              </a:rPr>
              <a:t>on</a:t>
            </a:r>
            <a:r>
              <a:rPr sz="1800" spc="-15" dirty="0">
                <a:solidFill>
                  <a:srgbClr val="595959"/>
                </a:solidFill>
                <a:latin typeface="Arial MT"/>
                <a:cs typeface="Arial MT"/>
              </a:rPr>
              <a:t> </a:t>
            </a:r>
            <a:r>
              <a:rPr sz="1800" dirty="0">
                <a:solidFill>
                  <a:srgbClr val="595959"/>
                </a:solidFill>
                <a:latin typeface="Arial MT"/>
                <a:cs typeface="Arial MT"/>
              </a:rPr>
              <a:t>its</a:t>
            </a:r>
            <a:r>
              <a:rPr sz="1800" spc="-15" dirty="0">
                <a:solidFill>
                  <a:srgbClr val="595959"/>
                </a:solidFill>
                <a:latin typeface="Arial MT"/>
                <a:cs typeface="Arial MT"/>
              </a:rPr>
              <a:t> </a:t>
            </a:r>
            <a:r>
              <a:rPr sz="1800" spc="-10" dirty="0">
                <a:solidFill>
                  <a:srgbClr val="595959"/>
                </a:solidFill>
                <a:latin typeface="Arial MT"/>
                <a:cs typeface="Arial MT"/>
              </a:rPr>
              <a:t>footprint)</a:t>
            </a:r>
            <a:endParaRPr sz="1800">
              <a:latin typeface="Arial MT"/>
              <a:cs typeface="Arial MT"/>
            </a:endParaRPr>
          </a:p>
        </p:txBody>
      </p:sp>
      <p:pic>
        <p:nvPicPr>
          <p:cNvPr id="7" name="object 7"/>
          <p:cNvPicPr/>
          <p:nvPr/>
        </p:nvPicPr>
        <p:blipFill>
          <a:blip r:embed="rId2" cstate="print"/>
          <a:stretch>
            <a:fillRect/>
          </a:stretch>
        </p:blipFill>
        <p:spPr>
          <a:xfrm>
            <a:off x="5496669" y="895481"/>
            <a:ext cx="2519200" cy="3134590"/>
          </a:xfrm>
          <a:prstGeom prst="rect">
            <a:avLst/>
          </a:prstGeom>
        </p:spPr>
      </p:pic>
      <p:sp>
        <p:nvSpPr>
          <p:cNvPr id="8" name="object 8"/>
          <p:cNvSpPr txBox="1"/>
          <p:nvPr/>
        </p:nvSpPr>
        <p:spPr>
          <a:xfrm>
            <a:off x="5935146" y="4487725"/>
            <a:ext cx="298704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666666"/>
                </a:solidFill>
                <a:latin typeface="Arial MT"/>
                <a:cs typeface="Arial MT"/>
              </a:rPr>
              <a:t>Slide</a:t>
            </a:r>
            <a:r>
              <a:rPr sz="1000" spc="-25" dirty="0">
                <a:solidFill>
                  <a:srgbClr val="666666"/>
                </a:solidFill>
                <a:latin typeface="Arial MT"/>
                <a:cs typeface="Arial MT"/>
              </a:rPr>
              <a:t> </a:t>
            </a:r>
            <a:r>
              <a:rPr sz="1000" dirty="0">
                <a:solidFill>
                  <a:srgbClr val="666666"/>
                </a:solidFill>
                <a:latin typeface="Arial MT"/>
                <a:cs typeface="Arial MT"/>
              </a:rPr>
              <a:t>Credit:</a:t>
            </a:r>
            <a:r>
              <a:rPr sz="1000" spc="-25" dirty="0">
                <a:solidFill>
                  <a:srgbClr val="666666"/>
                </a:solidFill>
                <a:latin typeface="Arial MT"/>
                <a:cs typeface="Arial MT"/>
              </a:rPr>
              <a:t> </a:t>
            </a:r>
            <a:r>
              <a:rPr sz="1000" dirty="0">
                <a:solidFill>
                  <a:srgbClr val="666666"/>
                </a:solidFill>
                <a:latin typeface="Arial MT"/>
                <a:cs typeface="Arial MT"/>
              </a:rPr>
              <a:t>Wolfram</a:t>
            </a:r>
            <a:r>
              <a:rPr sz="1000" spc="-25" dirty="0">
                <a:solidFill>
                  <a:srgbClr val="666666"/>
                </a:solidFill>
                <a:latin typeface="Arial MT"/>
                <a:cs typeface="Arial MT"/>
              </a:rPr>
              <a:t> </a:t>
            </a:r>
            <a:r>
              <a:rPr sz="1000" dirty="0">
                <a:solidFill>
                  <a:srgbClr val="666666"/>
                </a:solidFill>
                <a:latin typeface="Arial MT"/>
                <a:cs typeface="Arial MT"/>
              </a:rPr>
              <a:t>Burgard,</a:t>
            </a:r>
            <a:r>
              <a:rPr sz="1000" spc="-25" dirty="0">
                <a:solidFill>
                  <a:srgbClr val="666666"/>
                </a:solidFill>
                <a:latin typeface="Arial MT"/>
                <a:cs typeface="Arial MT"/>
              </a:rPr>
              <a:t> </a:t>
            </a:r>
            <a:r>
              <a:rPr sz="1000" dirty="0">
                <a:solidFill>
                  <a:srgbClr val="666666"/>
                </a:solidFill>
                <a:latin typeface="Arial MT"/>
                <a:cs typeface="Arial MT"/>
              </a:rPr>
              <a:t>University</a:t>
            </a:r>
            <a:r>
              <a:rPr sz="1000" spc="-25" dirty="0">
                <a:solidFill>
                  <a:srgbClr val="666666"/>
                </a:solidFill>
                <a:latin typeface="Arial MT"/>
                <a:cs typeface="Arial MT"/>
              </a:rPr>
              <a:t> </a:t>
            </a:r>
            <a:r>
              <a:rPr sz="1000" dirty="0">
                <a:solidFill>
                  <a:srgbClr val="666666"/>
                </a:solidFill>
                <a:latin typeface="Arial MT"/>
                <a:cs typeface="Arial MT"/>
              </a:rPr>
              <a:t>of</a:t>
            </a:r>
            <a:r>
              <a:rPr sz="1000" spc="-25" dirty="0">
                <a:solidFill>
                  <a:srgbClr val="666666"/>
                </a:solidFill>
                <a:latin typeface="Arial MT"/>
                <a:cs typeface="Arial MT"/>
              </a:rPr>
              <a:t> </a:t>
            </a:r>
            <a:r>
              <a:rPr sz="1000" spc="-10" dirty="0">
                <a:solidFill>
                  <a:srgbClr val="666666"/>
                </a:solidFill>
                <a:latin typeface="Arial MT"/>
                <a:cs typeface="Arial MT"/>
              </a:rPr>
              <a:t>Freiburg</a:t>
            </a:r>
            <a:endParaRPr sz="1000">
              <a:latin typeface="Arial MT"/>
              <a:cs typeface="Arial MT"/>
            </a:endParaRPr>
          </a:p>
        </p:txBody>
      </p:sp>
      <p:sp>
        <p:nvSpPr>
          <p:cNvPr id="9" name="object 9"/>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10" name="object 10"/>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Robot</a:t>
            </a:r>
            <a:r>
              <a:rPr spc="-100" dirty="0"/>
              <a:t> </a:t>
            </a:r>
            <a:r>
              <a:rPr spc="-10" dirty="0"/>
              <a:t>Simulation</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4074160" cy="575945"/>
          </a:xfrm>
          <a:prstGeom prst="rect">
            <a:avLst/>
          </a:prstGeom>
        </p:spPr>
        <p:txBody>
          <a:bodyPr vert="horz" wrap="square" lIns="0" tIns="10795" rIns="0" bIns="0" rtlCol="0">
            <a:spAutoFit/>
          </a:bodyPr>
          <a:lstStyle/>
          <a:p>
            <a:pPr marL="379095" marR="5080" indent="-367030">
              <a:lnSpc>
                <a:spcPct val="100699"/>
              </a:lnSpc>
              <a:spcBef>
                <a:spcPts val="85"/>
              </a:spcBef>
              <a:buChar char="●"/>
              <a:tabLst>
                <a:tab pos="379095" algn="l"/>
              </a:tabLst>
            </a:pPr>
            <a:r>
              <a:rPr sz="1800" dirty="0">
                <a:solidFill>
                  <a:srgbClr val="595959"/>
                </a:solidFill>
                <a:latin typeface="Arial MT"/>
                <a:cs typeface="Arial MT"/>
              </a:rPr>
              <a:t>Simulators</a:t>
            </a:r>
            <a:r>
              <a:rPr sz="1800" spc="-25" dirty="0">
                <a:solidFill>
                  <a:srgbClr val="595959"/>
                </a:solidFill>
                <a:latin typeface="Arial MT"/>
                <a:cs typeface="Arial MT"/>
              </a:rPr>
              <a:t> </a:t>
            </a:r>
            <a:r>
              <a:rPr sz="1800" dirty="0">
                <a:solidFill>
                  <a:srgbClr val="595959"/>
                </a:solidFill>
                <a:latin typeface="Arial MT"/>
                <a:cs typeface="Arial MT"/>
              </a:rPr>
              <a:t>mimic</a:t>
            </a:r>
            <a:r>
              <a:rPr sz="1800" spc="-20" dirty="0">
                <a:solidFill>
                  <a:srgbClr val="595959"/>
                </a:solidFill>
                <a:latin typeface="Arial MT"/>
                <a:cs typeface="Arial MT"/>
              </a:rPr>
              <a:t> </a:t>
            </a:r>
            <a:r>
              <a:rPr sz="1800" dirty="0">
                <a:solidFill>
                  <a:srgbClr val="595959"/>
                </a:solidFill>
                <a:latin typeface="Arial MT"/>
                <a:cs typeface="Arial MT"/>
              </a:rPr>
              <a:t>the</a:t>
            </a:r>
            <a:r>
              <a:rPr sz="1800" spc="-25" dirty="0">
                <a:solidFill>
                  <a:srgbClr val="595959"/>
                </a:solidFill>
                <a:latin typeface="Arial MT"/>
                <a:cs typeface="Arial MT"/>
              </a:rPr>
              <a:t> </a:t>
            </a:r>
            <a:r>
              <a:rPr sz="1800" dirty="0">
                <a:solidFill>
                  <a:srgbClr val="595959"/>
                </a:solidFill>
                <a:latin typeface="Arial MT"/>
                <a:cs typeface="Arial MT"/>
              </a:rPr>
              <a:t>real</a:t>
            </a:r>
            <a:r>
              <a:rPr sz="1800" spc="-20" dirty="0">
                <a:solidFill>
                  <a:srgbClr val="595959"/>
                </a:solidFill>
                <a:latin typeface="Arial MT"/>
                <a:cs typeface="Arial MT"/>
              </a:rPr>
              <a:t> </a:t>
            </a:r>
            <a:r>
              <a:rPr sz="1800" dirty="0">
                <a:solidFill>
                  <a:srgbClr val="595959"/>
                </a:solidFill>
                <a:latin typeface="Arial MT"/>
                <a:cs typeface="Arial MT"/>
              </a:rPr>
              <a:t>world,</a:t>
            </a:r>
            <a:r>
              <a:rPr sz="1800" spc="-20" dirty="0">
                <a:solidFill>
                  <a:srgbClr val="595959"/>
                </a:solidFill>
                <a:latin typeface="Arial MT"/>
                <a:cs typeface="Arial MT"/>
              </a:rPr>
              <a:t> </a:t>
            </a:r>
            <a:r>
              <a:rPr sz="1800" dirty="0">
                <a:solidFill>
                  <a:srgbClr val="595959"/>
                </a:solidFill>
                <a:latin typeface="Arial MT"/>
                <a:cs typeface="Arial MT"/>
              </a:rPr>
              <a:t>to</a:t>
            </a:r>
            <a:r>
              <a:rPr sz="1800" spc="-25" dirty="0">
                <a:solidFill>
                  <a:srgbClr val="595959"/>
                </a:solidFill>
                <a:latin typeface="Arial MT"/>
                <a:cs typeface="Arial MT"/>
              </a:rPr>
              <a:t> </a:t>
            </a:r>
            <a:r>
              <a:rPr sz="1800" spc="-50" dirty="0">
                <a:solidFill>
                  <a:srgbClr val="595959"/>
                </a:solidFill>
                <a:latin typeface="Arial MT"/>
                <a:cs typeface="Arial MT"/>
              </a:rPr>
              <a:t>a </a:t>
            </a:r>
            <a:r>
              <a:rPr sz="1800" dirty="0">
                <a:solidFill>
                  <a:srgbClr val="595959"/>
                </a:solidFill>
                <a:latin typeface="Arial MT"/>
                <a:cs typeface="Arial MT"/>
              </a:rPr>
              <a:t>certain</a:t>
            </a:r>
            <a:r>
              <a:rPr sz="1800" spc="-35" dirty="0">
                <a:solidFill>
                  <a:srgbClr val="595959"/>
                </a:solidFill>
                <a:latin typeface="Arial MT"/>
                <a:cs typeface="Arial MT"/>
              </a:rPr>
              <a:t> </a:t>
            </a:r>
            <a:r>
              <a:rPr sz="1800" spc="-10" dirty="0">
                <a:solidFill>
                  <a:srgbClr val="595959"/>
                </a:solidFill>
                <a:latin typeface="Arial MT"/>
                <a:cs typeface="Arial MT"/>
              </a:rPr>
              <a:t>extent</a:t>
            </a:r>
            <a:endParaRPr sz="1800">
              <a:latin typeface="Arial MT"/>
              <a:cs typeface="Arial MT"/>
            </a:endParaRPr>
          </a:p>
        </p:txBody>
      </p:sp>
      <p:sp>
        <p:nvSpPr>
          <p:cNvPr id="7" name="object 7"/>
          <p:cNvSpPr txBox="1"/>
          <p:nvPr/>
        </p:nvSpPr>
        <p:spPr>
          <a:xfrm>
            <a:off x="963193" y="1770838"/>
            <a:ext cx="3748404" cy="867410"/>
          </a:xfrm>
          <a:prstGeom prst="rect">
            <a:avLst/>
          </a:prstGeom>
        </p:spPr>
        <p:txBody>
          <a:bodyPr vert="horz" wrap="square" lIns="0" tIns="22860" rIns="0" bIns="0" rtlCol="0">
            <a:spAutoFit/>
          </a:bodyPr>
          <a:lstStyle/>
          <a:p>
            <a:pPr marL="348615" marR="5080" indent="-336550">
              <a:lnSpc>
                <a:spcPts val="1650"/>
              </a:lnSpc>
              <a:spcBef>
                <a:spcPts val="180"/>
              </a:spcBef>
              <a:buChar char="○"/>
              <a:tabLst>
                <a:tab pos="348615" algn="l"/>
              </a:tabLst>
            </a:pPr>
            <a:r>
              <a:rPr sz="1400" dirty="0">
                <a:solidFill>
                  <a:srgbClr val="595959"/>
                </a:solidFill>
                <a:latin typeface="Arial MT"/>
                <a:cs typeface="Arial MT"/>
              </a:rPr>
              <a:t>Simulates</a:t>
            </a:r>
            <a:r>
              <a:rPr sz="1400" spc="-30" dirty="0">
                <a:solidFill>
                  <a:srgbClr val="595959"/>
                </a:solidFill>
                <a:latin typeface="Arial MT"/>
                <a:cs typeface="Arial MT"/>
              </a:rPr>
              <a:t> </a:t>
            </a:r>
            <a:r>
              <a:rPr sz="1400" dirty="0">
                <a:solidFill>
                  <a:srgbClr val="595959"/>
                </a:solidFill>
                <a:latin typeface="Arial MT"/>
                <a:cs typeface="Arial MT"/>
              </a:rPr>
              <a:t>robots,</a:t>
            </a:r>
            <a:r>
              <a:rPr sz="1400" spc="-20" dirty="0">
                <a:solidFill>
                  <a:srgbClr val="595959"/>
                </a:solidFill>
                <a:latin typeface="Arial MT"/>
                <a:cs typeface="Arial MT"/>
              </a:rPr>
              <a:t> </a:t>
            </a:r>
            <a:r>
              <a:rPr sz="1400" dirty="0">
                <a:solidFill>
                  <a:srgbClr val="595959"/>
                </a:solidFill>
                <a:latin typeface="Arial MT"/>
                <a:cs typeface="Arial MT"/>
              </a:rPr>
              <a:t>sensors,</a:t>
            </a:r>
            <a:r>
              <a:rPr sz="1400" spc="-15" dirty="0">
                <a:solidFill>
                  <a:srgbClr val="595959"/>
                </a:solidFill>
                <a:latin typeface="Arial MT"/>
                <a:cs typeface="Arial MT"/>
              </a:rPr>
              <a:t> </a:t>
            </a:r>
            <a:r>
              <a:rPr sz="1400" dirty="0">
                <a:solidFill>
                  <a:srgbClr val="595959"/>
                </a:solidFill>
                <a:latin typeface="Arial MT"/>
                <a:cs typeface="Arial MT"/>
              </a:rPr>
              <a:t>and</a:t>
            </a:r>
            <a:r>
              <a:rPr sz="1400" spc="-20" dirty="0">
                <a:solidFill>
                  <a:srgbClr val="595959"/>
                </a:solidFill>
                <a:latin typeface="Arial MT"/>
                <a:cs typeface="Arial MT"/>
              </a:rPr>
              <a:t> </a:t>
            </a:r>
            <a:r>
              <a:rPr sz="1400" dirty="0">
                <a:solidFill>
                  <a:srgbClr val="595959"/>
                </a:solidFill>
                <a:latin typeface="Arial MT"/>
                <a:cs typeface="Arial MT"/>
              </a:rPr>
              <a:t>objects</a:t>
            </a:r>
            <a:r>
              <a:rPr sz="1400" spc="-20" dirty="0">
                <a:solidFill>
                  <a:srgbClr val="595959"/>
                </a:solidFill>
                <a:latin typeface="Arial MT"/>
                <a:cs typeface="Arial MT"/>
              </a:rPr>
              <a:t> </a:t>
            </a:r>
            <a:r>
              <a:rPr sz="1400" dirty="0">
                <a:solidFill>
                  <a:srgbClr val="595959"/>
                </a:solidFill>
                <a:latin typeface="Arial MT"/>
                <a:cs typeface="Arial MT"/>
              </a:rPr>
              <a:t>in</a:t>
            </a:r>
            <a:r>
              <a:rPr sz="1400" spc="-15" dirty="0">
                <a:solidFill>
                  <a:srgbClr val="595959"/>
                </a:solidFill>
                <a:latin typeface="Arial MT"/>
                <a:cs typeface="Arial MT"/>
              </a:rPr>
              <a:t> </a:t>
            </a:r>
            <a:r>
              <a:rPr sz="1400" spc="-50" dirty="0">
                <a:solidFill>
                  <a:srgbClr val="595959"/>
                </a:solidFill>
                <a:latin typeface="Arial MT"/>
                <a:cs typeface="Arial MT"/>
              </a:rPr>
              <a:t>a </a:t>
            </a:r>
            <a:r>
              <a:rPr sz="1400" spc="-10" dirty="0">
                <a:solidFill>
                  <a:srgbClr val="595959"/>
                </a:solidFill>
                <a:latin typeface="Arial MT"/>
                <a:cs typeface="Arial MT"/>
              </a:rPr>
              <a:t>3-</a:t>
            </a:r>
            <a:r>
              <a:rPr sz="1400" dirty="0">
                <a:solidFill>
                  <a:srgbClr val="595959"/>
                </a:solidFill>
                <a:latin typeface="Arial MT"/>
                <a:cs typeface="Arial MT"/>
              </a:rPr>
              <a:t>D dynamic </a:t>
            </a:r>
            <a:r>
              <a:rPr sz="1400" spc="-10" dirty="0">
                <a:solidFill>
                  <a:srgbClr val="595959"/>
                </a:solidFill>
                <a:latin typeface="Arial MT"/>
                <a:cs typeface="Arial MT"/>
              </a:rPr>
              <a:t>environment</a:t>
            </a:r>
            <a:endParaRPr sz="1400">
              <a:latin typeface="Arial MT"/>
              <a:cs typeface="Arial MT"/>
            </a:endParaRPr>
          </a:p>
          <a:p>
            <a:pPr marL="348615" marR="209550" indent="-336550">
              <a:lnSpc>
                <a:spcPts val="1650"/>
              </a:lnSpc>
              <a:buChar char="○"/>
              <a:tabLst>
                <a:tab pos="348615" algn="l"/>
              </a:tabLst>
            </a:pPr>
            <a:r>
              <a:rPr sz="1400" dirty="0">
                <a:solidFill>
                  <a:srgbClr val="595959"/>
                </a:solidFill>
                <a:latin typeface="Arial MT"/>
                <a:cs typeface="Arial MT"/>
              </a:rPr>
              <a:t>Generates</a:t>
            </a:r>
            <a:r>
              <a:rPr sz="1400" spc="-5" dirty="0">
                <a:solidFill>
                  <a:srgbClr val="595959"/>
                </a:solidFill>
                <a:latin typeface="Arial MT"/>
                <a:cs typeface="Arial MT"/>
              </a:rPr>
              <a:t> </a:t>
            </a:r>
            <a:r>
              <a:rPr sz="1400" dirty="0">
                <a:solidFill>
                  <a:srgbClr val="595959"/>
                </a:solidFill>
                <a:latin typeface="Arial MT"/>
                <a:cs typeface="Arial MT"/>
              </a:rPr>
              <a:t>realistic</a:t>
            </a:r>
            <a:r>
              <a:rPr sz="1400" spc="-5" dirty="0">
                <a:solidFill>
                  <a:srgbClr val="595959"/>
                </a:solidFill>
                <a:latin typeface="Arial MT"/>
                <a:cs typeface="Arial MT"/>
              </a:rPr>
              <a:t> </a:t>
            </a:r>
            <a:r>
              <a:rPr sz="1400" dirty="0">
                <a:solidFill>
                  <a:srgbClr val="595959"/>
                </a:solidFill>
                <a:latin typeface="Arial MT"/>
                <a:cs typeface="Arial MT"/>
              </a:rPr>
              <a:t>sensor</a:t>
            </a:r>
            <a:r>
              <a:rPr sz="1400" spc="-5" dirty="0">
                <a:solidFill>
                  <a:srgbClr val="595959"/>
                </a:solidFill>
                <a:latin typeface="Arial MT"/>
                <a:cs typeface="Arial MT"/>
              </a:rPr>
              <a:t> </a:t>
            </a:r>
            <a:r>
              <a:rPr sz="1400" dirty="0">
                <a:solidFill>
                  <a:srgbClr val="595959"/>
                </a:solidFill>
                <a:latin typeface="Arial MT"/>
                <a:cs typeface="Arial MT"/>
              </a:rPr>
              <a:t>feedback</a:t>
            </a:r>
            <a:r>
              <a:rPr sz="1400" spc="-5" dirty="0">
                <a:solidFill>
                  <a:srgbClr val="595959"/>
                </a:solidFill>
                <a:latin typeface="Arial MT"/>
                <a:cs typeface="Arial MT"/>
              </a:rPr>
              <a:t> </a:t>
            </a:r>
            <a:r>
              <a:rPr sz="1400" spc="-25" dirty="0">
                <a:solidFill>
                  <a:srgbClr val="595959"/>
                </a:solidFill>
                <a:latin typeface="Arial MT"/>
                <a:cs typeface="Arial MT"/>
              </a:rPr>
              <a:t>and </a:t>
            </a:r>
            <a:r>
              <a:rPr sz="1400" dirty="0">
                <a:solidFill>
                  <a:srgbClr val="595959"/>
                </a:solidFill>
                <a:latin typeface="Arial MT"/>
                <a:cs typeface="Arial MT"/>
              </a:rPr>
              <a:t>physical</a:t>
            </a:r>
            <a:r>
              <a:rPr sz="1400" spc="-30" dirty="0">
                <a:solidFill>
                  <a:srgbClr val="595959"/>
                </a:solidFill>
                <a:latin typeface="Arial MT"/>
                <a:cs typeface="Arial MT"/>
              </a:rPr>
              <a:t> </a:t>
            </a:r>
            <a:r>
              <a:rPr sz="1400" dirty="0">
                <a:solidFill>
                  <a:srgbClr val="595959"/>
                </a:solidFill>
                <a:latin typeface="Arial MT"/>
                <a:cs typeface="Arial MT"/>
              </a:rPr>
              <a:t>interactions</a:t>
            </a:r>
            <a:r>
              <a:rPr sz="1400" spc="-25" dirty="0">
                <a:solidFill>
                  <a:srgbClr val="595959"/>
                </a:solidFill>
                <a:latin typeface="Arial MT"/>
                <a:cs typeface="Arial MT"/>
              </a:rPr>
              <a:t> </a:t>
            </a:r>
            <a:r>
              <a:rPr sz="1400" dirty="0">
                <a:solidFill>
                  <a:srgbClr val="595959"/>
                </a:solidFill>
                <a:latin typeface="Arial MT"/>
                <a:cs typeface="Arial MT"/>
              </a:rPr>
              <a:t>between</a:t>
            </a:r>
            <a:r>
              <a:rPr sz="1400" spc="-25" dirty="0">
                <a:solidFill>
                  <a:srgbClr val="595959"/>
                </a:solidFill>
                <a:latin typeface="Arial MT"/>
                <a:cs typeface="Arial MT"/>
              </a:rPr>
              <a:t> </a:t>
            </a:r>
            <a:r>
              <a:rPr sz="1400" spc="-10" dirty="0">
                <a:solidFill>
                  <a:srgbClr val="595959"/>
                </a:solidFill>
                <a:latin typeface="Arial MT"/>
                <a:cs typeface="Arial MT"/>
              </a:rPr>
              <a:t>objects</a:t>
            </a:r>
            <a:endParaRPr sz="1400">
              <a:latin typeface="Arial MT"/>
              <a:cs typeface="Arial MT"/>
            </a:endParaRPr>
          </a:p>
        </p:txBody>
      </p:sp>
      <p:sp>
        <p:nvSpPr>
          <p:cNvPr id="8" name="object 8"/>
          <p:cNvSpPr txBox="1"/>
          <p:nvPr/>
        </p:nvSpPr>
        <p:spPr>
          <a:xfrm>
            <a:off x="475249" y="2607006"/>
            <a:ext cx="1979930" cy="29972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dirty="0">
                <a:solidFill>
                  <a:srgbClr val="595959"/>
                </a:solidFill>
                <a:latin typeface="Arial MT"/>
                <a:cs typeface="Arial MT"/>
              </a:rPr>
              <a:t>Why</a:t>
            </a:r>
            <a:r>
              <a:rPr sz="1800" spc="-20" dirty="0">
                <a:solidFill>
                  <a:srgbClr val="595959"/>
                </a:solidFill>
                <a:latin typeface="Arial MT"/>
                <a:cs typeface="Arial MT"/>
              </a:rPr>
              <a:t> </a:t>
            </a:r>
            <a:r>
              <a:rPr sz="1800" dirty="0">
                <a:solidFill>
                  <a:srgbClr val="595959"/>
                </a:solidFill>
                <a:latin typeface="Arial MT"/>
                <a:cs typeface="Arial MT"/>
              </a:rPr>
              <a:t>use</a:t>
            </a:r>
            <a:r>
              <a:rPr sz="1800" spc="-10" dirty="0">
                <a:solidFill>
                  <a:srgbClr val="595959"/>
                </a:solidFill>
                <a:latin typeface="Arial MT"/>
                <a:cs typeface="Arial MT"/>
              </a:rPr>
              <a:t> them?</a:t>
            </a:r>
            <a:endParaRPr sz="1800">
              <a:latin typeface="Arial MT"/>
              <a:cs typeface="Arial MT"/>
            </a:endParaRPr>
          </a:p>
        </p:txBody>
      </p:sp>
      <p:sp>
        <p:nvSpPr>
          <p:cNvPr id="9" name="object 9"/>
          <p:cNvSpPr txBox="1"/>
          <p:nvPr/>
        </p:nvSpPr>
        <p:spPr>
          <a:xfrm>
            <a:off x="963193" y="2885263"/>
            <a:ext cx="3404235" cy="867410"/>
          </a:xfrm>
          <a:prstGeom prst="rect">
            <a:avLst/>
          </a:prstGeom>
        </p:spPr>
        <p:txBody>
          <a:bodyPr vert="horz" wrap="square" lIns="0" tIns="12700" rIns="0" bIns="0" rtlCol="0">
            <a:spAutoFit/>
          </a:bodyPr>
          <a:lstStyle/>
          <a:p>
            <a:pPr marL="347980" indent="-335280">
              <a:lnSpc>
                <a:spcPts val="1664"/>
              </a:lnSpc>
              <a:spcBef>
                <a:spcPts val="100"/>
              </a:spcBef>
              <a:buChar char="○"/>
              <a:tabLst>
                <a:tab pos="347980" algn="l"/>
              </a:tabLst>
            </a:pPr>
            <a:r>
              <a:rPr sz="1400" dirty="0">
                <a:solidFill>
                  <a:srgbClr val="595959"/>
                </a:solidFill>
                <a:latin typeface="Arial MT"/>
                <a:cs typeface="Arial MT"/>
              </a:rPr>
              <a:t>Save</a:t>
            </a:r>
            <a:r>
              <a:rPr sz="1400" spc="-15" dirty="0">
                <a:solidFill>
                  <a:srgbClr val="595959"/>
                </a:solidFill>
                <a:latin typeface="Arial MT"/>
                <a:cs typeface="Arial MT"/>
              </a:rPr>
              <a:t> </a:t>
            </a:r>
            <a:r>
              <a:rPr sz="1400" dirty="0">
                <a:solidFill>
                  <a:srgbClr val="595959"/>
                </a:solidFill>
                <a:latin typeface="Arial MT"/>
                <a:cs typeface="Arial MT"/>
              </a:rPr>
              <a:t>time</a:t>
            </a:r>
            <a:r>
              <a:rPr sz="1400" spc="-15" dirty="0">
                <a:solidFill>
                  <a:srgbClr val="595959"/>
                </a:solidFill>
                <a:latin typeface="Arial MT"/>
                <a:cs typeface="Arial MT"/>
              </a:rPr>
              <a:t> </a:t>
            </a:r>
            <a:r>
              <a:rPr sz="1400" dirty="0">
                <a:solidFill>
                  <a:srgbClr val="595959"/>
                </a:solidFill>
                <a:latin typeface="Arial MT"/>
                <a:cs typeface="Arial MT"/>
              </a:rPr>
              <a:t>and</a:t>
            </a:r>
            <a:r>
              <a:rPr sz="1400" spc="-15" dirty="0">
                <a:solidFill>
                  <a:srgbClr val="595959"/>
                </a:solidFill>
                <a:latin typeface="Arial MT"/>
                <a:cs typeface="Arial MT"/>
              </a:rPr>
              <a:t> </a:t>
            </a:r>
            <a:r>
              <a:rPr sz="1400" dirty="0">
                <a:solidFill>
                  <a:srgbClr val="595959"/>
                </a:solidFill>
                <a:latin typeface="Arial MT"/>
                <a:cs typeface="Arial MT"/>
              </a:rPr>
              <a:t>your</a:t>
            </a:r>
            <a:r>
              <a:rPr sz="1400" spc="-15" dirty="0">
                <a:solidFill>
                  <a:srgbClr val="595959"/>
                </a:solidFill>
                <a:latin typeface="Arial MT"/>
                <a:cs typeface="Arial MT"/>
              </a:rPr>
              <a:t> </a:t>
            </a:r>
            <a:r>
              <a:rPr sz="1400" spc="-10" dirty="0">
                <a:solidFill>
                  <a:srgbClr val="595959"/>
                </a:solidFill>
                <a:latin typeface="Arial MT"/>
                <a:cs typeface="Arial MT"/>
              </a:rPr>
              <a:t>sanity</a:t>
            </a:r>
            <a:endParaRPr sz="1400">
              <a:latin typeface="Arial MT"/>
              <a:cs typeface="Arial MT"/>
            </a:endParaRPr>
          </a:p>
          <a:p>
            <a:pPr marL="347980" indent="-335280">
              <a:lnSpc>
                <a:spcPts val="1650"/>
              </a:lnSpc>
              <a:buChar char="○"/>
              <a:tabLst>
                <a:tab pos="347980" algn="l"/>
              </a:tabLst>
            </a:pPr>
            <a:r>
              <a:rPr sz="1400" dirty="0">
                <a:solidFill>
                  <a:srgbClr val="595959"/>
                </a:solidFill>
                <a:latin typeface="Arial MT"/>
                <a:cs typeface="Arial MT"/>
              </a:rPr>
              <a:t>Experimentation</a:t>
            </a:r>
            <a:r>
              <a:rPr sz="1400" spc="-35" dirty="0">
                <a:solidFill>
                  <a:srgbClr val="595959"/>
                </a:solidFill>
                <a:latin typeface="Arial MT"/>
                <a:cs typeface="Arial MT"/>
              </a:rPr>
              <a:t> </a:t>
            </a:r>
            <a:r>
              <a:rPr sz="1400" dirty="0">
                <a:solidFill>
                  <a:srgbClr val="595959"/>
                </a:solidFill>
                <a:latin typeface="Arial MT"/>
                <a:cs typeface="Arial MT"/>
              </a:rPr>
              <a:t>much</a:t>
            </a:r>
            <a:r>
              <a:rPr sz="1400" spc="-35" dirty="0">
                <a:solidFill>
                  <a:srgbClr val="595959"/>
                </a:solidFill>
                <a:latin typeface="Arial MT"/>
                <a:cs typeface="Arial MT"/>
              </a:rPr>
              <a:t> </a:t>
            </a:r>
            <a:r>
              <a:rPr sz="1400" dirty="0">
                <a:solidFill>
                  <a:srgbClr val="595959"/>
                </a:solidFill>
                <a:latin typeface="Arial MT"/>
                <a:cs typeface="Arial MT"/>
              </a:rPr>
              <a:t>less</a:t>
            </a:r>
            <a:r>
              <a:rPr sz="1400" spc="-30" dirty="0">
                <a:solidFill>
                  <a:srgbClr val="595959"/>
                </a:solidFill>
                <a:latin typeface="Arial MT"/>
                <a:cs typeface="Arial MT"/>
              </a:rPr>
              <a:t> </a:t>
            </a:r>
            <a:r>
              <a:rPr sz="1400" spc="-10" dirty="0">
                <a:solidFill>
                  <a:srgbClr val="595959"/>
                </a:solidFill>
                <a:latin typeface="Arial MT"/>
                <a:cs typeface="Arial MT"/>
              </a:rPr>
              <a:t>destructive</a:t>
            </a:r>
            <a:endParaRPr sz="1400">
              <a:latin typeface="Arial MT"/>
              <a:cs typeface="Arial MT"/>
            </a:endParaRPr>
          </a:p>
          <a:p>
            <a:pPr marL="347980" indent="-335280">
              <a:lnSpc>
                <a:spcPts val="1650"/>
              </a:lnSpc>
              <a:buChar char="○"/>
              <a:tabLst>
                <a:tab pos="347980" algn="l"/>
              </a:tabLst>
            </a:pPr>
            <a:r>
              <a:rPr sz="1400" dirty="0">
                <a:solidFill>
                  <a:srgbClr val="595959"/>
                </a:solidFill>
                <a:latin typeface="Arial MT"/>
                <a:cs typeface="Arial MT"/>
              </a:rPr>
              <a:t>Use</a:t>
            </a:r>
            <a:r>
              <a:rPr sz="1400" spc="-25" dirty="0">
                <a:solidFill>
                  <a:srgbClr val="595959"/>
                </a:solidFill>
                <a:latin typeface="Arial MT"/>
                <a:cs typeface="Arial MT"/>
              </a:rPr>
              <a:t> </a:t>
            </a:r>
            <a:r>
              <a:rPr sz="1400" dirty="0">
                <a:solidFill>
                  <a:srgbClr val="595959"/>
                </a:solidFill>
                <a:latin typeface="Arial MT"/>
                <a:cs typeface="Arial MT"/>
              </a:rPr>
              <a:t>hardware</a:t>
            </a:r>
            <a:r>
              <a:rPr sz="1400" spc="-25" dirty="0">
                <a:solidFill>
                  <a:srgbClr val="595959"/>
                </a:solidFill>
                <a:latin typeface="Arial MT"/>
                <a:cs typeface="Arial MT"/>
              </a:rPr>
              <a:t> </a:t>
            </a:r>
            <a:r>
              <a:rPr sz="1400" dirty="0">
                <a:solidFill>
                  <a:srgbClr val="595959"/>
                </a:solidFill>
                <a:latin typeface="Arial MT"/>
                <a:cs typeface="Arial MT"/>
              </a:rPr>
              <a:t>you</a:t>
            </a:r>
            <a:r>
              <a:rPr sz="1400" spc="-25" dirty="0">
                <a:solidFill>
                  <a:srgbClr val="595959"/>
                </a:solidFill>
                <a:latin typeface="Arial MT"/>
                <a:cs typeface="Arial MT"/>
              </a:rPr>
              <a:t> </a:t>
            </a:r>
            <a:r>
              <a:rPr sz="1400" dirty="0">
                <a:solidFill>
                  <a:srgbClr val="595959"/>
                </a:solidFill>
                <a:latin typeface="Arial MT"/>
                <a:cs typeface="Arial MT"/>
              </a:rPr>
              <a:t>don’t</a:t>
            </a:r>
            <a:r>
              <a:rPr sz="1400" spc="-20" dirty="0">
                <a:solidFill>
                  <a:srgbClr val="595959"/>
                </a:solidFill>
                <a:latin typeface="Arial MT"/>
                <a:cs typeface="Arial MT"/>
              </a:rPr>
              <a:t> have</a:t>
            </a:r>
            <a:endParaRPr sz="1400">
              <a:latin typeface="Arial MT"/>
              <a:cs typeface="Arial MT"/>
            </a:endParaRPr>
          </a:p>
          <a:p>
            <a:pPr marL="347980" indent="-335280">
              <a:lnSpc>
                <a:spcPts val="1664"/>
              </a:lnSpc>
              <a:buChar char="○"/>
              <a:tabLst>
                <a:tab pos="347980" algn="l"/>
              </a:tabLst>
            </a:pPr>
            <a:r>
              <a:rPr sz="1400" dirty="0">
                <a:solidFill>
                  <a:srgbClr val="595959"/>
                </a:solidFill>
                <a:latin typeface="Arial MT"/>
                <a:cs typeface="Arial MT"/>
              </a:rPr>
              <a:t>Create</a:t>
            </a:r>
            <a:r>
              <a:rPr sz="1400" spc="-20" dirty="0">
                <a:solidFill>
                  <a:srgbClr val="595959"/>
                </a:solidFill>
                <a:latin typeface="Arial MT"/>
                <a:cs typeface="Arial MT"/>
              </a:rPr>
              <a:t> </a:t>
            </a:r>
            <a:r>
              <a:rPr sz="1400" dirty="0">
                <a:solidFill>
                  <a:srgbClr val="595959"/>
                </a:solidFill>
                <a:latin typeface="Arial MT"/>
                <a:cs typeface="Arial MT"/>
              </a:rPr>
              <a:t>really</a:t>
            </a:r>
            <a:r>
              <a:rPr sz="1400" spc="-20" dirty="0">
                <a:solidFill>
                  <a:srgbClr val="595959"/>
                </a:solidFill>
                <a:latin typeface="Arial MT"/>
                <a:cs typeface="Arial MT"/>
              </a:rPr>
              <a:t> </a:t>
            </a:r>
            <a:r>
              <a:rPr sz="1400" dirty="0">
                <a:solidFill>
                  <a:srgbClr val="595959"/>
                </a:solidFill>
                <a:latin typeface="Arial MT"/>
                <a:cs typeface="Arial MT"/>
              </a:rPr>
              <a:t>cool</a:t>
            </a:r>
            <a:r>
              <a:rPr sz="1400" spc="-15" dirty="0">
                <a:solidFill>
                  <a:srgbClr val="595959"/>
                </a:solidFill>
                <a:latin typeface="Arial MT"/>
                <a:cs typeface="Arial MT"/>
              </a:rPr>
              <a:t> </a:t>
            </a:r>
            <a:r>
              <a:rPr sz="1400" spc="-10" dirty="0">
                <a:solidFill>
                  <a:srgbClr val="595959"/>
                </a:solidFill>
                <a:latin typeface="Arial MT"/>
                <a:cs typeface="Arial MT"/>
              </a:rPr>
              <a:t>videos</a:t>
            </a:r>
            <a:endParaRPr sz="1400">
              <a:latin typeface="Arial MT"/>
              <a:cs typeface="Arial MT"/>
            </a:endParaRPr>
          </a:p>
        </p:txBody>
      </p:sp>
      <p:grpSp>
        <p:nvGrpSpPr>
          <p:cNvPr id="10" name="object 10"/>
          <p:cNvGrpSpPr/>
          <p:nvPr/>
        </p:nvGrpSpPr>
        <p:grpSpPr>
          <a:xfrm>
            <a:off x="4957087" y="1329137"/>
            <a:ext cx="1821814" cy="797560"/>
            <a:chOff x="4957087" y="1329137"/>
            <a:chExt cx="1821814" cy="797560"/>
          </a:xfrm>
        </p:grpSpPr>
        <p:sp>
          <p:nvSpPr>
            <p:cNvPr id="11" name="object 11"/>
            <p:cNvSpPr/>
            <p:nvPr/>
          </p:nvSpPr>
          <p:spPr>
            <a:xfrm>
              <a:off x="4961849" y="1333899"/>
              <a:ext cx="1812289" cy="788035"/>
            </a:xfrm>
            <a:custGeom>
              <a:avLst/>
              <a:gdLst/>
              <a:ahLst/>
              <a:cxnLst/>
              <a:rect l="l" t="t" r="r" b="b"/>
              <a:pathLst>
                <a:path w="1812290" h="788035">
                  <a:moveTo>
                    <a:pt x="1680747" y="787499"/>
                  </a:moveTo>
                  <a:lnTo>
                    <a:pt x="131252" y="787499"/>
                  </a:lnTo>
                  <a:lnTo>
                    <a:pt x="80163" y="777185"/>
                  </a:lnTo>
                  <a:lnTo>
                    <a:pt x="38442" y="749056"/>
                  </a:lnTo>
                  <a:lnTo>
                    <a:pt x="10314" y="707336"/>
                  </a:lnTo>
                  <a:lnTo>
                    <a:pt x="0" y="656247"/>
                  </a:lnTo>
                  <a:lnTo>
                    <a:pt x="0" y="131252"/>
                  </a:lnTo>
                  <a:lnTo>
                    <a:pt x="10314" y="80163"/>
                  </a:lnTo>
                  <a:lnTo>
                    <a:pt x="38442" y="38442"/>
                  </a:lnTo>
                  <a:lnTo>
                    <a:pt x="80163" y="10314"/>
                  </a:lnTo>
                  <a:lnTo>
                    <a:pt x="131252" y="0"/>
                  </a:lnTo>
                  <a:lnTo>
                    <a:pt x="1680747" y="0"/>
                  </a:lnTo>
                  <a:lnTo>
                    <a:pt x="1730975" y="9990"/>
                  </a:lnTo>
                  <a:lnTo>
                    <a:pt x="1773556" y="38442"/>
                  </a:lnTo>
                  <a:lnTo>
                    <a:pt x="1802009" y="81024"/>
                  </a:lnTo>
                  <a:lnTo>
                    <a:pt x="1811999" y="131252"/>
                  </a:lnTo>
                  <a:lnTo>
                    <a:pt x="1811999" y="656247"/>
                  </a:lnTo>
                  <a:lnTo>
                    <a:pt x="1801685" y="707336"/>
                  </a:lnTo>
                  <a:lnTo>
                    <a:pt x="1773556" y="749056"/>
                  </a:lnTo>
                  <a:lnTo>
                    <a:pt x="1731836" y="777185"/>
                  </a:lnTo>
                  <a:lnTo>
                    <a:pt x="1680747" y="787499"/>
                  </a:lnTo>
                  <a:close/>
                </a:path>
              </a:pathLst>
            </a:custGeom>
            <a:solidFill>
              <a:srgbClr val="F1C131"/>
            </a:solidFill>
          </p:spPr>
          <p:txBody>
            <a:bodyPr wrap="square" lIns="0" tIns="0" rIns="0" bIns="0" rtlCol="0"/>
            <a:lstStyle/>
            <a:p>
              <a:endParaRPr/>
            </a:p>
          </p:txBody>
        </p:sp>
        <p:sp>
          <p:nvSpPr>
            <p:cNvPr id="12" name="object 12"/>
            <p:cNvSpPr/>
            <p:nvPr/>
          </p:nvSpPr>
          <p:spPr>
            <a:xfrm>
              <a:off x="4961849" y="1333899"/>
              <a:ext cx="1812289" cy="788035"/>
            </a:xfrm>
            <a:custGeom>
              <a:avLst/>
              <a:gdLst/>
              <a:ahLst/>
              <a:cxnLst/>
              <a:rect l="l" t="t" r="r" b="b"/>
              <a:pathLst>
                <a:path w="1812290" h="788035">
                  <a:moveTo>
                    <a:pt x="0" y="131252"/>
                  </a:moveTo>
                  <a:lnTo>
                    <a:pt x="10314" y="80163"/>
                  </a:lnTo>
                  <a:lnTo>
                    <a:pt x="38442" y="38442"/>
                  </a:lnTo>
                  <a:lnTo>
                    <a:pt x="80163" y="10314"/>
                  </a:lnTo>
                  <a:lnTo>
                    <a:pt x="131252" y="0"/>
                  </a:lnTo>
                  <a:lnTo>
                    <a:pt x="1680747" y="0"/>
                  </a:lnTo>
                  <a:lnTo>
                    <a:pt x="1730975" y="9990"/>
                  </a:lnTo>
                  <a:lnTo>
                    <a:pt x="1773556" y="38442"/>
                  </a:lnTo>
                  <a:lnTo>
                    <a:pt x="1802009" y="81024"/>
                  </a:lnTo>
                  <a:lnTo>
                    <a:pt x="1811999" y="131252"/>
                  </a:lnTo>
                  <a:lnTo>
                    <a:pt x="1811999" y="656247"/>
                  </a:lnTo>
                  <a:lnTo>
                    <a:pt x="1801685" y="707336"/>
                  </a:lnTo>
                  <a:lnTo>
                    <a:pt x="1773556" y="749056"/>
                  </a:lnTo>
                  <a:lnTo>
                    <a:pt x="1731836" y="777185"/>
                  </a:lnTo>
                  <a:lnTo>
                    <a:pt x="1680747" y="787499"/>
                  </a:lnTo>
                  <a:lnTo>
                    <a:pt x="131252" y="787499"/>
                  </a:lnTo>
                  <a:lnTo>
                    <a:pt x="80163" y="777185"/>
                  </a:lnTo>
                  <a:lnTo>
                    <a:pt x="38442" y="749056"/>
                  </a:lnTo>
                  <a:lnTo>
                    <a:pt x="10314" y="707336"/>
                  </a:lnTo>
                  <a:lnTo>
                    <a:pt x="0" y="656247"/>
                  </a:lnTo>
                  <a:lnTo>
                    <a:pt x="0" y="131252"/>
                  </a:lnTo>
                  <a:close/>
                </a:path>
              </a:pathLst>
            </a:custGeom>
            <a:ln w="9524">
              <a:solidFill>
                <a:srgbClr val="595959"/>
              </a:solidFill>
            </a:ln>
          </p:spPr>
          <p:txBody>
            <a:bodyPr wrap="square" lIns="0" tIns="0" rIns="0" bIns="0" rtlCol="0"/>
            <a:lstStyle/>
            <a:p>
              <a:endParaRPr/>
            </a:p>
          </p:txBody>
        </p:sp>
      </p:grpSp>
      <p:sp>
        <p:nvSpPr>
          <p:cNvPr id="13" name="object 13"/>
          <p:cNvSpPr txBox="1"/>
          <p:nvPr/>
        </p:nvSpPr>
        <p:spPr>
          <a:xfrm>
            <a:off x="5088025" y="1399600"/>
            <a:ext cx="767715" cy="656590"/>
          </a:xfrm>
          <a:prstGeom prst="rect">
            <a:avLst/>
          </a:prstGeom>
          <a:solidFill>
            <a:srgbClr val="FFE499"/>
          </a:solidFill>
          <a:ln w="9524">
            <a:solidFill>
              <a:srgbClr val="595959"/>
            </a:solidFill>
          </a:ln>
        </p:spPr>
        <p:txBody>
          <a:bodyPr vert="horz" wrap="square" lIns="0" tIns="17780" rIns="0" bIns="0" rtlCol="0">
            <a:spAutoFit/>
          </a:bodyPr>
          <a:lstStyle/>
          <a:p>
            <a:pPr marL="85725" marR="207645">
              <a:lnSpc>
                <a:spcPct val="100000"/>
              </a:lnSpc>
              <a:spcBef>
                <a:spcPts val="140"/>
              </a:spcBef>
            </a:pPr>
            <a:r>
              <a:rPr sz="1000" b="1" spc="-10" dirty="0">
                <a:latin typeface="Arial"/>
                <a:cs typeface="Arial"/>
              </a:rPr>
              <a:t>Plugins </a:t>
            </a:r>
            <a:r>
              <a:rPr sz="1000" spc="-10" dirty="0">
                <a:latin typeface="Arial MT"/>
                <a:cs typeface="Arial MT"/>
              </a:rPr>
              <a:t>Sensors Models Worlds</a:t>
            </a:r>
            <a:endParaRPr sz="1000">
              <a:latin typeface="Arial MT"/>
              <a:cs typeface="Arial MT"/>
            </a:endParaRPr>
          </a:p>
        </p:txBody>
      </p:sp>
      <p:sp>
        <p:nvSpPr>
          <p:cNvPr id="14" name="object 14"/>
          <p:cNvSpPr txBox="1"/>
          <p:nvPr/>
        </p:nvSpPr>
        <p:spPr>
          <a:xfrm>
            <a:off x="5926225" y="1399600"/>
            <a:ext cx="767715" cy="656590"/>
          </a:xfrm>
          <a:prstGeom prst="rect">
            <a:avLst/>
          </a:prstGeom>
          <a:solidFill>
            <a:srgbClr val="FFE499"/>
          </a:solidFill>
          <a:ln w="9524">
            <a:solidFill>
              <a:srgbClr val="595959"/>
            </a:solidFill>
          </a:ln>
        </p:spPr>
        <p:txBody>
          <a:bodyPr vert="horz" wrap="square" lIns="0" tIns="93980" rIns="0" bIns="0" rtlCol="0">
            <a:spAutoFit/>
          </a:bodyPr>
          <a:lstStyle/>
          <a:p>
            <a:pPr marL="85725">
              <a:lnSpc>
                <a:spcPct val="100000"/>
              </a:lnSpc>
              <a:spcBef>
                <a:spcPts val="740"/>
              </a:spcBef>
            </a:pPr>
            <a:r>
              <a:rPr sz="1000" b="1" spc="-10" dirty="0">
                <a:latin typeface="Arial"/>
                <a:cs typeface="Arial"/>
              </a:rPr>
              <a:t>Physics</a:t>
            </a:r>
            <a:endParaRPr sz="1000">
              <a:latin typeface="Arial"/>
              <a:cs typeface="Arial"/>
            </a:endParaRPr>
          </a:p>
          <a:p>
            <a:pPr marL="85725">
              <a:lnSpc>
                <a:spcPct val="100000"/>
              </a:lnSpc>
            </a:pPr>
            <a:r>
              <a:rPr sz="1000" spc="-25" dirty="0">
                <a:latin typeface="Arial MT"/>
                <a:cs typeface="Arial MT"/>
              </a:rPr>
              <a:t>ODE</a:t>
            </a:r>
            <a:endParaRPr sz="1000">
              <a:latin typeface="Arial MT"/>
              <a:cs typeface="Arial MT"/>
            </a:endParaRPr>
          </a:p>
          <a:p>
            <a:pPr marL="85725">
              <a:lnSpc>
                <a:spcPct val="100000"/>
              </a:lnSpc>
            </a:pPr>
            <a:r>
              <a:rPr sz="1000" spc="-10" dirty="0">
                <a:latin typeface="Arial MT"/>
                <a:cs typeface="Arial MT"/>
              </a:rPr>
              <a:t>Bullet</a:t>
            </a:r>
            <a:endParaRPr sz="1000">
              <a:latin typeface="Arial MT"/>
              <a:cs typeface="Arial MT"/>
            </a:endParaRPr>
          </a:p>
        </p:txBody>
      </p:sp>
      <p:grpSp>
        <p:nvGrpSpPr>
          <p:cNvPr id="15" name="object 15"/>
          <p:cNvGrpSpPr/>
          <p:nvPr/>
        </p:nvGrpSpPr>
        <p:grpSpPr>
          <a:xfrm>
            <a:off x="7082112" y="1329137"/>
            <a:ext cx="1754505" cy="797560"/>
            <a:chOff x="7082112" y="1329137"/>
            <a:chExt cx="1754505" cy="797560"/>
          </a:xfrm>
        </p:grpSpPr>
        <p:sp>
          <p:nvSpPr>
            <p:cNvPr id="16" name="object 16"/>
            <p:cNvSpPr/>
            <p:nvPr/>
          </p:nvSpPr>
          <p:spPr>
            <a:xfrm>
              <a:off x="7086875" y="1333899"/>
              <a:ext cx="1744980" cy="788035"/>
            </a:xfrm>
            <a:custGeom>
              <a:avLst/>
              <a:gdLst/>
              <a:ahLst/>
              <a:cxnLst/>
              <a:rect l="l" t="t" r="r" b="b"/>
              <a:pathLst>
                <a:path w="1744979" h="788035">
                  <a:moveTo>
                    <a:pt x="1613247" y="787499"/>
                  </a:moveTo>
                  <a:lnTo>
                    <a:pt x="131252" y="787499"/>
                  </a:lnTo>
                  <a:lnTo>
                    <a:pt x="80163" y="777185"/>
                  </a:lnTo>
                  <a:lnTo>
                    <a:pt x="38443" y="749056"/>
                  </a:lnTo>
                  <a:lnTo>
                    <a:pt x="10314" y="707336"/>
                  </a:lnTo>
                  <a:lnTo>
                    <a:pt x="0" y="656247"/>
                  </a:lnTo>
                  <a:lnTo>
                    <a:pt x="0" y="131252"/>
                  </a:lnTo>
                  <a:lnTo>
                    <a:pt x="10314" y="80163"/>
                  </a:lnTo>
                  <a:lnTo>
                    <a:pt x="38443" y="38442"/>
                  </a:lnTo>
                  <a:lnTo>
                    <a:pt x="80163" y="10314"/>
                  </a:lnTo>
                  <a:lnTo>
                    <a:pt x="131252" y="0"/>
                  </a:lnTo>
                  <a:lnTo>
                    <a:pt x="1613247" y="0"/>
                  </a:lnTo>
                  <a:lnTo>
                    <a:pt x="1663475" y="9990"/>
                  </a:lnTo>
                  <a:lnTo>
                    <a:pt x="1706056" y="38442"/>
                  </a:lnTo>
                  <a:lnTo>
                    <a:pt x="1734509" y="81024"/>
                  </a:lnTo>
                  <a:lnTo>
                    <a:pt x="1744499" y="131252"/>
                  </a:lnTo>
                  <a:lnTo>
                    <a:pt x="1744499" y="656247"/>
                  </a:lnTo>
                  <a:lnTo>
                    <a:pt x="1734185" y="707336"/>
                  </a:lnTo>
                  <a:lnTo>
                    <a:pt x="1706056" y="749056"/>
                  </a:lnTo>
                  <a:lnTo>
                    <a:pt x="1664336" y="777185"/>
                  </a:lnTo>
                  <a:lnTo>
                    <a:pt x="1613247" y="787499"/>
                  </a:lnTo>
                  <a:close/>
                </a:path>
              </a:pathLst>
            </a:custGeom>
            <a:solidFill>
              <a:srgbClr val="6AA84F"/>
            </a:solidFill>
          </p:spPr>
          <p:txBody>
            <a:bodyPr wrap="square" lIns="0" tIns="0" rIns="0" bIns="0" rtlCol="0"/>
            <a:lstStyle/>
            <a:p>
              <a:endParaRPr/>
            </a:p>
          </p:txBody>
        </p:sp>
        <p:sp>
          <p:nvSpPr>
            <p:cNvPr id="17" name="object 17"/>
            <p:cNvSpPr/>
            <p:nvPr/>
          </p:nvSpPr>
          <p:spPr>
            <a:xfrm>
              <a:off x="7086875" y="1333899"/>
              <a:ext cx="1744980" cy="788035"/>
            </a:xfrm>
            <a:custGeom>
              <a:avLst/>
              <a:gdLst/>
              <a:ahLst/>
              <a:cxnLst/>
              <a:rect l="l" t="t" r="r" b="b"/>
              <a:pathLst>
                <a:path w="1744979" h="788035">
                  <a:moveTo>
                    <a:pt x="0" y="131252"/>
                  </a:moveTo>
                  <a:lnTo>
                    <a:pt x="10314" y="80163"/>
                  </a:lnTo>
                  <a:lnTo>
                    <a:pt x="38443" y="38442"/>
                  </a:lnTo>
                  <a:lnTo>
                    <a:pt x="80163" y="10314"/>
                  </a:lnTo>
                  <a:lnTo>
                    <a:pt x="131252" y="0"/>
                  </a:lnTo>
                  <a:lnTo>
                    <a:pt x="1613247" y="0"/>
                  </a:lnTo>
                  <a:lnTo>
                    <a:pt x="1663475" y="9990"/>
                  </a:lnTo>
                  <a:lnTo>
                    <a:pt x="1706056" y="38442"/>
                  </a:lnTo>
                  <a:lnTo>
                    <a:pt x="1734509" y="81024"/>
                  </a:lnTo>
                  <a:lnTo>
                    <a:pt x="1744499" y="131252"/>
                  </a:lnTo>
                  <a:lnTo>
                    <a:pt x="1744499" y="656247"/>
                  </a:lnTo>
                  <a:lnTo>
                    <a:pt x="1734185" y="707336"/>
                  </a:lnTo>
                  <a:lnTo>
                    <a:pt x="1706056" y="749056"/>
                  </a:lnTo>
                  <a:lnTo>
                    <a:pt x="1664336" y="777185"/>
                  </a:lnTo>
                  <a:lnTo>
                    <a:pt x="1613247" y="787499"/>
                  </a:lnTo>
                  <a:lnTo>
                    <a:pt x="131252" y="787499"/>
                  </a:lnTo>
                  <a:lnTo>
                    <a:pt x="80163" y="777185"/>
                  </a:lnTo>
                  <a:lnTo>
                    <a:pt x="38443" y="749056"/>
                  </a:lnTo>
                  <a:lnTo>
                    <a:pt x="10314" y="707336"/>
                  </a:lnTo>
                  <a:lnTo>
                    <a:pt x="0" y="656247"/>
                  </a:lnTo>
                  <a:lnTo>
                    <a:pt x="0" y="131252"/>
                  </a:lnTo>
                  <a:close/>
                </a:path>
              </a:pathLst>
            </a:custGeom>
            <a:ln w="9524">
              <a:solidFill>
                <a:srgbClr val="595959"/>
              </a:solidFill>
            </a:ln>
          </p:spPr>
          <p:txBody>
            <a:bodyPr wrap="square" lIns="0" tIns="0" rIns="0" bIns="0" rtlCol="0"/>
            <a:lstStyle/>
            <a:p>
              <a:endParaRPr/>
            </a:p>
          </p:txBody>
        </p:sp>
      </p:grpSp>
      <p:sp>
        <p:nvSpPr>
          <p:cNvPr id="18" name="object 18"/>
          <p:cNvSpPr txBox="1"/>
          <p:nvPr/>
        </p:nvSpPr>
        <p:spPr>
          <a:xfrm>
            <a:off x="7177750" y="1399600"/>
            <a:ext cx="1572895" cy="656590"/>
          </a:xfrm>
          <a:prstGeom prst="rect">
            <a:avLst/>
          </a:prstGeom>
          <a:solidFill>
            <a:srgbClr val="B6D7A8"/>
          </a:solidFill>
          <a:ln w="9524">
            <a:solidFill>
              <a:srgbClr val="595959"/>
            </a:solidFill>
          </a:ln>
        </p:spPr>
        <p:txBody>
          <a:bodyPr vert="horz" wrap="square" lIns="0" tIns="93980" rIns="0" bIns="0" rtlCol="0">
            <a:spAutoFit/>
          </a:bodyPr>
          <a:lstStyle/>
          <a:p>
            <a:pPr marL="85725" marR="886460">
              <a:lnSpc>
                <a:spcPct val="100000"/>
              </a:lnSpc>
              <a:spcBef>
                <a:spcPts val="740"/>
              </a:spcBef>
            </a:pPr>
            <a:r>
              <a:rPr sz="1000" b="1" spc="-10" dirty="0">
                <a:latin typeface="Arial"/>
                <a:cs typeface="Arial"/>
              </a:rPr>
              <a:t>Actuators Sensors</a:t>
            </a:r>
            <a:endParaRPr sz="1000">
              <a:latin typeface="Arial"/>
              <a:cs typeface="Arial"/>
            </a:endParaRPr>
          </a:p>
          <a:p>
            <a:pPr marL="85725">
              <a:lnSpc>
                <a:spcPct val="100000"/>
              </a:lnSpc>
            </a:pPr>
            <a:r>
              <a:rPr sz="1000" b="1" dirty="0">
                <a:latin typeface="Arial"/>
                <a:cs typeface="Arial"/>
              </a:rPr>
              <a:t>Embedded</a:t>
            </a:r>
            <a:r>
              <a:rPr sz="1000" b="1" spc="-40" dirty="0">
                <a:latin typeface="Arial"/>
                <a:cs typeface="Arial"/>
              </a:rPr>
              <a:t> </a:t>
            </a:r>
            <a:r>
              <a:rPr sz="1000" b="1" spc="-10" dirty="0">
                <a:latin typeface="Arial"/>
                <a:cs typeface="Arial"/>
              </a:rPr>
              <a:t>controllers</a:t>
            </a:r>
            <a:endParaRPr sz="1000">
              <a:latin typeface="Arial"/>
              <a:cs typeface="Arial"/>
            </a:endParaRPr>
          </a:p>
        </p:txBody>
      </p:sp>
      <p:grpSp>
        <p:nvGrpSpPr>
          <p:cNvPr id="19" name="object 19"/>
          <p:cNvGrpSpPr/>
          <p:nvPr/>
        </p:nvGrpSpPr>
        <p:grpSpPr>
          <a:xfrm>
            <a:off x="6023887" y="3081737"/>
            <a:ext cx="1821814" cy="1581150"/>
            <a:chOff x="6023887" y="3081737"/>
            <a:chExt cx="1821814" cy="1581150"/>
          </a:xfrm>
        </p:grpSpPr>
        <p:sp>
          <p:nvSpPr>
            <p:cNvPr id="20" name="object 20"/>
            <p:cNvSpPr/>
            <p:nvPr/>
          </p:nvSpPr>
          <p:spPr>
            <a:xfrm>
              <a:off x="6028649" y="3086499"/>
              <a:ext cx="1812289" cy="1571625"/>
            </a:xfrm>
            <a:custGeom>
              <a:avLst/>
              <a:gdLst/>
              <a:ahLst/>
              <a:cxnLst/>
              <a:rect l="l" t="t" r="r" b="b"/>
              <a:pathLst>
                <a:path w="1812290" h="1571625">
                  <a:moveTo>
                    <a:pt x="1550144" y="1571099"/>
                  </a:moveTo>
                  <a:lnTo>
                    <a:pt x="261854" y="1571099"/>
                  </a:lnTo>
                  <a:lnTo>
                    <a:pt x="214786" y="1566881"/>
                  </a:lnTo>
                  <a:lnTo>
                    <a:pt x="170485" y="1554717"/>
                  </a:lnTo>
                  <a:lnTo>
                    <a:pt x="129691" y="1535349"/>
                  </a:lnTo>
                  <a:lnTo>
                    <a:pt x="93145" y="1509514"/>
                  </a:lnTo>
                  <a:lnTo>
                    <a:pt x="61585" y="1477954"/>
                  </a:lnTo>
                  <a:lnTo>
                    <a:pt x="35750" y="1441408"/>
                  </a:lnTo>
                  <a:lnTo>
                    <a:pt x="16382" y="1400614"/>
                  </a:lnTo>
                  <a:lnTo>
                    <a:pt x="4218" y="1356313"/>
                  </a:lnTo>
                  <a:lnTo>
                    <a:pt x="0" y="1309244"/>
                  </a:lnTo>
                  <a:lnTo>
                    <a:pt x="0" y="261854"/>
                  </a:lnTo>
                  <a:lnTo>
                    <a:pt x="4218" y="214786"/>
                  </a:lnTo>
                  <a:lnTo>
                    <a:pt x="16382" y="170485"/>
                  </a:lnTo>
                  <a:lnTo>
                    <a:pt x="35750" y="129691"/>
                  </a:lnTo>
                  <a:lnTo>
                    <a:pt x="61585" y="93145"/>
                  </a:lnTo>
                  <a:lnTo>
                    <a:pt x="93145" y="61585"/>
                  </a:lnTo>
                  <a:lnTo>
                    <a:pt x="129691" y="35750"/>
                  </a:lnTo>
                  <a:lnTo>
                    <a:pt x="170485" y="16382"/>
                  </a:lnTo>
                  <a:lnTo>
                    <a:pt x="214786" y="4218"/>
                  </a:lnTo>
                  <a:lnTo>
                    <a:pt x="261854" y="0"/>
                  </a:lnTo>
                  <a:lnTo>
                    <a:pt x="1550144" y="0"/>
                  </a:lnTo>
                  <a:lnTo>
                    <a:pt x="1601468" y="5077"/>
                  </a:lnTo>
                  <a:lnTo>
                    <a:pt x="1650352" y="19932"/>
                  </a:lnTo>
                  <a:lnTo>
                    <a:pt x="1695422" y="43994"/>
                  </a:lnTo>
                  <a:lnTo>
                    <a:pt x="1735304" y="76695"/>
                  </a:lnTo>
                  <a:lnTo>
                    <a:pt x="1768005" y="116577"/>
                  </a:lnTo>
                  <a:lnTo>
                    <a:pt x="1792067" y="161647"/>
                  </a:lnTo>
                  <a:lnTo>
                    <a:pt x="1806922" y="210531"/>
                  </a:lnTo>
                  <a:lnTo>
                    <a:pt x="1811999" y="261854"/>
                  </a:lnTo>
                  <a:lnTo>
                    <a:pt x="1811999" y="1309244"/>
                  </a:lnTo>
                  <a:lnTo>
                    <a:pt x="1807781" y="1356313"/>
                  </a:lnTo>
                  <a:lnTo>
                    <a:pt x="1795617" y="1400614"/>
                  </a:lnTo>
                  <a:lnTo>
                    <a:pt x="1776249" y="1441408"/>
                  </a:lnTo>
                  <a:lnTo>
                    <a:pt x="1750414" y="1477954"/>
                  </a:lnTo>
                  <a:lnTo>
                    <a:pt x="1718854" y="1509514"/>
                  </a:lnTo>
                  <a:lnTo>
                    <a:pt x="1682307" y="1535349"/>
                  </a:lnTo>
                  <a:lnTo>
                    <a:pt x="1641514" y="1554717"/>
                  </a:lnTo>
                  <a:lnTo>
                    <a:pt x="1597213" y="1566881"/>
                  </a:lnTo>
                  <a:lnTo>
                    <a:pt x="1550144" y="1571099"/>
                  </a:lnTo>
                  <a:close/>
                </a:path>
              </a:pathLst>
            </a:custGeom>
            <a:solidFill>
              <a:srgbClr val="3C78D8"/>
            </a:solidFill>
          </p:spPr>
          <p:txBody>
            <a:bodyPr wrap="square" lIns="0" tIns="0" rIns="0" bIns="0" rtlCol="0"/>
            <a:lstStyle/>
            <a:p>
              <a:endParaRPr/>
            </a:p>
          </p:txBody>
        </p:sp>
        <p:sp>
          <p:nvSpPr>
            <p:cNvPr id="21" name="object 21"/>
            <p:cNvSpPr/>
            <p:nvPr/>
          </p:nvSpPr>
          <p:spPr>
            <a:xfrm>
              <a:off x="6028649" y="3086499"/>
              <a:ext cx="1812289" cy="1571625"/>
            </a:xfrm>
            <a:custGeom>
              <a:avLst/>
              <a:gdLst/>
              <a:ahLst/>
              <a:cxnLst/>
              <a:rect l="l" t="t" r="r" b="b"/>
              <a:pathLst>
                <a:path w="1812290" h="1571625">
                  <a:moveTo>
                    <a:pt x="0" y="261854"/>
                  </a:moveTo>
                  <a:lnTo>
                    <a:pt x="4218" y="214786"/>
                  </a:lnTo>
                  <a:lnTo>
                    <a:pt x="16382" y="170485"/>
                  </a:lnTo>
                  <a:lnTo>
                    <a:pt x="35750" y="129691"/>
                  </a:lnTo>
                  <a:lnTo>
                    <a:pt x="61585" y="93145"/>
                  </a:lnTo>
                  <a:lnTo>
                    <a:pt x="93145" y="61585"/>
                  </a:lnTo>
                  <a:lnTo>
                    <a:pt x="129691" y="35750"/>
                  </a:lnTo>
                  <a:lnTo>
                    <a:pt x="170485" y="16382"/>
                  </a:lnTo>
                  <a:lnTo>
                    <a:pt x="214786" y="4218"/>
                  </a:lnTo>
                  <a:lnTo>
                    <a:pt x="261854" y="0"/>
                  </a:lnTo>
                  <a:lnTo>
                    <a:pt x="1550144" y="0"/>
                  </a:lnTo>
                  <a:lnTo>
                    <a:pt x="1601468" y="5077"/>
                  </a:lnTo>
                  <a:lnTo>
                    <a:pt x="1650352" y="19932"/>
                  </a:lnTo>
                  <a:lnTo>
                    <a:pt x="1695422" y="43994"/>
                  </a:lnTo>
                  <a:lnTo>
                    <a:pt x="1735304" y="76695"/>
                  </a:lnTo>
                  <a:lnTo>
                    <a:pt x="1768005" y="116577"/>
                  </a:lnTo>
                  <a:lnTo>
                    <a:pt x="1792067" y="161647"/>
                  </a:lnTo>
                  <a:lnTo>
                    <a:pt x="1806922" y="210531"/>
                  </a:lnTo>
                  <a:lnTo>
                    <a:pt x="1811999" y="261854"/>
                  </a:lnTo>
                  <a:lnTo>
                    <a:pt x="1811999" y="1309244"/>
                  </a:lnTo>
                  <a:lnTo>
                    <a:pt x="1807781" y="1356313"/>
                  </a:lnTo>
                  <a:lnTo>
                    <a:pt x="1795617" y="1400614"/>
                  </a:lnTo>
                  <a:lnTo>
                    <a:pt x="1776249" y="1441408"/>
                  </a:lnTo>
                  <a:lnTo>
                    <a:pt x="1750414" y="1477954"/>
                  </a:lnTo>
                  <a:lnTo>
                    <a:pt x="1718854" y="1509514"/>
                  </a:lnTo>
                  <a:lnTo>
                    <a:pt x="1682307" y="1535349"/>
                  </a:lnTo>
                  <a:lnTo>
                    <a:pt x="1641514" y="1554717"/>
                  </a:lnTo>
                  <a:lnTo>
                    <a:pt x="1597213" y="1566881"/>
                  </a:lnTo>
                  <a:lnTo>
                    <a:pt x="1550144" y="1571099"/>
                  </a:lnTo>
                  <a:lnTo>
                    <a:pt x="261854" y="1571099"/>
                  </a:lnTo>
                  <a:lnTo>
                    <a:pt x="214786" y="1566881"/>
                  </a:lnTo>
                  <a:lnTo>
                    <a:pt x="170485" y="1554717"/>
                  </a:lnTo>
                  <a:lnTo>
                    <a:pt x="129691" y="1535349"/>
                  </a:lnTo>
                  <a:lnTo>
                    <a:pt x="93145" y="1509514"/>
                  </a:lnTo>
                  <a:lnTo>
                    <a:pt x="61585" y="1477954"/>
                  </a:lnTo>
                  <a:lnTo>
                    <a:pt x="35750" y="1441408"/>
                  </a:lnTo>
                  <a:lnTo>
                    <a:pt x="16382" y="1400614"/>
                  </a:lnTo>
                  <a:lnTo>
                    <a:pt x="4218" y="1356313"/>
                  </a:lnTo>
                  <a:lnTo>
                    <a:pt x="0" y="1309244"/>
                  </a:lnTo>
                  <a:lnTo>
                    <a:pt x="0" y="261854"/>
                  </a:lnTo>
                  <a:close/>
                </a:path>
              </a:pathLst>
            </a:custGeom>
            <a:ln w="9524">
              <a:solidFill>
                <a:srgbClr val="595959"/>
              </a:solidFill>
            </a:ln>
          </p:spPr>
          <p:txBody>
            <a:bodyPr wrap="square" lIns="0" tIns="0" rIns="0" bIns="0" rtlCol="0"/>
            <a:lstStyle/>
            <a:p>
              <a:endParaRPr/>
            </a:p>
          </p:txBody>
        </p:sp>
      </p:grpSp>
      <p:sp>
        <p:nvSpPr>
          <p:cNvPr id="22" name="object 22"/>
          <p:cNvSpPr txBox="1"/>
          <p:nvPr/>
        </p:nvSpPr>
        <p:spPr>
          <a:xfrm>
            <a:off x="6154825" y="3228400"/>
            <a:ext cx="767715" cy="656590"/>
          </a:xfrm>
          <a:prstGeom prst="rect">
            <a:avLst/>
          </a:prstGeom>
          <a:solidFill>
            <a:srgbClr val="A4C1F4"/>
          </a:solidFill>
          <a:ln w="9524">
            <a:solidFill>
              <a:srgbClr val="595959"/>
            </a:solidFill>
          </a:ln>
        </p:spPr>
        <p:txBody>
          <a:bodyPr vert="horz" wrap="square" lIns="0" tIns="93980" rIns="0" bIns="0" rtlCol="0">
            <a:spAutoFit/>
          </a:bodyPr>
          <a:lstStyle/>
          <a:p>
            <a:pPr marL="85725" marR="334645">
              <a:lnSpc>
                <a:spcPct val="100000"/>
              </a:lnSpc>
              <a:spcBef>
                <a:spcPts val="740"/>
              </a:spcBef>
            </a:pPr>
            <a:r>
              <a:rPr sz="1000" b="1" spc="-10" dirty="0">
                <a:latin typeface="Arial"/>
                <a:cs typeface="Arial"/>
              </a:rPr>
              <a:t>Tools </a:t>
            </a:r>
            <a:r>
              <a:rPr sz="1000" spc="-20" dirty="0">
                <a:latin typeface="Arial MT"/>
                <a:cs typeface="Arial MT"/>
              </a:rPr>
              <a:t>Rviz </a:t>
            </a:r>
            <a:r>
              <a:rPr sz="1000" spc="-25" dirty="0">
                <a:latin typeface="Arial MT"/>
                <a:cs typeface="Arial MT"/>
              </a:rPr>
              <a:t>CLT</a:t>
            </a:r>
            <a:endParaRPr sz="1000">
              <a:latin typeface="Arial MT"/>
              <a:cs typeface="Arial MT"/>
            </a:endParaRPr>
          </a:p>
        </p:txBody>
      </p:sp>
      <p:sp>
        <p:nvSpPr>
          <p:cNvPr id="23" name="object 23"/>
          <p:cNvSpPr txBox="1"/>
          <p:nvPr/>
        </p:nvSpPr>
        <p:spPr>
          <a:xfrm>
            <a:off x="6993025" y="3228400"/>
            <a:ext cx="767715" cy="656590"/>
          </a:xfrm>
          <a:prstGeom prst="rect">
            <a:avLst/>
          </a:prstGeom>
          <a:solidFill>
            <a:srgbClr val="A4C1F4"/>
          </a:solidFill>
          <a:ln w="9524">
            <a:solidFill>
              <a:srgbClr val="595959"/>
            </a:solidFill>
          </a:ln>
        </p:spPr>
        <p:txBody>
          <a:bodyPr vert="horz" wrap="square" lIns="0" tIns="93980" rIns="0" bIns="0" rtlCol="0">
            <a:spAutoFit/>
          </a:bodyPr>
          <a:lstStyle/>
          <a:p>
            <a:pPr marL="85725" marR="123189">
              <a:lnSpc>
                <a:spcPct val="100000"/>
              </a:lnSpc>
              <a:spcBef>
                <a:spcPts val="740"/>
              </a:spcBef>
            </a:pPr>
            <a:r>
              <a:rPr sz="1000" b="1" spc="-10" dirty="0">
                <a:latin typeface="Arial"/>
                <a:cs typeface="Arial"/>
              </a:rPr>
              <a:t>Nodes </a:t>
            </a:r>
            <a:r>
              <a:rPr sz="1000" spc="-10" dirty="0">
                <a:latin typeface="Arial MT"/>
                <a:cs typeface="Arial MT"/>
              </a:rPr>
              <a:t>Controller Planner</a:t>
            </a:r>
            <a:endParaRPr sz="1000">
              <a:latin typeface="Arial MT"/>
              <a:cs typeface="Arial MT"/>
            </a:endParaRPr>
          </a:p>
        </p:txBody>
      </p:sp>
      <p:sp>
        <p:nvSpPr>
          <p:cNvPr id="24" name="object 24"/>
          <p:cNvSpPr txBox="1"/>
          <p:nvPr/>
        </p:nvSpPr>
        <p:spPr>
          <a:xfrm>
            <a:off x="6267450" y="3966624"/>
            <a:ext cx="1334770" cy="603885"/>
          </a:xfrm>
          <a:prstGeom prst="rect">
            <a:avLst/>
          </a:prstGeom>
          <a:solidFill>
            <a:srgbClr val="A4C1F4"/>
          </a:solidFill>
          <a:ln w="9524">
            <a:solidFill>
              <a:srgbClr val="595959"/>
            </a:solidFill>
          </a:ln>
        </p:spPr>
        <p:txBody>
          <a:bodyPr vert="horz" wrap="square" lIns="0" tIns="67945" rIns="0" bIns="0" rtlCol="0">
            <a:spAutoFit/>
          </a:bodyPr>
          <a:lstStyle/>
          <a:p>
            <a:pPr marL="85725">
              <a:lnSpc>
                <a:spcPct val="100000"/>
              </a:lnSpc>
              <a:spcBef>
                <a:spcPts val="535"/>
              </a:spcBef>
            </a:pPr>
            <a:r>
              <a:rPr sz="1000" b="1" spc="-10" dirty="0">
                <a:latin typeface="Arial"/>
                <a:cs typeface="Arial"/>
              </a:rPr>
              <a:t>Communications</a:t>
            </a:r>
            <a:endParaRPr sz="1000">
              <a:latin typeface="Arial"/>
              <a:cs typeface="Arial"/>
            </a:endParaRPr>
          </a:p>
          <a:p>
            <a:pPr marL="85725" marR="753745">
              <a:lnSpc>
                <a:spcPct val="100000"/>
              </a:lnSpc>
            </a:pPr>
            <a:r>
              <a:rPr sz="1000" spc="-10" dirty="0">
                <a:latin typeface="Arial MT"/>
                <a:cs typeface="Arial MT"/>
              </a:rPr>
              <a:t>Topics Services</a:t>
            </a:r>
            <a:endParaRPr sz="1000">
              <a:latin typeface="Arial MT"/>
              <a:cs typeface="Arial MT"/>
            </a:endParaRPr>
          </a:p>
        </p:txBody>
      </p:sp>
      <p:pic>
        <p:nvPicPr>
          <p:cNvPr id="25" name="object 25"/>
          <p:cNvPicPr/>
          <p:nvPr/>
        </p:nvPicPr>
        <p:blipFill>
          <a:blip r:embed="rId2" cstate="print"/>
          <a:stretch>
            <a:fillRect/>
          </a:stretch>
        </p:blipFill>
        <p:spPr>
          <a:xfrm>
            <a:off x="5079574" y="828699"/>
            <a:ext cx="1641825" cy="500849"/>
          </a:xfrm>
          <a:prstGeom prst="rect">
            <a:avLst/>
          </a:prstGeom>
        </p:spPr>
      </p:pic>
      <p:grpSp>
        <p:nvGrpSpPr>
          <p:cNvPr id="26" name="object 26"/>
          <p:cNvGrpSpPr/>
          <p:nvPr/>
        </p:nvGrpSpPr>
        <p:grpSpPr>
          <a:xfrm>
            <a:off x="5334528" y="2178172"/>
            <a:ext cx="3096895" cy="1756410"/>
            <a:chOff x="5334528" y="2178172"/>
            <a:chExt cx="3096895" cy="1756410"/>
          </a:xfrm>
        </p:grpSpPr>
        <p:pic>
          <p:nvPicPr>
            <p:cNvPr id="27" name="object 27"/>
            <p:cNvPicPr/>
            <p:nvPr/>
          </p:nvPicPr>
          <p:blipFill>
            <a:blip r:embed="rId3" cstate="print"/>
            <a:stretch>
              <a:fillRect/>
            </a:stretch>
          </p:blipFill>
          <p:spPr>
            <a:xfrm>
              <a:off x="6241924" y="2656374"/>
              <a:ext cx="1365800" cy="388499"/>
            </a:xfrm>
            <a:prstGeom prst="rect">
              <a:avLst/>
            </a:prstGeom>
          </p:spPr>
        </p:pic>
        <p:sp>
          <p:nvSpPr>
            <p:cNvPr id="28" name="object 28"/>
            <p:cNvSpPr/>
            <p:nvPr/>
          </p:nvSpPr>
          <p:spPr>
            <a:xfrm>
              <a:off x="5396425" y="2272096"/>
              <a:ext cx="0" cy="1610995"/>
            </a:xfrm>
            <a:custGeom>
              <a:avLst/>
              <a:gdLst/>
              <a:ahLst/>
              <a:cxnLst/>
              <a:rect l="l" t="t" r="r" b="b"/>
              <a:pathLst>
                <a:path h="1610995">
                  <a:moveTo>
                    <a:pt x="0" y="0"/>
                  </a:moveTo>
                  <a:lnTo>
                    <a:pt x="0" y="1610927"/>
                  </a:lnTo>
                </a:path>
              </a:pathLst>
            </a:custGeom>
            <a:ln w="38099">
              <a:solidFill>
                <a:srgbClr val="595959"/>
              </a:solidFill>
            </a:ln>
          </p:spPr>
          <p:txBody>
            <a:bodyPr wrap="square" lIns="0" tIns="0" rIns="0" bIns="0" rtlCol="0"/>
            <a:lstStyle/>
            <a:p>
              <a:endParaRPr/>
            </a:p>
          </p:txBody>
        </p:sp>
        <p:pic>
          <p:nvPicPr>
            <p:cNvPr id="29" name="object 29"/>
            <p:cNvPicPr/>
            <p:nvPr/>
          </p:nvPicPr>
          <p:blipFill>
            <a:blip r:embed="rId4" cstate="print"/>
            <a:stretch>
              <a:fillRect/>
            </a:stretch>
          </p:blipFill>
          <p:spPr>
            <a:xfrm>
              <a:off x="5334528" y="2178173"/>
              <a:ext cx="123792" cy="155819"/>
            </a:xfrm>
            <a:prstGeom prst="rect">
              <a:avLst/>
            </a:prstGeom>
          </p:spPr>
        </p:pic>
        <p:sp>
          <p:nvSpPr>
            <p:cNvPr id="30" name="object 30"/>
            <p:cNvSpPr/>
            <p:nvPr/>
          </p:nvSpPr>
          <p:spPr>
            <a:xfrm>
              <a:off x="8369040" y="2272094"/>
              <a:ext cx="10160" cy="1600835"/>
            </a:xfrm>
            <a:custGeom>
              <a:avLst/>
              <a:gdLst/>
              <a:ahLst/>
              <a:cxnLst/>
              <a:rect l="l" t="t" r="r" b="b"/>
              <a:pathLst>
                <a:path w="10159" h="1600835">
                  <a:moveTo>
                    <a:pt x="0" y="0"/>
                  </a:moveTo>
                  <a:lnTo>
                    <a:pt x="9984" y="1600730"/>
                  </a:lnTo>
                </a:path>
              </a:pathLst>
            </a:custGeom>
            <a:ln w="38099">
              <a:solidFill>
                <a:srgbClr val="595959"/>
              </a:solidFill>
            </a:ln>
          </p:spPr>
          <p:txBody>
            <a:bodyPr wrap="square" lIns="0" tIns="0" rIns="0" bIns="0" rtlCol="0"/>
            <a:lstStyle/>
            <a:p>
              <a:endParaRPr/>
            </a:p>
          </p:txBody>
        </p:sp>
        <p:pic>
          <p:nvPicPr>
            <p:cNvPr id="31" name="object 31"/>
            <p:cNvPicPr/>
            <p:nvPr/>
          </p:nvPicPr>
          <p:blipFill>
            <a:blip r:embed="rId5" cstate="print"/>
            <a:stretch>
              <a:fillRect/>
            </a:stretch>
          </p:blipFill>
          <p:spPr>
            <a:xfrm>
              <a:off x="8307411" y="2178172"/>
              <a:ext cx="123791" cy="156085"/>
            </a:xfrm>
            <a:prstGeom prst="rect">
              <a:avLst/>
            </a:prstGeom>
          </p:spPr>
        </p:pic>
        <p:sp>
          <p:nvSpPr>
            <p:cNvPr id="32" name="object 32"/>
            <p:cNvSpPr/>
            <p:nvPr/>
          </p:nvSpPr>
          <p:spPr>
            <a:xfrm>
              <a:off x="5390850" y="3872049"/>
              <a:ext cx="507365" cy="0"/>
            </a:xfrm>
            <a:custGeom>
              <a:avLst/>
              <a:gdLst/>
              <a:ahLst/>
              <a:cxnLst/>
              <a:rect l="l" t="t" r="r" b="b"/>
              <a:pathLst>
                <a:path w="507364">
                  <a:moveTo>
                    <a:pt x="0" y="0"/>
                  </a:moveTo>
                  <a:lnTo>
                    <a:pt x="507227" y="0"/>
                  </a:lnTo>
                </a:path>
              </a:pathLst>
            </a:custGeom>
            <a:ln w="38099">
              <a:solidFill>
                <a:srgbClr val="595959"/>
              </a:solidFill>
            </a:ln>
          </p:spPr>
          <p:txBody>
            <a:bodyPr wrap="square" lIns="0" tIns="0" rIns="0" bIns="0" rtlCol="0"/>
            <a:lstStyle/>
            <a:p>
              <a:endParaRPr/>
            </a:p>
          </p:txBody>
        </p:sp>
        <p:pic>
          <p:nvPicPr>
            <p:cNvPr id="33" name="object 33"/>
            <p:cNvPicPr/>
            <p:nvPr/>
          </p:nvPicPr>
          <p:blipFill>
            <a:blip r:embed="rId6" cstate="print"/>
            <a:stretch>
              <a:fillRect/>
            </a:stretch>
          </p:blipFill>
          <p:spPr>
            <a:xfrm>
              <a:off x="5836181" y="3810153"/>
              <a:ext cx="155820" cy="123792"/>
            </a:xfrm>
            <a:prstGeom prst="rect">
              <a:avLst/>
            </a:prstGeom>
          </p:spPr>
        </p:pic>
        <p:sp>
          <p:nvSpPr>
            <p:cNvPr id="34" name="object 34"/>
            <p:cNvSpPr/>
            <p:nvPr/>
          </p:nvSpPr>
          <p:spPr>
            <a:xfrm>
              <a:off x="7971347" y="3872164"/>
              <a:ext cx="417830" cy="1270"/>
            </a:xfrm>
            <a:custGeom>
              <a:avLst/>
              <a:gdLst/>
              <a:ahLst/>
              <a:cxnLst/>
              <a:rect l="l" t="t" r="r" b="b"/>
              <a:pathLst>
                <a:path w="417829" h="1270">
                  <a:moveTo>
                    <a:pt x="417827" y="685"/>
                  </a:moveTo>
                  <a:lnTo>
                    <a:pt x="0" y="0"/>
                  </a:lnTo>
                </a:path>
              </a:pathLst>
            </a:custGeom>
            <a:ln w="38099">
              <a:solidFill>
                <a:srgbClr val="595959"/>
              </a:solidFill>
            </a:ln>
          </p:spPr>
          <p:txBody>
            <a:bodyPr wrap="square" lIns="0" tIns="0" rIns="0" bIns="0" rtlCol="0"/>
            <a:lstStyle/>
            <a:p>
              <a:endParaRPr/>
            </a:p>
          </p:txBody>
        </p:sp>
        <p:pic>
          <p:nvPicPr>
            <p:cNvPr id="35" name="object 35"/>
            <p:cNvPicPr/>
            <p:nvPr/>
          </p:nvPicPr>
          <p:blipFill>
            <a:blip r:embed="rId7" cstate="print"/>
            <a:stretch>
              <a:fillRect/>
            </a:stretch>
          </p:blipFill>
          <p:spPr>
            <a:xfrm>
              <a:off x="7877423" y="3810337"/>
              <a:ext cx="155890" cy="123793"/>
            </a:xfrm>
            <a:prstGeom prst="rect">
              <a:avLst/>
            </a:prstGeom>
          </p:spPr>
        </p:pic>
      </p:grpSp>
      <p:sp>
        <p:nvSpPr>
          <p:cNvPr id="36" name="object 36"/>
          <p:cNvSpPr txBox="1"/>
          <p:nvPr/>
        </p:nvSpPr>
        <p:spPr>
          <a:xfrm>
            <a:off x="7420486" y="960688"/>
            <a:ext cx="1081405" cy="238760"/>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HARDWARE</a:t>
            </a:r>
            <a:endParaRPr sz="1400">
              <a:latin typeface="Arial"/>
              <a:cs typeface="Arial"/>
            </a:endParaRPr>
          </a:p>
        </p:txBody>
      </p:sp>
      <p:sp>
        <p:nvSpPr>
          <p:cNvPr id="37" name="object 37"/>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38" name="object 38"/>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Simulation</a:t>
            </a:r>
            <a:r>
              <a:rPr spc="-185" dirty="0"/>
              <a:t> </a:t>
            </a:r>
            <a:r>
              <a:rPr spc="-10" dirty="0"/>
              <a:t>Architecture</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grpSp>
        <p:nvGrpSpPr>
          <p:cNvPr id="6" name="object 6"/>
          <p:cNvGrpSpPr/>
          <p:nvPr/>
        </p:nvGrpSpPr>
        <p:grpSpPr>
          <a:xfrm>
            <a:off x="1250732" y="2416981"/>
            <a:ext cx="1557020" cy="995044"/>
            <a:chOff x="1250732" y="2416981"/>
            <a:chExt cx="1557020" cy="995044"/>
          </a:xfrm>
        </p:grpSpPr>
        <p:sp>
          <p:nvSpPr>
            <p:cNvPr id="7" name="object 7"/>
            <p:cNvSpPr/>
            <p:nvPr/>
          </p:nvSpPr>
          <p:spPr>
            <a:xfrm>
              <a:off x="1260257" y="2426506"/>
              <a:ext cx="1537970" cy="975994"/>
            </a:xfrm>
            <a:custGeom>
              <a:avLst/>
              <a:gdLst/>
              <a:ahLst/>
              <a:cxnLst/>
              <a:rect l="l" t="t" r="r" b="b"/>
              <a:pathLst>
                <a:path w="1537970" h="975995">
                  <a:moveTo>
                    <a:pt x="1374828" y="975446"/>
                  </a:moveTo>
                  <a:lnTo>
                    <a:pt x="162577" y="975446"/>
                  </a:lnTo>
                  <a:lnTo>
                    <a:pt x="119358" y="969639"/>
                  </a:lnTo>
                  <a:lnTo>
                    <a:pt x="80521" y="953250"/>
                  </a:lnTo>
                  <a:lnTo>
                    <a:pt x="47617" y="927828"/>
                  </a:lnTo>
                  <a:lnTo>
                    <a:pt x="22196" y="894925"/>
                  </a:lnTo>
                  <a:lnTo>
                    <a:pt x="5807" y="856088"/>
                  </a:lnTo>
                  <a:lnTo>
                    <a:pt x="0" y="812868"/>
                  </a:lnTo>
                  <a:lnTo>
                    <a:pt x="0" y="162577"/>
                  </a:lnTo>
                  <a:lnTo>
                    <a:pt x="5807" y="119358"/>
                  </a:lnTo>
                  <a:lnTo>
                    <a:pt x="22196" y="80521"/>
                  </a:lnTo>
                  <a:lnTo>
                    <a:pt x="47617" y="47617"/>
                  </a:lnTo>
                  <a:lnTo>
                    <a:pt x="80521" y="22196"/>
                  </a:lnTo>
                  <a:lnTo>
                    <a:pt x="119358" y="5807"/>
                  </a:lnTo>
                  <a:lnTo>
                    <a:pt x="162577" y="0"/>
                  </a:lnTo>
                  <a:lnTo>
                    <a:pt x="1374828" y="0"/>
                  </a:lnTo>
                  <a:lnTo>
                    <a:pt x="1437044" y="12375"/>
                  </a:lnTo>
                  <a:lnTo>
                    <a:pt x="1489788" y="47617"/>
                  </a:lnTo>
                  <a:lnTo>
                    <a:pt x="1525030" y="100361"/>
                  </a:lnTo>
                  <a:lnTo>
                    <a:pt x="1537405" y="162577"/>
                  </a:lnTo>
                  <a:lnTo>
                    <a:pt x="1537405" y="812868"/>
                  </a:lnTo>
                  <a:lnTo>
                    <a:pt x="1531598" y="856088"/>
                  </a:lnTo>
                  <a:lnTo>
                    <a:pt x="1515209" y="894925"/>
                  </a:lnTo>
                  <a:lnTo>
                    <a:pt x="1489788" y="927828"/>
                  </a:lnTo>
                  <a:lnTo>
                    <a:pt x="1456884" y="953250"/>
                  </a:lnTo>
                  <a:lnTo>
                    <a:pt x="1418047" y="969639"/>
                  </a:lnTo>
                  <a:lnTo>
                    <a:pt x="1374828" y="975446"/>
                  </a:lnTo>
                  <a:close/>
                </a:path>
              </a:pathLst>
            </a:custGeom>
            <a:solidFill>
              <a:srgbClr val="A4C1F4"/>
            </a:solidFill>
          </p:spPr>
          <p:txBody>
            <a:bodyPr wrap="square" lIns="0" tIns="0" rIns="0" bIns="0" rtlCol="0"/>
            <a:lstStyle/>
            <a:p>
              <a:endParaRPr/>
            </a:p>
          </p:txBody>
        </p:sp>
        <p:sp>
          <p:nvSpPr>
            <p:cNvPr id="8" name="object 8"/>
            <p:cNvSpPr/>
            <p:nvPr/>
          </p:nvSpPr>
          <p:spPr>
            <a:xfrm>
              <a:off x="1260257" y="2426506"/>
              <a:ext cx="1537970" cy="975994"/>
            </a:xfrm>
            <a:custGeom>
              <a:avLst/>
              <a:gdLst/>
              <a:ahLst/>
              <a:cxnLst/>
              <a:rect l="l" t="t" r="r" b="b"/>
              <a:pathLst>
                <a:path w="1537970" h="975995">
                  <a:moveTo>
                    <a:pt x="0" y="162577"/>
                  </a:moveTo>
                  <a:lnTo>
                    <a:pt x="5807" y="119358"/>
                  </a:lnTo>
                  <a:lnTo>
                    <a:pt x="22196" y="80521"/>
                  </a:lnTo>
                  <a:lnTo>
                    <a:pt x="47617" y="47617"/>
                  </a:lnTo>
                  <a:lnTo>
                    <a:pt x="80521" y="22196"/>
                  </a:lnTo>
                  <a:lnTo>
                    <a:pt x="119358" y="5807"/>
                  </a:lnTo>
                  <a:lnTo>
                    <a:pt x="162577" y="0"/>
                  </a:lnTo>
                  <a:lnTo>
                    <a:pt x="1374828" y="0"/>
                  </a:lnTo>
                  <a:lnTo>
                    <a:pt x="1437044" y="12375"/>
                  </a:lnTo>
                  <a:lnTo>
                    <a:pt x="1489788" y="47617"/>
                  </a:lnTo>
                  <a:lnTo>
                    <a:pt x="1525030" y="100361"/>
                  </a:lnTo>
                  <a:lnTo>
                    <a:pt x="1537405" y="162577"/>
                  </a:lnTo>
                  <a:lnTo>
                    <a:pt x="1537405" y="812868"/>
                  </a:lnTo>
                  <a:lnTo>
                    <a:pt x="1531598" y="856088"/>
                  </a:lnTo>
                  <a:lnTo>
                    <a:pt x="1515209" y="894925"/>
                  </a:lnTo>
                  <a:lnTo>
                    <a:pt x="1489788" y="927828"/>
                  </a:lnTo>
                  <a:lnTo>
                    <a:pt x="1456884" y="953250"/>
                  </a:lnTo>
                  <a:lnTo>
                    <a:pt x="1418047" y="969639"/>
                  </a:lnTo>
                  <a:lnTo>
                    <a:pt x="1374828" y="975446"/>
                  </a:lnTo>
                  <a:lnTo>
                    <a:pt x="162577" y="975446"/>
                  </a:lnTo>
                  <a:lnTo>
                    <a:pt x="119358" y="969639"/>
                  </a:lnTo>
                  <a:lnTo>
                    <a:pt x="80521" y="953250"/>
                  </a:lnTo>
                  <a:lnTo>
                    <a:pt x="47617" y="927828"/>
                  </a:lnTo>
                  <a:lnTo>
                    <a:pt x="22196" y="894925"/>
                  </a:lnTo>
                  <a:lnTo>
                    <a:pt x="5807" y="856088"/>
                  </a:lnTo>
                  <a:lnTo>
                    <a:pt x="0" y="812868"/>
                  </a:lnTo>
                  <a:lnTo>
                    <a:pt x="0" y="162577"/>
                  </a:lnTo>
                  <a:close/>
                </a:path>
              </a:pathLst>
            </a:custGeom>
            <a:ln w="19049">
              <a:solidFill>
                <a:srgbClr val="000000"/>
              </a:solidFill>
            </a:ln>
          </p:spPr>
          <p:txBody>
            <a:bodyPr wrap="square" lIns="0" tIns="0" rIns="0" bIns="0" rtlCol="0"/>
            <a:lstStyle/>
            <a:p>
              <a:endParaRPr/>
            </a:p>
          </p:txBody>
        </p:sp>
      </p:grpSp>
      <p:sp>
        <p:nvSpPr>
          <p:cNvPr id="9" name="object 9"/>
          <p:cNvSpPr txBox="1"/>
          <p:nvPr/>
        </p:nvSpPr>
        <p:spPr>
          <a:xfrm>
            <a:off x="1512365" y="2663786"/>
            <a:ext cx="1033144" cy="487680"/>
          </a:xfrm>
          <a:prstGeom prst="rect">
            <a:avLst/>
          </a:prstGeom>
        </p:spPr>
        <p:txBody>
          <a:bodyPr vert="horz" wrap="square" lIns="0" tIns="12700" rIns="0" bIns="0" rtlCol="0">
            <a:spAutoFit/>
          </a:bodyPr>
          <a:lstStyle/>
          <a:p>
            <a:pPr algn="ctr">
              <a:lnSpc>
                <a:spcPct val="100000"/>
              </a:lnSpc>
              <a:spcBef>
                <a:spcPts val="100"/>
              </a:spcBef>
            </a:pPr>
            <a:r>
              <a:rPr sz="1800" spc="-10" dirty="0">
                <a:latin typeface="Arial MT"/>
                <a:cs typeface="Arial MT"/>
              </a:rPr>
              <a:t>Client</a:t>
            </a:r>
            <a:endParaRPr sz="1800">
              <a:latin typeface="Arial MT"/>
              <a:cs typeface="Arial MT"/>
            </a:endParaRPr>
          </a:p>
          <a:p>
            <a:pPr algn="ctr">
              <a:lnSpc>
                <a:spcPct val="100000"/>
              </a:lnSpc>
              <a:spcBef>
                <a:spcPts val="40"/>
              </a:spcBef>
            </a:pPr>
            <a:r>
              <a:rPr sz="1200" dirty="0">
                <a:latin typeface="Arial MT"/>
                <a:cs typeface="Arial MT"/>
              </a:rPr>
              <a:t>(your</a:t>
            </a:r>
            <a:r>
              <a:rPr sz="1200" spc="-5" dirty="0">
                <a:latin typeface="Arial MT"/>
                <a:cs typeface="Arial MT"/>
              </a:rPr>
              <a:t> </a:t>
            </a:r>
            <a:r>
              <a:rPr sz="1200" spc="-10" dirty="0">
                <a:latin typeface="Arial MT"/>
                <a:cs typeface="Arial MT"/>
              </a:rPr>
              <a:t>program)</a:t>
            </a:r>
            <a:endParaRPr sz="1200">
              <a:latin typeface="Arial MT"/>
              <a:cs typeface="Arial MT"/>
            </a:endParaRPr>
          </a:p>
        </p:txBody>
      </p:sp>
      <p:sp>
        <p:nvSpPr>
          <p:cNvPr id="10" name="object 10"/>
          <p:cNvSpPr/>
          <p:nvPr/>
        </p:nvSpPr>
        <p:spPr>
          <a:xfrm>
            <a:off x="3600283" y="2439183"/>
            <a:ext cx="1537970" cy="550545"/>
          </a:xfrm>
          <a:custGeom>
            <a:avLst/>
            <a:gdLst/>
            <a:ahLst/>
            <a:cxnLst/>
            <a:rect l="l" t="t" r="r" b="b"/>
            <a:pathLst>
              <a:path w="1537970" h="550544">
                <a:moveTo>
                  <a:pt x="0" y="91741"/>
                </a:moveTo>
                <a:lnTo>
                  <a:pt x="7209" y="56031"/>
                </a:lnTo>
                <a:lnTo>
                  <a:pt x="26870" y="26870"/>
                </a:lnTo>
                <a:lnTo>
                  <a:pt x="56031" y="7209"/>
                </a:lnTo>
                <a:lnTo>
                  <a:pt x="91741" y="0"/>
                </a:lnTo>
                <a:lnTo>
                  <a:pt x="1445663" y="0"/>
                </a:lnTo>
                <a:lnTo>
                  <a:pt x="1496562" y="15413"/>
                </a:lnTo>
                <a:lnTo>
                  <a:pt x="1530422" y="56633"/>
                </a:lnTo>
                <a:lnTo>
                  <a:pt x="1537405" y="91741"/>
                </a:lnTo>
                <a:lnTo>
                  <a:pt x="1537405" y="458697"/>
                </a:lnTo>
                <a:lnTo>
                  <a:pt x="1530196" y="494408"/>
                </a:lnTo>
                <a:lnTo>
                  <a:pt x="1510535" y="523569"/>
                </a:lnTo>
                <a:lnTo>
                  <a:pt x="1481374" y="543230"/>
                </a:lnTo>
                <a:lnTo>
                  <a:pt x="1445663" y="550439"/>
                </a:lnTo>
                <a:lnTo>
                  <a:pt x="91741" y="550439"/>
                </a:lnTo>
                <a:lnTo>
                  <a:pt x="56031" y="543230"/>
                </a:lnTo>
                <a:lnTo>
                  <a:pt x="26870" y="523569"/>
                </a:lnTo>
                <a:lnTo>
                  <a:pt x="7209" y="494408"/>
                </a:lnTo>
                <a:lnTo>
                  <a:pt x="0" y="458697"/>
                </a:lnTo>
                <a:lnTo>
                  <a:pt x="0" y="91741"/>
                </a:lnTo>
                <a:close/>
              </a:path>
            </a:pathLst>
          </a:custGeom>
          <a:ln w="19049">
            <a:solidFill>
              <a:srgbClr val="000000"/>
            </a:solidFill>
          </a:ln>
        </p:spPr>
        <p:txBody>
          <a:bodyPr wrap="square" lIns="0" tIns="0" rIns="0" bIns="0" rtlCol="0"/>
          <a:lstStyle/>
          <a:p>
            <a:endParaRPr/>
          </a:p>
        </p:txBody>
      </p:sp>
      <p:sp>
        <p:nvSpPr>
          <p:cNvPr id="11" name="object 11"/>
          <p:cNvSpPr txBox="1"/>
          <p:nvPr/>
        </p:nvSpPr>
        <p:spPr>
          <a:xfrm>
            <a:off x="4032306" y="2554447"/>
            <a:ext cx="6737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Player</a:t>
            </a:r>
            <a:endParaRPr sz="1800">
              <a:latin typeface="Arial MT"/>
              <a:cs typeface="Arial MT"/>
            </a:endParaRPr>
          </a:p>
        </p:txBody>
      </p:sp>
      <p:grpSp>
        <p:nvGrpSpPr>
          <p:cNvPr id="12" name="object 12"/>
          <p:cNvGrpSpPr/>
          <p:nvPr/>
        </p:nvGrpSpPr>
        <p:grpSpPr>
          <a:xfrm>
            <a:off x="6447759" y="2416967"/>
            <a:ext cx="1557020" cy="569595"/>
            <a:chOff x="6447759" y="2416967"/>
            <a:chExt cx="1557020" cy="569595"/>
          </a:xfrm>
        </p:grpSpPr>
        <p:sp>
          <p:nvSpPr>
            <p:cNvPr id="13" name="object 13"/>
            <p:cNvSpPr/>
            <p:nvPr/>
          </p:nvSpPr>
          <p:spPr>
            <a:xfrm>
              <a:off x="6457284" y="2426492"/>
              <a:ext cx="1537970" cy="550545"/>
            </a:xfrm>
            <a:custGeom>
              <a:avLst/>
              <a:gdLst/>
              <a:ahLst/>
              <a:cxnLst/>
              <a:rect l="l" t="t" r="r" b="b"/>
              <a:pathLst>
                <a:path w="1537970" h="550544">
                  <a:moveTo>
                    <a:pt x="1445663" y="550439"/>
                  </a:moveTo>
                  <a:lnTo>
                    <a:pt x="91741" y="550439"/>
                  </a:lnTo>
                  <a:lnTo>
                    <a:pt x="56031" y="543230"/>
                  </a:lnTo>
                  <a:lnTo>
                    <a:pt x="26870" y="523569"/>
                  </a:lnTo>
                  <a:lnTo>
                    <a:pt x="7209" y="494408"/>
                  </a:lnTo>
                  <a:lnTo>
                    <a:pt x="0" y="458698"/>
                  </a:lnTo>
                  <a:lnTo>
                    <a:pt x="0" y="91741"/>
                  </a:lnTo>
                  <a:lnTo>
                    <a:pt x="7209" y="56031"/>
                  </a:lnTo>
                  <a:lnTo>
                    <a:pt x="26870" y="26870"/>
                  </a:lnTo>
                  <a:lnTo>
                    <a:pt x="56031" y="7209"/>
                  </a:lnTo>
                  <a:lnTo>
                    <a:pt x="91741" y="0"/>
                  </a:lnTo>
                  <a:lnTo>
                    <a:pt x="1445663" y="0"/>
                  </a:lnTo>
                  <a:lnTo>
                    <a:pt x="1496562" y="15413"/>
                  </a:lnTo>
                  <a:lnTo>
                    <a:pt x="1530422" y="56633"/>
                  </a:lnTo>
                  <a:lnTo>
                    <a:pt x="1537405" y="91741"/>
                  </a:lnTo>
                  <a:lnTo>
                    <a:pt x="1537405" y="458698"/>
                  </a:lnTo>
                  <a:lnTo>
                    <a:pt x="1530196" y="494408"/>
                  </a:lnTo>
                  <a:lnTo>
                    <a:pt x="1510535" y="523569"/>
                  </a:lnTo>
                  <a:lnTo>
                    <a:pt x="1481373" y="543230"/>
                  </a:lnTo>
                  <a:lnTo>
                    <a:pt x="1445663" y="550439"/>
                  </a:lnTo>
                  <a:close/>
                </a:path>
              </a:pathLst>
            </a:custGeom>
            <a:solidFill>
              <a:srgbClr val="FFE499"/>
            </a:solidFill>
          </p:spPr>
          <p:txBody>
            <a:bodyPr wrap="square" lIns="0" tIns="0" rIns="0" bIns="0" rtlCol="0"/>
            <a:lstStyle/>
            <a:p>
              <a:endParaRPr/>
            </a:p>
          </p:txBody>
        </p:sp>
        <p:sp>
          <p:nvSpPr>
            <p:cNvPr id="14" name="object 14"/>
            <p:cNvSpPr/>
            <p:nvPr/>
          </p:nvSpPr>
          <p:spPr>
            <a:xfrm>
              <a:off x="6457284" y="2426492"/>
              <a:ext cx="1537970" cy="550545"/>
            </a:xfrm>
            <a:custGeom>
              <a:avLst/>
              <a:gdLst/>
              <a:ahLst/>
              <a:cxnLst/>
              <a:rect l="l" t="t" r="r" b="b"/>
              <a:pathLst>
                <a:path w="1537970" h="550544">
                  <a:moveTo>
                    <a:pt x="0" y="91741"/>
                  </a:moveTo>
                  <a:lnTo>
                    <a:pt x="7209" y="56031"/>
                  </a:lnTo>
                  <a:lnTo>
                    <a:pt x="26870" y="26870"/>
                  </a:lnTo>
                  <a:lnTo>
                    <a:pt x="56031" y="7209"/>
                  </a:lnTo>
                  <a:lnTo>
                    <a:pt x="91741" y="0"/>
                  </a:lnTo>
                  <a:lnTo>
                    <a:pt x="1445663" y="0"/>
                  </a:lnTo>
                  <a:lnTo>
                    <a:pt x="1496562" y="15413"/>
                  </a:lnTo>
                  <a:lnTo>
                    <a:pt x="1530422" y="56633"/>
                  </a:lnTo>
                  <a:lnTo>
                    <a:pt x="1537405" y="91741"/>
                  </a:lnTo>
                  <a:lnTo>
                    <a:pt x="1537405" y="458698"/>
                  </a:lnTo>
                  <a:lnTo>
                    <a:pt x="1530196" y="494408"/>
                  </a:lnTo>
                  <a:lnTo>
                    <a:pt x="1510535" y="523569"/>
                  </a:lnTo>
                  <a:lnTo>
                    <a:pt x="1481373" y="543230"/>
                  </a:lnTo>
                  <a:lnTo>
                    <a:pt x="1445663" y="550439"/>
                  </a:lnTo>
                  <a:lnTo>
                    <a:pt x="91741" y="550439"/>
                  </a:lnTo>
                  <a:lnTo>
                    <a:pt x="56031" y="543230"/>
                  </a:lnTo>
                  <a:lnTo>
                    <a:pt x="26870" y="523569"/>
                  </a:lnTo>
                  <a:lnTo>
                    <a:pt x="7209" y="494408"/>
                  </a:lnTo>
                  <a:lnTo>
                    <a:pt x="0" y="458698"/>
                  </a:lnTo>
                  <a:lnTo>
                    <a:pt x="0" y="91741"/>
                  </a:lnTo>
                  <a:close/>
                </a:path>
              </a:pathLst>
            </a:custGeom>
            <a:ln w="19049">
              <a:solidFill>
                <a:srgbClr val="000000"/>
              </a:solidFill>
            </a:ln>
          </p:spPr>
          <p:txBody>
            <a:bodyPr wrap="square" lIns="0" tIns="0" rIns="0" bIns="0" rtlCol="0"/>
            <a:lstStyle/>
            <a:p>
              <a:endParaRPr/>
            </a:p>
          </p:txBody>
        </p:sp>
      </p:grpSp>
      <p:sp>
        <p:nvSpPr>
          <p:cNvPr id="15" name="object 15"/>
          <p:cNvSpPr txBox="1"/>
          <p:nvPr/>
        </p:nvSpPr>
        <p:spPr>
          <a:xfrm>
            <a:off x="6812958" y="2541756"/>
            <a:ext cx="8261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Gazebo</a:t>
            </a:r>
            <a:endParaRPr sz="1800">
              <a:latin typeface="Arial MT"/>
              <a:cs typeface="Arial MT"/>
            </a:endParaRPr>
          </a:p>
        </p:txBody>
      </p:sp>
      <p:grpSp>
        <p:nvGrpSpPr>
          <p:cNvPr id="16" name="object 16"/>
          <p:cNvGrpSpPr/>
          <p:nvPr/>
        </p:nvGrpSpPr>
        <p:grpSpPr>
          <a:xfrm>
            <a:off x="6447759" y="1052252"/>
            <a:ext cx="1557020" cy="569595"/>
            <a:chOff x="6447759" y="1052252"/>
            <a:chExt cx="1557020" cy="569595"/>
          </a:xfrm>
        </p:grpSpPr>
        <p:sp>
          <p:nvSpPr>
            <p:cNvPr id="17" name="object 17"/>
            <p:cNvSpPr/>
            <p:nvPr/>
          </p:nvSpPr>
          <p:spPr>
            <a:xfrm>
              <a:off x="6457284" y="1061777"/>
              <a:ext cx="1537970" cy="550545"/>
            </a:xfrm>
            <a:custGeom>
              <a:avLst/>
              <a:gdLst/>
              <a:ahLst/>
              <a:cxnLst/>
              <a:rect l="l" t="t" r="r" b="b"/>
              <a:pathLst>
                <a:path w="1537970" h="550544">
                  <a:moveTo>
                    <a:pt x="1445663" y="550439"/>
                  </a:moveTo>
                  <a:lnTo>
                    <a:pt x="91741" y="550439"/>
                  </a:lnTo>
                  <a:lnTo>
                    <a:pt x="56031" y="543230"/>
                  </a:lnTo>
                  <a:lnTo>
                    <a:pt x="26870" y="523569"/>
                  </a:lnTo>
                  <a:lnTo>
                    <a:pt x="7209" y="494408"/>
                  </a:lnTo>
                  <a:lnTo>
                    <a:pt x="0" y="458698"/>
                  </a:lnTo>
                  <a:lnTo>
                    <a:pt x="0" y="91741"/>
                  </a:lnTo>
                  <a:lnTo>
                    <a:pt x="7209" y="56031"/>
                  </a:lnTo>
                  <a:lnTo>
                    <a:pt x="26870" y="26870"/>
                  </a:lnTo>
                  <a:lnTo>
                    <a:pt x="56031" y="7209"/>
                  </a:lnTo>
                  <a:lnTo>
                    <a:pt x="91741" y="0"/>
                  </a:lnTo>
                  <a:lnTo>
                    <a:pt x="1445663" y="0"/>
                  </a:lnTo>
                  <a:lnTo>
                    <a:pt x="1496562" y="15413"/>
                  </a:lnTo>
                  <a:lnTo>
                    <a:pt x="1530422" y="56633"/>
                  </a:lnTo>
                  <a:lnTo>
                    <a:pt x="1537405" y="91741"/>
                  </a:lnTo>
                  <a:lnTo>
                    <a:pt x="1537405" y="458698"/>
                  </a:lnTo>
                  <a:lnTo>
                    <a:pt x="1530196" y="494408"/>
                  </a:lnTo>
                  <a:lnTo>
                    <a:pt x="1510535" y="523569"/>
                  </a:lnTo>
                  <a:lnTo>
                    <a:pt x="1481373" y="543230"/>
                  </a:lnTo>
                  <a:lnTo>
                    <a:pt x="1445663" y="550439"/>
                  </a:lnTo>
                  <a:close/>
                </a:path>
              </a:pathLst>
            </a:custGeom>
            <a:solidFill>
              <a:srgbClr val="FFE499"/>
            </a:solidFill>
          </p:spPr>
          <p:txBody>
            <a:bodyPr wrap="square" lIns="0" tIns="0" rIns="0" bIns="0" rtlCol="0"/>
            <a:lstStyle/>
            <a:p>
              <a:endParaRPr/>
            </a:p>
          </p:txBody>
        </p:sp>
        <p:sp>
          <p:nvSpPr>
            <p:cNvPr id="18" name="object 18"/>
            <p:cNvSpPr/>
            <p:nvPr/>
          </p:nvSpPr>
          <p:spPr>
            <a:xfrm>
              <a:off x="6457284" y="1061777"/>
              <a:ext cx="1537970" cy="550545"/>
            </a:xfrm>
            <a:custGeom>
              <a:avLst/>
              <a:gdLst/>
              <a:ahLst/>
              <a:cxnLst/>
              <a:rect l="l" t="t" r="r" b="b"/>
              <a:pathLst>
                <a:path w="1537970" h="550544">
                  <a:moveTo>
                    <a:pt x="0" y="91741"/>
                  </a:moveTo>
                  <a:lnTo>
                    <a:pt x="7209" y="56031"/>
                  </a:lnTo>
                  <a:lnTo>
                    <a:pt x="26870" y="26870"/>
                  </a:lnTo>
                  <a:lnTo>
                    <a:pt x="56031" y="7209"/>
                  </a:lnTo>
                  <a:lnTo>
                    <a:pt x="91741" y="0"/>
                  </a:lnTo>
                  <a:lnTo>
                    <a:pt x="1445663" y="0"/>
                  </a:lnTo>
                  <a:lnTo>
                    <a:pt x="1496562" y="15413"/>
                  </a:lnTo>
                  <a:lnTo>
                    <a:pt x="1530422" y="56633"/>
                  </a:lnTo>
                  <a:lnTo>
                    <a:pt x="1537405" y="91741"/>
                  </a:lnTo>
                  <a:lnTo>
                    <a:pt x="1537405" y="458698"/>
                  </a:lnTo>
                  <a:lnTo>
                    <a:pt x="1530196" y="494408"/>
                  </a:lnTo>
                  <a:lnTo>
                    <a:pt x="1510535" y="523569"/>
                  </a:lnTo>
                  <a:lnTo>
                    <a:pt x="1481373" y="543230"/>
                  </a:lnTo>
                  <a:lnTo>
                    <a:pt x="1445663" y="550439"/>
                  </a:lnTo>
                  <a:lnTo>
                    <a:pt x="91741" y="550439"/>
                  </a:lnTo>
                  <a:lnTo>
                    <a:pt x="56031" y="543230"/>
                  </a:lnTo>
                  <a:lnTo>
                    <a:pt x="26870" y="523569"/>
                  </a:lnTo>
                  <a:lnTo>
                    <a:pt x="7209" y="494408"/>
                  </a:lnTo>
                  <a:lnTo>
                    <a:pt x="0" y="458698"/>
                  </a:lnTo>
                  <a:lnTo>
                    <a:pt x="0" y="91741"/>
                  </a:lnTo>
                  <a:close/>
                </a:path>
              </a:pathLst>
            </a:custGeom>
            <a:ln w="19049">
              <a:solidFill>
                <a:srgbClr val="000000"/>
              </a:solidFill>
            </a:ln>
          </p:spPr>
          <p:txBody>
            <a:bodyPr wrap="square" lIns="0" tIns="0" rIns="0" bIns="0" rtlCol="0"/>
            <a:lstStyle/>
            <a:p>
              <a:endParaRPr/>
            </a:p>
          </p:txBody>
        </p:sp>
      </p:grpSp>
      <p:sp>
        <p:nvSpPr>
          <p:cNvPr id="19" name="object 19"/>
          <p:cNvSpPr txBox="1"/>
          <p:nvPr/>
        </p:nvSpPr>
        <p:spPr>
          <a:xfrm>
            <a:off x="6914589" y="1177040"/>
            <a:ext cx="62293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Stage</a:t>
            </a:r>
            <a:endParaRPr sz="1800">
              <a:latin typeface="Arial MT"/>
              <a:cs typeface="Arial MT"/>
            </a:endParaRPr>
          </a:p>
        </p:txBody>
      </p:sp>
      <p:grpSp>
        <p:nvGrpSpPr>
          <p:cNvPr id="20" name="object 20"/>
          <p:cNvGrpSpPr/>
          <p:nvPr/>
        </p:nvGrpSpPr>
        <p:grpSpPr>
          <a:xfrm>
            <a:off x="6447759" y="3781711"/>
            <a:ext cx="1557020" cy="655955"/>
            <a:chOff x="6447759" y="3781711"/>
            <a:chExt cx="1557020" cy="655955"/>
          </a:xfrm>
        </p:grpSpPr>
        <p:sp>
          <p:nvSpPr>
            <p:cNvPr id="21" name="object 21"/>
            <p:cNvSpPr/>
            <p:nvPr/>
          </p:nvSpPr>
          <p:spPr>
            <a:xfrm>
              <a:off x="6457284" y="3791236"/>
              <a:ext cx="1537970" cy="636905"/>
            </a:xfrm>
            <a:custGeom>
              <a:avLst/>
              <a:gdLst/>
              <a:ahLst/>
              <a:cxnLst/>
              <a:rect l="l" t="t" r="r" b="b"/>
              <a:pathLst>
                <a:path w="1537970" h="636904">
                  <a:moveTo>
                    <a:pt x="1431263" y="636842"/>
                  </a:moveTo>
                  <a:lnTo>
                    <a:pt x="106142" y="636842"/>
                  </a:lnTo>
                  <a:lnTo>
                    <a:pt x="64827" y="628501"/>
                  </a:lnTo>
                  <a:lnTo>
                    <a:pt x="31088" y="605754"/>
                  </a:lnTo>
                  <a:lnTo>
                    <a:pt x="8341" y="572015"/>
                  </a:lnTo>
                  <a:lnTo>
                    <a:pt x="0" y="530699"/>
                  </a:lnTo>
                  <a:lnTo>
                    <a:pt x="0" y="106142"/>
                  </a:lnTo>
                  <a:lnTo>
                    <a:pt x="8341" y="64826"/>
                  </a:lnTo>
                  <a:lnTo>
                    <a:pt x="31088" y="31088"/>
                  </a:lnTo>
                  <a:lnTo>
                    <a:pt x="64827" y="8341"/>
                  </a:lnTo>
                  <a:lnTo>
                    <a:pt x="106142" y="0"/>
                  </a:lnTo>
                  <a:lnTo>
                    <a:pt x="1431263" y="0"/>
                  </a:lnTo>
                  <a:lnTo>
                    <a:pt x="1471882" y="8079"/>
                  </a:lnTo>
                  <a:lnTo>
                    <a:pt x="1506317" y="31088"/>
                  </a:lnTo>
                  <a:lnTo>
                    <a:pt x="1529326" y="65523"/>
                  </a:lnTo>
                  <a:lnTo>
                    <a:pt x="1537405" y="106142"/>
                  </a:lnTo>
                  <a:lnTo>
                    <a:pt x="1537405" y="530699"/>
                  </a:lnTo>
                  <a:lnTo>
                    <a:pt x="1529064" y="572015"/>
                  </a:lnTo>
                  <a:lnTo>
                    <a:pt x="1506317" y="605754"/>
                  </a:lnTo>
                  <a:lnTo>
                    <a:pt x="1472578" y="628501"/>
                  </a:lnTo>
                  <a:lnTo>
                    <a:pt x="1431263" y="636842"/>
                  </a:lnTo>
                  <a:close/>
                </a:path>
              </a:pathLst>
            </a:custGeom>
            <a:solidFill>
              <a:srgbClr val="B6D7A8"/>
            </a:solidFill>
          </p:spPr>
          <p:txBody>
            <a:bodyPr wrap="square" lIns="0" tIns="0" rIns="0" bIns="0" rtlCol="0"/>
            <a:lstStyle/>
            <a:p>
              <a:endParaRPr/>
            </a:p>
          </p:txBody>
        </p:sp>
        <p:sp>
          <p:nvSpPr>
            <p:cNvPr id="22" name="object 22"/>
            <p:cNvSpPr/>
            <p:nvPr/>
          </p:nvSpPr>
          <p:spPr>
            <a:xfrm>
              <a:off x="6457284" y="3791236"/>
              <a:ext cx="1537970" cy="636905"/>
            </a:xfrm>
            <a:custGeom>
              <a:avLst/>
              <a:gdLst/>
              <a:ahLst/>
              <a:cxnLst/>
              <a:rect l="l" t="t" r="r" b="b"/>
              <a:pathLst>
                <a:path w="1537970" h="636904">
                  <a:moveTo>
                    <a:pt x="0" y="106142"/>
                  </a:moveTo>
                  <a:lnTo>
                    <a:pt x="8341" y="64826"/>
                  </a:lnTo>
                  <a:lnTo>
                    <a:pt x="31088" y="31088"/>
                  </a:lnTo>
                  <a:lnTo>
                    <a:pt x="64827" y="8341"/>
                  </a:lnTo>
                  <a:lnTo>
                    <a:pt x="106142" y="0"/>
                  </a:lnTo>
                  <a:lnTo>
                    <a:pt x="1431263" y="0"/>
                  </a:lnTo>
                  <a:lnTo>
                    <a:pt x="1471882" y="8079"/>
                  </a:lnTo>
                  <a:lnTo>
                    <a:pt x="1506317" y="31088"/>
                  </a:lnTo>
                  <a:lnTo>
                    <a:pt x="1529326" y="65523"/>
                  </a:lnTo>
                  <a:lnTo>
                    <a:pt x="1537405" y="106142"/>
                  </a:lnTo>
                  <a:lnTo>
                    <a:pt x="1537405" y="530699"/>
                  </a:lnTo>
                  <a:lnTo>
                    <a:pt x="1529064" y="572015"/>
                  </a:lnTo>
                  <a:lnTo>
                    <a:pt x="1506317" y="605754"/>
                  </a:lnTo>
                  <a:lnTo>
                    <a:pt x="1472578" y="628501"/>
                  </a:lnTo>
                  <a:lnTo>
                    <a:pt x="1431263" y="636842"/>
                  </a:lnTo>
                  <a:lnTo>
                    <a:pt x="106142" y="636842"/>
                  </a:lnTo>
                  <a:lnTo>
                    <a:pt x="64827" y="628501"/>
                  </a:lnTo>
                  <a:lnTo>
                    <a:pt x="31088" y="605754"/>
                  </a:lnTo>
                  <a:lnTo>
                    <a:pt x="8341" y="572015"/>
                  </a:lnTo>
                  <a:lnTo>
                    <a:pt x="0" y="530699"/>
                  </a:lnTo>
                  <a:lnTo>
                    <a:pt x="0" y="106142"/>
                  </a:lnTo>
                  <a:close/>
                </a:path>
              </a:pathLst>
            </a:custGeom>
            <a:ln w="19049">
              <a:solidFill>
                <a:srgbClr val="000000"/>
              </a:solidFill>
            </a:ln>
          </p:spPr>
          <p:txBody>
            <a:bodyPr wrap="square" lIns="0" tIns="0" rIns="0" bIns="0" rtlCol="0"/>
            <a:lstStyle/>
            <a:p>
              <a:endParaRPr/>
            </a:p>
          </p:txBody>
        </p:sp>
      </p:grpSp>
      <p:sp>
        <p:nvSpPr>
          <p:cNvPr id="23" name="object 23"/>
          <p:cNvSpPr txBox="1"/>
          <p:nvPr/>
        </p:nvSpPr>
        <p:spPr>
          <a:xfrm>
            <a:off x="6717801" y="3811589"/>
            <a:ext cx="1016635" cy="575945"/>
          </a:xfrm>
          <a:prstGeom prst="rect">
            <a:avLst/>
          </a:prstGeom>
        </p:spPr>
        <p:txBody>
          <a:bodyPr vert="horz" wrap="square" lIns="0" tIns="10795" rIns="0" bIns="0" rtlCol="0">
            <a:spAutoFit/>
          </a:bodyPr>
          <a:lstStyle/>
          <a:p>
            <a:pPr marL="12700" marR="5080" indent="260350">
              <a:lnSpc>
                <a:spcPct val="100699"/>
              </a:lnSpc>
              <a:spcBef>
                <a:spcPts val="85"/>
              </a:spcBef>
            </a:pPr>
            <a:r>
              <a:rPr sz="1800" spc="-20" dirty="0">
                <a:latin typeface="Arial MT"/>
                <a:cs typeface="Arial MT"/>
              </a:rPr>
              <a:t>Real </a:t>
            </a:r>
            <a:r>
              <a:rPr sz="1800" spc="-10" dirty="0">
                <a:latin typeface="Arial MT"/>
                <a:cs typeface="Arial MT"/>
              </a:rPr>
              <a:t>Hardware</a:t>
            </a:r>
            <a:endParaRPr sz="1800">
              <a:latin typeface="Arial MT"/>
              <a:cs typeface="Arial MT"/>
            </a:endParaRPr>
          </a:p>
        </p:txBody>
      </p:sp>
      <p:grpSp>
        <p:nvGrpSpPr>
          <p:cNvPr id="24" name="object 24"/>
          <p:cNvGrpSpPr/>
          <p:nvPr/>
        </p:nvGrpSpPr>
        <p:grpSpPr>
          <a:xfrm>
            <a:off x="5834834" y="1343614"/>
            <a:ext cx="619760" cy="874394"/>
            <a:chOff x="5834834" y="1343614"/>
            <a:chExt cx="619760" cy="874394"/>
          </a:xfrm>
        </p:grpSpPr>
        <p:sp>
          <p:nvSpPr>
            <p:cNvPr id="25" name="object 25"/>
            <p:cNvSpPr/>
            <p:nvPr/>
          </p:nvSpPr>
          <p:spPr>
            <a:xfrm>
              <a:off x="5864506" y="1383703"/>
              <a:ext cx="560070" cy="794385"/>
            </a:xfrm>
            <a:custGeom>
              <a:avLst/>
              <a:gdLst/>
              <a:ahLst/>
              <a:cxnLst/>
              <a:rect l="l" t="t" r="r" b="b"/>
              <a:pathLst>
                <a:path w="560070" h="794385">
                  <a:moveTo>
                    <a:pt x="559843" y="0"/>
                  </a:moveTo>
                  <a:lnTo>
                    <a:pt x="0" y="793963"/>
                  </a:lnTo>
                </a:path>
              </a:pathLst>
            </a:custGeom>
            <a:ln w="9524">
              <a:solidFill>
                <a:srgbClr val="000000"/>
              </a:solidFill>
            </a:ln>
          </p:spPr>
          <p:txBody>
            <a:bodyPr wrap="square" lIns="0" tIns="0" rIns="0" bIns="0" rtlCol="0"/>
            <a:lstStyle/>
            <a:p>
              <a:endParaRPr/>
            </a:p>
          </p:txBody>
        </p:sp>
        <p:sp>
          <p:nvSpPr>
            <p:cNvPr id="26" name="object 26"/>
            <p:cNvSpPr/>
            <p:nvPr/>
          </p:nvSpPr>
          <p:spPr>
            <a:xfrm>
              <a:off x="6411493" y="1348377"/>
              <a:ext cx="38100" cy="44450"/>
            </a:xfrm>
            <a:custGeom>
              <a:avLst/>
              <a:gdLst/>
              <a:ahLst/>
              <a:cxnLst/>
              <a:rect l="l" t="t" r="r" b="b"/>
              <a:pathLst>
                <a:path w="38100" h="44450">
                  <a:moveTo>
                    <a:pt x="25715" y="44392"/>
                  </a:moveTo>
                  <a:lnTo>
                    <a:pt x="0" y="26260"/>
                  </a:lnTo>
                  <a:lnTo>
                    <a:pt x="37767" y="0"/>
                  </a:lnTo>
                  <a:lnTo>
                    <a:pt x="25715" y="44392"/>
                  </a:lnTo>
                  <a:close/>
                </a:path>
              </a:pathLst>
            </a:custGeom>
            <a:solidFill>
              <a:srgbClr val="000000"/>
            </a:solidFill>
          </p:spPr>
          <p:txBody>
            <a:bodyPr wrap="square" lIns="0" tIns="0" rIns="0" bIns="0" rtlCol="0"/>
            <a:lstStyle/>
            <a:p>
              <a:endParaRPr/>
            </a:p>
          </p:txBody>
        </p:sp>
        <p:sp>
          <p:nvSpPr>
            <p:cNvPr id="27" name="object 27"/>
            <p:cNvSpPr/>
            <p:nvPr/>
          </p:nvSpPr>
          <p:spPr>
            <a:xfrm>
              <a:off x="6411493" y="1348377"/>
              <a:ext cx="38100" cy="44450"/>
            </a:xfrm>
            <a:custGeom>
              <a:avLst/>
              <a:gdLst/>
              <a:ahLst/>
              <a:cxnLst/>
              <a:rect l="l" t="t" r="r" b="b"/>
              <a:pathLst>
                <a:path w="38100" h="44450">
                  <a:moveTo>
                    <a:pt x="25715" y="44392"/>
                  </a:moveTo>
                  <a:lnTo>
                    <a:pt x="37767" y="0"/>
                  </a:lnTo>
                  <a:lnTo>
                    <a:pt x="0" y="26260"/>
                  </a:lnTo>
                  <a:lnTo>
                    <a:pt x="25715" y="44392"/>
                  </a:lnTo>
                  <a:close/>
                </a:path>
              </a:pathLst>
            </a:custGeom>
            <a:ln w="9524">
              <a:solidFill>
                <a:srgbClr val="000000"/>
              </a:solidFill>
            </a:ln>
          </p:spPr>
          <p:txBody>
            <a:bodyPr wrap="square" lIns="0" tIns="0" rIns="0" bIns="0" rtlCol="0"/>
            <a:lstStyle/>
            <a:p>
              <a:endParaRPr/>
            </a:p>
          </p:txBody>
        </p:sp>
        <p:sp>
          <p:nvSpPr>
            <p:cNvPr id="28" name="object 28"/>
            <p:cNvSpPr/>
            <p:nvPr/>
          </p:nvSpPr>
          <p:spPr>
            <a:xfrm>
              <a:off x="5839597" y="2168600"/>
              <a:ext cx="38100" cy="44450"/>
            </a:xfrm>
            <a:custGeom>
              <a:avLst/>
              <a:gdLst/>
              <a:ahLst/>
              <a:cxnLst/>
              <a:rect l="l" t="t" r="r" b="b"/>
              <a:pathLst>
                <a:path w="38100" h="44450">
                  <a:moveTo>
                    <a:pt x="0" y="44392"/>
                  </a:moveTo>
                  <a:lnTo>
                    <a:pt x="12051" y="0"/>
                  </a:lnTo>
                  <a:lnTo>
                    <a:pt x="37767" y="18132"/>
                  </a:lnTo>
                  <a:lnTo>
                    <a:pt x="0" y="44392"/>
                  </a:lnTo>
                  <a:close/>
                </a:path>
              </a:pathLst>
            </a:custGeom>
            <a:solidFill>
              <a:srgbClr val="000000"/>
            </a:solidFill>
          </p:spPr>
          <p:txBody>
            <a:bodyPr wrap="square" lIns="0" tIns="0" rIns="0" bIns="0" rtlCol="0"/>
            <a:lstStyle/>
            <a:p>
              <a:endParaRPr/>
            </a:p>
          </p:txBody>
        </p:sp>
        <p:sp>
          <p:nvSpPr>
            <p:cNvPr id="29" name="object 29"/>
            <p:cNvSpPr/>
            <p:nvPr/>
          </p:nvSpPr>
          <p:spPr>
            <a:xfrm>
              <a:off x="5839597" y="2168600"/>
              <a:ext cx="38100" cy="44450"/>
            </a:xfrm>
            <a:custGeom>
              <a:avLst/>
              <a:gdLst/>
              <a:ahLst/>
              <a:cxnLst/>
              <a:rect l="l" t="t" r="r" b="b"/>
              <a:pathLst>
                <a:path w="38100" h="44450">
                  <a:moveTo>
                    <a:pt x="12051" y="0"/>
                  </a:moveTo>
                  <a:lnTo>
                    <a:pt x="0" y="44392"/>
                  </a:lnTo>
                  <a:lnTo>
                    <a:pt x="37767" y="18132"/>
                  </a:lnTo>
                  <a:lnTo>
                    <a:pt x="12051" y="0"/>
                  </a:lnTo>
                  <a:close/>
                </a:path>
              </a:pathLst>
            </a:custGeom>
            <a:ln w="9524">
              <a:solidFill>
                <a:srgbClr val="000000"/>
              </a:solidFill>
            </a:ln>
          </p:spPr>
          <p:txBody>
            <a:bodyPr wrap="square" lIns="0" tIns="0" rIns="0" bIns="0" rtlCol="0"/>
            <a:lstStyle/>
            <a:p>
              <a:endParaRPr/>
            </a:p>
          </p:txBody>
        </p:sp>
        <p:sp>
          <p:nvSpPr>
            <p:cNvPr id="30" name="object 30"/>
            <p:cNvSpPr/>
            <p:nvPr/>
          </p:nvSpPr>
          <p:spPr>
            <a:xfrm>
              <a:off x="5858728" y="1647050"/>
              <a:ext cx="462915" cy="295910"/>
            </a:xfrm>
            <a:custGeom>
              <a:avLst/>
              <a:gdLst/>
              <a:ahLst/>
              <a:cxnLst/>
              <a:rect l="l" t="t" r="r" b="b"/>
              <a:pathLst>
                <a:path w="462914" h="295910">
                  <a:moveTo>
                    <a:pt x="0" y="0"/>
                  </a:moveTo>
                  <a:lnTo>
                    <a:pt x="462776" y="295569"/>
                  </a:lnTo>
                </a:path>
              </a:pathLst>
            </a:custGeom>
            <a:ln w="19049">
              <a:solidFill>
                <a:srgbClr val="007AFF"/>
              </a:solidFill>
            </a:ln>
          </p:spPr>
          <p:txBody>
            <a:bodyPr wrap="square" lIns="0" tIns="0" rIns="0" bIns="0" rtlCol="0"/>
            <a:lstStyle/>
            <a:p>
              <a:endParaRPr/>
            </a:p>
          </p:txBody>
        </p:sp>
      </p:grpSp>
      <p:grpSp>
        <p:nvGrpSpPr>
          <p:cNvPr id="31" name="object 31"/>
          <p:cNvGrpSpPr/>
          <p:nvPr/>
        </p:nvGrpSpPr>
        <p:grpSpPr>
          <a:xfrm>
            <a:off x="2792901" y="2338671"/>
            <a:ext cx="3656965" cy="1775460"/>
            <a:chOff x="2792901" y="2338671"/>
            <a:chExt cx="3656965" cy="1775460"/>
          </a:xfrm>
        </p:grpSpPr>
        <p:sp>
          <p:nvSpPr>
            <p:cNvPr id="32" name="object 32"/>
            <p:cNvSpPr/>
            <p:nvPr/>
          </p:nvSpPr>
          <p:spPr>
            <a:xfrm>
              <a:off x="4419238" y="3016770"/>
              <a:ext cx="2009775" cy="1077595"/>
            </a:xfrm>
            <a:custGeom>
              <a:avLst/>
              <a:gdLst/>
              <a:ahLst/>
              <a:cxnLst/>
              <a:rect l="l" t="t" r="r" b="b"/>
              <a:pathLst>
                <a:path w="2009775" h="1077595">
                  <a:moveTo>
                    <a:pt x="2009277" y="1077460"/>
                  </a:moveTo>
                  <a:lnTo>
                    <a:pt x="0" y="0"/>
                  </a:lnTo>
                </a:path>
              </a:pathLst>
            </a:custGeom>
            <a:ln w="9524">
              <a:solidFill>
                <a:srgbClr val="000000"/>
              </a:solidFill>
            </a:ln>
          </p:spPr>
          <p:txBody>
            <a:bodyPr wrap="square" lIns="0" tIns="0" rIns="0" bIns="0" rtlCol="0"/>
            <a:lstStyle/>
            <a:p>
              <a:endParaRPr/>
            </a:p>
          </p:txBody>
        </p:sp>
        <p:sp>
          <p:nvSpPr>
            <p:cNvPr id="33" name="object 33"/>
            <p:cNvSpPr/>
            <p:nvPr/>
          </p:nvSpPr>
          <p:spPr>
            <a:xfrm>
              <a:off x="6414015" y="4079728"/>
              <a:ext cx="31115" cy="23495"/>
            </a:xfrm>
            <a:custGeom>
              <a:avLst/>
              <a:gdLst/>
              <a:ahLst/>
              <a:cxnLst/>
              <a:rect l="l" t="t" r="r" b="b"/>
              <a:pathLst>
                <a:path w="31114" h="23495">
                  <a:moveTo>
                    <a:pt x="30998" y="23348"/>
                  </a:moveTo>
                  <a:lnTo>
                    <a:pt x="0" y="18879"/>
                  </a:lnTo>
                  <a:lnTo>
                    <a:pt x="14501" y="14502"/>
                  </a:lnTo>
                  <a:lnTo>
                    <a:pt x="10123" y="0"/>
                  </a:lnTo>
                  <a:lnTo>
                    <a:pt x="30998" y="23348"/>
                  </a:lnTo>
                  <a:close/>
                </a:path>
              </a:pathLst>
            </a:custGeom>
            <a:solidFill>
              <a:srgbClr val="000000"/>
            </a:solidFill>
          </p:spPr>
          <p:txBody>
            <a:bodyPr wrap="square" lIns="0" tIns="0" rIns="0" bIns="0" rtlCol="0"/>
            <a:lstStyle/>
            <a:p>
              <a:endParaRPr/>
            </a:p>
          </p:txBody>
        </p:sp>
        <p:sp>
          <p:nvSpPr>
            <p:cNvPr id="34" name="object 34"/>
            <p:cNvSpPr/>
            <p:nvPr/>
          </p:nvSpPr>
          <p:spPr>
            <a:xfrm>
              <a:off x="6414015" y="4079728"/>
              <a:ext cx="31115" cy="23495"/>
            </a:xfrm>
            <a:custGeom>
              <a:avLst/>
              <a:gdLst/>
              <a:ahLst/>
              <a:cxnLst/>
              <a:rect l="l" t="t" r="r" b="b"/>
              <a:pathLst>
                <a:path w="31114" h="23495">
                  <a:moveTo>
                    <a:pt x="14501" y="14502"/>
                  </a:moveTo>
                  <a:lnTo>
                    <a:pt x="0" y="18879"/>
                  </a:lnTo>
                  <a:lnTo>
                    <a:pt x="30998" y="23348"/>
                  </a:lnTo>
                  <a:lnTo>
                    <a:pt x="10123" y="0"/>
                  </a:lnTo>
                  <a:lnTo>
                    <a:pt x="14501" y="14502"/>
                  </a:lnTo>
                  <a:close/>
                </a:path>
              </a:pathLst>
            </a:custGeom>
            <a:ln w="9524">
              <a:solidFill>
                <a:srgbClr val="000000"/>
              </a:solidFill>
            </a:ln>
          </p:spPr>
          <p:txBody>
            <a:bodyPr wrap="square" lIns="0" tIns="0" rIns="0" bIns="0" rtlCol="0"/>
            <a:lstStyle/>
            <a:p>
              <a:endParaRPr/>
            </a:p>
          </p:txBody>
        </p:sp>
        <p:sp>
          <p:nvSpPr>
            <p:cNvPr id="35" name="object 35"/>
            <p:cNvSpPr/>
            <p:nvPr/>
          </p:nvSpPr>
          <p:spPr>
            <a:xfrm>
              <a:off x="4381144" y="2996343"/>
              <a:ext cx="45720" cy="34290"/>
            </a:xfrm>
            <a:custGeom>
              <a:avLst/>
              <a:gdLst/>
              <a:ahLst/>
              <a:cxnLst/>
              <a:rect l="l" t="t" r="r" b="b"/>
              <a:pathLst>
                <a:path w="45720" h="34289">
                  <a:moveTo>
                    <a:pt x="30658" y="34292"/>
                  </a:moveTo>
                  <a:lnTo>
                    <a:pt x="0" y="0"/>
                  </a:lnTo>
                  <a:lnTo>
                    <a:pt x="45528" y="6562"/>
                  </a:lnTo>
                  <a:lnTo>
                    <a:pt x="30658" y="34292"/>
                  </a:lnTo>
                  <a:close/>
                </a:path>
              </a:pathLst>
            </a:custGeom>
            <a:solidFill>
              <a:srgbClr val="000000"/>
            </a:solidFill>
          </p:spPr>
          <p:txBody>
            <a:bodyPr wrap="square" lIns="0" tIns="0" rIns="0" bIns="0" rtlCol="0"/>
            <a:lstStyle/>
            <a:p>
              <a:endParaRPr/>
            </a:p>
          </p:txBody>
        </p:sp>
        <p:sp>
          <p:nvSpPr>
            <p:cNvPr id="36" name="object 36"/>
            <p:cNvSpPr/>
            <p:nvPr/>
          </p:nvSpPr>
          <p:spPr>
            <a:xfrm>
              <a:off x="4381144" y="2996343"/>
              <a:ext cx="45720" cy="34290"/>
            </a:xfrm>
            <a:custGeom>
              <a:avLst/>
              <a:gdLst/>
              <a:ahLst/>
              <a:cxnLst/>
              <a:rect l="l" t="t" r="r" b="b"/>
              <a:pathLst>
                <a:path w="45720" h="34289">
                  <a:moveTo>
                    <a:pt x="45528" y="6562"/>
                  </a:moveTo>
                  <a:lnTo>
                    <a:pt x="0" y="0"/>
                  </a:lnTo>
                  <a:lnTo>
                    <a:pt x="30658" y="34292"/>
                  </a:lnTo>
                  <a:lnTo>
                    <a:pt x="45528" y="6562"/>
                  </a:lnTo>
                  <a:close/>
                </a:path>
              </a:pathLst>
            </a:custGeom>
            <a:ln w="9524">
              <a:solidFill>
                <a:srgbClr val="000000"/>
              </a:solidFill>
            </a:ln>
          </p:spPr>
          <p:txBody>
            <a:bodyPr wrap="square" lIns="0" tIns="0" rIns="0" bIns="0" rtlCol="0"/>
            <a:lstStyle/>
            <a:p>
              <a:endParaRPr/>
            </a:p>
          </p:txBody>
        </p:sp>
        <p:sp>
          <p:nvSpPr>
            <p:cNvPr id="37" name="object 37"/>
            <p:cNvSpPr/>
            <p:nvPr/>
          </p:nvSpPr>
          <p:spPr>
            <a:xfrm>
              <a:off x="5725391" y="2702161"/>
              <a:ext cx="675005" cy="5715"/>
            </a:xfrm>
            <a:custGeom>
              <a:avLst/>
              <a:gdLst/>
              <a:ahLst/>
              <a:cxnLst/>
              <a:rect l="l" t="t" r="r" b="b"/>
              <a:pathLst>
                <a:path w="675004" h="5714">
                  <a:moveTo>
                    <a:pt x="0" y="5134"/>
                  </a:moveTo>
                  <a:lnTo>
                    <a:pt x="674688" y="0"/>
                  </a:lnTo>
                </a:path>
              </a:pathLst>
            </a:custGeom>
            <a:ln w="9524">
              <a:solidFill>
                <a:srgbClr val="000000"/>
              </a:solidFill>
            </a:ln>
          </p:spPr>
          <p:txBody>
            <a:bodyPr wrap="square" lIns="0" tIns="0" rIns="0" bIns="0" rtlCol="0"/>
            <a:lstStyle/>
            <a:p>
              <a:endParaRPr/>
            </a:p>
          </p:txBody>
        </p:sp>
        <p:sp>
          <p:nvSpPr>
            <p:cNvPr id="38" name="object 38"/>
            <p:cNvSpPr/>
            <p:nvPr/>
          </p:nvSpPr>
          <p:spPr>
            <a:xfrm>
              <a:off x="5682167" y="2691564"/>
              <a:ext cx="43815" cy="31750"/>
            </a:xfrm>
            <a:custGeom>
              <a:avLst/>
              <a:gdLst/>
              <a:ahLst/>
              <a:cxnLst/>
              <a:rect l="l" t="t" r="r" b="b"/>
              <a:pathLst>
                <a:path w="43814" h="31750">
                  <a:moveTo>
                    <a:pt x="43343" y="31464"/>
                  </a:moveTo>
                  <a:lnTo>
                    <a:pt x="0" y="16060"/>
                  </a:lnTo>
                  <a:lnTo>
                    <a:pt x="43104" y="0"/>
                  </a:lnTo>
                  <a:lnTo>
                    <a:pt x="43343" y="31464"/>
                  </a:lnTo>
                  <a:close/>
                </a:path>
              </a:pathLst>
            </a:custGeom>
            <a:solidFill>
              <a:srgbClr val="000000"/>
            </a:solidFill>
          </p:spPr>
          <p:txBody>
            <a:bodyPr wrap="square" lIns="0" tIns="0" rIns="0" bIns="0" rtlCol="0"/>
            <a:lstStyle/>
            <a:p>
              <a:endParaRPr/>
            </a:p>
          </p:txBody>
        </p:sp>
        <p:sp>
          <p:nvSpPr>
            <p:cNvPr id="39" name="object 39"/>
            <p:cNvSpPr/>
            <p:nvPr/>
          </p:nvSpPr>
          <p:spPr>
            <a:xfrm>
              <a:off x="5682167" y="2691564"/>
              <a:ext cx="43815" cy="31750"/>
            </a:xfrm>
            <a:custGeom>
              <a:avLst/>
              <a:gdLst/>
              <a:ahLst/>
              <a:cxnLst/>
              <a:rect l="l" t="t" r="r" b="b"/>
              <a:pathLst>
                <a:path w="43814" h="31750">
                  <a:moveTo>
                    <a:pt x="43104" y="0"/>
                  </a:moveTo>
                  <a:lnTo>
                    <a:pt x="0" y="16060"/>
                  </a:lnTo>
                  <a:lnTo>
                    <a:pt x="43343" y="31464"/>
                  </a:lnTo>
                  <a:lnTo>
                    <a:pt x="43104" y="0"/>
                  </a:lnTo>
                  <a:close/>
                </a:path>
              </a:pathLst>
            </a:custGeom>
            <a:ln w="9524">
              <a:solidFill>
                <a:srgbClr val="000000"/>
              </a:solidFill>
            </a:ln>
          </p:spPr>
          <p:txBody>
            <a:bodyPr wrap="square" lIns="0" tIns="0" rIns="0" bIns="0" rtlCol="0"/>
            <a:lstStyle/>
            <a:p>
              <a:endParaRPr/>
            </a:p>
          </p:txBody>
        </p:sp>
        <p:sp>
          <p:nvSpPr>
            <p:cNvPr id="40" name="object 40"/>
            <p:cNvSpPr/>
            <p:nvPr/>
          </p:nvSpPr>
          <p:spPr>
            <a:xfrm>
              <a:off x="6399960" y="2686429"/>
              <a:ext cx="43815" cy="31750"/>
            </a:xfrm>
            <a:custGeom>
              <a:avLst/>
              <a:gdLst/>
              <a:ahLst/>
              <a:cxnLst/>
              <a:rect l="l" t="t" r="r" b="b"/>
              <a:pathLst>
                <a:path w="43814" h="31750">
                  <a:moveTo>
                    <a:pt x="239" y="31464"/>
                  </a:moveTo>
                  <a:lnTo>
                    <a:pt x="0" y="0"/>
                  </a:lnTo>
                  <a:lnTo>
                    <a:pt x="43343" y="15403"/>
                  </a:lnTo>
                  <a:lnTo>
                    <a:pt x="239" y="31464"/>
                  </a:lnTo>
                  <a:close/>
                </a:path>
              </a:pathLst>
            </a:custGeom>
            <a:solidFill>
              <a:srgbClr val="000000"/>
            </a:solidFill>
          </p:spPr>
          <p:txBody>
            <a:bodyPr wrap="square" lIns="0" tIns="0" rIns="0" bIns="0" rtlCol="0"/>
            <a:lstStyle/>
            <a:p>
              <a:endParaRPr/>
            </a:p>
          </p:txBody>
        </p:sp>
        <p:sp>
          <p:nvSpPr>
            <p:cNvPr id="41" name="object 41"/>
            <p:cNvSpPr/>
            <p:nvPr/>
          </p:nvSpPr>
          <p:spPr>
            <a:xfrm>
              <a:off x="6399960" y="2686429"/>
              <a:ext cx="43815" cy="31750"/>
            </a:xfrm>
            <a:custGeom>
              <a:avLst/>
              <a:gdLst/>
              <a:ahLst/>
              <a:cxnLst/>
              <a:rect l="l" t="t" r="r" b="b"/>
              <a:pathLst>
                <a:path w="43814" h="31750">
                  <a:moveTo>
                    <a:pt x="239" y="31464"/>
                  </a:moveTo>
                  <a:lnTo>
                    <a:pt x="43343" y="15403"/>
                  </a:lnTo>
                  <a:lnTo>
                    <a:pt x="0" y="0"/>
                  </a:lnTo>
                  <a:lnTo>
                    <a:pt x="239" y="31464"/>
                  </a:lnTo>
                  <a:close/>
                </a:path>
              </a:pathLst>
            </a:custGeom>
            <a:ln w="9524">
              <a:solidFill>
                <a:srgbClr val="000000"/>
              </a:solidFill>
            </a:ln>
          </p:spPr>
          <p:txBody>
            <a:bodyPr wrap="square" lIns="0" tIns="0" rIns="0" bIns="0" rtlCol="0"/>
            <a:lstStyle/>
            <a:p>
              <a:endParaRPr/>
            </a:p>
          </p:txBody>
        </p:sp>
        <p:sp>
          <p:nvSpPr>
            <p:cNvPr id="42" name="object 42"/>
            <p:cNvSpPr/>
            <p:nvPr/>
          </p:nvSpPr>
          <p:spPr>
            <a:xfrm>
              <a:off x="5137688" y="2379660"/>
              <a:ext cx="594995" cy="335280"/>
            </a:xfrm>
            <a:custGeom>
              <a:avLst/>
              <a:gdLst/>
              <a:ahLst/>
              <a:cxnLst/>
              <a:rect l="l" t="t" r="r" b="b"/>
              <a:pathLst>
                <a:path w="594995" h="335280">
                  <a:moveTo>
                    <a:pt x="0" y="334743"/>
                  </a:moveTo>
                  <a:lnTo>
                    <a:pt x="394492" y="328071"/>
                  </a:lnTo>
                </a:path>
                <a:path w="594995" h="335280">
                  <a:moveTo>
                    <a:pt x="380914" y="328071"/>
                  </a:moveTo>
                  <a:lnTo>
                    <a:pt x="594477" y="0"/>
                  </a:lnTo>
                </a:path>
              </a:pathLst>
            </a:custGeom>
            <a:ln w="9524">
              <a:solidFill>
                <a:srgbClr val="000000"/>
              </a:solidFill>
            </a:ln>
          </p:spPr>
          <p:txBody>
            <a:bodyPr wrap="square" lIns="0" tIns="0" rIns="0" bIns="0" rtlCol="0"/>
            <a:lstStyle/>
            <a:p>
              <a:endParaRPr/>
            </a:p>
          </p:txBody>
        </p:sp>
        <p:sp>
          <p:nvSpPr>
            <p:cNvPr id="43" name="object 43"/>
            <p:cNvSpPr/>
            <p:nvPr/>
          </p:nvSpPr>
          <p:spPr>
            <a:xfrm>
              <a:off x="5718981" y="2343434"/>
              <a:ext cx="36830" cy="45085"/>
            </a:xfrm>
            <a:custGeom>
              <a:avLst/>
              <a:gdLst/>
              <a:ahLst/>
              <a:cxnLst/>
              <a:rect l="l" t="t" r="r" b="b"/>
              <a:pathLst>
                <a:path w="36829" h="45085">
                  <a:moveTo>
                    <a:pt x="26370" y="44809"/>
                  </a:moveTo>
                  <a:lnTo>
                    <a:pt x="0" y="27642"/>
                  </a:lnTo>
                  <a:lnTo>
                    <a:pt x="36767" y="0"/>
                  </a:lnTo>
                  <a:lnTo>
                    <a:pt x="26370" y="44809"/>
                  </a:lnTo>
                  <a:close/>
                </a:path>
              </a:pathLst>
            </a:custGeom>
            <a:solidFill>
              <a:srgbClr val="000000"/>
            </a:solidFill>
          </p:spPr>
          <p:txBody>
            <a:bodyPr wrap="square" lIns="0" tIns="0" rIns="0" bIns="0" rtlCol="0"/>
            <a:lstStyle/>
            <a:p>
              <a:endParaRPr/>
            </a:p>
          </p:txBody>
        </p:sp>
        <p:sp>
          <p:nvSpPr>
            <p:cNvPr id="44" name="object 44"/>
            <p:cNvSpPr/>
            <p:nvPr/>
          </p:nvSpPr>
          <p:spPr>
            <a:xfrm>
              <a:off x="5718981" y="2343434"/>
              <a:ext cx="36830" cy="45085"/>
            </a:xfrm>
            <a:custGeom>
              <a:avLst/>
              <a:gdLst/>
              <a:ahLst/>
              <a:cxnLst/>
              <a:rect l="l" t="t" r="r" b="b"/>
              <a:pathLst>
                <a:path w="36829" h="45085">
                  <a:moveTo>
                    <a:pt x="26370" y="44809"/>
                  </a:moveTo>
                  <a:lnTo>
                    <a:pt x="36767" y="0"/>
                  </a:lnTo>
                  <a:lnTo>
                    <a:pt x="0" y="27642"/>
                  </a:lnTo>
                  <a:lnTo>
                    <a:pt x="26370" y="44809"/>
                  </a:lnTo>
                  <a:close/>
                </a:path>
              </a:pathLst>
            </a:custGeom>
            <a:ln w="9524">
              <a:solidFill>
                <a:srgbClr val="000000"/>
              </a:solidFill>
            </a:ln>
          </p:spPr>
          <p:txBody>
            <a:bodyPr wrap="square" lIns="0" tIns="0" rIns="0" bIns="0" rtlCol="0"/>
            <a:lstStyle/>
            <a:p>
              <a:endParaRPr/>
            </a:p>
          </p:txBody>
        </p:sp>
        <p:sp>
          <p:nvSpPr>
            <p:cNvPr id="45" name="object 45"/>
            <p:cNvSpPr/>
            <p:nvPr/>
          </p:nvSpPr>
          <p:spPr>
            <a:xfrm>
              <a:off x="5749879" y="2382471"/>
              <a:ext cx="367665" cy="1722120"/>
            </a:xfrm>
            <a:custGeom>
              <a:avLst/>
              <a:gdLst/>
              <a:ahLst/>
              <a:cxnLst/>
              <a:rect l="l" t="t" r="r" b="b"/>
              <a:pathLst>
                <a:path w="367664" h="1722120">
                  <a:moveTo>
                    <a:pt x="312855" y="0"/>
                  </a:moveTo>
                  <a:lnTo>
                    <a:pt x="312855" y="644515"/>
                  </a:lnTo>
                </a:path>
                <a:path w="367664" h="1722120">
                  <a:moveTo>
                    <a:pt x="0" y="1721570"/>
                  </a:moveTo>
                  <a:lnTo>
                    <a:pt x="367449" y="1090732"/>
                  </a:lnTo>
                </a:path>
              </a:pathLst>
            </a:custGeom>
            <a:ln w="19049">
              <a:solidFill>
                <a:srgbClr val="007AFF"/>
              </a:solidFill>
            </a:ln>
          </p:spPr>
          <p:txBody>
            <a:bodyPr wrap="square" lIns="0" tIns="0" rIns="0" bIns="0" rtlCol="0"/>
            <a:lstStyle/>
            <a:p>
              <a:endParaRPr/>
            </a:p>
          </p:txBody>
        </p:sp>
        <p:sp>
          <p:nvSpPr>
            <p:cNvPr id="46" name="object 46"/>
            <p:cNvSpPr/>
            <p:nvPr/>
          </p:nvSpPr>
          <p:spPr>
            <a:xfrm>
              <a:off x="2797663" y="2567119"/>
              <a:ext cx="745490" cy="12065"/>
            </a:xfrm>
            <a:custGeom>
              <a:avLst/>
              <a:gdLst/>
              <a:ahLst/>
              <a:cxnLst/>
              <a:rect l="l" t="t" r="r" b="b"/>
              <a:pathLst>
                <a:path w="745489" h="12064">
                  <a:moveTo>
                    <a:pt x="0" y="0"/>
                  </a:moveTo>
                  <a:lnTo>
                    <a:pt x="745363" y="11774"/>
                  </a:lnTo>
                </a:path>
              </a:pathLst>
            </a:custGeom>
            <a:ln w="9524">
              <a:solidFill>
                <a:srgbClr val="000000"/>
              </a:solidFill>
            </a:ln>
          </p:spPr>
          <p:txBody>
            <a:bodyPr wrap="square" lIns="0" tIns="0" rIns="0" bIns="0" rtlCol="0"/>
            <a:lstStyle/>
            <a:p>
              <a:endParaRPr/>
            </a:p>
          </p:txBody>
        </p:sp>
        <p:sp>
          <p:nvSpPr>
            <p:cNvPr id="47" name="object 47"/>
            <p:cNvSpPr/>
            <p:nvPr/>
          </p:nvSpPr>
          <p:spPr>
            <a:xfrm>
              <a:off x="3542779" y="2563162"/>
              <a:ext cx="43815" cy="31750"/>
            </a:xfrm>
            <a:custGeom>
              <a:avLst/>
              <a:gdLst/>
              <a:ahLst/>
              <a:cxnLst/>
              <a:rect l="l" t="t" r="r" b="b"/>
              <a:pathLst>
                <a:path w="43814" h="31750">
                  <a:moveTo>
                    <a:pt x="0" y="31461"/>
                  </a:moveTo>
                  <a:lnTo>
                    <a:pt x="496" y="0"/>
                  </a:lnTo>
                  <a:lnTo>
                    <a:pt x="43468" y="16413"/>
                  </a:lnTo>
                  <a:lnTo>
                    <a:pt x="0" y="31461"/>
                  </a:lnTo>
                  <a:close/>
                </a:path>
              </a:pathLst>
            </a:custGeom>
            <a:solidFill>
              <a:srgbClr val="000000"/>
            </a:solidFill>
          </p:spPr>
          <p:txBody>
            <a:bodyPr wrap="square" lIns="0" tIns="0" rIns="0" bIns="0" rtlCol="0"/>
            <a:lstStyle/>
            <a:p>
              <a:endParaRPr/>
            </a:p>
          </p:txBody>
        </p:sp>
        <p:sp>
          <p:nvSpPr>
            <p:cNvPr id="48" name="object 48"/>
            <p:cNvSpPr/>
            <p:nvPr/>
          </p:nvSpPr>
          <p:spPr>
            <a:xfrm>
              <a:off x="3542779" y="2563162"/>
              <a:ext cx="43815" cy="31750"/>
            </a:xfrm>
            <a:custGeom>
              <a:avLst/>
              <a:gdLst/>
              <a:ahLst/>
              <a:cxnLst/>
              <a:rect l="l" t="t" r="r" b="b"/>
              <a:pathLst>
                <a:path w="43814" h="31750">
                  <a:moveTo>
                    <a:pt x="0" y="31461"/>
                  </a:moveTo>
                  <a:lnTo>
                    <a:pt x="43468" y="16413"/>
                  </a:lnTo>
                  <a:lnTo>
                    <a:pt x="496" y="0"/>
                  </a:lnTo>
                  <a:lnTo>
                    <a:pt x="0" y="31461"/>
                  </a:lnTo>
                  <a:close/>
                </a:path>
              </a:pathLst>
            </a:custGeom>
            <a:ln w="9524">
              <a:solidFill>
                <a:srgbClr val="000000"/>
              </a:solidFill>
            </a:ln>
          </p:spPr>
          <p:txBody>
            <a:bodyPr wrap="square" lIns="0" tIns="0" rIns="0" bIns="0" rtlCol="0"/>
            <a:lstStyle/>
            <a:p>
              <a:endParaRPr/>
            </a:p>
          </p:txBody>
        </p:sp>
        <p:sp>
          <p:nvSpPr>
            <p:cNvPr id="49" name="object 49"/>
            <p:cNvSpPr/>
            <p:nvPr/>
          </p:nvSpPr>
          <p:spPr>
            <a:xfrm>
              <a:off x="2854806" y="2791533"/>
              <a:ext cx="745490" cy="12065"/>
            </a:xfrm>
            <a:custGeom>
              <a:avLst/>
              <a:gdLst/>
              <a:ahLst/>
              <a:cxnLst/>
              <a:rect l="l" t="t" r="r" b="b"/>
              <a:pathLst>
                <a:path w="745489" h="12064">
                  <a:moveTo>
                    <a:pt x="0" y="0"/>
                  </a:moveTo>
                  <a:lnTo>
                    <a:pt x="745364" y="11774"/>
                  </a:lnTo>
                </a:path>
              </a:pathLst>
            </a:custGeom>
            <a:ln w="9524">
              <a:solidFill>
                <a:srgbClr val="000000"/>
              </a:solidFill>
            </a:ln>
          </p:spPr>
          <p:txBody>
            <a:bodyPr wrap="square" lIns="0" tIns="0" rIns="0" bIns="0" rtlCol="0"/>
            <a:lstStyle/>
            <a:p>
              <a:endParaRPr/>
            </a:p>
          </p:txBody>
        </p:sp>
        <p:sp>
          <p:nvSpPr>
            <p:cNvPr id="50" name="object 50"/>
            <p:cNvSpPr/>
            <p:nvPr/>
          </p:nvSpPr>
          <p:spPr>
            <a:xfrm>
              <a:off x="2811586" y="2775803"/>
              <a:ext cx="43815" cy="31750"/>
            </a:xfrm>
            <a:custGeom>
              <a:avLst/>
              <a:gdLst/>
              <a:ahLst/>
              <a:cxnLst/>
              <a:rect l="l" t="t" r="r" b="b"/>
              <a:pathLst>
                <a:path w="43814" h="31750">
                  <a:moveTo>
                    <a:pt x="42971" y="31461"/>
                  </a:moveTo>
                  <a:lnTo>
                    <a:pt x="0" y="15048"/>
                  </a:lnTo>
                  <a:lnTo>
                    <a:pt x="43468" y="0"/>
                  </a:lnTo>
                  <a:lnTo>
                    <a:pt x="42971" y="31461"/>
                  </a:lnTo>
                  <a:close/>
                </a:path>
              </a:pathLst>
            </a:custGeom>
            <a:solidFill>
              <a:srgbClr val="000000"/>
            </a:solidFill>
          </p:spPr>
          <p:txBody>
            <a:bodyPr wrap="square" lIns="0" tIns="0" rIns="0" bIns="0" rtlCol="0"/>
            <a:lstStyle/>
            <a:p>
              <a:endParaRPr/>
            </a:p>
          </p:txBody>
        </p:sp>
        <p:sp>
          <p:nvSpPr>
            <p:cNvPr id="51" name="object 51"/>
            <p:cNvSpPr/>
            <p:nvPr/>
          </p:nvSpPr>
          <p:spPr>
            <a:xfrm>
              <a:off x="2811586" y="2775803"/>
              <a:ext cx="43815" cy="31750"/>
            </a:xfrm>
            <a:custGeom>
              <a:avLst/>
              <a:gdLst/>
              <a:ahLst/>
              <a:cxnLst/>
              <a:rect l="l" t="t" r="r" b="b"/>
              <a:pathLst>
                <a:path w="43814" h="31750">
                  <a:moveTo>
                    <a:pt x="43468" y="0"/>
                  </a:moveTo>
                  <a:lnTo>
                    <a:pt x="0" y="15048"/>
                  </a:lnTo>
                  <a:lnTo>
                    <a:pt x="42971" y="31461"/>
                  </a:lnTo>
                  <a:lnTo>
                    <a:pt x="43468" y="0"/>
                  </a:lnTo>
                  <a:close/>
                </a:path>
              </a:pathLst>
            </a:custGeom>
            <a:ln w="9524">
              <a:solidFill>
                <a:srgbClr val="000000"/>
              </a:solidFill>
            </a:ln>
          </p:spPr>
          <p:txBody>
            <a:bodyPr wrap="square" lIns="0" tIns="0" rIns="0" bIns="0" rtlCol="0"/>
            <a:lstStyle/>
            <a:p>
              <a:endParaRPr/>
            </a:p>
          </p:txBody>
        </p:sp>
      </p:grpSp>
      <p:sp>
        <p:nvSpPr>
          <p:cNvPr id="52" name="object 52"/>
          <p:cNvSpPr txBox="1"/>
          <p:nvPr/>
        </p:nvSpPr>
        <p:spPr>
          <a:xfrm>
            <a:off x="3031165" y="2375036"/>
            <a:ext cx="335915" cy="193040"/>
          </a:xfrm>
          <a:prstGeom prst="rect">
            <a:avLst/>
          </a:prstGeom>
        </p:spPr>
        <p:txBody>
          <a:bodyPr vert="horz" wrap="square" lIns="0" tIns="12700" rIns="0" bIns="0" rtlCol="0">
            <a:spAutoFit/>
          </a:bodyPr>
          <a:lstStyle/>
          <a:p>
            <a:pPr marL="12700">
              <a:lnSpc>
                <a:spcPct val="100000"/>
              </a:lnSpc>
              <a:spcBef>
                <a:spcPts val="100"/>
              </a:spcBef>
            </a:pPr>
            <a:r>
              <a:rPr sz="1100" b="1" spc="-25" dirty="0">
                <a:latin typeface="Arial"/>
                <a:cs typeface="Arial"/>
              </a:rPr>
              <a:t>Cmd</a:t>
            </a:r>
            <a:endParaRPr sz="1100">
              <a:latin typeface="Arial"/>
              <a:cs typeface="Arial"/>
            </a:endParaRPr>
          </a:p>
        </p:txBody>
      </p:sp>
      <p:sp>
        <p:nvSpPr>
          <p:cNvPr id="53" name="object 53"/>
          <p:cNvSpPr txBox="1"/>
          <p:nvPr/>
        </p:nvSpPr>
        <p:spPr>
          <a:xfrm>
            <a:off x="3034982" y="2819210"/>
            <a:ext cx="328295" cy="193040"/>
          </a:xfrm>
          <a:prstGeom prst="rect">
            <a:avLst/>
          </a:prstGeom>
        </p:spPr>
        <p:txBody>
          <a:bodyPr vert="horz" wrap="square" lIns="0" tIns="12700" rIns="0" bIns="0" rtlCol="0">
            <a:spAutoFit/>
          </a:bodyPr>
          <a:lstStyle/>
          <a:p>
            <a:pPr marL="12700">
              <a:lnSpc>
                <a:spcPct val="100000"/>
              </a:lnSpc>
              <a:spcBef>
                <a:spcPts val="100"/>
              </a:spcBef>
            </a:pPr>
            <a:r>
              <a:rPr sz="1100" b="1" spc="-20" dirty="0">
                <a:latin typeface="Arial"/>
                <a:cs typeface="Arial"/>
              </a:rPr>
              <a:t>Data</a:t>
            </a:r>
            <a:endParaRPr sz="1100">
              <a:latin typeface="Arial"/>
              <a:cs typeface="Arial"/>
            </a:endParaRPr>
          </a:p>
        </p:txBody>
      </p:sp>
      <p:sp>
        <p:nvSpPr>
          <p:cNvPr id="54" name="object 54"/>
          <p:cNvSpPr/>
          <p:nvPr/>
        </p:nvSpPr>
        <p:spPr>
          <a:xfrm>
            <a:off x="3192156" y="1794724"/>
            <a:ext cx="0" cy="1758950"/>
          </a:xfrm>
          <a:custGeom>
            <a:avLst/>
            <a:gdLst/>
            <a:ahLst/>
            <a:cxnLst/>
            <a:rect l="l" t="t" r="r" b="b"/>
            <a:pathLst>
              <a:path h="1758950">
                <a:moveTo>
                  <a:pt x="0" y="0"/>
                </a:moveTo>
                <a:lnTo>
                  <a:pt x="0" y="1758738"/>
                </a:lnTo>
              </a:path>
            </a:pathLst>
          </a:custGeom>
          <a:ln w="9524">
            <a:solidFill>
              <a:srgbClr val="007AFF"/>
            </a:solidFill>
          </a:ln>
        </p:spPr>
        <p:txBody>
          <a:bodyPr wrap="square" lIns="0" tIns="0" rIns="0" bIns="0" rtlCol="0"/>
          <a:lstStyle/>
          <a:p>
            <a:endParaRPr/>
          </a:p>
        </p:txBody>
      </p:sp>
      <p:sp>
        <p:nvSpPr>
          <p:cNvPr id="55" name="object 55"/>
          <p:cNvSpPr txBox="1"/>
          <p:nvPr/>
        </p:nvSpPr>
        <p:spPr>
          <a:xfrm>
            <a:off x="2940651" y="3440426"/>
            <a:ext cx="5156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0000FF"/>
                </a:solidFill>
                <a:latin typeface="Arial"/>
                <a:cs typeface="Arial"/>
              </a:rPr>
              <a:t>TCP/IP</a:t>
            </a:r>
            <a:endParaRPr sz="1200">
              <a:latin typeface="Arial"/>
              <a:cs typeface="Arial"/>
            </a:endParaRPr>
          </a:p>
        </p:txBody>
      </p:sp>
      <p:sp>
        <p:nvSpPr>
          <p:cNvPr id="59" name="object 59"/>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60" name="object 60"/>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
        <p:nvSpPr>
          <p:cNvPr id="56" name="object 56"/>
          <p:cNvSpPr txBox="1"/>
          <p:nvPr/>
        </p:nvSpPr>
        <p:spPr>
          <a:xfrm>
            <a:off x="5154812" y="4142543"/>
            <a:ext cx="5156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0000FF"/>
                </a:solidFill>
                <a:latin typeface="Arial"/>
                <a:cs typeface="Arial"/>
              </a:rPr>
              <a:t>TCP/IP</a:t>
            </a:r>
            <a:endParaRPr sz="1200">
              <a:latin typeface="Arial"/>
              <a:cs typeface="Arial"/>
            </a:endParaRPr>
          </a:p>
        </p:txBody>
      </p:sp>
      <p:sp>
        <p:nvSpPr>
          <p:cNvPr id="57" name="object 57"/>
          <p:cNvSpPr txBox="1"/>
          <p:nvPr/>
        </p:nvSpPr>
        <p:spPr>
          <a:xfrm>
            <a:off x="5280666" y="1479188"/>
            <a:ext cx="51562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0000FF"/>
                </a:solidFill>
                <a:latin typeface="Arial"/>
                <a:cs typeface="Arial"/>
              </a:rPr>
              <a:t>TCP/IP</a:t>
            </a:r>
            <a:endParaRPr sz="1200">
              <a:latin typeface="Arial"/>
              <a:cs typeface="Arial"/>
            </a:endParaRPr>
          </a:p>
        </p:txBody>
      </p:sp>
      <p:sp>
        <p:nvSpPr>
          <p:cNvPr id="58" name="object 58"/>
          <p:cNvSpPr txBox="1"/>
          <p:nvPr/>
        </p:nvSpPr>
        <p:spPr>
          <a:xfrm>
            <a:off x="5880706" y="3054910"/>
            <a:ext cx="364490" cy="208279"/>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0000FF"/>
                </a:solidFill>
                <a:latin typeface="Arial"/>
                <a:cs typeface="Arial"/>
              </a:rPr>
              <a:t>SHM</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Simulation</a:t>
            </a:r>
            <a:r>
              <a:rPr spc="-185" dirty="0"/>
              <a:t> </a:t>
            </a:r>
            <a:r>
              <a:rPr spc="-10" dirty="0"/>
              <a:t>Architecture</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384725" y="1216355"/>
            <a:ext cx="7110095" cy="189865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95959"/>
                </a:solidFill>
                <a:latin typeface="Arial MT"/>
                <a:cs typeface="Arial MT"/>
              </a:rPr>
              <a:t>Gazebo</a:t>
            </a:r>
            <a:r>
              <a:rPr sz="1800" spc="-20" dirty="0">
                <a:solidFill>
                  <a:srgbClr val="595959"/>
                </a:solidFill>
                <a:latin typeface="Arial MT"/>
                <a:cs typeface="Arial MT"/>
              </a:rPr>
              <a:t> </a:t>
            </a:r>
            <a:r>
              <a:rPr sz="1800" dirty="0">
                <a:solidFill>
                  <a:srgbClr val="595959"/>
                </a:solidFill>
                <a:latin typeface="Arial MT"/>
                <a:cs typeface="Arial MT"/>
              </a:rPr>
              <a:t>runs</a:t>
            </a:r>
            <a:r>
              <a:rPr sz="1800" spc="-15" dirty="0">
                <a:solidFill>
                  <a:srgbClr val="595959"/>
                </a:solidFill>
                <a:latin typeface="Arial MT"/>
                <a:cs typeface="Arial MT"/>
              </a:rPr>
              <a:t> </a:t>
            </a:r>
            <a:r>
              <a:rPr sz="1800" dirty="0">
                <a:solidFill>
                  <a:srgbClr val="595959"/>
                </a:solidFill>
                <a:latin typeface="Arial MT"/>
                <a:cs typeface="Arial MT"/>
              </a:rPr>
              <a:t>two</a:t>
            </a:r>
            <a:r>
              <a:rPr sz="1800" spc="-15" dirty="0">
                <a:solidFill>
                  <a:srgbClr val="595959"/>
                </a:solidFill>
                <a:latin typeface="Arial MT"/>
                <a:cs typeface="Arial MT"/>
              </a:rPr>
              <a:t> </a:t>
            </a:r>
            <a:r>
              <a:rPr sz="1800" spc="-10" dirty="0">
                <a:solidFill>
                  <a:srgbClr val="595959"/>
                </a:solidFill>
                <a:latin typeface="Arial MT"/>
                <a:cs typeface="Arial MT"/>
              </a:rPr>
              <a:t>processes:</a:t>
            </a:r>
            <a:endParaRPr sz="1800">
              <a:latin typeface="Arial MT"/>
              <a:cs typeface="Arial MT"/>
            </a:endParaRPr>
          </a:p>
          <a:p>
            <a:pPr marL="469265" indent="-366395">
              <a:lnSpc>
                <a:spcPct val="100000"/>
              </a:lnSpc>
              <a:spcBef>
                <a:spcPts val="1590"/>
              </a:spcBef>
              <a:buFont typeface="Arial MT"/>
              <a:buChar char="●"/>
              <a:tabLst>
                <a:tab pos="469265" algn="l"/>
              </a:tabLst>
            </a:pPr>
            <a:r>
              <a:rPr sz="1800" b="1" dirty="0">
                <a:solidFill>
                  <a:srgbClr val="595959"/>
                </a:solidFill>
                <a:latin typeface="Arial"/>
                <a:cs typeface="Arial"/>
              </a:rPr>
              <a:t>Server</a:t>
            </a:r>
            <a:r>
              <a:rPr sz="1800" dirty="0">
                <a:solidFill>
                  <a:srgbClr val="595959"/>
                </a:solidFill>
                <a:latin typeface="Arial MT"/>
                <a:cs typeface="Arial MT"/>
              </a:rPr>
              <a:t>:</a:t>
            </a:r>
            <a:r>
              <a:rPr sz="1800" spc="-25" dirty="0">
                <a:solidFill>
                  <a:srgbClr val="595959"/>
                </a:solidFill>
                <a:latin typeface="Arial MT"/>
                <a:cs typeface="Arial MT"/>
              </a:rPr>
              <a:t> </a:t>
            </a:r>
            <a:r>
              <a:rPr sz="1800" dirty="0">
                <a:solidFill>
                  <a:srgbClr val="595959"/>
                </a:solidFill>
                <a:latin typeface="Arial MT"/>
                <a:cs typeface="Arial MT"/>
              </a:rPr>
              <a:t>Runs</a:t>
            </a:r>
            <a:r>
              <a:rPr sz="1800" spc="-10"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physics</a:t>
            </a:r>
            <a:r>
              <a:rPr sz="1800" spc="-10" dirty="0">
                <a:solidFill>
                  <a:srgbClr val="595959"/>
                </a:solidFill>
                <a:latin typeface="Arial MT"/>
                <a:cs typeface="Arial MT"/>
              </a:rPr>
              <a:t> </a:t>
            </a:r>
            <a:r>
              <a:rPr sz="1800" dirty="0">
                <a:solidFill>
                  <a:srgbClr val="595959"/>
                </a:solidFill>
                <a:latin typeface="Arial MT"/>
                <a:cs typeface="Arial MT"/>
              </a:rPr>
              <a:t>loop</a:t>
            </a:r>
            <a:r>
              <a:rPr sz="1800" spc="-15" dirty="0">
                <a:solidFill>
                  <a:srgbClr val="595959"/>
                </a:solidFill>
                <a:latin typeface="Arial MT"/>
                <a:cs typeface="Arial MT"/>
              </a:rPr>
              <a:t> </a:t>
            </a:r>
            <a:r>
              <a:rPr sz="1800" dirty="0">
                <a:solidFill>
                  <a:srgbClr val="595959"/>
                </a:solidFill>
                <a:latin typeface="Arial MT"/>
                <a:cs typeface="Arial MT"/>
              </a:rPr>
              <a:t>and</a:t>
            </a:r>
            <a:r>
              <a:rPr sz="1800" spc="-10" dirty="0">
                <a:solidFill>
                  <a:srgbClr val="595959"/>
                </a:solidFill>
                <a:latin typeface="Arial MT"/>
                <a:cs typeface="Arial MT"/>
              </a:rPr>
              <a:t> </a:t>
            </a:r>
            <a:r>
              <a:rPr sz="1800" dirty="0">
                <a:solidFill>
                  <a:srgbClr val="595959"/>
                </a:solidFill>
                <a:latin typeface="Arial MT"/>
                <a:cs typeface="Arial MT"/>
              </a:rPr>
              <a:t>generates</a:t>
            </a:r>
            <a:r>
              <a:rPr sz="1800" spc="-15" dirty="0">
                <a:solidFill>
                  <a:srgbClr val="595959"/>
                </a:solidFill>
                <a:latin typeface="Arial MT"/>
                <a:cs typeface="Arial MT"/>
              </a:rPr>
              <a:t> </a:t>
            </a:r>
            <a:r>
              <a:rPr sz="1800" dirty="0">
                <a:solidFill>
                  <a:srgbClr val="595959"/>
                </a:solidFill>
                <a:latin typeface="Arial MT"/>
                <a:cs typeface="Arial MT"/>
              </a:rPr>
              <a:t>sensor</a:t>
            </a:r>
            <a:r>
              <a:rPr sz="1800" spc="-10" dirty="0">
                <a:solidFill>
                  <a:srgbClr val="595959"/>
                </a:solidFill>
                <a:latin typeface="Arial MT"/>
                <a:cs typeface="Arial MT"/>
              </a:rPr>
              <a:t> data.</a:t>
            </a:r>
            <a:endParaRPr sz="1800">
              <a:latin typeface="Arial MT"/>
              <a:cs typeface="Arial MT"/>
            </a:endParaRPr>
          </a:p>
          <a:p>
            <a:pPr marL="926465" lvl="1" indent="-335915">
              <a:lnSpc>
                <a:spcPts val="1664"/>
              </a:lnSpc>
              <a:spcBef>
                <a:spcPts val="30"/>
              </a:spcBef>
              <a:buChar char="○"/>
              <a:tabLst>
                <a:tab pos="926465" algn="l"/>
              </a:tabLst>
            </a:pPr>
            <a:r>
              <a:rPr sz="1400" dirty="0">
                <a:solidFill>
                  <a:srgbClr val="595959"/>
                </a:solidFill>
                <a:latin typeface="Arial MT"/>
                <a:cs typeface="Arial MT"/>
              </a:rPr>
              <a:t>Executable:</a:t>
            </a:r>
            <a:r>
              <a:rPr sz="1400" spc="-45" dirty="0">
                <a:solidFill>
                  <a:srgbClr val="595959"/>
                </a:solidFill>
                <a:latin typeface="Arial MT"/>
                <a:cs typeface="Arial MT"/>
              </a:rPr>
              <a:t> </a:t>
            </a:r>
            <a:r>
              <a:rPr sz="1400" i="1" spc="-10" dirty="0">
                <a:solidFill>
                  <a:srgbClr val="595959"/>
                </a:solidFill>
                <a:latin typeface="Arial"/>
                <a:cs typeface="Arial"/>
              </a:rPr>
              <a:t>gzserver</a:t>
            </a:r>
            <a:endParaRPr sz="1400">
              <a:latin typeface="Arial"/>
              <a:cs typeface="Arial"/>
            </a:endParaRPr>
          </a:p>
          <a:p>
            <a:pPr marL="926465" lvl="1" indent="-335915">
              <a:lnSpc>
                <a:spcPts val="1639"/>
              </a:lnSpc>
              <a:buChar char="○"/>
              <a:tabLst>
                <a:tab pos="926465" algn="l"/>
              </a:tabLst>
            </a:pPr>
            <a:r>
              <a:rPr sz="1400" dirty="0">
                <a:solidFill>
                  <a:srgbClr val="595959"/>
                </a:solidFill>
                <a:latin typeface="Arial MT"/>
                <a:cs typeface="Arial MT"/>
              </a:rPr>
              <a:t>Libraries:</a:t>
            </a:r>
            <a:r>
              <a:rPr sz="1400" spc="-45" dirty="0">
                <a:solidFill>
                  <a:srgbClr val="595959"/>
                </a:solidFill>
                <a:latin typeface="Arial MT"/>
                <a:cs typeface="Arial MT"/>
              </a:rPr>
              <a:t> </a:t>
            </a:r>
            <a:r>
              <a:rPr sz="1400" dirty="0">
                <a:solidFill>
                  <a:srgbClr val="595959"/>
                </a:solidFill>
                <a:latin typeface="Arial MT"/>
                <a:cs typeface="Arial MT"/>
              </a:rPr>
              <a:t>Physics,</a:t>
            </a:r>
            <a:r>
              <a:rPr sz="1400" spc="-45" dirty="0">
                <a:solidFill>
                  <a:srgbClr val="595959"/>
                </a:solidFill>
                <a:latin typeface="Arial MT"/>
                <a:cs typeface="Arial MT"/>
              </a:rPr>
              <a:t> </a:t>
            </a:r>
            <a:r>
              <a:rPr sz="1400" dirty="0">
                <a:solidFill>
                  <a:srgbClr val="595959"/>
                </a:solidFill>
                <a:latin typeface="Arial MT"/>
                <a:cs typeface="Arial MT"/>
              </a:rPr>
              <a:t>Sensors,</a:t>
            </a:r>
            <a:r>
              <a:rPr sz="1400" spc="-45" dirty="0">
                <a:solidFill>
                  <a:srgbClr val="595959"/>
                </a:solidFill>
                <a:latin typeface="Arial MT"/>
                <a:cs typeface="Arial MT"/>
              </a:rPr>
              <a:t> </a:t>
            </a:r>
            <a:r>
              <a:rPr sz="1400" dirty="0">
                <a:solidFill>
                  <a:srgbClr val="595959"/>
                </a:solidFill>
                <a:latin typeface="Arial MT"/>
                <a:cs typeface="Arial MT"/>
              </a:rPr>
              <a:t>Rendering,</a:t>
            </a:r>
            <a:r>
              <a:rPr sz="1400" spc="-45" dirty="0">
                <a:solidFill>
                  <a:srgbClr val="595959"/>
                </a:solidFill>
                <a:latin typeface="Arial MT"/>
                <a:cs typeface="Arial MT"/>
              </a:rPr>
              <a:t> </a:t>
            </a:r>
            <a:r>
              <a:rPr sz="1400" spc="-10" dirty="0">
                <a:solidFill>
                  <a:srgbClr val="595959"/>
                </a:solidFill>
                <a:latin typeface="Arial MT"/>
                <a:cs typeface="Arial MT"/>
              </a:rPr>
              <a:t>Transport</a:t>
            </a:r>
            <a:endParaRPr sz="1400">
              <a:latin typeface="Arial MT"/>
              <a:cs typeface="Arial MT"/>
            </a:endParaRPr>
          </a:p>
          <a:p>
            <a:pPr marL="469265" indent="-366395">
              <a:lnSpc>
                <a:spcPts val="2135"/>
              </a:lnSpc>
              <a:buFont typeface="Arial MT"/>
              <a:buChar char="●"/>
              <a:tabLst>
                <a:tab pos="469265" algn="l"/>
              </a:tabLst>
            </a:pPr>
            <a:r>
              <a:rPr sz="1800" b="1" dirty="0">
                <a:solidFill>
                  <a:srgbClr val="595959"/>
                </a:solidFill>
                <a:latin typeface="Arial"/>
                <a:cs typeface="Arial"/>
              </a:rPr>
              <a:t>Client</a:t>
            </a:r>
            <a:r>
              <a:rPr sz="1800" dirty="0">
                <a:solidFill>
                  <a:srgbClr val="595959"/>
                </a:solidFill>
                <a:latin typeface="Arial MT"/>
                <a:cs typeface="Arial MT"/>
              </a:rPr>
              <a:t>:</a:t>
            </a:r>
            <a:r>
              <a:rPr sz="1800" spc="-35" dirty="0">
                <a:solidFill>
                  <a:srgbClr val="595959"/>
                </a:solidFill>
                <a:latin typeface="Arial MT"/>
                <a:cs typeface="Arial MT"/>
              </a:rPr>
              <a:t> </a:t>
            </a:r>
            <a:r>
              <a:rPr sz="1800" dirty="0">
                <a:solidFill>
                  <a:srgbClr val="595959"/>
                </a:solidFill>
                <a:latin typeface="Arial MT"/>
                <a:cs typeface="Arial MT"/>
              </a:rPr>
              <a:t>Provides</a:t>
            </a:r>
            <a:r>
              <a:rPr sz="1800" spc="-20" dirty="0">
                <a:solidFill>
                  <a:srgbClr val="595959"/>
                </a:solidFill>
                <a:latin typeface="Arial MT"/>
                <a:cs typeface="Arial MT"/>
              </a:rPr>
              <a:t> </a:t>
            </a:r>
            <a:r>
              <a:rPr sz="1800" dirty="0">
                <a:solidFill>
                  <a:srgbClr val="595959"/>
                </a:solidFill>
                <a:latin typeface="Arial MT"/>
                <a:cs typeface="Arial MT"/>
              </a:rPr>
              <a:t>user</a:t>
            </a:r>
            <a:r>
              <a:rPr sz="1800" spc="-20" dirty="0">
                <a:solidFill>
                  <a:srgbClr val="595959"/>
                </a:solidFill>
                <a:latin typeface="Arial MT"/>
                <a:cs typeface="Arial MT"/>
              </a:rPr>
              <a:t> </a:t>
            </a:r>
            <a:r>
              <a:rPr sz="1800" dirty="0">
                <a:solidFill>
                  <a:srgbClr val="595959"/>
                </a:solidFill>
                <a:latin typeface="Arial MT"/>
                <a:cs typeface="Arial MT"/>
              </a:rPr>
              <a:t>interaction</a:t>
            </a:r>
            <a:r>
              <a:rPr sz="1800" spc="-20" dirty="0">
                <a:solidFill>
                  <a:srgbClr val="595959"/>
                </a:solidFill>
                <a:latin typeface="Arial MT"/>
                <a:cs typeface="Arial MT"/>
              </a:rPr>
              <a:t> </a:t>
            </a:r>
            <a:r>
              <a:rPr sz="1800" dirty="0">
                <a:solidFill>
                  <a:srgbClr val="595959"/>
                </a:solidFill>
                <a:latin typeface="Arial MT"/>
                <a:cs typeface="Arial MT"/>
              </a:rPr>
              <a:t>and</a:t>
            </a:r>
            <a:r>
              <a:rPr sz="1800" spc="-20" dirty="0">
                <a:solidFill>
                  <a:srgbClr val="595959"/>
                </a:solidFill>
                <a:latin typeface="Arial MT"/>
                <a:cs typeface="Arial MT"/>
              </a:rPr>
              <a:t> </a:t>
            </a:r>
            <a:r>
              <a:rPr sz="1800" dirty="0">
                <a:solidFill>
                  <a:srgbClr val="595959"/>
                </a:solidFill>
                <a:latin typeface="Arial MT"/>
                <a:cs typeface="Arial MT"/>
              </a:rPr>
              <a:t>visualization</a:t>
            </a:r>
            <a:r>
              <a:rPr sz="1800" spc="-20" dirty="0">
                <a:solidFill>
                  <a:srgbClr val="595959"/>
                </a:solidFill>
                <a:latin typeface="Arial MT"/>
                <a:cs typeface="Arial MT"/>
              </a:rPr>
              <a:t> </a:t>
            </a:r>
            <a:r>
              <a:rPr sz="1800" dirty="0">
                <a:solidFill>
                  <a:srgbClr val="595959"/>
                </a:solidFill>
                <a:latin typeface="Arial MT"/>
                <a:cs typeface="Arial MT"/>
              </a:rPr>
              <a:t>of</a:t>
            </a:r>
            <a:r>
              <a:rPr sz="1800" spc="-20" dirty="0">
                <a:solidFill>
                  <a:srgbClr val="595959"/>
                </a:solidFill>
                <a:latin typeface="Arial MT"/>
                <a:cs typeface="Arial MT"/>
              </a:rPr>
              <a:t> </a:t>
            </a:r>
            <a:r>
              <a:rPr sz="1800" dirty="0">
                <a:solidFill>
                  <a:srgbClr val="595959"/>
                </a:solidFill>
                <a:latin typeface="Arial MT"/>
                <a:cs typeface="Arial MT"/>
              </a:rPr>
              <a:t>a</a:t>
            </a:r>
            <a:r>
              <a:rPr sz="1800" spc="-20" dirty="0">
                <a:solidFill>
                  <a:srgbClr val="595959"/>
                </a:solidFill>
                <a:latin typeface="Arial MT"/>
                <a:cs typeface="Arial MT"/>
              </a:rPr>
              <a:t> </a:t>
            </a:r>
            <a:r>
              <a:rPr sz="1800" spc="-10" dirty="0">
                <a:solidFill>
                  <a:srgbClr val="595959"/>
                </a:solidFill>
                <a:latin typeface="Arial MT"/>
                <a:cs typeface="Arial MT"/>
              </a:rPr>
              <a:t>simulation.</a:t>
            </a:r>
            <a:endParaRPr sz="1800">
              <a:latin typeface="Arial MT"/>
              <a:cs typeface="Arial MT"/>
            </a:endParaRPr>
          </a:p>
          <a:p>
            <a:pPr marL="926465" lvl="1" indent="-335915">
              <a:lnSpc>
                <a:spcPts val="1664"/>
              </a:lnSpc>
              <a:spcBef>
                <a:spcPts val="30"/>
              </a:spcBef>
              <a:buChar char="○"/>
              <a:tabLst>
                <a:tab pos="926465" algn="l"/>
              </a:tabLst>
            </a:pPr>
            <a:r>
              <a:rPr sz="1400" dirty="0">
                <a:solidFill>
                  <a:srgbClr val="595959"/>
                </a:solidFill>
                <a:latin typeface="Arial MT"/>
                <a:cs typeface="Arial MT"/>
              </a:rPr>
              <a:t>Executable:</a:t>
            </a:r>
            <a:r>
              <a:rPr sz="1400" spc="-45" dirty="0">
                <a:solidFill>
                  <a:srgbClr val="595959"/>
                </a:solidFill>
                <a:latin typeface="Arial MT"/>
                <a:cs typeface="Arial MT"/>
              </a:rPr>
              <a:t> </a:t>
            </a:r>
            <a:r>
              <a:rPr sz="1400" i="1" spc="-10" dirty="0">
                <a:solidFill>
                  <a:srgbClr val="595959"/>
                </a:solidFill>
                <a:latin typeface="Arial"/>
                <a:cs typeface="Arial"/>
              </a:rPr>
              <a:t>gzclient</a:t>
            </a:r>
            <a:endParaRPr sz="1400">
              <a:latin typeface="Arial"/>
              <a:cs typeface="Arial"/>
            </a:endParaRPr>
          </a:p>
          <a:p>
            <a:pPr marL="926465" lvl="1" indent="-335915">
              <a:lnSpc>
                <a:spcPts val="1664"/>
              </a:lnSpc>
              <a:buChar char="○"/>
              <a:tabLst>
                <a:tab pos="926465" algn="l"/>
              </a:tabLst>
            </a:pPr>
            <a:r>
              <a:rPr sz="1400" dirty="0">
                <a:solidFill>
                  <a:srgbClr val="595959"/>
                </a:solidFill>
                <a:latin typeface="Arial MT"/>
                <a:cs typeface="Arial MT"/>
              </a:rPr>
              <a:t>Libraries:</a:t>
            </a:r>
            <a:r>
              <a:rPr sz="1400" spc="-50" dirty="0">
                <a:solidFill>
                  <a:srgbClr val="595959"/>
                </a:solidFill>
                <a:latin typeface="Arial MT"/>
                <a:cs typeface="Arial MT"/>
              </a:rPr>
              <a:t> </a:t>
            </a:r>
            <a:r>
              <a:rPr sz="1400" dirty="0">
                <a:solidFill>
                  <a:srgbClr val="595959"/>
                </a:solidFill>
                <a:latin typeface="Arial MT"/>
                <a:cs typeface="Arial MT"/>
              </a:rPr>
              <a:t>Transport,</a:t>
            </a:r>
            <a:r>
              <a:rPr sz="1400" spc="-50" dirty="0">
                <a:solidFill>
                  <a:srgbClr val="595959"/>
                </a:solidFill>
                <a:latin typeface="Arial MT"/>
                <a:cs typeface="Arial MT"/>
              </a:rPr>
              <a:t> </a:t>
            </a:r>
            <a:r>
              <a:rPr sz="1400" dirty="0">
                <a:solidFill>
                  <a:srgbClr val="595959"/>
                </a:solidFill>
                <a:latin typeface="Arial MT"/>
                <a:cs typeface="Arial MT"/>
              </a:rPr>
              <a:t>Rendering,</a:t>
            </a:r>
            <a:r>
              <a:rPr sz="1400" spc="-50" dirty="0">
                <a:solidFill>
                  <a:srgbClr val="595959"/>
                </a:solidFill>
                <a:latin typeface="Arial MT"/>
                <a:cs typeface="Arial MT"/>
              </a:rPr>
              <a:t> </a:t>
            </a:r>
            <a:r>
              <a:rPr sz="1400" spc="-25" dirty="0">
                <a:solidFill>
                  <a:srgbClr val="595959"/>
                </a:solidFill>
                <a:latin typeface="Arial MT"/>
                <a:cs typeface="Arial MT"/>
              </a:rPr>
              <a:t>GUI</a:t>
            </a:r>
            <a:endParaRPr sz="1400">
              <a:latin typeface="Arial MT"/>
              <a:cs typeface="Arial MT"/>
            </a:endParaRPr>
          </a:p>
        </p:txBody>
      </p:sp>
      <p:sp>
        <p:nvSpPr>
          <p:cNvPr id="11" name="object 11"/>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12" name="object 12"/>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
        <p:nvSpPr>
          <p:cNvPr id="7" name="object 7"/>
          <p:cNvSpPr txBox="1"/>
          <p:nvPr/>
        </p:nvSpPr>
        <p:spPr>
          <a:xfrm>
            <a:off x="519324" y="3937775"/>
            <a:ext cx="4122420" cy="533400"/>
          </a:xfrm>
          <a:prstGeom prst="rect">
            <a:avLst/>
          </a:prstGeom>
          <a:solidFill>
            <a:srgbClr val="EEEEEE"/>
          </a:solidFill>
          <a:ln w="9524">
            <a:solidFill>
              <a:srgbClr val="595959"/>
            </a:solidFill>
          </a:ln>
        </p:spPr>
        <p:txBody>
          <a:bodyPr vert="horz" wrap="square" lIns="0" tIns="50165" rIns="0" bIns="0" rtlCol="0">
            <a:spAutoFit/>
          </a:bodyPr>
          <a:lstStyle/>
          <a:p>
            <a:pPr marL="90170">
              <a:lnSpc>
                <a:spcPts val="1664"/>
              </a:lnSpc>
              <a:spcBef>
                <a:spcPts val="395"/>
              </a:spcBef>
            </a:pPr>
            <a:r>
              <a:rPr sz="1400" dirty="0">
                <a:latin typeface="Arial MT"/>
                <a:cs typeface="Arial MT"/>
              </a:rPr>
              <a:t>$</a:t>
            </a:r>
            <a:r>
              <a:rPr sz="1400" spc="-5" dirty="0">
                <a:latin typeface="Arial MT"/>
                <a:cs typeface="Arial MT"/>
              </a:rPr>
              <a:t> </a:t>
            </a:r>
            <a:r>
              <a:rPr sz="1400" spc="-10" dirty="0">
                <a:latin typeface="Arial MT"/>
                <a:cs typeface="Arial MT"/>
              </a:rPr>
              <a:t>gzserver</a:t>
            </a:r>
            <a:endParaRPr sz="1400">
              <a:latin typeface="Arial MT"/>
              <a:cs typeface="Arial MT"/>
            </a:endParaRPr>
          </a:p>
          <a:p>
            <a:pPr marL="90170">
              <a:lnSpc>
                <a:spcPts val="1664"/>
              </a:lnSpc>
            </a:pPr>
            <a:r>
              <a:rPr sz="1400" dirty="0">
                <a:latin typeface="Arial MT"/>
                <a:cs typeface="Arial MT"/>
              </a:rPr>
              <a:t>$</a:t>
            </a:r>
            <a:r>
              <a:rPr sz="1400" spc="-5" dirty="0">
                <a:latin typeface="Arial MT"/>
                <a:cs typeface="Arial MT"/>
              </a:rPr>
              <a:t> </a:t>
            </a:r>
            <a:r>
              <a:rPr sz="1400" spc="-10" dirty="0">
                <a:latin typeface="Arial MT"/>
                <a:cs typeface="Arial MT"/>
              </a:rPr>
              <a:t>gzclient</a:t>
            </a:r>
            <a:endParaRPr sz="1400">
              <a:latin typeface="Arial MT"/>
              <a:cs typeface="Arial MT"/>
            </a:endParaRPr>
          </a:p>
        </p:txBody>
      </p:sp>
      <p:sp>
        <p:nvSpPr>
          <p:cNvPr id="8" name="object 8"/>
          <p:cNvSpPr txBox="1"/>
          <p:nvPr/>
        </p:nvSpPr>
        <p:spPr>
          <a:xfrm>
            <a:off x="460925" y="3268968"/>
            <a:ext cx="3110865" cy="575945"/>
          </a:xfrm>
          <a:prstGeom prst="rect">
            <a:avLst/>
          </a:prstGeom>
        </p:spPr>
        <p:txBody>
          <a:bodyPr vert="horz" wrap="square" lIns="0" tIns="10795" rIns="0" bIns="0" rtlCol="0">
            <a:spAutoFit/>
          </a:bodyPr>
          <a:lstStyle/>
          <a:p>
            <a:pPr marL="12700" marR="5080">
              <a:lnSpc>
                <a:spcPct val="100699"/>
              </a:lnSpc>
              <a:spcBef>
                <a:spcPts val="85"/>
              </a:spcBef>
            </a:pPr>
            <a:r>
              <a:rPr sz="1800" dirty="0">
                <a:solidFill>
                  <a:srgbClr val="595959"/>
                </a:solidFill>
                <a:latin typeface="Arial MT"/>
                <a:cs typeface="Arial MT"/>
              </a:rPr>
              <a:t>Run</a:t>
            </a:r>
            <a:r>
              <a:rPr sz="1800" spc="475" dirty="0">
                <a:solidFill>
                  <a:srgbClr val="595959"/>
                </a:solidFill>
                <a:latin typeface="Arial MT"/>
                <a:cs typeface="Arial MT"/>
              </a:rPr>
              <a:t> </a:t>
            </a:r>
            <a:r>
              <a:rPr sz="1800" dirty="0">
                <a:solidFill>
                  <a:srgbClr val="595959"/>
                </a:solidFill>
                <a:latin typeface="Arial MT"/>
                <a:cs typeface="Arial MT"/>
              </a:rPr>
              <a:t>Gazebo</a:t>
            </a:r>
            <a:r>
              <a:rPr sz="1800" spc="-15" dirty="0">
                <a:solidFill>
                  <a:srgbClr val="595959"/>
                </a:solidFill>
                <a:latin typeface="Arial MT"/>
                <a:cs typeface="Arial MT"/>
              </a:rPr>
              <a:t> </a:t>
            </a:r>
            <a:r>
              <a:rPr sz="1800" dirty="0">
                <a:solidFill>
                  <a:srgbClr val="595959"/>
                </a:solidFill>
                <a:latin typeface="Arial MT"/>
                <a:cs typeface="Arial MT"/>
              </a:rPr>
              <a:t>server</a:t>
            </a:r>
            <a:r>
              <a:rPr sz="1800" spc="-15" dirty="0">
                <a:solidFill>
                  <a:srgbClr val="595959"/>
                </a:solidFill>
                <a:latin typeface="Arial MT"/>
                <a:cs typeface="Arial MT"/>
              </a:rPr>
              <a:t> </a:t>
            </a:r>
            <a:r>
              <a:rPr sz="1800" dirty="0">
                <a:solidFill>
                  <a:srgbClr val="595959"/>
                </a:solidFill>
                <a:latin typeface="Arial MT"/>
                <a:cs typeface="Arial MT"/>
              </a:rPr>
              <a:t>and</a:t>
            </a:r>
            <a:r>
              <a:rPr sz="1800" spc="-10" dirty="0">
                <a:solidFill>
                  <a:srgbClr val="595959"/>
                </a:solidFill>
                <a:latin typeface="Arial MT"/>
                <a:cs typeface="Arial MT"/>
              </a:rPr>
              <a:t> client separately:</a:t>
            </a:r>
            <a:endParaRPr sz="1800">
              <a:latin typeface="Arial MT"/>
              <a:cs typeface="Arial MT"/>
            </a:endParaRPr>
          </a:p>
        </p:txBody>
      </p:sp>
      <p:sp>
        <p:nvSpPr>
          <p:cNvPr id="9" name="object 9"/>
          <p:cNvSpPr txBox="1"/>
          <p:nvPr/>
        </p:nvSpPr>
        <p:spPr>
          <a:xfrm>
            <a:off x="5215299" y="3958899"/>
            <a:ext cx="3421379" cy="260350"/>
          </a:xfrm>
          <a:prstGeom prst="rect">
            <a:avLst/>
          </a:prstGeom>
          <a:solidFill>
            <a:srgbClr val="EEEEEE"/>
          </a:solidFill>
          <a:ln w="9524">
            <a:solidFill>
              <a:srgbClr val="595959"/>
            </a:solidFill>
          </a:ln>
        </p:spPr>
        <p:txBody>
          <a:bodyPr vert="horz" wrap="square" lIns="0" tIns="15240" rIns="0" bIns="0" rtlCol="0">
            <a:spAutoFit/>
          </a:bodyPr>
          <a:lstStyle/>
          <a:p>
            <a:pPr marL="90170">
              <a:lnSpc>
                <a:spcPct val="100000"/>
              </a:lnSpc>
              <a:spcBef>
                <a:spcPts val="120"/>
              </a:spcBef>
            </a:pPr>
            <a:r>
              <a:rPr sz="1400" dirty="0">
                <a:latin typeface="Arial MT"/>
                <a:cs typeface="Arial MT"/>
              </a:rPr>
              <a:t>$</a:t>
            </a:r>
            <a:r>
              <a:rPr sz="1400" spc="-5" dirty="0">
                <a:latin typeface="Arial MT"/>
                <a:cs typeface="Arial MT"/>
              </a:rPr>
              <a:t> </a:t>
            </a:r>
            <a:r>
              <a:rPr sz="1400" spc="-10" dirty="0">
                <a:latin typeface="Arial MT"/>
                <a:cs typeface="Arial MT"/>
              </a:rPr>
              <a:t>gazebo</a:t>
            </a:r>
            <a:endParaRPr sz="1400">
              <a:latin typeface="Arial MT"/>
              <a:cs typeface="Arial MT"/>
            </a:endParaRPr>
          </a:p>
        </p:txBody>
      </p:sp>
      <p:sp>
        <p:nvSpPr>
          <p:cNvPr id="10" name="object 10"/>
          <p:cNvSpPr txBox="1"/>
          <p:nvPr/>
        </p:nvSpPr>
        <p:spPr>
          <a:xfrm>
            <a:off x="5212125" y="3268968"/>
            <a:ext cx="3047365" cy="575945"/>
          </a:xfrm>
          <a:prstGeom prst="rect">
            <a:avLst/>
          </a:prstGeom>
        </p:spPr>
        <p:txBody>
          <a:bodyPr vert="horz" wrap="square" lIns="0" tIns="10795" rIns="0" bIns="0" rtlCol="0">
            <a:spAutoFit/>
          </a:bodyPr>
          <a:lstStyle/>
          <a:p>
            <a:pPr marL="12700" marR="5080">
              <a:lnSpc>
                <a:spcPct val="100699"/>
              </a:lnSpc>
              <a:spcBef>
                <a:spcPts val="85"/>
              </a:spcBef>
            </a:pPr>
            <a:r>
              <a:rPr sz="1800" dirty="0">
                <a:solidFill>
                  <a:srgbClr val="595959"/>
                </a:solidFill>
                <a:latin typeface="Arial MT"/>
                <a:cs typeface="Arial MT"/>
              </a:rPr>
              <a:t>Run</a:t>
            </a:r>
            <a:r>
              <a:rPr sz="1800" spc="-20" dirty="0">
                <a:solidFill>
                  <a:srgbClr val="595959"/>
                </a:solidFill>
                <a:latin typeface="Arial MT"/>
                <a:cs typeface="Arial MT"/>
              </a:rPr>
              <a:t> </a:t>
            </a:r>
            <a:r>
              <a:rPr sz="1800" dirty="0">
                <a:solidFill>
                  <a:srgbClr val="595959"/>
                </a:solidFill>
                <a:latin typeface="Arial MT"/>
                <a:cs typeface="Arial MT"/>
              </a:rPr>
              <a:t>Gazebo</a:t>
            </a:r>
            <a:r>
              <a:rPr sz="1800" spc="-15" dirty="0">
                <a:solidFill>
                  <a:srgbClr val="595959"/>
                </a:solidFill>
                <a:latin typeface="Arial MT"/>
                <a:cs typeface="Arial MT"/>
              </a:rPr>
              <a:t> </a:t>
            </a:r>
            <a:r>
              <a:rPr sz="1800" dirty="0">
                <a:solidFill>
                  <a:srgbClr val="595959"/>
                </a:solidFill>
                <a:latin typeface="Arial MT"/>
                <a:cs typeface="Arial MT"/>
              </a:rPr>
              <a:t>server</a:t>
            </a:r>
            <a:r>
              <a:rPr sz="1800" spc="-15" dirty="0">
                <a:solidFill>
                  <a:srgbClr val="595959"/>
                </a:solidFill>
                <a:latin typeface="Arial MT"/>
                <a:cs typeface="Arial MT"/>
              </a:rPr>
              <a:t> </a:t>
            </a:r>
            <a:r>
              <a:rPr sz="1800" dirty="0">
                <a:solidFill>
                  <a:srgbClr val="595959"/>
                </a:solidFill>
                <a:latin typeface="Arial MT"/>
                <a:cs typeface="Arial MT"/>
              </a:rPr>
              <a:t>and</a:t>
            </a:r>
            <a:r>
              <a:rPr sz="1800" spc="-15" dirty="0">
                <a:solidFill>
                  <a:srgbClr val="595959"/>
                </a:solidFill>
                <a:latin typeface="Arial MT"/>
                <a:cs typeface="Arial MT"/>
              </a:rPr>
              <a:t> </a:t>
            </a:r>
            <a:r>
              <a:rPr sz="1800" spc="-10" dirty="0">
                <a:solidFill>
                  <a:srgbClr val="595959"/>
                </a:solidFill>
                <a:latin typeface="Arial MT"/>
                <a:cs typeface="Arial MT"/>
              </a:rPr>
              <a:t>client simultaneously:</a:t>
            </a:r>
            <a:endParaRPr sz="18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Elements</a:t>
            </a:r>
            <a:r>
              <a:rPr spc="-114" dirty="0"/>
              <a:t> </a:t>
            </a:r>
            <a:r>
              <a:rPr dirty="0"/>
              <a:t>within</a:t>
            </a:r>
            <a:r>
              <a:rPr spc="-110" dirty="0"/>
              <a:t> </a:t>
            </a:r>
            <a:r>
              <a:rPr spc="-10" dirty="0"/>
              <a:t>Simulation</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4069715" cy="239395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spc="-10" dirty="0">
                <a:solidFill>
                  <a:srgbClr val="595959"/>
                </a:solidFill>
                <a:latin typeface="Arial MT"/>
                <a:cs typeface="Arial MT"/>
              </a:rPr>
              <a:t>World</a:t>
            </a:r>
            <a:endParaRPr sz="1800">
              <a:latin typeface="Arial MT"/>
              <a:cs typeface="Arial MT"/>
            </a:endParaRPr>
          </a:p>
          <a:p>
            <a:pPr marL="836294" marR="153670" lvl="1" indent="-336550">
              <a:lnSpc>
                <a:spcPts val="1650"/>
              </a:lnSpc>
              <a:spcBef>
                <a:spcPts val="110"/>
              </a:spcBef>
              <a:buChar char="○"/>
              <a:tabLst>
                <a:tab pos="836294" algn="l"/>
              </a:tabLst>
            </a:pPr>
            <a:r>
              <a:rPr sz="1400" dirty="0">
                <a:solidFill>
                  <a:srgbClr val="595959"/>
                </a:solidFill>
                <a:latin typeface="Arial MT"/>
                <a:cs typeface="Arial MT"/>
              </a:rPr>
              <a:t>Collection</a:t>
            </a:r>
            <a:r>
              <a:rPr sz="1400" spc="-25" dirty="0">
                <a:solidFill>
                  <a:srgbClr val="595959"/>
                </a:solidFill>
                <a:latin typeface="Arial MT"/>
                <a:cs typeface="Arial MT"/>
              </a:rPr>
              <a:t> </a:t>
            </a:r>
            <a:r>
              <a:rPr sz="1400" dirty="0">
                <a:solidFill>
                  <a:srgbClr val="595959"/>
                </a:solidFill>
                <a:latin typeface="Arial MT"/>
                <a:cs typeface="Arial MT"/>
              </a:rPr>
              <a:t>of</a:t>
            </a:r>
            <a:r>
              <a:rPr sz="1400" spc="-25" dirty="0">
                <a:solidFill>
                  <a:srgbClr val="595959"/>
                </a:solidFill>
                <a:latin typeface="Arial MT"/>
                <a:cs typeface="Arial MT"/>
              </a:rPr>
              <a:t> </a:t>
            </a:r>
            <a:r>
              <a:rPr sz="1400" dirty="0">
                <a:solidFill>
                  <a:srgbClr val="595959"/>
                </a:solidFill>
                <a:latin typeface="Arial MT"/>
                <a:cs typeface="Arial MT"/>
              </a:rPr>
              <a:t>models,</a:t>
            </a:r>
            <a:r>
              <a:rPr sz="1400" spc="-25" dirty="0">
                <a:solidFill>
                  <a:srgbClr val="595959"/>
                </a:solidFill>
                <a:latin typeface="Arial MT"/>
                <a:cs typeface="Arial MT"/>
              </a:rPr>
              <a:t> </a:t>
            </a:r>
            <a:r>
              <a:rPr sz="1400" dirty="0">
                <a:solidFill>
                  <a:srgbClr val="595959"/>
                </a:solidFill>
                <a:latin typeface="Arial MT"/>
                <a:cs typeface="Arial MT"/>
              </a:rPr>
              <a:t>lights,plugins</a:t>
            </a:r>
            <a:r>
              <a:rPr sz="1400" spc="-25" dirty="0">
                <a:solidFill>
                  <a:srgbClr val="595959"/>
                </a:solidFill>
                <a:latin typeface="Arial MT"/>
                <a:cs typeface="Arial MT"/>
              </a:rPr>
              <a:t> and </a:t>
            </a:r>
            <a:r>
              <a:rPr sz="1400" dirty="0">
                <a:solidFill>
                  <a:srgbClr val="595959"/>
                </a:solidFill>
                <a:latin typeface="Arial MT"/>
                <a:cs typeface="Arial MT"/>
              </a:rPr>
              <a:t>global</a:t>
            </a:r>
            <a:r>
              <a:rPr sz="1400" spc="-30" dirty="0">
                <a:solidFill>
                  <a:srgbClr val="595959"/>
                </a:solidFill>
                <a:latin typeface="Arial MT"/>
                <a:cs typeface="Arial MT"/>
              </a:rPr>
              <a:t> </a:t>
            </a:r>
            <a:r>
              <a:rPr sz="1400" spc="-10" dirty="0">
                <a:solidFill>
                  <a:srgbClr val="595959"/>
                </a:solidFill>
                <a:latin typeface="Arial MT"/>
                <a:cs typeface="Arial MT"/>
              </a:rPr>
              <a:t>properties</a:t>
            </a:r>
            <a:endParaRPr sz="1400">
              <a:latin typeface="Arial MT"/>
              <a:cs typeface="Arial MT"/>
            </a:endParaRPr>
          </a:p>
          <a:p>
            <a:pPr marL="379095" indent="-366395">
              <a:lnSpc>
                <a:spcPts val="2065"/>
              </a:lnSpc>
              <a:buChar char="●"/>
              <a:tabLst>
                <a:tab pos="379095" algn="l"/>
              </a:tabLst>
            </a:pPr>
            <a:r>
              <a:rPr sz="1800" spc="-10" dirty="0">
                <a:solidFill>
                  <a:srgbClr val="595959"/>
                </a:solidFill>
                <a:latin typeface="Arial MT"/>
                <a:cs typeface="Arial MT"/>
              </a:rPr>
              <a:t>Models</a:t>
            </a:r>
            <a:endParaRPr sz="1800">
              <a:latin typeface="Arial MT"/>
              <a:cs typeface="Arial MT"/>
            </a:endParaRPr>
          </a:p>
          <a:p>
            <a:pPr marL="836294" marR="264160" lvl="1" indent="-336550">
              <a:lnSpc>
                <a:spcPts val="1650"/>
              </a:lnSpc>
              <a:spcBef>
                <a:spcPts val="110"/>
              </a:spcBef>
              <a:buChar char="○"/>
              <a:tabLst>
                <a:tab pos="836294" algn="l"/>
              </a:tabLst>
            </a:pPr>
            <a:r>
              <a:rPr sz="1400" dirty="0">
                <a:solidFill>
                  <a:srgbClr val="595959"/>
                </a:solidFill>
                <a:latin typeface="Arial MT"/>
                <a:cs typeface="Arial MT"/>
              </a:rPr>
              <a:t>Collection</a:t>
            </a:r>
            <a:r>
              <a:rPr sz="1400" spc="-45" dirty="0">
                <a:solidFill>
                  <a:srgbClr val="595959"/>
                </a:solidFill>
                <a:latin typeface="Arial MT"/>
                <a:cs typeface="Arial MT"/>
              </a:rPr>
              <a:t> </a:t>
            </a:r>
            <a:r>
              <a:rPr sz="1400" dirty="0">
                <a:solidFill>
                  <a:srgbClr val="595959"/>
                </a:solidFill>
                <a:latin typeface="Arial MT"/>
                <a:cs typeface="Arial MT"/>
              </a:rPr>
              <a:t>of</a:t>
            </a:r>
            <a:r>
              <a:rPr sz="1400" spc="-40" dirty="0">
                <a:solidFill>
                  <a:srgbClr val="595959"/>
                </a:solidFill>
                <a:latin typeface="Arial MT"/>
                <a:cs typeface="Arial MT"/>
              </a:rPr>
              <a:t> </a:t>
            </a:r>
            <a:r>
              <a:rPr sz="1400" dirty="0">
                <a:solidFill>
                  <a:srgbClr val="595959"/>
                </a:solidFill>
                <a:latin typeface="Arial MT"/>
                <a:cs typeface="Arial MT"/>
              </a:rPr>
              <a:t>links,</a:t>
            </a:r>
            <a:r>
              <a:rPr sz="1400" spc="-40" dirty="0">
                <a:solidFill>
                  <a:srgbClr val="595959"/>
                </a:solidFill>
                <a:latin typeface="Arial MT"/>
                <a:cs typeface="Arial MT"/>
              </a:rPr>
              <a:t> </a:t>
            </a:r>
            <a:r>
              <a:rPr sz="1400" dirty="0">
                <a:solidFill>
                  <a:srgbClr val="595959"/>
                </a:solidFill>
                <a:latin typeface="Arial MT"/>
                <a:cs typeface="Arial MT"/>
              </a:rPr>
              <a:t>joints,sensors,</a:t>
            </a:r>
            <a:r>
              <a:rPr sz="1400" spc="-40" dirty="0">
                <a:solidFill>
                  <a:srgbClr val="595959"/>
                </a:solidFill>
                <a:latin typeface="Arial MT"/>
                <a:cs typeface="Arial MT"/>
              </a:rPr>
              <a:t> </a:t>
            </a:r>
            <a:r>
              <a:rPr sz="1400" spc="-25" dirty="0">
                <a:solidFill>
                  <a:srgbClr val="595959"/>
                </a:solidFill>
                <a:latin typeface="Arial MT"/>
                <a:cs typeface="Arial MT"/>
              </a:rPr>
              <a:t>and </a:t>
            </a:r>
            <a:r>
              <a:rPr sz="1400" spc="-10" dirty="0">
                <a:solidFill>
                  <a:srgbClr val="595959"/>
                </a:solidFill>
                <a:latin typeface="Arial MT"/>
                <a:cs typeface="Arial MT"/>
              </a:rPr>
              <a:t>plugins</a:t>
            </a:r>
            <a:endParaRPr sz="1400">
              <a:latin typeface="Arial MT"/>
              <a:cs typeface="Arial MT"/>
            </a:endParaRPr>
          </a:p>
          <a:p>
            <a:pPr marL="379095" indent="-366395">
              <a:lnSpc>
                <a:spcPts val="2065"/>
              </a:lnSpc>
              <a:buChar char="●"/>
              <a:tabLst>
                <a:tab pos="379095" algn="l"/>
              </a:tabLst>
            </a:pPr>
            <a:r>
              <a:rPr sz="1800" spc="-10" dirty="0">
                <a:solidFill>
                  <a:srgbClr val="595959"/>
                </a:solidFill>
                <a:latin typeface="Arial MT"/>
                <a:cs typeface="Arial MT"/>
              </a:rPr>
              <a:t>Links</a:t>
            </a:r>
            <a:endParaRPr sz="1800">
              <a:latin typeface="Arial MT"/>
              <a:cs typeface="Arial MT"/>
            </a:endParaRPr>
          </a:p>
          <a:p>
            <a:pPr marL="836294" lvl="1" indent="-335915">
              <a:lnSpc>
                <a:spcPts val="1655"/>
              </a:lnSpc>
              <a:spcBef>
                <a:spcPts val="30"/>
              </a:spcBef>
              <a:buChar char="○"/>
              <a:tabLst>
                <a:tab pos="836294" algn="l"/>
              </a:tabLst>
            </a:pPr>
            <a:r>
              <a:rPr sz="1400" dirty="0">
                <a:solidFill>
                  <a:srgbClr val="595959"/>
                </a:solidFill>
                <a:latin typeface="Arial MT"/>
                <a:cs typeface="Arial MT"/>
              </a:rPr>
              <a:t>Collection</a:t>
            </a:r>
            <a:r>
              <a:rPr sz="1400" spc="-30" dirty="0">
                <a:solidFill>
                  <a:srgbClr val="595959"/>
                </a:solidFill>
                <a:latin typeface="Arial MT"/>
                <a:cs typeface="Arial MT"/>
              </a:rPr>
              <a:t> </a:t>
            </a:r>
            <a:r>
              <a:rPr sz="1400" dirty="0">
                <a:solidFill>
                  <a:srgbClr val="595959"/>
                </a:solidFill>
                <a:latin typeface="Arial MT"/>
                <a:cs typeface="Arial MT"/>
              </a:rPr>
              <a:t>of</a:t>
            </a:r>
            <a:r>
              <a:rPr sz="1400" spc="-30" dirty="0">
                <a:solidFill>
                  <a:srgbClr val="595959"/>
                </a:solidFill>
                <a:latin typeface="Arial MT"/>
                <a:cs typeface="Arial MT"/>
              </a:rPr>
              <a:t> </a:t>
            </a:r>
            <a:r>
              <a:rPr sz="1400" dirty="0">
                <a:solidFill>
                  <a:srgbClr val="595959"/>
                </a:solidFill>
                <a:latin typeface="Arial MT"/>
                <a:cs typeface="Arial MT"/>
              </a:rPr>
              <a:t>collision</a:t>
            </a:r>
            <a:r>
              <a:rPr sz="1400" spc="-30" dirty="0">
                <a:solidFill>
                  <a:srgbClr val="595959"/>
                </a:solidFill>
                <a:latin typeface="Arial MT"/>
                <a:cs typeface="Arial MT"/>
              </a:rPr>
              <a:t> </a:t>
            </a:r>
            <a:r>
              <a:rPr sz="1400" dirty="0">
                <a:solidFill>
                  <a:srgbClr val="595959"/>
                </a:solidFill>
                <a:latin typeface="Arial MT"/>
                <a:cs typeface="Arial MT"/>
              </a:rPr>
              <a:t>and</a:t>
            </a:r>
            <a:r>
              <a:rPr sz="1400" spc="-30" dirty="0">
                <a:solidFill>
                  <a:srgbClr val="595959"/>
                </a:solidFill>
                <a:latin typeface="Arial MT"/>
                <a:cs typeface="Arial MT"/>
              </a:rPr>
              <a:t> </a:t>
            </a:r>
            <a:r>
              <a:rPr sz="1400" dirty="0">
                <a:solidFill>
                  <a:srgbClr val="595959"/>
                </a:solidFill>
                <a:latin typeface="Arial MT"/>
                <a:cs typeface="Arial MT"/>
              </a:rPr>
              <a:t>visual</a:t>
            </a:r>
            <a:r>
              <a:rPr sz="1400" spc="-30" dirty="0">
                <a:solidFill>
                  <a:srgbClr val="595959"/>
                </a:solidFill>
                <a:latin typeface="Arial MT"/>
                <a:cs typeface="Arial MT"/>
              </a:rPr>
              <a:t> </a:t>
            </a:r>
            <a:r>
              <a:rPr sz="1400" spc="-10" dirty="0">
                <a:solidFill>
                  <a:srgbClr val="595959"/>
                </a:solidFill>
                <a:latin typeface="Arial MT"/>
                <a:cs typeface="Arial MT"/>
              </a:rPr>
              <a:t>objects</a:t>
            </a:r>
            <a:endParaRPr sz="1400">
              <a:latin typeface="Arial MT"/>
              <a:cs typeface="Arial MT"/>
            </a:endParaRPr>
          </a:p>
          <a:p>
            <a:pPr marL="379095" indent="-366395">
              <a:lnSpc>
                <a:spcPts val="2135"/>
              </a:lnSpc>
              <a:buChar char="●"/>
              <a:tabLst>
                <a:tab pos="379095" algn="l"/>
              </a:tabLst>
            </a:pPr>
            <a:r>
              <a:rPr sz="1800" dirty="0">
                <a:solidFill>
                  <a:srgbClr val="595959"/>
                </a:solidFill>
                <a:latin typeface="Arial MT"/>
                <a:cs typeface="Arial MT"/>
              </a:rPr>
              <a:t>Collision</a:t>
            </a:r>
            <a:r>
              <a:rPr sz="1800" spc="-45" dirty="0">
                <a:solidFill>
                  <a:srgbClr val="595959"/>
                </a:solidFill>
                <a:latin typeface="Arial MT"/>
                <a:cs typeface="Arial MT"/>
              </a:rPr>
              <a:t> </a:t>
            </a:r>
            <a:r>
              <a:rPr sz="1800" spc="-10" dirty="0">
                <a:solidFill>
                  <a:srgbClr val="595959"/>
                </a:solidFill>
                <a:latin typeface="Arial MT"/>
                <a:cs typeface="Arial MT"/>
              </a:rPr>
              <a:t>Objects</a:t>
            </a:r>
            <a:endParaRPr sz="1800">
              <a:latin typeface="Arial MT"/>
              <a:cs typeface="Arial MT"/>
            </a:endParaRPr>
          </a:p>
          <a:p>
            <a:pPr marL="836294" lvl="1" indent="-335915">
              <a:lnSpc>
                <a:spcPct val="100000"/>
              </a:lnSpc>
              <a:spcBef>
                <a:spcPts val="30"/>
              </a:spcBef>
              <a:buChar char="○"/>
              <a:tabLst>
                <a:tab pos="836294" algn="l"/>
              </a:tabLst>
            </a:pPr>
            <a:r>
              <a:rPr sz="1400" dirty="0">
                <a:solidFill>
                  <a:srgbClr val="595959"/>
                </a:solidFill>
                <a:latin typeface="Arial MT"/>
                <a:cs typeface="Arial MT"/>
              </a:rPr>
              <a:t>Geometry</a:t>
            </a:r>
            <a:r>
              <a:rPr sz="1400" spc="-20" dirty="0">
                <a:solidFill>
                  <a:srgbClr val="595959"/>
                </a:solidFill>
                <a:latin typeface="Arial MT"/>
                <a:cs typeface="Arial MT"/>
              </a:rPr>
              <a:t> </a:t>
            </a:r>
            <a:r>
              <a:rPr sz="1400" dirty="0">
                <a:solidFill>
                  <a:srgbClr val="595959"/>
                </a:solidFill>
                <a:latin typeface="Arial MT"/>
                <a:cs typeface="Arial MT"/>
              </a:rPr>
              <a:t>that</a:t>
            </a:r>
            <a:r>
              <a:rPr sz="1400" spc="-15" dirty="0">
                <a:solidFill>
                  <a:srgbClr val="595959"/>
                </a:solidFill>
                <a:latin typeface="Arial MT"/>
                <a:cs typeface="Arial MT"/>
              </a:rPr>
              <a:t> </a:t>
            </a:r>
            <a:r>
              <a:rPr sz="1400" dirty="0">
                <a:solidFill>
                  <a:srgbClr val="595959"/>
                </a:solidFill>
                <a:latin typeface="Arial MT"/>
                <a:cs typeface="Arial MT"/>
              </a:rPr>
              <a:t>defines</a:t>
            </a:r>
            <a:r>
              <a:rPr sz="1400" spc="-15" dirty="0">
                <a:solidFill>
                  <a:srgbClr val="595959"/>
                </a:solidFill>
                <a:latin typeface="Arial MT"/>
                <a:cs typeface="Arial MT"/>
              </a:rPr>
              <a:t> </a:t>
            </a:r>
            <a:r>
              <a:rPr sz="1400" dirty="0">
                <a:solidFill>
                  <a:srgbClr val="595959"/>
                </a:solidFill>
                <a:latin typeface="Arial MT"/>
                <a:cs typeface="Arial MT"/>
              </a:rPr>
              <a:t>a</a:t>
            </a:r>
            <a:r>
              <a:rPr sz="1400" spc="-15" dirty="0">
                <a:solidFill>
                  <a:srgbClr val="595959"/>
                </a:solidFill>
                <a:latin typeface="Arial MT"/>
                <a:cs typeface="Arial MT"/>
              </a:rPr>
              <a:t> </a:t>
            </a:r>
            <a:r>
              <a:rPr sz="1400" dirty="0">
                <a:solidFill>
                  <a:srgbClr val="595959"/>
                </a:solidFill>
                <a:latin typeface="Arial MT"/>
                <a:cs typeface="Arial MT"/>
              </a:rPr>
              <a:t>colliding</a:t>
            </a:r>
            <a:r>
              <a:rPr sz="1400" spc="-15" dirty="0">
                <a:solidFill>
                  <a:srgbClr val="595959"/>
                </a:solidFill>
                <a:latin typeface="Arial MT"/>
                <a:cs typeface="Arial MT"/>
              </a:rPr>
              <a:t> </a:t>
            </a:r>
            <a:r>
              <a:rPr sz="1400" spc="-10" dirty="0">
                <a:solidFill>
                  <a:srgbClr val="595959"/>
                </a:solidFill>
                <a:latin typeface="Arial MT"/>
                <a:cs typeface="Arial MT"/>
              </a:rPr>
              <a:t>surface</a:t>
            </a:r>
            <a:endParaRPr sz="1400">
              <a:latin typeface="Arial MT"/>
              <a:cs typeface="Arial MT"/>
            </a:endParaRPr>
          </a:p>
        </p:txBody>
      </p:sp>
      <p:sp>
        <p:nvSpPr>
          <p:cNvPr id="9" name="object 9"/>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10" name="object 10"/>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
        <p:nvSpPr>
          <p:cNvPr id="7" name="object 7"/>
          <p:cNvSpPr txBox="1"/>
          <p:nvPr/>
        </p:nvSpPr>
        <p:spPr>
          <a:xfrm>
            <a:off x="4894849" y="1911680"/>
            <a:ext cx="989330" cy="29972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spc="-10" dirty="0">
                <a:solidFill>
                  <a:srgbClr val="595959"/>
                </a:solidFill>
                <a:latin typeface="Arial MT"/>
                <a:cs typeface="Arial MT"/>
              </a:rPr>
              <a:t>Joints</a:t>
            </a:r>
            <a:endParaRPr sz="1800">
              <a:latin typeface="Arial MT"/>
              <a:cs typeface="Arial MT"/>
            </a:endParaRPr>
          </a:p>
        </p:txBody>
      </p:sp>
      <p:sp>
        <p:nvSpPr>
          <p:cNvPr id="8" name="object 8"/>
          <p:cNvSpPr txBox="1"/>
          <p:nvPr/>
        </p:nvSpPr>
        <p:spPr>
          <a:xfrm>
            <a:off x="4894849" y="1216355"/>
            <a:ext cx="3495040" cy="2393950"/>
          </a:xfrm>
          <a:prstGeom prst="rect">
            <a:avLst/>
          </a:prstGeom>
        </p:spPr>
        <p:txBody>
          <a:bodyPr vert="horz" wrap="square" lIns="0" tIns="12700" rIns="0" bIns="0" rtlCol="0">
            <a:spAutoFit/>
          </a:bodyPr>
          <a:lstStyle/>
          <a:p>
            <a:pPr marL="379095" indent="-366395">
              <a:lnSpc>
                <a:spcPct val="100000"/>
              </a:lnSpc>
              <a:spcBef>
                <a:spcPts val="100"/>
              </a:spcBef>
              <a:buChar char="●"/>
              <a:tabLst>
                <a:tab pos="379095" algn="l"/>
              </a:tabLst>
            </a:pPr>
            <a:r>
              <a:rPr sz="1800" dirty="0">
                <a:solidFill>
                  <a:srgbClr val="595959"/>
                </a:solidFill>
                <a:latin typeface="Arial MT"/>
                <a:cs typeface="Arial MT"/>
              </a:rPr>
              <a:t>Visual</a:t>
            </a:r>
            <a:r>
              <a:rPr sz="1800" spc="-30" dirty="0">
                <a:solidFill>
                  <a:srgbClr val="595959"/>
                </a:solidFill>
                <a:latin typeface="Arial MT"/>
                <a:cs typeface="Arial MT"/>
              </a:rPr>
              <a:t> </a:t>
            </a:r>
            <a:r>
              <a:rPr sz="1800" spc="-10" dirty="0">
                <a:solidFill>
                  <a:srgbClr val="595959"/>
                </a:solidFill>
                <a:latin typeface="Arial MT"/>
                <a:cs typeface="Arial MT"/>
              </a:rPr>
              <a:t>Objects</a:t>
            </a:r>
            <a:endParaRPr sz="1800">
              <a:latin typeface="Arial MT"/>
              <a:cs typeface="Arial MT"/>
            </a:endParaRPr>
          </a:p>
          <a:p>
            <a:pPr marL="836294" marR="398780" lvl="1" indent="-336550">
              <a:lnSpc>
                <a:spcPts val="1650"/>
              </a:lnSpc>
              <a:spcBef>
                <a:spcPts val="110"/>
              </a:spcBef>
              <a:buChar char="○"/>
              <a:tabLst>
                <a:tab pos="836294" algn="l"/>
              </a:tabLst>
            </a:pPr>
            <a:r>
              <a:rPr sz="1400" dirty="0">
                <a:solidFill>
                  <a:srgbClr val="595959"/>
                </a:solidFill>
                <a:latin typeface="Arial MT"/>
                <a:cs typeface="Arial MT"/>
              </a:rPr>
              <a:t>Geometry</a:t>
            </a:r>
            <a:r>
              <a:rPr sz="1400" spc="-20" dirty="0">
                <a:solidFill>
                  <a:srgbClr val="595959"/>
                </a:solidFill>
                <a:latin typeface="Arial MT"/>
                <a:cs typeface="Arial MT"/>
              </a:rPr>
              <a:t> </a:t>
            </a:r>
            <a:r>
              <a:rPr sz="1400" dirty="0">
                <a:solidFill>
                  <a:srgbClr val="595959"/>
                </a:solidFill>
                <a:latin typeface="Arial MT"/>
                <a:cs typeface="Arial MT"/>
              </a:rPr>
              <a:t>that</a:t>
            </a:r>
            <a:r>
              <a:rPr sz="1400" spc="-10" dirty="0">
                <a:solidFill>
                  <a:srgbClr val="595959"/>
                </a:solidFill>
                <a:latin typeface="Arial MT"/>
                <a:cs typeface="Arial MT"/>
              </a:rPr>
              <a:t> </a:t>
            </a:r>
            <a:r>
              <a:rPr sz="1400" dirty="0">
                <a:solidFill>
                  <a:srgbClr val="595959"/>
                </a:solidFill>
                <a:latin typeface="Arial MT"/>
                <a:cs typeface="Arial MT"/>
              </a:rPr>
              <a:t>defines</a:t>
            </a:r>
            <a:r>
              <a:rPr sz="1400" spc="-10" dirty="0">
                <a:solidFill>
                  <a:srgbClr val="595959"/>
                </a:solidFill>
                <a:latin typeface="Arial MT"/>
                <a:cs typeface="Arial MT"/>
              </a:rPr>
              <a:t> visual representation</a:t>
            </a:r>
            <a:endParaRPr sz="1400">
              <a:latin typeface="Arial MT"/>
              <a:cs typeface="Arial MT"/>
            </a:endParaRPr>
          </a:p>
          <a:p>
            <a:pPr lvl="1">
              <a:lnSpc>
                <a:spcPct val="100000"/>
              </a:lnSpc>
              <a:spcBef>
                <a:spcPts val="484"/>
              </a:spcBef>
              <a:buClr>
                <a:srgbClr val="595959"/>
              </a:buClr>
              <a:buFont typeface="Arial MT"/>
              <a:buChar char="○"/>
            </a:pPr>
            <a:endParaRPr sz="1400">
              <a:latin typeface="Arial MT"/>
              <a:cs typeface="Arial MT"/>
            </a:endParaRPr>
          </a:p>
          <a:p>
            <a:pPr marL="836294" lvl="1" indent="-335915">
              <a:lnSpc>
                <a:spcPts val="1655"/>
              </a:lnSpc>
              <a:buChar char="○"/>
              <a:tabLst>
                <a:tab pos="836294" algn="l"/>
              </a:tabLst>
            </a:pPr>
            <a:r>
              <a:rPr sz="1400" dirty="0">
                <a:solidFill>
                  <a:srgbClr val="595959"/>
                </a:solidFill>
                <a:latin typeface="Arial MT"/>
                <a:cs typeface="Arial MT"/>
              </a:rPr>
              <a:t>Constraints</a:t>
            </a:r>
            <a:r>
              <a:rPr sz="1400" spc="-20" dirty="0">
                <a:solidFill>
                  <a:srgbClr val="595959"/>
                </a:solidFill>
                <a:latin typeface="Arial MT"/>
                <a:cs typeface="Arial MT"/>
              </a:rPr>
              <a:t> </a:t>
            </a:r>
            <a:r>
              <a:rPr sz="1400" dirty="0">
                <a:solidFill>
                  <a:srgbClr val="595959"/>
                </a:solidFill>
                <a:latin typeface="Arial MT"/>
                <a:cs typeface="Arial MT"/>
              </a:rPr>
              <a:t>between</a:t>
            </a:r>
            <a:r>
              <a:rPr sz="1400" spc="-20" dirty="0">
                <a:solidFill>
                  <a:srgbClr val="595959"/>
                </a:solidFill>
                <a:latin typeface="Arial MT"/>
                <a:cs typeface="Arial MT"/>
              </a:rPr>
              <a:t> </a:t>
            </a:r>
            <a:r>
              <a:rPr sz="1400" spc="-10" dirty="0">
                <a:solidFill>
                  <a:srgbClr val="595959"/>
                </a:solidFill>
                <a:latin typeface="Arial MT"/>
                <a:cs typeface="Arial MT"/>
              </a:rPr>
              <a:t>links</a:t>
            </a:r>
            <a:endParaRPr sz="1400">
              <a:latin typeface="Arial MT"/>
              <a:cs typeface="Arial MT"/>
            </a:endParaRPr>
          </a:p>
          <a:p>
            <a:pPr marL="379095" indent="-366395">
              <a:lnSpc>
                <a:spcPts val="2135"/>
              </a:lnSpc>
              <a:buChar char="●"/>
              <a:tabLst>
                <a:tab pos="379095" algn="l"/>
              </a:tabLst>
            </a:pPr>
            <a:r>
              <a:rPr sz="1800" spc="-10" dirty="0">
                <a:solidFill>
                  <a:srgbClr val="595959"/>
                </a:solidFill>
                <a:latin typeface="Arial MT"/>
                <a:cs typeface="Arial MT"/>
              </a:rPr>
              <a:t>Sensors</a:t>
            </a:r>
            <a:endParaRPr sz="1800">
              <a:latin typeface="Arial MT"/>
              <a:cs typeface="Arial MT"/>
            </a:endParaRPr>
          </a:p>
          <a:p>
            <a:pPr marL="836294" lvl="1" indent="-335915">
              <a:lnSpc>
                <a:spcPts val="1655"/>
              </a:lnSpc>
              <a:spcBef>
                <a:spcPts val="30"/>
              </a:spcBef>
              <a:buChar char="○"/>
              <a:tabLst>
                <a:tab pos="836294" algn="l"/>
              </a:tabLst>
            </a:pPr>
            <a:r>
              <a:rPr sz="1400" dirty="0">
                <a:solidFill>
                  <a:srgbClr val="595959"/>
                </a:solidFill>
                <a:latin typeface="Arial MT"/>
                <a:cs typeface="Arial MT"/>
              </a:rPr>
              <a:t>Collect,</a:t>
            </a:r>
            <a:r>
              <a:rPr sz="1400" spc="-35" dirty="0">
                <a:solidFill>
                  <a:srgbClr val="595959"/>
                </a:solidFill>
                <a:latin typeface="Arial MT"/>
                <a:cs typeface="Arial MT"/>
              </a:rPr>
              <a:t> </a:t>
            </a:r>
            <a:r>
              <a:rPr sz="1400" dirty="0">
                <a:solidFill>
                  <a:srgbClr val="595959"/>
                </a:solidFill>
                <a:latin typeface="Arial MT"/>
                <a:cs typeface="Arial MT"/>
              </a:rPr>
              <a:t>process,</a:t>
            </a:r>
            <a:r>
              <a:rPr sz="1400" spc="-30" dirty="0">
                <a:solidFill>
                  <a:srgbClr val="595959"/>
                </a:solidFill>
                <a:latin typeface="Arial MT"/>
                <a:cs typeface="Arial MT"/>
              </a:rPr>
              <a:t> </a:t>
            </a:r>
            <a:r>
              <a:rPr sz="1400" dirty="0">
                <a:solidFill>
                  <a:srgbClr val="595959"/>
                </a:solidFill>
                <a:latin typeface="Arial MT"/>
                <a:cs typeface="Arial MT"/>
              </a:rPr>
              <a:t>and</a:t>
            </a:r>
            <a:r>
              <a:rPr sz="1400" spc="-30" dirty="0">
                <a:solidFill>
                  <a:srgbClr val="595959"/>
                </a:solidFill>
                <a:latin typeface="Arial MT"/>
                <a:cs typeface="Arial MT"/>
              </a:rPr>
              <a:t> </a:t>
            </a:r>
            <a:r>
              <a:rPr sz="1400" dirty="0">
                <a:solidFill>
                  <a:srgbClr val="595959"/>
                </a:solidFill>
                <a:latin typeface="Arial MT"/>
                <a:cs typeface="Arial MT"/>
              </a:rPr>
              <a:t>output</a:t>
            </a:r>
            <a:r>
              <a:rPr sz="1400" spc="-30" dirty="0">
                <a:solidFill>
                  <a:srgbClr val="595959"/>
                </a:solidFill>
                <a:latin typeface="Arial MT"/>
                <a:cs typeface="Arial MT"/>
              </a:rPr>
              <a:t> </a:t>
            </a:r>
            <a:r>
              <a:rPr sz="1400" spc="-20" dirty="0">
                <a:solidFill>
                  <a:srgbClr val="595959"/>
                </a:solidFill>
                <a:latin typeface="Arial MT"/>
                <a:cs typeface="Arial MT"/>
              </a:rPr>
              <a:t>data</a:t>
            </a:r>
            <a:endParaRPr sz="1400">
              <a:latin typeface="Arial MT"/>
              <a:cs typeface="Arial MT"/>
            </a:endParaRPr>
          </a:p>
          <a:p>
            <a:pPr marL="379095" indent="-366395">
              <a:lnSpc>
                <a:spcPts val="2135"/>
              </a:lnSpc>
              <a:buChar char="●"/>
              <a:tabLst>
                <a:tab pos="379095" algn="l"/>
              </a:tabLst>
            </a:pPr>
            <a:r>
              <a:rPr sz="1800" spc="-10" dirty="0">
                <a:solidFill>
                  <a:srgbClr val="595959"/>
                </a:solidFill>
                <a:latin typeface="Arial MT"/>
                <a:cs typeface="Arial MT"/>
              </a:rPr>
              <a:t>Plugins</a:t>
            </a:r>
            <a:endParaRPr sz="1800">
              <a:latin typeface="Arial MT"/>
              <a:cs typeface="Arial MT"/>
            </a:endParaRPr>
          </a:p>
          <a:p>
            <a:pPr marL="836294" marR="5080" lvl="1" indent="-336550">
              <a:lnSpc>
                <a:spcPts val="1650"/>
              </a:lnSpc>
              <a:spcBef>
                <a:spcPts val="110"/>
              </a:spcBef>
              <a:buChar char="○"/>
              <a:tabLst>
                <a:tab pos="836294" algn="l"/>
              </a:tabLst>
            </a:pPr>
            <a:r>
              <a:rPr sz="1400" dirty="0">
                <a:solidFill>
                  <a:srgbClr val="595959"/>
                </a:solidFill>
                <a:latin typeface="Arial MT"/>
                <a:cs typeface="Arial MT"/>
              </a:rPr>
              <a:t>Code</a:t>
            </a:r>
            <a:r>
              <a:rPr sz="1400" spc="-25" dirty="0">
                <a:solidFill>
                  <a:srgbClr val="595959"/>
                </a:solidFill>
                <a:latin typeface="Arial MT"/>
                <a:cs typeface="Arial MT"/>
              </a:rPr>
              <a:t> </a:t>
            </a:r>
            <a:r>
              <a:rPr sz="1400" dirty="0">
                <a:solidFill>
                  <a:srgbClr val="595959"/>
                </a:solidFill>
                <a:latin typeface="Arial MT"/>
                <a:cs typeface="Arial MT"/>
              </a:rPr>
              <a:t>attached</a:t>
            </a:r>
            <a:r>
              <a:rPr sz="1400" spc="-20" dirty="0">
                <a:solidFill>
                  <a:srgbClr val="595959"/>
                </a:solidFill>
                <a:latin typeface="Arial MT"/>
                <a:cs typeface="Arial MT"/>
              </a:rPr>
              <a:t> </a:t>
            </a:r>
            <a:r>
              <a:rPr sz="1400" dirty="0">
                <a:solidFill>
                  <a:srgbClr val="595959"/>
                </a:solidFill>
                <a:latin typeface="Arial MT"/>
                <a:cs typeface="Arial MT"/>
              </a:rPr>
              <a:t>to</a:t>
            </a:r>
            <a:r>
              <a:rPr sz="1400" spc="-20" dirty="0">
                <a:solidFill>
                  <a:srgbClr val="595959"/>
                </a:solidFill>
                <a:latin typeface="Arial MT"/>
                <a:cs typeface="Arial MT"/>
              </a:rPr>
              <a:t> </a:t>
            </a:r>
            <a:r>
              <a:rPr sz="1400" dirty="0">
                <a:solidFill>
                  <a:srgbClr val="595959"/>
                </a:solidFill>
                <a:latin typeface="Arial MT"/>
                <a:cs typeface="Arial MT"/>
              </a:rPr>
              <a:t>a</a:t>
            </a:r>
            <a:r>
              <a:rPr sz="1400" spc="-20" dirty="0">
                <a:solidFill>
                  <a:srgbClr val="595959"/>
                </a:solidFill>
                <a:latin typeface="Arial MT"/>
                <a:cs typeface="Arial MT"/>
              </a:rPr>
              <a:t> </a:t>
            </a:r>
            <a:r>
              <a:rPr sz="1400" dirty="0">
                <a:solidFill>
                  <a:srgbClr val="595959"/>
                </a:solidFill>
                <a:latin typeface="Arial MT"/>
                <a:cs typeface="Arial MT"/>
              </a:rPr>
              <a:t>World,</a:t>
            </a:r>
            <a:r>
              <a:rPr sz="1400" spc="-20" dirty="0">
                <a:solidFill>
                  <a:srgbClr val="595959"/>
                </a:solidFill>
                <a:latin typeface="Arial MT"/>
                <a:cs typeface="Arial MT"/>
              </a:rPr>
              <a:t> </a:t>
            </a:r>
            <a:r>
              <a:rPr sz="1400" spc="-10" dirty="0">
                <a:solidFill>
                  <a:srgbClr val="595959"/>
                </a:solidFill>
                <a:latin typeface="Arial MT"/>
                <a:cs typeface="Arial MT"/>
              </a:rPr>
              <a:t>Model, </a:t>
            </a:r>
            <a:r>
              <a:rPr sz="1400" dirty="0">
                <a:solidFill>
                  <a:srgbClr val="595959"/>
                </a:solidFill>
                <a:latin typeface="Arial MT"/>
                <a:cs typeface="Arial MT"/>
              </a:rPr>
              <a:t>Sensor,</a:t>
            </a:r>
            <a:r>
              <a:rPr sz="1400" spc="-15" dirty="0">
                <a:solidFill>
                  <a:srgbClr val="595959"/>
                </a:solidFill>
                <a:latin typeface="Arial MT"/>
                <a:cs typeface="Arial MT"/>
              </a:rPr>
              <a:t> </a:t>
            </a:r>
            <a:r>
              <a:rPr sz="1400" dirty="0">
                <a:solidFill>
                  <a:srgbClr val="595959"/>
                </a:solidFill>
                <a:latin typeface="Arial MT"/>
                <a:cs typeface="Arial MT"/>
              </a:rPr>
              <a:t>or</a:t>
            </a:r>
            <a:r>
              <a:rPr sz="1400" spc="-15" dirty="0">
                <a:solidFill>
                  <a:srgbClr val="595959"/>
                </a:solidFill>
                <a:latin typeface="Arial MT"/>
                <a:cs typeface="Arial MT"/>
              </a:rPr>
              <a:t> </a:t>
            </a:r>
            <a:r>
              <a:rPr sz="1400" dirty="0">
                <a:solidFill>
                  <a:srgbClr val="595959"/>
                </a:solidFill>
                <a:latin typeface="Arial MT"/>
                <a:cs typeface="Arial MT"/>
              </a:rPr>
              <a:t>the</a:t>
            </a:r>
            <a:r>
              <a:rPr sz="1400" spc="-15" dirty="0">
                <a:solidFill>
                  <a:srgbClr val="595959"/>
                </a:solidFill>
                <a:latin typeface="Arial MT"/>
                <a:cs typeface="Arial MT"/>
              </a:rPr>
              <a:t> </a:t>
            </a:r>
            <a:r>
              <a:rPr sz="1400" dirty="0">
                <a:solidFill>
                  <a:srgbClr val="595959"/>
                </a:solidFill>
                <a:latin typeface="Arial MT"/>
                <a:cs typeface="Arial MT"/>
              </a:rPr>
              <a:t>simulator</a:t>
            </a:r>
            <a:r>
              <a:rPr sz="1400" spc="-15" dirty="0">
                <a:solidFill>
                  <a:srgbClr val="595959"/>
                </a:solidFill>
                <a:latin typeface="Arial MT"/>
                <a:cs typeface="Arial MT"/>
              </a:rPr>
              <a:t> </a:t>
            </a:r>
            <a:r>
              <a:rPr sz="1400" spc="-10" dirty="0">
                <a:solidFill>
                  <a:srgbClr val="595959"/>
                </a:solidFill>
                <a:latin typeface="Arial MT"/>
                <a:cs typeface="Arial MT"/>
              </a:rPr>
              <a:t>itself</a:t>
            </a:r>
            <a:endParaRPr sz="14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Element</a:t>
            </a:r>
            <a:r>
              <a:rPr spc="-140" dirty="0"/>
              <a:t> </a:t>
            </a:r>
            <a:r>
              <a:rPr spc="-10" dirty="0"/>
              <a:t>Hierarchy</a:t>
            </a:r>
          </a:p>
        </p:txBody>
      </p:sp>
      <p:pic>
        <p:nvPicPr>
          <p:cNvPr id="3" name="object 3"/>
          <p:cNvPicPr/>
          <p:nvPr/>
        </p:nvPicPr>
        <p:blipFill>
          <a:blip r:embed="rId2" cstate="print"/>
          <a:stretch>
            <a:fillRect/>
          </a:stretch>
        </p:blipFill>
        <p:spPr>
          <a:xfrm>
            <a:off x="1606783" y="1063394"/>
            <a:ext cx="5969809" cy="3548905"/>
          </a:xfrm>
          <a:prstGeom prst="rect">
            <a:avLst/>
          </a:prstGeom>
        </p:spPr>
      </p:pic>
      <p:sp>
        <p:nvSpPr>
          <p:cNvPr id="5" name="object 5"/>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8" name="object 8"/>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World</a:t>
            </a:r>
          </a:p>
        </p:txBody>
      </p:sp>
      <p:sp>
        <p:nvSpPr>
          <p:cNvPr id="4" name="object 4"/>
          <p:cNvSpPr/>
          <p:nvPr/>
        </p:nvSpPr>
        <p:spPr>
          <a:xfrm>
            <a:off x="0" y="4754874"/>
            <a:ext cx="9137015" cy="388620"/>
          </a:xfrm>
          <a:custGeom>
            <a:avLst/>
            <a:gdLst/>
            <a:ahLst/>
            <a:cxnLst/>
            <a:rect l="l" t="t" r="r" b="b"/>
            <a:pathLst>
              <a:path w="9137015" h="388620">
                <a:moveTo>
                  <a:pt x="9136974" y="388499"/>
                </a:moveTo>
                <a:lnTo>
                  <a:pt x="0" y="388499"/>
                </a:lnTo>
                <a:lnTo>
                  <a:pt x="0" y="0"/>
                </a:lnTo>
                <a:lnTo>
                  <a:pt x="9136974" y="0"/>
                </a:lnTo>
                <a:lnTo>
                  <a:pt x="9136974" y="388499"/>
                </a:lnTo>
                <a:close/>
              </a:path>
            </a:pathLst>
          </a:custGeom>
          <a:solidFill>
            <a:srgbClr val="EEEEEE"/>
          </a:solidFill>
        </p:spPr>
        <p:txBody>
          <a:bodyPr wrap="square" lIns="0" tIns="0" rIns="0" bIns="0" rtlCol="0"/>
          <a:lstStyle/>
          <a:p>
            <a:endParaRPr/>
          </a:p>
        </p:txBody>
      </p:sp>
      <p:sp>
        <p:nvSpPr>
          <p:cNvPr id="6" name="object 6"/>
          <p:cNvSpPr txBox="1"/>
          <p:nvPr/>
        </p:nvSpPr>
        <p:spPr>
          <a:xfrm>
            <a:off x="475249" y="1216355"/>
            <a:ext cx="3630295" cy="1404620"/>
          </a:xfrm>
          <a:prstGeom prst="rect">
            <a:avLst/>
          </a:prstGeom>
        </p:spPr>
        <p:txBody>
          <a:bodyPr vert="horz" wrap="square" lIns="0" tIns="10795" rIns="0" bIns="0" rtlCol="0">
            <a:spAutoFit/>
          </a:bodyPr>
          <a:lstStyle/>
          <a:p>
            <a:pPr marL="379095" marR="5080" indent="-367030">
              <a:lnSpc>
                <a:spcPct val="100699"/>
              </a:lnSpc>
              <a:spcBef>
                <a:spcPts val="85"/>
              </a:spcBef>
              <a:buChar char="●"/>
              <a:tabLst>
                <a:tab pos="379095" algn="l"/>
              </a:tabLst>
            </a:pPr>
            <a:r>
              <a:rPr sz="1800" dirty="0">
                <a:solidFill>
                  <a:srgbClr val="595959"/>
                </a:solidFill>
                <a:latin typeface="Arial MT"/>
                <a:cs typeface="Arial MT"/>
              </a:rPr>
              <a:t>A</a:t>
            </a:r>
            <a:r>
              <a:rPr sz="1800" spc="-25" dirty="0">
                <a:solidFill>
                  <a:srgbClr val="595959"/>
                </a:solidFill>
                <a:latin typeface="Arial MT"/>
                <a:cs typeface="Arial MT"/>
              </a:rPr>
              <a:t> </a:t>
            </a:r>
            <a:r>
              <a:rPr sz="1800" dirty="0">
                <a:solidFill>
                  <a:srgbClr val="595959"/>
                </a:solidFill>
                <a:latin typeface="Arial MT"/>
                <a:cs typeface="Arial MT"/>
              </a:rPr>
              <a:t>world</a:t>
            </a:r>
            <a:r>
              <a:rPr sz="1800" spc="-15" dirty="0">
                <a:solidFill>
                  <a:srgbClr val="595959"/>
                </a:solidFill>
                <a:latin typeface="Arial MT"/>
                <a:cs typeface="Arial MT"/>
              </a:rPr>
              <a:t> </a:t>
            </a:r>
            <a:r>
              <a:rPr sz="1800" dirty="0">
                <a:solidFill>
                  <a:srgbClr val="595959"/>
                </a:solidFill>
                <a:latin typeface="Arial MT"/>
                <a:cs typeface="Arial MT"/>
              </a:rPr>
              <a:t>is</a:t>
            </a:r>
            <a:r>
              <a:rPr sz="1800" spc="-15" dirty="0">
                <a:solidFill>
                  <a:srgbClr val="595959"/>
                </a:solidFill>
                <a:latin typeface="Arial MT"/>
                <a:cs typeface="Arial MT"/>
              </a:rPr>
              <a:t> </a:t>
            </a:r>
            <a:r>
              <a:rPr sz="1800" dirty="0">
                <a:solidFill>
                  <a:srgbClr val="595959"/>
                </a:solidFill>
                <a:latin typeface="Arial MT"/>
                <a:cs typeface="Arial MT"/>
              </a:rPr>
              <a:t>composed</a:t>
            </a:r>
            <a:r>
              <a:rPr sz="1800" spc="-15" dirty="0">
                <a:solidFill>
                  <a:srgbClr val="595959"/>
                </a:solidFill>
                <a:latin typeface="Arial MT"/>
                <a:cs typeface="Arial MT"/>
              </a:rPr>
              <a:t> </a:t>
            </a:r>
            <a:r>
              <a:rPr sz="1800" dirty="0">
                <a:solidFill>
                  <a:srgbClr val="595959"/>
                </a:solidFill>
                <a:latin typeface="Arial MT"/>
                <a:cs typeface="Arial MT"/>
              </a:rPr>
              <a:t>of</a:t>
            </a:r>
            <a:r>
              <a:rPr sz="1800" spc="-15" dirty="0">
                <a:solidFill>
                  <a:srgbClr val="595959"/>
                </a:solidFill>
                <a:latin typeface="Arial MT"/>
                <a:cs typeface="Arial MT"/>
              </a:rPr>
              <a:t> </a:t>
            </a:r>
            <a:r>
              <a:rPr sz="1800" dirty="0">
                <a:solidFill>
                  <a:srgbClr val="595959"/>
                </a:solidFill>
                <a:latin typeface="Arial MT"/>
                <a:cs typeface="Arial MT"/>
              </a:rPr>
              <a:t>a</a:t>
            </a:r>
            <a:r>
              <a:rPr sz="1800" spc="-15" dirty="0">
                <a:solidFill>
                  <a:srgbClr val="595959"/>
                </a:solidFill>
                <a:latin typeface="Arial MT"/>
                <a:cs typeface="Arial MT"/>
              </a:rPr>
              <a:t> </a:t>
            </a:r>
            <a:r>
              <a:rPr sz="1800" spc="-20" dirty="0">
                <a:solidFill>
                  <a:srgbClr val="595959"/>
                </a:solidFill>
                <a:latin typeface="Arial MT"/>
                <a:cs typeface="Arial MT"/>
              </a:rPr>
              <a:t>model </a:t>
            </a:r>
            <a:r>
              <a:rPr sz="1800" spc="-10" dirty="0">
                <a:solidFill>
                  <a:srgbClr val="595959"/>
                </a:solidFill>
                <a:latin typeface="Arial MT"/>
                <a:cs typeface="Arial MT"/>
              </a:rPr>
              <a:t>hierarchy</a:t>
            </a:r>
            <a:endParaRPr sz="1800">
              <a:latin typeface="Arial MT"/>
              <a:cs typeface="Arial MT"/>
            </a:endParaRPr>
          </a:p>
          <a:p>
            <a:pPr marL="379095" marR="105410" indent="-367030">
              <a:lnSpc>
                <a:spcPct val="100699"/>
              </a:lnSpc>
              <a:buChar char="●"/>
              <a:tabLst>
                <a:tab pos="379095" algn="l"/>
              </a:tabLst>
            </a:pPr>
            <a:r>
              <a:rPr sz="1800" dirty="0">
                <a:solidFill>
                  <a:srgbClr val="595959"/>
                </a:solidFill>
                <a:latin typeface="Arial MT"/>
                <a:cs typeface="Arial MT"/>
              </a:rPr>
              <a:t>The</a:t>
            </a:r>
            <a:r>
              <a:rPr sz="1800" spc="-20" dirty="0">
                <a:solidFill>
                  <a:srgbClr val="595959"/>
                </a:solidFill>
                <a:latin typeface="Arial MT"/>
                <a:cs typeface="Arial MT"/>
              </a:rPr>
              <a:t> </a:t>
            </a:r>
            <a:r>
              <a:rPr sz="1800" dirty="0">
                <a:solidFill>
                  <a:srgbClr val="595959"/>
                </a:solidFill>
                <a:latin typeface="Arial MT"/>
                <a:cs typeface="Arial MT"/>
              </a:rPr>
              <a:t>Gazebo</a:t>
            </a:r>
            <a:r>
              <a:rPr sz="1800" spc="-15" dirty="0">
                <a:solidFill>
                  <a:srgbClr val="595959"/>
                </a:solidFill>
                <a:latin typeface="Arial MT"/>
                <a:cs typeface="Arial MT"/>
              </a:rPr>
              <a:t> </a:t>
            </a:r>
            <a:r>
              <a:rPr sz="1800" dirty="0">
                <a:solidFill>
                  <a:srgbClr val="595959"/>
                </a:solidFill>
                <a:latin typeface="Arial MT"/>
                <a:cs typeface="Arial MT"/>
              </a:rPr>
              <a:t>server</a:t>
            </a:r>
            <a:r>
              <a:rPr sz="1800" spc="-15" dirty="0">
                <a:solidFill>
                  <a:srgbClr val="595959"/>
                </a:solidFill>
                <a:latin typeface="Arial MT"/>
                <a:cs typeface="Arial MT"/>
              </a:rPr>
              <a:t> </a:t>
            </a:r>
            <a:r>
              <a:rPr sz="1800" spc="-10" dirty="0">
                <a:solidFill>
                  <a:srgbClr val="595959"/>
                </a:solidFill>
                <a:latin typeface="Arial MT"/>
                <a:cs typeface="Arial MT"/>
              </a:rPr>
              <a:t>(</a:t>
            </a:r>
            <a:r>
              <a:rPr sz="1800" i="1" spc="-10" dirty="0">
                <a:solidFill>
                  <a:srgbClr val="595959"/>
                </a:solidFill>
                <a:latin typeface="Arial"/>
                <a:cs typeface="Arial"/>
              </a:rPr>
              <a:t>gzserver</a:t>
            </a:r>
            <a:r>
              <a:rPr sz="1800" spc="-10" dirty="0">
                <a:solidFill>
                  <a:srgbClr val="595959"/>
                </a:solidFill>
                <a:latin typeface="Arial MT"/>
                <a:cs typeface="Arial MT"/>
              </a:rPr>
              <a:t>) </a:t>
            </a:r>
            <a:r>
              <a:rPr sz="1800" dirty="0">
                <a:solidFill>
                  <a:srgbClr val="595959"/>
                </a:solidFill>
                <a:latin typeface="Arial MT"/>
                <a:cs typeface="Arial MT"/>
              </a:rPr>
              <a:t>reads</a:t>
            </a:r>
            <a:r>
              <a:rPr sz="1800" spc="-15"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world</a:t>
            </a:r>
            <a:r>
              <a:rPr sz="1800" spc="-15" dirty="0">
                <a:solidFill>
                  <a:srgbClr val="595959"/>
                </a:solidFill>
                <a:latin typeface="Arial MT"/>
                <a:cs typeface="Arial MT"/>
              </a:rPr>
              <a:t> </a:t>
            </a:r>
            <a:r>
              <a:rPr sz="1800" dirty="0">
                <a:solidFill>
                  <a:srgbClr val="595959"/>
                </a:solidFill>
                <a:latin typeface="Arial MT"/>
                <a:cs typeface="Arial MT"/>
              </a:rPr>
              <a:t>file</a:t>
            </a:r>
            <a:r>
              <a:rPr sz="1800" spc="-15" dirty="0">
                <a:solidFill>
                  <a:srgbClr val="595959"/>
                </a:solidFill>
                <a:latin typeface="Arial MT"/>
                <a:cs typeface="Arial MT"/>
              </a:rPr>
              <a:t> </a:t>
            </a:r>
            <a:r>
              <a:rPr sz="1800" dirty="0">
                <a:solidFill>
                  <a:srgbClr val="595959"/>
                </a:solidFill>
                <a:latin typeface="Arial MT"/>
                <a:cs typeface="Arial MT"/>
              </a:rPr>
              <a:t>to</a:t>
            </a:r>
            <a:r>
              <a:rPr sz="1800" spc="-15" dirty="0">
                <a:solidFill>
                  <a:srgbClr val="595959"/>
                </a:solidFill>
                <a:latin typeface="Arial MT"/>
                <a:cs typeface="Arial MT"/>
              </a:rPr>
              <a:t> </a:t>
            </a:r>
            <a:r>
              <a:rPr sz="1800" spc="-10" dirty="0">
                <a:solidFill>
                  <a:srgbClr val="595959"/>
                </a:solidFill>
                <a:latin typeface="Arial MT"/>
                <a:cs typeface="Arial MT"/>
              </a:rPr>
              <a:t>generate </a:t>
            </a:r>
            <a:r>
              <a:rPr sz="1800" dirty="0">
                <a:solidFill>
                  <a:srgbClr val="595959"/>
                </a:solidFill>
                <a:latin typeface="Arial MT"/>
                <a:cs typeface="Arial MT"/>
              </a:rPr>
              <a:t>and</a:t>
            </a:r>
            <a:r>
              <a:rPr sz="1800" spc="-20" dirty="0">
                <a:solidFill>
                  <a:srgbClr val="595959"/>
                </a:solidFill>
                <a:latin typeface="Arial MT"/>
                <a:cs typeface="Arial MT"/>
              </a:rPr>
              <a:t> </a:t>
            </a:r>
            <a:r>
              <a:rPr sz="1800" dirty="0">
                <a:solidFill>
                  <a:srgbClr val="595959"/>
                </a:solidFill>
                <a:latin typeface="Arial MT"/>
                <a:cs typeface="Arial MT"/>
              </a:rPr>
              <a:t>populate</a:t>
            </a:r>
            <a:r>
              <a:rPr sz="1800" spc="-20" dirty="0">
                <a:solidFill>
                  <a:srgbClr val="595959"/>
                </a:solidFill>
                <a:latin typeface="Arial MT"/>
                <a:cs typeface="Arial MT"/>
              </a:rPr>
              <a:t> </a:t>
            </a:r>
            <a:r>
              <a:rPr sz="1800" dirty="0">
                <a:solidFill>
                  <a:srgbClr val="595959"/>
                </a:solidFill>
                <a:latin typeface="Arial MT"/>
                <a:cs typeface="Arial MT"/>
              </a:rPr>
              <a:t>a</a:t>
            </a:r>
            <a:r>
              <a:rPr sz="1800" spc="-20" dirty="0">
                <a:solidFill>
                  <a:srgbClr val="595959"/>
                </a:solidFill>
                <a:latin typeface="Arial MT"/>
                <a:cs typeface="Arial MT"/>
              </a:rPr>
              <a:t> </a:t>
            </a:r>
            <a:r>
              <a:rPr sz="1800" spc="-10" dirty="0">
                <a:solidFill>
                  <a:srgbClr val="595959"/>
                </a:solidFill>
                <a:latin typeface="Arial MT"/>
                <a:cs typeface="Arial MT"/>
              </a:rPr>
              <a:t>world</a:t>
            </a:r>
            <a:endParaRPr sz="1800">
              <a:latin typeface="Arial MT"/>
              <a:cs typeface="Arial MT"/>
            </a:endParaRPr>
          </a:p>
        </p:txBody>
      </p:sp>
      <p:sp>
        <p:nvSpPr>
          <p:cNvPr id="7" name="object 7"/>
          <p:cNvSpPr txBox="1"/>
          <p:nvPr/>
        </p:nvSpPr>
        <p:spPr>
          <a:xfrm>
            <a:off x="963193" y="2599513"/>
            <a:ext cx="3065145" cy="1677035"/>
          </a:xfrm>
          <a:prstGeom prst="rect">
            <a:avLst/>
          </a:prstGeom>
        </p:spPr>
        <p:txBody>
          <a:bodyPr vert="horz" wrap="square" lIns="0" tIns="15875" rIns="0" bIns="0" rtlCol="0">
            <a:spAutoFit/>
          </a:bodyPr>
          <a:lstStyle/>
          <a:p>
            <a:pPr marL="348615" marR="239395" indent="-336550">
              <a:lnSpc>
                <a:spcPct val="98300"/>
              </a:lnSpc>
              <a:spcBef>
                <a:spcPts val="125"/>
              </a:spcBef>
              <a:buChar char="○"/>
              <a:tabLst>
                <a:tab pos="348615" algn="l"/>
              </a:tabLst>
            </a:pPr>
            <a:r>
              <a:rPr sz="1400" dirty="0">
                <a:solidFill>
                  <a:srgbClr val="595959"/>
                </a:solidFill>
                <a:latin typeface="Arial MT"/>
                <a:cs typeface="Arial MT"/>
              </a:rPr>
              <a:t>This</a:t>
            </a:r>
            <a:r>
              <a:rPr sz="1400" spc="-25" dirty="0">
                <a:solidFill>
                  <a:srgbClr val="595959"/>
                </a:solidFill>
                <a:latin typeface="Arial MT"/>
                <a:cs typeface="Arial MT"/>
              </a:rPr>
              <a:t> </a:t>
            </a:r>
            <a:r>
              <a:rPr sz="1400" dirty="0">
                <a:solidFill>
                  <a:srgbClr val="595959"/>
                </a:solidFill>
                <a:latin typeface="Arial MT"/>
                <a:cs typeface="Arial MT"/>
              </a:rPr>
              <a:t>file</a:t>
            </a:r>
            <a:r>
              <a:rPr sz="1400" spc="-20" dirty="0">
                <a:solidFill>
                  <a:srgbClr val="595959"/>
                </a:solidFill>
                <a:latin typeface="Arial MT"/>
                <a:cs typeface="Arial MT"/>
              </a:rPr>
              <a:t> </a:t>
            </a:r>
            <a:r>
              <a:rPr sz="1400" dirty="0">
                <a:solidFill>
                  <a:srgbClr val="595959"/>
                </a:solidFill>
                <a:latin typeface="Arial MT"/>
                <a:cs typeface="Arial MT"/>
              </a:rPr>
              <a:t>is</a:t>
            </a:r>
            <a:r>
              <a:rPr sz="1400" spc="-25" dirty="0">
                <a:solidFill>
                  <a:srgbClr val="595959"/>
                </a:solidFill>
                <a:latin typeface="Arial MT"/>
                <a:cs typeface="Arial MT"/>
              </a:rPr>
              <a:t> </a:t>
            </a:r>
            <a:r>
              <a:rPr sz="1400" dirty="0">
                <a:solidFill>
                  <a:srgbClr val="595959"/>
                </a:solidFill>
                <a:latin typeface="Arial MT"/>
                <a:cs typeface="Arial MT"/>
              </a:rPr>
              <a:t>formatted</a:t>
            </a:r>
            <a:r>
              <a:rPr sz="1400" spc="-20" dirty="0">
                <a:solidFill>
                  <a:srgbClr val="595959"/>
                </a:solidFill>
                <a:latin typeface="Arial MT"/>
                <a:cs typeface="Arial MT"/>
              </a:rPr>
              <a:t> </a:t>
            </a:r>
            <a:r>
              <a:rPr sz="1400" dirty="0">
                <a:solidFill>
                  <a:srgbClr val="595959"/>
                </a:solidFill>
                <a:latin typeface="Arial MT"/>
                <a:cs typeface="Arial MT"/>
              </a:rPr>
              <a:t>using</a:t>
            </a:r>
            <a:r>
              <a:rPr sz="1400" spc="-25" dirty="0">
                <a:solidFill>
                  <a:srgbClr val="595959"/>
                </a:solidFill>
                <a:latin typeface="Arial MT"/>
                <a:cs typeface="Arial MT"/>
              </a:rPr>
              <a:t> SDF </a:t>
            </a:r>
            <a:r>
              <a:rPr sz="1200" dirty="0">
                <a:solidFill>
                  <a:srgbClr val="595959"/>
                </a:solidFill>
                <a:latin typeface="Arial MT"/>
                <a:cs typeface="Arial MT"/>
              </a:rPr>
              <a:t>(Simulation</a:t>
            </a:r>
            <a:r>
              <a:rPr sz="1200" spc="-40" dirty="0">
                <a:solidFill>
                  <a:srgbClr val="595959"/>
                </a:solidFill>
                <a:latin typeface="Arial MT"/>
                <a:cs typeface="Arial MT"/>
              </a:rPr>
              <a:t> </a:t>
            </a:r>
            <a:r>
              <a:rPr sz="1200" dirty="0">
                <a:solidFill>
                  <a:srgbClr val="595959"/>
                </a:solidFill>
                <a:latin typeface="Arial MT"/>
                <a:cs typeface="Arial MT"/>
              </a:rPr>
              <a:t>Description</a:t>
            </a:r>
            <a:r>
              <a:rPr sz="1200" spc="-35" dirty="0">
                <a:solidFill>
                  <a:srgbClr val="595959"/>
                </a:solidFill>
                <a:latin typeface="Arial MT"/>
                <a:cs typeface="Arial MT"/>
              </a:rPr>
              <a:t> </a:t>
            </a:r>
            <a:r>
              <a:rPr sz="1200" dirty="0">
                <a:solidFill>
                  <a:srgbClr val="595959"/>
                </a:solidFill>
                <a:latin typeface="Arial MT"/>
                <a:cs typeface="Arial MT"/>
              </a:rPr>
              <a:t>format)</a:t>
            </a:r>
            <a:r>
              <a:rPr sz="1200" spc="25" dirty="0">
                <a:solidFill>
                  <a:srgbClr val="595959"/>
                </a:solidFill>
                <a:latin typeface="Arial MT"/>
                <a:cs typeface="Arial MT"/>
              </a:rPr>
              <a:t> </a:t>
            </a:r>
            <a:r>
              <a:rPr sz="1400" spc="-25" dirty="0">
                <a:solidFill>
                  <a:srgbClr val="595959"/>
                </a:solidFill>
                <a:latin typeface="Arial MT"/>
                <a:cs typeface="Arial MT"/>
              </a:rPr>
              <a:t>or </a:t>
            </a:r>
            <a:r>
              <a:rPr sz="1400" dirty="0">
                <a:solidFill>
                  <a:srgbClr val="595959"/>
                </a:solidFill>
                <a:latin typeface="Arial MT"/>
                <a:cs typeface="Arial MT"/>
              </a:rPr>
              <a:t>URDF</a:t>
            </a:r>
            <a:r>
              <a:rPr sz="1400" spc="-30" dirty="0">
                <a:solidFill>
                  <a:srgbClr val="595959"/>
                </a:solidFill>
                <a:latin typeface="Arial MT"/>
                <a:cs typeface="Arial MT"/>
              </a:rPr>
              <a:t> </a:t>
            </a:r>
            <a:r>
              <a:rPr sz="1200" dirty="0">
                <a:solidFill>
                  <a:srgbClr val="595959"/>
                </a:solidFill>
                <a:latin typeface="Arial MT"/>
                <a:cs typeface="Arial MT"/>
              </a:rPr>
              <a:t>(Unified</a:t>
            </a:r>
            <a:r>
              <a:rPr sz="1200" spc="-25" dirty="0">
                <a:solidFill>
                  <a:srgbClr val="595959"/>
                </a:solidFill>
                <a:latin typeface="Arial MT"/>
                <a:cs typeface="Arial MT"/>
              </a:rPr>
              <a:t> </a:t>
            </a:r>
            <a:r>
              <a:rPr sz="1200" dirty="0">
                <a:solidFill>
                  <a:srgbClr val="595959"/>
                </a:solidFill>
                <a:latin typeface="Arial MT"/>
                <a:cs typeface="Arial MT"/>
              </a:rPr>
              <a:t>Robot</a:t>
            </a:r>
            <a:r>
              <a:rPr sz="1200" spc="-25" dirty="0">
                <a:solidFill>
                  <a:srgbClr val="595959"/>
                </a:solidFill>
                <a:latin typeface="Arial MT"/>
                <a:cs typeface="Arial MT"/>
              </a:rPr>
              <a:t> </a:t>
            </a:r>
            <a:r>
              <a:rPr sz="1200" spc="-10" dirty="0">
                <a:solidFill>
                  <a:srgbClr val="595959"/>
                </a:solidFill>
                <a:latin typeface="Arial MT"/>
                <a:cs typeface="Arial MT"/>
              </a:rPr>
              <a:t>Description Format)</a:t>
            </a:r>
            <a:endParaRPr sz="1200">
              <a:latin typeface="Arial MT"/>
              <a:cs typeface="Arial MT"/>
            </a:endParaRPr>
          </a:p>
          <a:p>
            <a:pPr marL="347980" indent="-335280">
              <a:lnSpc>
                <a:spcPts val="1639"/>
              </a:lnSpc>
              <a:buChar char="○"/>
              <a:tabLst>
                <a:tab pos="347980" algn="l"/>
              </a:tabLst>
            </a:pPr>
            <a:r>
              <a:rPr sz="1400" dirty="0">
                <a:solidFill>
                  <a:srgbClr val="595959"/>
                </a:solidFill>
                <a:latin typeface="Arial MT"/>
                <a:cs typeface="Arial MT"/>
              </a:rPr>
              <a:t>Has</a:t>
            </a:r>
            <a:r>
              <a:rPr sz="1400" spc="-10" dirty="0">
                <a:solidFill>
                  <a:srgbClr val="595959"/>
                </a:solidFill>
                <a:latin typeface="Arial MT"/>
                <a:cs typeface="Arial MT"/>
              </a:rPr>
              <a:t> </a:t>
            </a:r>
            <a:r>
              <a:rPr sz="1400" dirty="0">
                <a:solidFill>
                  <a:srgbClr val="595959"/>
                </a:solidFill>
                <a:latin typeface="Arial MT"/>
                <a:cs typeface="Arial MT"/>
              </a:rPr>
              <a:t>a</a:t>
            </a:r>
            <a:r>
              <a:rPr sz="1400" spc="-5" dirty="0">
                <a:solidFill>
                  <a:srgbClr val="595959"/>
                </a:solidFill>
                <a:latin typeface="Arial MT"/>
                <a:cs typeface="Arial MT"/>
              </a:rPr>
              <a:t> </a:t>
            </a:r>
            <a:r>
              <a:rPr sz="1400" i="1" dirty="0">
                <a:solidFill>
                  <a:srgbClr val="595959"/>
                </a:solidFill>
                <a:latin typeface="Arial"/>
                <a:cs typeface="Arial"/>
              </a:rPr>
              <a:t>“</a:t>
            </a:r>
            <a:r>
              <a:rPr sz="1400" dirty="0">
                <a:solidFill>
                  <a:srgbClr val="595959"/>
                </a:solidFill>
                <a:latin typeface="Arial MT"/>
                <a:cs typeface="Arial MT"/>
              </a:rPr>
              <a:t>.</a:t>
            </a:r>
            <a:r>
              <a:rPr sz="1400" i="1" dirty="0">
                <a:solidFill>
                  <a:srgbClr val="595959"/>
                </a:solidFill>
                <a:latin typeface="Arial"/>
                <a:cs typeface="Arial"/>
              </a:rPr>
              <a:t>world”</a:t>
            </a:r>
            <a:r>
              <a:rPr sz="1400" i="1" spc="375" dirty="0">
                <a:solidFill>
                  <a:srgbClr val="595959"/>
                </a:solidFill>
                <a:latin typeface="Arial"/>
                <a:cs typeface="Arial"/>
              </a:rPr>
              <a:t> </a:t>
            </a:r>
            <a:r>
              <a:rPr sz="1400" spc="-10" dirty="0">
                <a:solidFill>
                  <a:srgbClr val="595959"/>
                </a:solidFill>
                <a:latin typeface="Arial MT"/>
                <a:cs typeface="Arial MT"/>
              </a:rPr>
              <a:t>extension</a:t>
            </a:r>
            <a:endParaRPr sz="1400">
              <a:latin typeface="Arial MT"/>
              <a:cs typeface="Arial MT"/>
            </a:endParaRPr>
          </a:p>
          <a:p>
            <a:pPr marL="348615" marR="5080" indent="-336550">
              <a:lnSpc>
                <a:spcPts val="1650"/>
              </a:lnSpc>
              <a:spcBef>
                <a:spcPts val="65"/>
              </a:spcBef>
              <a:buChar char="○"/>
              <a:tabLst>
                <a:tab pos="348615" algn="l"/>
              </a:tabLst>
            </a:pPr>
            <a:r>
              <a:rPr sz="1400" dirty="0">
                <a:solidFill>
                  <a:srgbClr val="595959"/>
                </a:solidFill>
                <a:latin typeface="Arial MT"/>
                <a:cs typeface="Arial MT"/>
              </a:rPr>
              <a:t>Contains</a:t>
            </a:r>
            <a:r>
              <a:rPr sz="1400" spc="-20" dirty="0">
                <a:solidFill>
                  <a:srgbClr val="595959"/>
                </a:solidFill>
                <a:latin typeface="Arial MT"/>
                <a:cs typeface="Arial MT"/>
              </a:rPr>
              <a:t> </a:t>
            </a:r>
            <a:r>
              <a:rPr sz="1400" dirty="0">
                <a:solidFill>
                  <a:srgbClr val="595959"/>
                </a:solidFill>
                <a:latin typeface="Arial MT"/>
                <a:cs typeface="Arial MT"/>
              </a:rPr>
              <a:t>all</a:t>
            </a:r>
            <a:r>
              <a:rPr sz="1400" spc="-10" dirty="0">
                <a:solidFill>
                  <a:srgbClr val="595959"/>
                </a:solidFill>
                <a:latin typeface="Arial MT"/>
                <a:cs typeface="Arial MT"/>
              </a:rPr>
              <a:t> </a:t>
            </a:r>
            <a:r>
              <a:rPr sz="1400" dirty="0">
                <a:solidFill>
                  <a:srgbClr val="595959"/>
                </a:solidFill>
                <a:latin typeface="Arial MT"/>
                <a:cs typeface="Arial MT"/>
              </a:rPr>
              <a:t>the</a:t>
            </a:r>
            <a:r>
              <a:rPr sz="1400" spc="-10" dirty="0">
                <a:solidFill>
                  <a:srgbClr val="595959"/>
                </a:solidFill>
                <a:latin typeface="Arial MT"/>
                <a:cs typeface="Arial MT"/>
              </a:rPr>
              <a:t> </a:t>
            </a:r>
            <a:r>
              <a:rPr sz="1400" dirty="0">
                <a:solidFill>
                  <a:srgbClr val="595959"/>
                </a:solidFill>
                <a:latin typeface="Arial MT"/>
                <a:cs typeface="Arial MT"/>
              </a:rPr>
              <a:t>elements</a:t>
            </a:r>
            <a:r>
              <a:rPr sz="1400" spc="-10" dirty="0">
                <a:solidFill>
                  <a:srgbClr val="595959"/>
                </a:solidFill>
                <a:latin typeface="Arial MT"/>
                <a:cs typeface="Arial MT"/>
              </a:rPr>
              <a:t> </a:t>
            </a:r>
            <a:r>
              <a:rPr sz="1400" dirty="0">
                <a:solidFill>
                  <a:srgbClr val="595959"/>
                </a:solidFill>
                <a:latin typeface="Arial MT"/>
                <a:cs typeface="Arial MT"/>
              </a:rPr>
              <a:t>in</a:t>
            </a:r>
            <a:r>
              <a:rPr sz="1400" spc="-10" dirty="0">
                <a:solidFill>
                  <a:srgbClr val="595959"/>
                </a:solidFill>
                <a:latin typeface="Arial MT"/>
                <a:cs typeface="Arial MT"/>
              </a:rPr>
              <a:t> </a:t>
            </a:r>
            <a:r>
              <a:rPr sz="1400" spc="-50" dirty="0">
                <a:solidFill>
                  <a:srgbClr val="595959"/>
                </a:solidFill>
                <a:latin typeface="Arial MT"/>
                <a:cs typeface="Arial MT"/>
              </a:rPr>
              <a:t>a </a:t>
            </a:r>
            <a:r>
              <a:rPr sz="1400" dirty="0">
                <a:solidFill>
                  <a:srgbClr val="595959"/>
                </a:solidFill>
                <a:latin typeface="Arial MT"/>
                <a:cs typeface="Arial MT"/>
              </a:rPr>
              <a:t>simulation,</a:t>
            </a:r>
            <a:r>
              <a:rPr sz="1400" spc="-45" dirty="0">
                <a:solidFill>
                  <a:srgbClr val="595959"/>
                </a:solidFill>
                <a:latin typeface="Arial MT"/>
                <a:cs typeface="Arial MT"/>
              </a:rPr>
              <a:t> </a:t>
            </a:r>
            <a:r>
              <a:rPr sz="1400" dirty="0">
                <a:solidFill>
                  <a:srgbClr val="595959"/>
                </a:solidFill>
                <a:latin typeface="Arial MT"/>
                <a:cs typeface="Arial MT"/>
              </a:rPr>
              <a:t>including</a:t>
            </a:r>
            <a:r>
              <a:rPr sz="1400" spc="-45" dirty="0">
                <a:solidFill>
                  <a:srgbClr val="595959"/>
                </a:solidFill>
                <a:latin typeface="Arial MT"/>
                <a:cs typeface="Arial MT"/>
              </a:rPr>
              <a:t> </a:t>
            </a:r>
            <a:r>
              <a:rPr sz="1400" dirty="0">
                <a:solidFill>
                  <a:srgbClr val="595959"/>
                </a:solidFill>
                <a:latin typeface="Arial MT"/>
                <a:cs typeface="Arial MT"/>
              </a:rPr>
              <a:t>robots,</a:t>
            </a:r>
            <a:r>
              <a:rPr sz="1400" spc="-45" dirty="0">
                <a:solidFill>
                  <a:srgbClr val="595959"/>
                </a:solidFill>
                <a:latin typeface="Arial MT"/>
                <a:cs typeface="Arial MT"/>
              </a:rPr>
              <a:t> </a:t>
            </a:r>
            <a:r>
              <a:rPr sz="1400" spc="-10" dirty="0">
                <a:solidFill>
                  <a:srgbClr val="595959"/>
                </a:solidFill>
                <a:latin typeface="Arial MT"/>
                <a:cs typeface="Arial MT"/>
              </a:rPr>
              <a:t>lights, </a:t>
            </a:r>
            <a:r>
              <a:rPr sz="1400" dirty="0">
                <a:solidFill>
                  <a:srgbClr val="595959"/>
                </a:solidFill>
                <a:latin typeface="Arial MT"/>
                <a:cs typeface="Arial MT"/>
              </a:rPr>
              <a:t>sensors,</a:t>
            </a:r>
            <a:r>
              <a:rPr sz="1400" spc="-20" dirty="0">
                <a:solidFill>
                  <a:srgbClr val="595959"/>
                </a:solidFill>
                <a:latin typeface="Arial MT"/>
                <a:cs typeface="Arial MT"/>
              </a:rPr>
              <a:t> </a:t>
            </a:r>
            <a:r>
              <a:rPr sz="1400" dirty="0">
                <a:solidFill>
                  <a:srgbClr val="595959"/>
                </a:solidFill>
                <a:latin typeface="Arial MT"/>
                <a:cs typeface="Arial MT"/>
              </a:rPr>
              <a:t>and</a:t>
            </a:r>
            <a:r>
              <a:rPr sz="1400" spc="-20" dirty="0">
                <a:solidFill>
                  <a:srgbClr val="595959"/>
                </a:solidFill>
                <a:latin typeface="Arial MT"/>
                <a:cs typeface="Arial MT"/>
              </a:rPr>
              <a:t> </a:t>
            </a:r>
            <a:r>
              <a:rPr sz="1400" dirty="0">
                <a:solidFill>
                  <a:srgbClr val="595959"/>
                </a:solidFill>
                <a:latin typeface="Arial MT"/>
                <a:cs typeface="Arial MT"/>
              </a:rPr>
              <a:t>static</a:t>
            </a:r>
            <a:r>
              <a:rPr sz="1400" spc="-20" dirty="0">
                <a:solidFill>
                  <a:srgbClr val="595959"/>
                </a:solidFill>
                <a:latin typeface="Arial MT"/>
                <a:cs typeface="Arial MT"/>
              </a:rPr>
              <a:t> </a:t>
            </a:r>
            <a:r>
              <a:rPr sz="1400" spc="-10" dirty="0">
                <a:solidFill>
                  <a:srgbClr val="595959"/>
                </a:solidFill>
                <a:latin typeface="Arial MT"/>
                <a:cs typeface="Arial MT"/>
              </a:rPr>
              <a:t>objects</a:t>
            </a:r>
            <a:endParaRPr sz="1400">
              <a:latin typeface="Arial MT"/>
              <a:cs typeface="Arial MT"/>
            </a:endParaRPr>
          </a:p>
        </p:txBody>
      </p:sp>
      <p:pic>
        <p:nvPicPr>
          <p:cNvPr id="8" name="object 8"/>
          <p:cNvPicPr/>
          <p:nvPr/>
        </p:nvPicPr>
        <p:blipFill>
          <a:blip r:embed="rId2" cstate="print"/>
          <a:stretch>
            <a:fillRect/>
          </a:stretch>
        </p:blipFill>
        <p:spPr>
          <a:xfrm>
            <a:off x="4671550" y="1466899"/>
            <a:ext cx="4195949" cy="2209699"/>
          </a:xfrm>
          <a:prstGeom prst="rect">
            <a:avLst/>
          </a:prstGeom>
        </p:spPr>
      </p:pic>
      <p:sp>
        <p:nvSpPr>
          <p:cNvPr id="9" name="object 9"/>
          <p:cNvSpPr txBox="1"/>
          <p:nvPr/>
        </p:nvSpPr>
        <p:spPr>
          <a:xfrm>
            <a:off x="6023622" y="3753004"/>
            <a:ext cx="145605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95959"/>
                </a:solidFill>
                <a:latin typeface="Arial MT"/>
                <a:cs typeface="Arial MT"/>
              </a:rPr>
              <a:t>Willow</a:t>
            </a:r>
            <a:r>
              <a:rPr sz="1200" spc="-30" dirty="0">
                <a:solidFill>
                  <a:srgbClr val="595959"/>
                </a:solidFill>
                <a:latin typeface="Arial MT"/>
                <a:cs typeface="Arial MT"/>
              </a:rPr>
              <a:t> </a:t>
            </a:r>
            <a:r>
              <a:rPr sz="1200" dirty="0">
                <a:solidFill>
                  <a:srgbClr val="595959"/>
                </a:solidFill>
                <a:latin typeface="Arial MT"/>
                <a:cs typeface="Arial MT"/>
              </a:rPr>
              <a:t>Garage</a:t>
            </a:r>
            <a:r>
              <a:rPr sz="1200" spc="-30" dirty="0">
                <a:solidFill>
                  <a:srgbClr val="595959"/>
                </a:solidFill>
                <a:latin typeface="Arial MT"/>
                <a:cs typeface="Arial MT"/>
              </a:rPr>
              <a:t> </a:t>
            </a:r>
            <a:r>
              <a:rPr sz="1200" spc="-10" dirty="0">
                <a:solidFill>
                  <a:srgbClr val="595959"/>
                </a:solidFill>
                <a:latin typeface="Arial MT"/>
                <a:cs typeface="Arial MT"/>
              </a:rPr>
              <a:t>World</a:t>
            </a:r>
            <a:endParaRPr sz="1200">
              <a:latin typeface="Arial MT"/>
              <a:cs typeface="Arial MT"/>
            </a:endParaRPr>
          </a:p>
        </p:txBody>
      </p:sp>
      <p:sp>
        <p:nvSpPr>
          <p:cNvPr id="10" name="object 10"/>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lang="en-IN"/>
              <a:t>22AIE442-ROS AND ROBOTIC SIMULATION</a:t>
            </a:r>
            <a:endParaRPr spc="-10" dirty="0"/>
          </a:p>
        </p:txBody>
      </p:sp>
      <p:sp>
        <p:nvSpPr>
          <p:cNvPr id="11" name="object 11"/>
          <p:cNvSpPr txBox="1">
            <a:spLocks noGrp="1"/>
          </p:cNvSpPr>
          <p:nvPr>
            <p:ph type="dt" sz="half" idx="6"/>
          </p:nvPr>
        </p:nvSpPr>
        <p:spPr>
          <a:prstGeom prst="rect">
            <a:avLst/>
          </a:prstGeom>
        </p:spPr>
        <p:txBody>
          <a:bodyPr vert="horz" wrap="square" lIns="0" tIns="635" rIns="0" bIns="0" rtlCol="0">
            <a:spAutoFit/>
          </a:bodyPr>
          <a:lstStyle/>
          <a:p>
            <a:pPr marL="12700">
              <a:lnSpc>
                <a:spcPct val="100000"/>
              </a:lnSpc>
              <a:spcBef>
                <a:spcPts val="5"/>
              </a:spcBef>
            </a:pP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840</Words>
  <Application>Microsoft Office PowerPoint</Application>
  <PresentationFormat>On-screen Show (16:9)</PresentationFormat>
  <Paragraphs>144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MT</vt:lpstr>
      <vt:lpstr>Calibri</vt:lpstr>
      <vt:lpstr>Roboto</vt:lpstr>
      <vt:lpstr>system-ui</vt:lpstr>
      <vt:lpstr>Tahoma</vt:lpstr>
      <vt:lpstr>Office Theme</vt:lpstr>
      <vt:lpstr>Introduction to Robot Simulation (Gazebo)</vt:lpstr>
      <vt:lpstr>PowerPoint Presentation</vt:lpstr>
      <vt:lpstr>Defining the Structure</vt:lpstr>
      <vt:lpstr>Robot Simulation</vt:lpstr>
      <vt:lpstr>Simulation Architecture</vt:lpstr>
      <vt:lpstr>Simulation Architecture</vt:lpstr>
      <vt:lpstr>Elements within Simulation</vt:lpstr>
      <vt:lpstr>Element Hierarchy</vt:lpstr>
      <vt:lpstr>World</vt:lpstr>
      <vt:lpstr>Models</vt:lpstr>
      <vt:lpstr>Element Types</vt:lpstr>
      <vt:lpstr>Element Types</vt:lpstr>
      <vt:lpstr>Element Types</vt:lpstr>
      <vt:lpstr>How to use Gazebo to simulate your robot?</vt:lpstr>
      <vt:lpstr>Libraries/Tools available with 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Nisha Sasidharan</dc:creator>
  <cp:lastModifiedBy>Nisha Sasidharan</cp:lastModifiedBy>
  <cp:revision>3</cp:revision>
  <dcterms:created xsi:type="dcterms:W3CDTF">2024-11-02T10:02:26Z</dcterms:created>
  <dcterms:modified xsi:type="dcterms:W3CDTF">2024-11-02T10:19:24Z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