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0" r:id="rId3"/>
    <p:sldId id="263" r:id="rId4"/>
    <p:sldId id="264" r:id="rId5"/>
    <p:sldId id="265" r:id="rId6"/>
    <p:sldId id="266" r:id="rId7"/>
    <p:sldId id="267" r:id="rId8"/>
    <p:sldId id="276" r:id="rId9"/>
    <p:sldId id="268" r:id="rId10"/>
    <p:sldId id="271" r:id="rId11"/>
    <p:sldId id="269" r:id="rId12"/>
    <p:sldId id="270" r:id="rId13"/>
    <p:sldId id="274" r:id="rId14"/>
    <p:sldId id="275"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160A9-4DB4-4B27-885D-7ADF6E525BCC}" type="datetimeFigureOut">
              <a:rPr lang="en-IN" smtClean="0"/>
              <a:t>15-10-2024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C15FA-C3B3-47FD-893E-754AC8C6E0BA}" type="slidenum">
              <a:rPr lang="en-IN" smtClean="0"/>
              <a:t>‹#›</a:t>
            </a:fld>
            <a:endParaRPr lang="en-IN"/>
          </a:p>
        </p:txBody>
      </p:sp>
    </p:spTree>
    <p:extLst>
      <p:ext uri="{BB962C8B-B14F-4D97-AF65-F5344CB8AC3E}">
        <p14:creationId xmlns:p14="http://schemas.microsoft.com/office/powerpoint/2010/main" val="386394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7E6917-D6ED-4969-A231-78C93FBCF088}"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400871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B7EFC-998A-4463-879F-49A1FA2DFBC2}"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158704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40897-F791-451E-A144-B94D3D5A3231}"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525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06AD74-9B20-48C2-9C26-9E7F7A0DADE9}"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382741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022BD-1F7B-469D-839A-F235024CD21E}"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569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9C361-4315-46CE-8422-A0F7EBE55E67}"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179044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48754-F68F-4B08-8314-EF4C5A511C0D}"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4118051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5C1B-FBF5-4493-A499-1D49E9981F05}"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70361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4DE0B-DD7F-4F83-A454-413A691BEF3C}"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1574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50D27-3CA1-468D-B879-FC78F42E505F}" type="datetime1">
              <a:rPr lang="en-IN" smtClean="0"/>
              <a:t>15-10-2024</a:t>
            </a:fld>
            <a:endParaRPr lang="en-IN"/>
          </a:p>
        </p:txBody>
      </p:sp>
      <p:sp>
        <p:nvSpPr>
          <p:cNvPr id="5" name="Footer Placeholder 4"/>
          <p:cNvSpPr>
            <a:spLocks noGrp="1"/>
          </p:cNvSpPr>
          <p:nvPr>
            <p:ph type="ftr" sz="quarter" idx="11"/>
          </p:nvPr>
        </p:nvSpPr>
        <p:spPr/>
        <p:txBody>
          <a:bodyPr/>
          <a:lstStyle/>
          <a:p>
            <a:r>
              <a:rPr lang="en-US"/>
              <a:t>22AIE442- Robotic Operating Systems &amp; Robot Simulation</a:t>
            </a:r>
            <a:endParaRPr lang="en-IN"/>
          </a:p>
        </p:txBody>
      </p:sp>
      <p:sp>
        <p:nvSpPr>
          <p:cNvPr id="6" name="Slide Number Placeholder 5"/>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338229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33DDB-9068-4180-BED8-B190294B80E0}" type="datetime1">
              <a:rPr lang="en-IN" smtClean="0"/>
              <a:t>15-10-2024</a:t>
            </a:fld>
            <a:endParaRPr lang="en-IN"/>
          </a:p>
        </p:txBody>
      </p:sp>
      <p:sp>
        <p:nvSpPr>
          <p:cNvPr id="6" name="Footer Placeholder 5"/>
          <p:cNvSpPr>
            <a:spLocks noGrp="1"/>
          </p:cNvSpPr>
          <p:nvPr>
            <p:ph type="ftr" sz="quarter" idx="11"/>
          </p:nvPr>
        </p:nvSpPr>
        <p:spPr/>
        <p:txBody>
          <a:bodyPr/>
          <a:lstStyle/>
          <a:p>
            <a:r>
              <a:rPr lang="en-US"/>
              <a:t>22AIE442- Robotic Operating Systems &amp; Robot Simulation</a:t>
            </a:r>
            <a:endParaRPr lang="en-IN"/>
          </a:p>
        </p:txBody>
      </p:sp>
      <p:sp>
        <p:nvSpPr>
          <p:cNvPr id="7" name="Slide Number Placeholder 6"/>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253283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0661F-601A-4723-81AA-A90B3B4E6815}" type="datetime1">
              <a:rPr lang="en-IN" smtClean="0"/>
              <a:t>15-10-2024</a:t>
            </a:fld>
            <a:endParaRPr lang="en-IN"/>
          </a:p>
        </p:txBody>
      </p:sp>
      <p:sp>
        <p:nvSpPr>
          <p:cNvPr id="8" name="Footer Placeholder 7"/>
          <p:cNvSpPr>
            <a:spLocks noGrp="1"/>
          </p:cNvSpPr>
          <p:nvPr>
            <p:ph type="ftr" sz="quarter" idx="11"/>
          </p:nvPr>
        </p:nvSpPr>
        <p:spPr/>
        <p:txBody>
          <a:bodyPr/>
          <a:lstStyle/>
          <a:p>
            <a:r>
              <a:rPr lang="en-US"/>
              <a:t>22AIE442- Robotic Operating Systems &amp; Robot Simulation</a:t>
            </a:r>
            <a:endParaRPr lang="en-IN"/>
          </a:p>
        </p:txBody>
      </p:sp>
      <p:sp>
        <p:nvSpPr>
          <p:cNvPr id="9" name="Slide Number Placeholder 8"/>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280669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71799-73B6-4AF0-AB71-75010CA20D4E}" type="datetime1">
              <a:rPr lang="en-IN" smtClean="0"/>
              <a:t>15-10-2024</a:t>
            </a:fld>
            <a:endParaRPr lang="en-IN"/>
          </a:p>
        </p:txBody>
      </p:sp>
      <p:sp>
        <p:nvSpPr>
          <p:cNvPr id="4" name="Footer Placeholder 3"/>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51865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291A9-5610-4E3E-93FB-FD67A6B7A1DC}" type="datetime1">
              <a:rPr lang="en-IN" smtClean="0"/>
              <a:t>15-10-2024</a:t>
            </a:fld>
            <a:endParaRPr lang="en-IN"/>
          </a:p>
        </p:txBody>
      </p:sp>
      <p:sp>
        <p:nvSpPr>
          <p:cNvPr id="3" name="Footer Placeholder 2"/>
          <p:cNvSpPr>
            <a:spLocks noGrp="1"/>
          </p:cNvSpPr>
          <p:nvPr>
            <p:ph type="ftr" sz="quarter" idx="11"/>
          </p:nvPr>
        </p:nvSpPr>
        <p:spPr/>
        <p:txBody>
          <a:bodyPr/>
          <a:lstStyle/>
          <a:p>
            <a:r>
              <a:rPr lang="en-US"/>
              <a:t>22AIE442- Robotic Operating Systems &amp; Robot Simulation</a:t>
            </a:r>
            <a:endParaRPr lang="en-IN"/>
          </a:p>
        </p:txBody>
      </p:sp>
      <p:sp>
        <p:nvSpPr>
          <p:cNvPr id="4" name="Slide Number Placeholder 3"/>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8860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5FBE46-72A1-4E23-B41C-08E3D097F4FC}" type="datetime1">
              <a:rPr lang="en-IN" smtClean="0"/>
              <a:t>15-10-2024</a:t>
            </a:fld>
            <a:endParaRPr lang="en-IN"/>
          </a:p>
        </p:txBody>
      </p:sp>
      <p:sp>
        <p:nvSpPr>
          <p:cNvPr id="6" name="Footer Placeholder 5"/>
          <p:cNvSpPr>
            <a:spLocks noGrp="1"/>
          </p:cNvSpPr>
          <p:nvPr>
            <p:ph type="ftr" sz="quarter" idx="11"/>
          </p:nvPr>
        </p:nvSpPr>
        <p:spPr/>
        <p:txBody>
          <a:bodyPr/>
          <a:lstStyle/>
          <a:p>
            <a:r>
              <a:rPr lang="en-US"/>
              <a:t>22AIE442- Robotic Operating Systems &amp; Robot Simulation</a:t>
            </a:r>
            <a:endParaRPr lang="en-IN"/>
          </a:p>
        </p:txBody>
      </p:sp>
      <p:sp>
        <p:nvSpPr>
          <p:cNvPr id="7" name="Slide Number Placeholder 6"/>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390338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FB1ECD-96E9-4012-B0BB-DC875F89B111}" type="datetime1">
              <a:rPr lang="en-IN" smtClean="0"/>
              <a:t>15-10-2024</a:t>
            </a:fld>
            <a:endParaRPr lang="en-IN"/>
          </a:p>
        </p:txBody>
      </p:sp>
      <p:sp>
        <p:nvSpPr>
          <p:cNvPr id="6" name="Footer Placeholder 5"/>
          <p:cNvSpPr>
            <a:spLocks noGrp="1"/>
          </p:cNvSpPr>
          <p:nvPr>
            <p:ph type="ftr" sz="quarter" idx="11"/>
          </p:nvPr>
        </p:nvSpPr>
        <p:spPr/>
        <p:txBody>
          <a:bodyPr/>
          <a:lstStyle/>
          <a:p>
            <a:r>
              <a:rPr lang="en-US"/>
              <a:t>22AIE442- Robotic Operating Systems &amp; Robot Simulation</a:t>
            </a:r>
            <a:endParaRPr lang="en-IN"/>
          </a:p>
        </p:txBody>
      </p:sp>
      <p:sp>
        <p:nvSpPr>
          <p:cNvPr id="7" name="Slide Number Placeholder 6"/>
          <p:cNvSpPr>
            <a:spLocks noGrp="1"/>
          </p:cNvSpPr>
          <p:nvPr>
            <p:ph type="sldNum" sz="quarter" idx="12"/>
          </p:nvPr>
        </p:nvSpPr>
        <p:spPr/>
        <p:txBody>
          <a:bodyPr/>
          <a:lstStyle/>
          <a:p>
            <a:fld id="{5149AB3C-57A8-4C7B-9CC1-B65461D10E3F}" type="slidenum">
              <a:rPr lang="en-IN" smtClean="0"/>
              <a:t>‹#›</a:t>
            </a:fld>
            <a:endParaRPr lang="en-IN"/>
          </a:p>
        </p:txBody>
      </p:sp>
    </p:spTree>
    <p:extLst>
      <p:ext uri="{BB962C8B-B14F-4D97-AF65-F5344CB8AC3E}">
        <p14:creationId xmlns:p14="http://schemas.microsoft.com/office/powerpoint/2010/main" val="219174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9B05B2-5A13-4165-98C4-008D49232A0F}" type="datetime1">
              <a:rPr lang="en-IN" smtClean="0"/>
              <a:t>15-10-2024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22AIE442- Robotic Operating Systems &amp; Robot Simulation</a:t>
            </a:r>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49AB3C-57A8-4C7B-9CC1-B65461D10E3F}" type="slidenum">
              <a:rPr lang="en-IN" smtClean="0"/>
              <a:t>‹#›</a:t>
            </a:fld>
            <a:endParaRPr lang="en-IN"/>
          </a:p>
        </p:txBody>
      </p:sp>
    </p:spTree>
    <p:extLst>
      <p:ext uri="{BB962C8B-B14F-4D97-AF65-F5344CB8AC3E}">
        <p14:creationId xmlns:p14="http://schemas.microsoft.com/office/powerpoint/2010/main" val="4159519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758" y="899460"/>
            <a:ext cx="10791092" cy="4155140"/>
          </a:xfrm>
        </p:spPr>
        <p:txBody>
          <a:bodyPr>
            <a:normAutofit fontScale="90000"/>
          </a:bodyPr>
          <a:lstStyle/>
          <a:p>
            <a:pPr eaLnBrk="1" hangingPunct="1"/>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b="1" dirty="0">
                <a:solidFill>
                  <a:schemeClr val="accent6">
                    <a:lumMod val="75000"/>
                  </a:schemeClr>
                </a:solidFill>
                <a:latin typeface="Times New Roman" panose="02020603050405020304" pitchFamily="18" charset="0"/>
                <a:cs typeface="Times New Roman" panose="02020603050405020304" pitchFamily="18" charset="0"/>
              </a:rPr>
              <a:t>Introduction to ROS ACTION</a:t>
            </a:r>
            <a:br>
              <a:rPr lang="en-US" b="1" dirty="0">
                <a:solidFill>
                  <a:schemeClr val="accent6">
                    <a:lumMod val="75000"/>
                  </a:schemeClr>
                </a:solidFill>
                <a:latin typeface="Times New Roman" panose="02020603050405020304" pitchFamily="18" charset="0"/>
                <a:cs typeface="Times New Roman" panose="02020603050405020304" pitchFamily="18" charset="0"/>
              </a:rPr>
            </a:br>
            <a:br>
              <a:rPr lang="en-US" b="1" dirty="0">
                <a:solidFill>
                  <a:schemeClr val="accent6">
                    <a:lumMod val="75000"/>
                  </a:schemeClr>
                </a:solidFill>
                <a:latin typeface="Times New Roman" panose="02020603050405020304" pitchFamily="18" charset="0"/>
                <a:cs typeface="Times New Roman" panose="02020603050405020304" pitchFamily="18" charset="0"/>
              </a:rPr>
            </a:br>
            <a:br>
              <a:rPr lang="en-US" altLang="en-US" sz="2200" b="1" dirty="0">
                <a:solidFill>
                  <a:srgbClr val="0070C0"/>
                </a:solidFill>
                <a:latin typeface="Times New Roman" panose="02020603050405020304" pitchFamily="18" charset="0"/>
                <a:cs typeface="Times New Roman" panose="02020603050405020304" pitchFamily="18" charset="0"/>
              </a:rPr>
            </a:br>
            <a:br>
              <a:rPr lang="en-US" sz="2800" b="1" dirty="0">
                <a:solidFill>
                  <a:schemeClr val="accent1">
                    <a:lumMod val="75000"/>
                  </a:schemeClr>
                </a:solidFill>
                <a:latin typeface="Times New Roman" panose="02020603050405020304" pitchFamily="18" charset="0"/>
                <a:ea typeface="Microsoft Yi Baiti" panose="03000500000000000000" pitchFamily="66"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p>
        </p:txBody>
      </p:sp>
      <p:sp>
        <p:nvSpPr>
          <p:cNvPr id="9" name="Footer Placeholder 8">
            <a:extLst>
              <a:ext uri="{FF2B5EF4-FFF2-40B4-BE49-F238E27FC236}">
                <a16:creationId xmlns:a16="http://schemas.microsoft.com/office/drawing/2014/main" id="{07F38E49-019A-40DA-9557-16A3808CB971}"/>
              </a:ext>
            </a:extLst>
          </p:cNvPr>
          <p:cNvSpPr>
            <a:spLocks noGrp="1"/>
          </p:cNvSpPr>
          <p:nvPr>
            <p:ph type="ftr" sz="quarter" idx="11"/>
          </p:nvPr>
        </p:nvSpPr>
        <p:spPr>
          <a:xfrm>
            <a:off x="2733674" y="6356349"/>
            <a:ext cx="5172076" cy="365125"/>
          </a:xfrm>
        </p:spPr>
        <p:txBody>
          <a:bodyPr/>
          <a:lstStyle/>
          <a:p>
            <a:r>
              <a:rPr lang="en-US"/>
              <a:t>22AIE442- Robotic Operating Systems &amp; Robot Simulation</a:t>
            </a:r>
            <a:endParaRPr lang="en-US" dirty="0"/>
          </a:p>
        </p:txBody>
      </p:sp>
      <p:sp>
        <p:nvSpPr>
          <p:cNvPr id="7" name="Slide Number Placeholder 6"/>
          <p:cNvSpPr>
            <a:spLocks noGrp="1"/>
          </p:cNvSpPr>
          <p:nvPr>
            <p:ph type="sldNum" sz="quarter" idx="12"/>
          </p:nvPr>
        </p:nvSpPr>
        <p:spPr/>
        <p:txBody>
          <a:bodyPr/>
          <a:lstStyle/>
          <a:p>
            <a:fld id="{00CA7999-AFE1-405A-A671-BB81E86C9A4D}" type="slidenum">
              <a:rPr lang="en-US" smtClean="0"/>
              <a:t>1</a:t>
            </a:fld>
            <a:endParaRPr lang="en-US"/>
          </a:p>
        </p:txBody>
      </p:sp>
      <p:pic>
        <p:nvPicPr>
          <p:cNvPr id="8" name="Picture 7">
            <a:extLst>
              <a:ext uri="{FF2B5EF4-FFF2-40B4-BE49-F238E27FC236}">
                <a16:creationId xmlns:a16="http://schemas.microsoft.com/office/drawing/2014/main" id="{3DAD906D-CE5C-4F8B-BDAE-46D821B5C993}"/>
              </a:ext>
            </a:extLst>
          </p:cNvPr>
          <p:cNvPicPr>
            <a:picLocks noChangeAspect="1"/>
          </p:cNvPicPr>
          <p:nvPr/>
        </p:nvPicPr>
        <p:blipFill>
          <a:blip r:embed="rId2"/>
          <a:stretch>
            <a:fillRect/>
          </a:stretch>
        </p:blipFill>
        <p:spPr>
          <a:xfrm>
            <a:off x="3614738" y="42210"/>
            <a:ext cx="3767138" cy="1079779"/>
          </a:xfrm>
          <a:prstGeom prst="rect">
            <a:avLst/>
          </a:prstGeom>
        </p:spPr>
      </p:pic>
    </p:spTree>
    <p:extLst>
      <p:ext uri="{BB962C8B-B14F-4D97-AF65-F5344CB8AC3E}">
        <p14:creationId xmlns:p14="http://schemas.microsoft.com/office/powerpoint/2010/main" val="81017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360E-6D55-E6C3-A0C3-2EB636B8895F}"/>
              </a:ext>
            </a:extLst>
          </p:cNvPr>
          <p:cNvSpPr>
            <a:spLocks noGrp="1"/>
          </p:cNvSpPr>
          <p:nvPr>
            <p:ph type="title"/>
          </p:nvPr>
        </p:nvSpPr>
        <p:spPr/>
        <p:txBody>
          <a:bodyPr/>
          <a:lstStyle/>
          <a:p>
            <a:r>
              <a:rPr lang="en-US" dirty="0"/>
              <a:t>Update CMakeLists.txt</a:t>
            </a:r>
            <a:endParaRPr lang="en-IN" dirty="0"/>
          </a:p>
        </p:txBody>
      </p:sp>
      <p:sp>
        <p:nvSpPr>
          <p:cNvPr id="3" name="Content Placeholder 2">
            <a:extLst>
              <a:ext uri="{FF2B5EF4-FFF2-40B4-BE49-F238E27FC236}">
                <a16:creationId xmlns:a16="http://schemas.microsoft.com/office/drawing/2014/main" id="{985D972F-E92C-7D05-D17A-807A928AEB7C}"/>
              </a:ext>
            </a:extLst>
          </p:cNvPr>
          <p:cNvSpPr>
            <a:spLocks noGrp="1"/>
          </p:cNvSpPr>
          <p:nvPr>
            <p:ph idx="1"/>
          </p:nvPr>
        </p:nvSpPr>
        <p:spPr/>
        <p:txBody>
          <a:bodyPr>
            <a:normAutofit fontScale="92500" lnSpcReduction="20000"/>
          </a:bodyPr>
          <a:lstStyle/>
          <a:p>
            <a:r>
              <a:rPr lang="en-US" dirty="0"/>
              <a:t>## Generate actions in the 'action' folder</a:t>
            </a:r>
          </a:p>
          <a:p>
            <a:pPr marL="457200" lvl="1" indent="0">
              <a:buNone/>
            </a:pPr>
            <a:r>
              <a:rPr lang="en-US" dirty="0"/>
              <a:t> </a:t>
            </a:r>
            <a:r>
              <a:rPr lang="en-US" dirty="0" err="1"/>
              <a:t>add_action_files</a:t>
            </a:r>
            <a:r>
              <a:rPr lang="en-US" dirty="0"/>
              <a:t>(   </a:t>
            </a:r>
          </a:p>
          <a:p>
            <a:pPr marL="457200" lvl="1" indent="0">
              <a:buNone/>
            </a:pPr>
            <a:r>
              <a:rPr lang="en-US" dirty="0"/>
              <a:t>FILES  </a:t>
            </a:r>
          </a:p>
          <a:p>
            <a:pPr marL="457200" lvl="1" indent="0">
              <a:buNone/>
            </a:pPr>
            <a:r>
              <a:rPr lang="en-US" dirty="0"/>
              <a:t> </a:t>
            </a:r>
            <a:r>
              <a:rPr lang="en-US" dirty="0" err="1"/>
              <a:t>AddTwoInts.action</a:t>
            </a:r>
            <a:r>
              <a:rPr lang="en-US" dirty="0"/>
              <a:t>   </a:t>
            </a:r>
          </a:p>
          <a:p>
            <a:pPr marL="457200" lvl="1" indent="0">
              <a:buNone/>
            </a:pPr>
            <a:r>
              <a:rPr lang="en-US" dirty="0"/>
              <a:t>#Action2.action </a:t>
            </a:r>
          </a:p>
          <a:p>
            <a:pPr marL="457200" lvl="1" indent="0">
              <a:buNone/>
            </a:pPr>
            <a:r>
              <a:rPr lang="en-US" dirty="0"/>
              <a:t>)</a:t>
            </a:r>
          </a:p>
          <a:p>
            <a:r>
              <a:rPr lang="en-US" dirty="0"/>
              <a:t>## Generate added messages and services with any dependencies listed here</a:t>
            </a:r>
          </a:p>
          <a:p>
            <a:pPr marL="400050" lvl="1" indent="0">
              <a:buNone/>
            </a:pPr>
            <a:r>
              <a:rPr lang="en-US" dirty="0" err="1"/>
              <a:t>generate_messages</a:t>
            </a:r>
            <a:r>
              <a:rPr lang="en-US" dirty="0"/>
              <a:t>(  </a:t>
            </a:r>
          </a:p>
          <a:p>
            <a:pPr marL="400050" lvl="1" indent="0">
              <a:buNone/>
            </a:pPr>
            <a:r>
              <a:rPr lang="en-US" dirty="0"/>
              <a:t> DEPENDENCIES   </a:t>
            </a:r>
          </a:p>
          <a:p>
            <a:pPr marL="400050" lvl="1" indent="0">
              <a:buNone/>
            </a:pPr>
            <a:r>
              <a:rPr lang="en-US" dirty="0" err="1"/>
              <a:t>actionlib_msgs</a:t>
            </a:r>
            <a:r>
              <a:rPr lang="en-US" dirty="0"/>
              <a:t>   </a:t>
            </a:r>
          </a:p>
          <a:p>
            <a:pPr marL="400050" lvl="1" indent="0">
              <a:buNone/>
            </a:pPr>
            <a:r>
              <a:rPr lang="en-US" dirty="0" err="1"/>
              <a:t>std_msgs</a:t>
            </a:r>
            <a:r>
              <a:rPr lang="en-US" dirty="0"/>
              <a:t>  # Or other packages containing </a:t>
            </a:r>
            <a:r>
              <a:rPr lang="en-US" dirty="0" err="1"/>
              <a:t>msgs</a:t>
            </a:r>
            <a:r>
              <a:rPr lang="en-US" dirty="0"/>
              <a:t> </a:t>
            </a:r>
          </a:p>
          <a:p>
            <a:pPr marL="400050" lvl="1" indent="0">
              <a:buNone/>
            </a:pPr>
            <a:r>
              <a:rPr lang="en-US" dirty="0"/>
              <a:t>)</a:t>
            </a:r>
            <a:endParaRPr lang="en-IN" dirty="0"/>
          </a:p>
        </p:txBody>
      </p:sp>
      <p:sp>
        <p:nvSpPr>
          <p:cNvPr id="4" name="Footer Placeholder 3">
            <a:extLst>
              <a:ext uri="{FF2B5EF4-FFF2-40B4-BE49-F238E27FC236}">
                <a16:creationId xmlns:a16="http://schemas.microsoft.com/office/drawing/2014/main" id="{289CD784-4F4E-792D-A00A-4D1A8A06CED6}"/>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18823C81-0F6D-508C-DDA4-B1FBCB927375}"/>
              </a:ext>
            </a:extLst>
          </p:cNvPr>
          <p:cNvSpPr>
            <a:spLocks noGrp="1"/>
          </p:cNvSpPr>
          <p:nvPr>
            <p:ph type="sldNum" sz="quarter" idx="12"/>
          </p:nvPr>
        </p:nvSpPr>
        <p:spPr/>
        <p:txBody>
          <a:bodyPr/>
          <a:lstStyle/>
          <a:p>
            <a:fld id="{5149AB3C-57A8-4C7B-9CC1-B65461D10E3F}" type="slidenum">
              <a:rPr lang="en-IN" smtClean="0"/>
              <a:t>10</a:t>
            </a:fld>
            <a:endParaRPr lang="en-IN"/>
          </a:p>
        </p:txBody>
      </p:sp>
    </p:spTree>
    <p:extLst>
      <p:ext uri="{BB962C8B-B14F-4D97-AF65-F5344CB8AC3E}">
        <p14:creationId xmlns:p14="http://schemas.microsoft.com/office/powerpoint/2010/main" val="275908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B01B-7796-7B41-0334-DDF3E6E455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Update package.xml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A5E19C-616D-497A-FBA2-A3E511A360C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build_depend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actionlib_msgs</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build_depend</a:t>
            </a:r>
            <a:r>
              <a:rPr lang="en-US" dirty="0">
                <a:latin typeface="Times New Roman" panose="02020603050405020304" pitchFamily="18" charset="0"/>
                <a:cs typeface="Times New Roman" panose="02020603050405020304" pitchFamily="18" charset="0"/>
              </a:rPr>
              <a:t>&gt;  &lt;</a:t>
            </a:r>
            <a:r>
              <a:rPr lang="en-US" dirty="0" err="1">
                <a:latin typeface="Times New Roman" panose="02020603050405020304" pitchFamily="18" charset="0"/>
                <a:cs typeface="Times New Roman" panose="02020603050405020304" pitchFamily="18" charset="0"/>
              </a:rPr>
              <a:t>exec_depend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actionlib_msgs</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exec_depend</a:t>
            </a:r>
            <a:r>
              <a:rPr lang="en-US" dirty="0">
                <a:latin typeface="Times New Roman" panose="02020603050405020304" pitchFamily="18" charset="0"/>
                <a:cs typeface="Times New Roman" panose="02020603050405020304" pitchFamily="18" charset="0"/>
              </a:rPr>
              <a:t>&gt;  &lt;</a:t>
            </a:r>
            <a:r>
              <a:rPr lang="en-US" dirty="0" err="1">
                <a:latin typeface="Times New Roman" panose="02020603050405020304" pitchFamily="18" charset="0"/>
                <a:cs typeface="Times New Roman" panose="02020603050405020304" pitchFamily="18" charset="0"/>
              </a:rPr>
              <a:t>build_depend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message_generation</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build_depend</a:t>
            </a:r>
            <a:r>
              <a:rPr lang="en-US" dirty="0">
                <a:latin typeface="Times New Roman" panose="02020603050405020304" pitchFamily="18" charset="0"/>
                <a:cs typeface="Times New Roman" panose="02020603050405020304" pitchFamily="18" charset="0"/>
              </a:rPr>
              <a:t>&gt;  &lt;</a:t>
            </a:r>
            <a:r>
              <a:rPr lang="en-US" dirty="0" err="1">
                <a:latin typeface="Times New Roman" panose="02020603050405020304" pitchFamily="18" charset="0"/>
                <a:cs typeface="Times New Roman" panose="02020603050405020304" pitchFamily="18" charset="0"/>
              </a:rPr>
              <a:t>exec_depend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message_runtime</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exec_depend</a:t>
            </a:r>
            <a:r>
              <a:rPr lang="en-US" dirty="0">
                <a:latin typeface="Times New Roman" panose="02020603050405020304" pitchFamily="18" charset="0"/>
                <a:cs typeface="Times New Roman" panose="02020603050405020304" pitchFamily="18" charset="0"/>
              </a:rPr>
              <a:t>&gt;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AF72897-910A-9162-FA3B-457AC6932395}"/>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0C494DE5-874B-B3DF-1CE7-5B0F1CDF5D7F}"/>
              </a:ext>
            </a:extLst>
          </p:cNvPr>
          <p:cNvSpPr>
            <a:spLocks noGrp="1"/>
          </p:cNvSpPr>
          <p:nvPr>
            <p:ph type="sldNum" sz="quarter" idx="12"/>
          </p:nvPr>
        </p:nvSpPr>
        <p:spPr/>
        <p:txBody>
          <a:bodyPr/>
          <a:lstStyle/>
          <a:p>
            <a:fld id="{5149AB3C-57A8-4C7B-9CC1-B65461D10E3F}" type="slidenum">
              <a:rPr lang="en-IN" smtClean="0"/>
              <a:t>11</a:t>
            </a:fld>
            <a:endParaRPr lang="en-IN"/>
          </a:p>
        </p:txBody>
      </p:sp>
    </p:spTree>
    <p:extLst>
      <p:ext uri="{BB962C8B-B14F-4D97-AF65-F5344CB8AC3E}">
        <p14:creationId xmlns:p14="http://schemas.microsoft.com/office/powerpoint/2010/main" val="172349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8F1B-E664-125D-6982-E164A0A2F2C7}"/>
              </a:ext>
            </a:extLst>
          </p:cNvPr>
          <p:cNvSpPr>
            <a:spLocks noGrp="1"/>
          </p:cNvSpPr>
          <p:nvPr>
            <p:ph type="title"/>
          </p:nvPr>
        </p:nvSpPr>
        <p:spPr>
          <a:xfrm>
            <a:off x="584028" y="0"/>
            <a:ext cx="8596668" cy="1320800"/>
          </a:xfrm>
        </p:spPr>
        <p:txBody>
          <a:bodyPr/>
          <a:lstStyle/>
          <a:p>
            <a:r>
              <a:rPr lang="en-US" dirty="0">
                <a:latin typeface="Times New Roman" panose="02020603050405020304" pitchFamily="18" charset="0"/>
                <a:cs typeface="Times New Roman" panose="02020603050405020304" pitchFamily="18" charset="0"/>
              </a:rPr>
              <a:t>Actionserver.py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F2D6FC-268F-7634-5EE3-16C8C26F3C46}"/>
              </a:ext>
            </a:extLst>
          </p:cNvPr>
          <p:cNvSpPr>
            <a:spLocks noGrp="1"/>
          </p:cNvSpPr>
          <p:nvPr>
            <p:ph idx="1"/>
          </p:nvPr>
        </p:nvSpPr>
        <p:spPr>
          <a:xfrm>
            <a:off x="677334" y="712236"/>
            <a:ext cx="8596668" cy="5501951"/>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#!/usr/bin/env python3</a:t>
            </a: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rospy</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actionlib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from ros_action.msg import </a:t>
            </a:r>
            <a:r>
              <a:rPr lang="en-IN" dirty="0" err="1">
                <a:latin typeface="Times New Roman" panose="02020603050405020304" pitchFamily="18" charset="0"/>
                <a:cs typeface="Times New Roman" panose="02020603050405020304" pitchFamily="18" charset="0"/>
              </a:rPr>
              <a:t>AddTwoIntsAction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AddTwoIntsResult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AddTwoIntsFeedback</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AddTwoIntsActionServer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def __</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__(self):</a:t>
            </a:r>
          </a:p>
          <a:p>
            <a:pPr marL="0" indent="0">
              <a:buNone/>
            </a:pPr>
            <a:r>
              <a:rPr lang="en-IN" dirty="0">
                <a:latin typeface="Times New Roman" panose="02020603050405020304" pitchFamily="18" charset="0"/>
                <a:cs typeface="Times New Roman" panose="02020603050405020304" pitchFamily="18" charset="0"/>
              </a:rPr>
              <a:t> # Create the action server</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self.server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actionlib.SimpleActionServer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add_two_ints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AddTwoIntsAction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self.execute</a:t>
            </a:r>
            <a:r>
              <a:rPr lang="en-IN" dirty="0">
                <a:latin typeface="Times New Roman" panose="02020603050405020304" pitchFamily="18" charset="0"/>
                <a:cs typeface="Times New Roman" panose="02020603050405020304" pitchFamily="18" charset="0"/>
              </a:rPr>
              <a:t>, False)</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self.server.start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def execute(self, goal):</a:t>
            </a:r>
          </a:p>
          <a:p>
            <a:pPr marL="0" indent="0">
              <a:buNone/>
            </a:pPr>
            <a:r>
              <a:rPr lang="en-IN" dirty="0">
                <a:latin typeface="Times New Roman" panose="02020603050405020304" pitchFamily="18" charset="0"/>
                <a:cs typeface="Times New Roman" panose="02020603050405020304" pitchFamily="18" charset="0"/>
              </a:rPr>
              <a:t>        feedback = </a:t>
            </a:r>
            <a:r>
              <a:rPr lang="en-IN" dirty="0" err="1">
                <a:latin typeface="Times New Roman" panose="02020603050405020304" pitchFamily="18" charset="0"/>
                <a:cs typeface="Times New Roman" panose="02020603050405020304" pitchFamily="18" charset="0"/>
              </a:rPr>
              <a:t>AddTwoIntsFeedback</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result = </a:t>
            </a:r>
            <a:r>
              <a:rPr lang="en-IN" dirty="0" err="1">
                <a:latin typeface="Times New Roman" panose="02020603050405020304" pitchFamily="18" charset="0"/>
                <a:cs typeface="Times New Roman" panose="02020603050405020304" pitchFamily="18" charset="0"/>
              </a:rPr>
              <a:t>AddTwoIntsResult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rospy.loginfo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f"Received</a:t>
            </a:r>
            <a:r>
              <a:rPr lang="en-IN" dirty="0">
                <a:latin typeface="Times New Roman" panose="02020603050405020304" pitchFamily="18" charset="0"/>
                <a:cs typeface="Times New Roman" panose="02020603050405020304" pitchFamily="18" charset="0"/>
              </a:rPr>
              <a:t> numbers: {</a:t>
            </a:r>
            <a:r>
              <a:rPr lang="en-IN" dirty="0" err="1">
                <a:latin typeface="Times New Roman" panose="02020603050405020304" pitchFamily="18" charset="0"/>
                <a:cs typeface="Times New Roman" panose="02020603050405020304" pitchFamily="18" charset="0"/>
              </a:rPr>
              <a:t>goal.a</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goal.b</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B8FFFDA-9903-A22A-6898-56C034694A2E}"/>
              </a:ext>
            </a:extLst>
          </p:cNvPr>
          <p:cNvSpPr>
            <a:spLocks noGrp="1"/>
          </p:cNvSpPr>
          <p:nvPr>
            <p:ph type="ftr" sz="quarter" idx="11"/>
          </p:nvPr>
        </p:nvSpPr>
        <p:spPr/>
        <p:txBody>
          <a:bodyPr/>
          <a:lstStyle/>
          <a:p>
            <a:r>
              <a:rPr lang="en-US" dirty="0"/>
              <a:t>22AIE442- Robotic Operating Systems &amp; Robot Simulation</a:t>
            </a:r>
            <a:endParaRPr lang="en-IN" dirty="0"/>
          </a:p>
        </p:txBody>
      </p:sp>
      <p:sp>
        <p:nvSpPr>
          <p:cNvPr id="5" name="Slide Number Placeholder 4">
            <a:extLst>
              <a:ext uri="{FF2B5EF4-FFF2-40B4-BE49-F238E27FC236}">
                <a16:creationId xmlns:a16="http://schemas.microsoft.com/office/drawing/2014/main" id="{58B3A830-A18E-7CD5-F06E-886E923290BA}"/>
              </a:ext>
            </a:extLst>
          </p:cNvPr>
          <p:cNvSpPr>
            <a:spLocks noGrp="1"/>
          </p:cNvSpPr>
          <p:nvPr>
            <p:ph type="sldNum" sz="quarter" idx="12"/>
          </p:nvPr>
        </p:nvSpPr>
        <p:spPr/>
        <p:txBody>
          <a:bodyPr/>
          <a:lstStyle/>
          <a:p>
            <a:fld id="{5149AB3C-57A8-4C7B-9CC1-B65461D10E3F}" type="slidenum">
              <a:rPr lang="en-IN" smtClean="0"/>
              <a:t>12</a:t>
            </a:fld>
            <a:endParaRPr lang="en-IN"/>
          </a:p>
        </p:txBody>
      </p:sp>
    </p:spTree>
    <p:extLst>
      <p:ext uri="{BB962C8B-B14F-4D97-AF65-F5344CB8AC3E}">
        <p14:creationId xmlns:p14="http://schemas.microsoft.com/office/powerpoint/2010/main" val="47954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3235-EDDF-F09F-5074-BDB6FB6C2BB2}"/>
              </a:ext>
            </a:extLst>
          </p:cNvPr>
          <p:cNvSpPr>
            <a:spLocks noGrp="1"/>
          </p:cNvSpPr>
          <p:nvPr>
            <p:ph type="title"/>
          </p:nvPr>
        </p:nvSpPr>
        <p:spPr/>
        <p:txBody>
          <a:bodyPr/>
          <a:lstStyle/>
          <a:p>
            <a:r>
              <a:rPr lang="en-US" dirty="0"/>
              <a:t>Actionserver.py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AFF34247-E87F-7F25-CD05-FA380144125A}"/>
              </a:ext>
            </a:extLst>
          </p:cNvPr>
          <p:cNvSpPr>
            <a:spLocks noGrp="1"/>
          </p:cNvSpPr>
          <p:nvPr>
            <p:ph idx="1"/>
          </p:nvPr>
        </p:nvSpPr>
        <p:spPr>
          <a:xfrm>
            <a:off x="677334" y="1703389"/>
            <a:ext cx="8596668" cy="3880773"/>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 Simulate progress feedback (e.g., progress in computation)</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feedback.progress</a:t>
            </a:r>
            <a:r>
              <a:rPr lang="en-IN" dirty="0">
                <a:latin typeface="Times New Roman" panose="02020603050405020304" pitchFamily="18" charset="0"/>
                <a:cs typeface="Times New Roman" panose="02020603050405020304" pitchFamily="18" charset="0"/>
              </a:rPr>
              <a:t> = 50</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self.server.publish_feedback</a:t>
            </a:r>
            <a:r>
              <a:rPr lang="en-IN" dirty="0">
                <a:latin typeface="Times New Roman" panose="02020603050405020304" pitchFamily="18" charset="0"/>
                <a:cs typeface="Times New Roman" panose="02020603050405020304" pitchFamily="18" charset="0"/>
              </a:rPr>
              <a:t>(feedback)</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rospy.sleep</a:t>
            </a:r>
            <a:r>
              <a:rPr lang="en-IN" dirty="0">
                <a:latin typeface="Times New Roman" panose="02020603050405020304" pitchFamily="18" charset="0"/>
                <a:cs typeface="Times New Roman" panose="02020603050405020304" pitchFamily="18" charset="0"/>
              </a:rPr>
              <a:t>(1)</a:t>
            </a:r>
          </a:p>
          <a:p>
            <a:pPr marL="0" indent="0">
              <a:buNone/>
            </a:pPr>
            <a:r>
              <a:rPr lang="en-IN" dirty="0">
                <a:latin typeface="Times New Roman" panose="02020603050405020304" pitchFamily="18" charset="0"/>
                <a:cs typeface="Times New Roman" panose="02020603050405020304" pitchFamily="18" charset="0"/>
              </a:rPr>
              <a:t># Compute the result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result.sum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goal.a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goal.b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Final feedback (100% progress)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feedback.progress</a:t>
            </a:r>
            <a:r>
              <a:rPr lang="en-IN" dirty="0">
                <a:latin typeface="Times New Roman" panose="02020603050405020304" pitchFamily="18" charset="0"/>
                <a:cs typeface="Times New Roman" panose="02020603050405020304" pitchFamily="18" charset="0"/>
              </a:rPr>
              <a:t> = 100</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self.server.publish_feedback</a:t>
            </a:r>
            <a:r>
              <a:rPr lang="en-IN" dirty="0">
                <a:latin typeface="Times New Roman" panose="02020603050405020304" pitchFamily="18" charset="0"/>
                <a:cs typeface="Times New Roman" panose="02020603050405020304" pitchFamily="18" charset="0"/>
              </a:rPr>
              <a:t>(feedback)</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E68EE3-F0F3-722D-AA7A-C853856790D5}"/>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84AD4748-2414-AEC0-805D-4D6B243D0572}"/>
              </a:ext>
            </a:extLst>
          </p:cNvPr>
          <p:cNvSpPr>
            <a:spLocks noGrp="1"/>
          </p:cNvSpPr>
          <p:nvPr>
            <p:ph type="sldNum" sz="quarter" idx="12"/>
          </p:nvPr>
        </p:nvSpPr>
        <p:spPr/>
        <p:txBody>
          <a:bodyPr/>
          <a:lstStyle/>
          <a:p>
            <a:fld id="{5149AB3C-57A8-4C7B-9CC1-B65461D10E3F}" type="slidenum">
              <a:rPr lang="en-IN" smtClean="0"/>
              <a:t>13</a:t>
            </a:fld>
            <a:endParaRPr lang="en-IN"/>
          </a:p>
        </p:txBody>
      </p:sp>
    </p:spTree>
    <p:extLst>
      <p:ext uri="{BB962C8B-B14F-4D97-AF65-F5344CB8AC3E}">
        <p14:creationId xmlns:p14="http://schemas.microsoft.com/office/powerpoint/2010/main" val="280527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2420-51DB-A6DD-4E87-31DC96779A30}"/>
              </a:ext>
            </a:extLst>
          </p:cNvPr>
          <p:cNvSpPr>
            <a:spLocks noGrp="1"/>
          </p:cNvSpPr>
          <p:nvPr>
            <p:ph type="title"/>
          </p:nvPr>
        </p:nvSpPr>
        <p:spPr/>
        <p:txBody>
          <a:bodyPr/>
          <a:lstStyle/>
          <a:p>
            <a:r>
              <a:rPr lang="en-US" dirty="0"/>
              <a:t>Actionserver.py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205ACA19-EEA7-F5FD-0C4B-535AC629E9E3}"/>
              </a:ext>
            </a:extLst>
          </p:cNvPr>
          <p:cNvSpPr>
            <a:spLocks noGrp="1"/>
          </p:cNvSpPr>
          <p:nvPr>
            <p:ph idx="1"/>
          </p:nvPr>
        </p:nvSpPr>
        <p:spPr/>
        <p:txBody>
          <a:bodyPr/>
          <a:lstStyle/>
          <a:p>
            <a:pPr marL="0" indent="0">
              <a:buNone/>
            </a:pPr>
            <a:r>
              <a:rPr lang="en-US" dirty="0"/>
              <a:t> # Set the result of the action</a:t>
            </a:r>
          </a:p>
          <a:p>
            <a:pPr marL="0" indent="0">
              <a:buNone/>
            </a:pPr>
            <a:r>
              <a:rPr lang="en-US" dirty="0"/>
              <a:t>        </a:t>
            </a:r>
            <a:r>
              <a:rPr lang="en-US" dirty="0" err="1"/>
              <a:t>self.server.set_succeeded</a:t>
            </a:r>
            <a:r>
              <a:rPr lang="en-US" dirty="0"/>
              <a:t>(result)</a:t>
            </a:r>
          </a:p>
          <a:p>
            <a:pPr marL="0" indent="0">
              <a:buNone/>
            </a:pPr>
            <a:endParaRPr lang="en-US" dirty="0"/>
          </a:p>
          <a:p>
            <a:pPr marL="0" indent="0">
              <a:buNone/>
            </a:pPr>
            <a:r>
              <a:rPr lang="en-US" dirty="0"/>
              <a:t>if __name__ == '__main__':</a:t>
            </a:r>
          </a:p>
          <a:p>
            <a:pPr marL="0" indent="0">
              <a:buNone/>
            </a:pPr>
            <a:r>
              <a:rPr lang="en-US" dirty="0"/>
              <a:t>    </a:t>
            </a:r>
            <a:r>
              <a:rPr lang="en-US" dirty="0" err="1"/>
              <a:t>rospy.init_node</a:t>
            </a:r>
            <a:r>
              <a:rPr lang="en-US" dirty="0"/>
              <a:t>('</a:t>
            </a:r>
            <a:r>
              <a:rPr lang="en-US" dirty="0" err="1"/>
              <a:t>add_two_ints_server</a:t>
            </a:r>
            <a:r>
              <a:rPr lang="en-US" dirty="0"/>
              <a:t>')</a:t>
            </a:r>
          </a:p>
          <a:p>
            <a:pPr marL="0" indent="0">
              <a:buNone/>
            </a:pPr>
            <a:r>
              <a:rPr lang="en-US" dirty="0"/>
              <a:t>    server = </a:t>
            </a:r>
            <a:r>
              <a:rPr lang="en-US" dirty="0" err="1"/>
              <a:t>AddTwoIntsActionServer</a:t>
            </a:r>
            <a:r>
              <a:rPr lang="en-US" dirty="0"/>
              <a:t>()</a:t>
            </a:r>
          </a:p>
          <a:p>
            <a:pPr marL="0" indent="0">
              <a:buNone/>
            </a:pPr>
            <a:r>
              <a:rPr lang="en-US" dirty="0"/>
              <a:t>    </a:t>
            </a:r>
            <a:r>
              <a:rPr lang="en-US" dirty="0" err="1"/>
              <a:t>rospy.spin</a:t>
            </a:r>
            <a:r>
              <a:rPr lang="en-US" dirty="0"/>
              <a:t>()</a:t>
            </a:r>
            <a:endParaRPr lang="en-IN" dirty="0"/>
          </a:p>
        </p:txBody>
      </p:sp>
      <p:sp>
        <p:nvSpPr>
          <p:cNvPr id="4" name="Footer Placeholder 3">
            <a:extLst>
              <a:ext uri="{FF2B5EF4-FFF2-40B4-BE49-F238E27FC236}">
                <a16:creationId xmlns:a16="http://schemas.microsoft.com/office/drawing/2014/main" id="{BFE8BF85-0C89-F131-033D-A3C248FA2E21}"/>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0760A713-607B-1F31-61D6-051BCB7DCF8E}"/>
              </a:ext>
            </a:extLst>
          </p:cNvPr>
          <p:cNvSpPr>
            <a:spLocks noGrp="1"/>
          </p:cNvSpPr>
          <p:nvPr>
            <p:ph type="sldNum" sz="quarter" idx="12"/>
          </p:nvPr>
        </p:nvSpPr>
        <p:spPr/>
        <p:txBody>
          <a:bodyPr/>
          <a:lstStyle/>
          <a:p>
            <a:fld id="{5149AB3C-57A8-4C7B-9CC1-B65461D10E3F}" type="slidenum">
              <a:rPr lang="en-IN" smtClean="0"/>
              <a:t>14</a:t>
            </a:fld>
            <a:endParaRPr lang="en-IN"/>
          </a:p>
        </p:txBody>
      </p:sp>
    </p:spTree>
    <p:extLst>
      <p:ext uri="{BB962C8B-B14F-4D97-AF65-F5344CB8AC3E}">
        <p14:creationId xmlns:p14="http://schemas.microsoft.com/office/powerpoint/2010/main" val="50468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426C-36F3-3A13-0456-19005BCB2AB7}"/>
              </a:ext>
            </a:extLst>
          </p:cNvPr>
          <p:cNvSpPr>
            <a:spLocks noGrp="1"/>
          </p:cNvSpPr>
          <p:nvPr>
            <p:ph type="title"/>
          </p:nvPr>
        </p:nvSpPr>
        <p:spPr>
          <a:xfrm>
            <a:off x="612020" y="124408"/>
            <a:ext cx="8596668" cy="1320800"/>
          </a:xfrm>
        </p:spPr>
        <p:txBody>
          <a:bodyPr/>
          <a:lstStyle/>
          <a:p>
            <a:r>
              <a:rPr lang="en-US" dirty="0"/>
              <a:t>Actionclient.py</a:t>
            </a:r>
            <a:endParaRPr lang="en-IN" dirty="0"/>
          </a:p>
        </p:txBody>
      </p:sp>
      <p:sp>
        <p:nvSpPr>
          <p:cNvPr id="3" name="Content Placeholder 2">
            <a:extLst>
              <a:ext uri="{FF2B5EF4-FFF2-40B4-BE49-F238E27FC236}">
                <a16:creationId xmlns:a16="http://schemas.microsoft.com/office/drawing/2014/main" id="{CD49AFFA-6BD3-D68D-0ED7-C3135709127F}"/>
              </a:ext>
            </a:extLst>
          </p:cNvPr>
          <p:cNvSpPr>
            <a:spLocks noGrp="1"/>
          </p:cNvSpPr>
          <p:nvPr>
            <p:ph idx="1"/>
          </p:nvPr>
        </p:nvSpPr>
        <p:spPr>
          <a:xfrm>
            <a:off x="509383" y="784808"/>
            <a:ext cx="10062200" cy="6175829"/>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#!/usr/bin/env python3</a:t>
            </a: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rospy</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actionlib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from ros_action.msg import </a:t>
            </a:r>
            <a:r>
              <a:rPr lang="en-IN" dirty="0" err="1">
                <a:latin typeface="Times New Roman" panose="02020603050405020304" pitchFamily="18" charset="0"/>
                <a:cs typeface="Times New Roman" panose="02020603050405020304" pitchFamily="18" charset="0"/>
              </a:rPr>
              <a:t>AddTwoIntsAction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AddTwoIntsGoal</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feedback_cb</a:t>
            </a:r>
            <a:r>
              <a:rPr lang="en-IN" dirty="0">
                <a:latin typeface="Times New Roman" panose="02020603050405020304" pitchFamily="18" charset="0"/>
                <a:cs typeface="Times New Roman" panose="02020603050405020304" pitchFamily="18" charset="0"/>
              </a:rPr>
              <a:t>(feedback):</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rospy.loginfo</a:t>
            </a:r>
            <a:r>
              <a:rPr lang="en-IN" dirty="0">
                <a:latin typeface="Times New Roman" panose="02020603050405020304" pitchFamily="18" charset="0"/>
                <a:cs typeface="Times New Roman" panose="02020603050405020304" pitchFamily="18" charset="0"/>
              </a:rPr>
              <a:t>(f ’ Progress: {</a:t>
            </a:r>
            <a:r>
              <a:rPr lang="en-IN" dirty="0" err="1">
                <a:latin typeface="Times New Roman" panose="02020603050405020304" pitchFamily="18" charset="0"/>
                <a:cs typeface="Times New Roman" panose="02020603050405020304" pitchFamily="18" charset="0"/>
              </a:rPr>
              <a:t>feedback.progress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if __name__ == '__main__':</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rospy.init_node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add_two_ints_client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client = </a:t>
            </a:r>
            <a:r>
              <a:rPr lang="en-IN" dirty="0" err="1">
                <a:latin typeface="Times New Roman" panose="02020603050405020304" pitchFamily="18" charset="0"/>
                <a:cs typeface="Times New Roman" panose="02020603050405020304" pitchFamily="18" charset="0"/>
              </a:rPr>
              <a:t>actionlib.SimpleActionClient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add_two_ints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AddTwoIntsAction</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client.wait_for_server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Create a goal to send to the action server</a:t>
            </a:r>
          </a:p>
          <a:p>
            <a:pPr marL="0" indent="0">
              <a:buNone/>
            </a:pPr>
            <a:r>
              <a:rPr lang="en-IN" dirty="0">
                <a:latin typeface="Times New Roman" panose="02020603050405020304" pitchFamily="18" charset="0"/>
                <a:cs typeface="Times New Roman" panose="02020603050405020304" pitchFamily="18" charset="0"/>
              </a:rPr>
              <a:t>    goal = </a:t>
            </a:r>
            <a:r>
              <a:rPr lang="en-IN" dirty="0" err="1">
                <a:latin typeface="Times New Roman" panose="02020603050405020304" pitchFamily="18" charset="0"/>
                <a:cs typeface="Times New Roman" panose="02020603050405020304" pitchFamily="18" charset="0"/>
              </a:rPr>
              <a:t>AddTwoIntsGoal</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goal.a</a:t>
            </a:r>
            <a:r>
              <a:rPr lang="en-IN" dirty="0">
                <a:latin typeface="Times New Roman" panose="02020603050405020304" pitchFamily="18" charset="0"/>
                <a:cs typeface="Times New Roman" panose="02020603050405020304" pitchFamily="18" charset="0"/>
              </a:rPr>
              <a:t> = 5</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goal.b</a:t>
            </a:r>
            <a:r>
              <a:rPr lang="en-IN" dirty="0">
                <a:latin typeface="Times New Roman" panose="02020603050405020304" pitchFamily="18" charset="0"/>
                <a:cs typeface="Times New Roman" panose="02020603050405020304" pitchFamily="18" charset="0"/>
              </a:rPr>
              <a:t> = 3</a:t>
            </a: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A0BAA4A-98D3-3858-D691-E3234ED2BCC2}"/>
              </a:ext>
            </a:extLst>
          </p:cNvPr>
          <p:cNvSpPr>
            <a:spLocks noGrp="1"/>
          </p:cNvSpPr>
          <p:nvPr>
            <p:ph type="ftr" sz="quarter" idx="11"/>
          </p:nvPr>
        </p:nvSpPr>
        <p:spPr>
          <a:xfrm>
            <a:off x="807962" y="6391584"/>
            <a:ext cx="6297612" cy="365125"/>
          </a:xfrm>
        </p:spPr>
        <p:txBody>
          <a:bodyPr/>
          <a:lstStyle/>
          <a:p>
            <a:r>
              <a:rPr lang="en-US" dirty="0"/>
              <a:t>22AIE442- Robotic Operating Systems &amp; Robot Simulation</a:t>
            </a:r>
            <a:endParaRPr lang="en-IN" dirty="0"/>
          </a:p>
        </p:txBody>
      </p:sp>
      <p:sp>
        <p:nvSpPr>
          <p:cNvPr id="5" name="Slide Number Placeholder 4">
            <a:extLst>
              <a:ext uri="{FF2B5EF4-FFF2-40B4-BE49-F238E27FC236}">
                <a16:creationId xmlns:a16="http://schemas.microsoft.com/office/drawing/2014/main" id="{E0A4A80C-38D7-3235-7064-E8425F11AABB}"/>
              </a:ext>
            </a:extLst>
          </p:cNvPr>
          <p:cNvSpPr>
            <a:spLocks noGrp="1"/>
          </p:cNvSpPr>
          <p:nvPr>
            <p:ph type="sldNum" sz="quarter" idx="12"/>
          </p:nvPr>
        </p:nvSpPr>
        <p:spPr/>
        <p:txBody>
          <a:bodyPr/>
          <a:lstStyle/>
          <a:p>
            <a:fld id="{5149AB3C-57A8-4C7B-9CC1-B65461D10E3F}" type="slidenum">
              <a:rPr lang="en-IN" smtClean="0"/>
              <a:t>15</a:t>
            </a:fld>
            <a:endParaRPr lang="en-IN"/>
          </a:p>
        </p:txBody>
      </p:sp>
    </p:spTree>
    <p:extLst>
      <p:ext uri="{BB962C8B-B14F-4D97-AF65-F5344CB8AC3E}">
        <p14:creationId xmlns:p14="http://schemas.microsoft.com/office/powerpoint/2010/main" val="3760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F7CB-E960-1670-5879-5DB133187D5F}"/>
              </a:ext>
            </a:extLst>
          </p:cNvPr>
          <p:cNvSpPr>
            <a:spLocks noGrp="1"/>
          </p:cNvSpPr>
          <p:nvPr>
            <p:ph type="title"/>
          </p:nvPr>
        </p:nvSpPr>
        <p:spPr/>
        <p:txBody>
          <a:bodyPr/>
          <a:lstStyle/>
          <a:p>
            <a:r>
              <a:rPr lang="en-US" dirty="0"/>
              <a:t>Addclient.py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CB4C6A23-2501-BB8A-933B-53AC5ECFD79C}"/>
              </a:ext>
            </a:extLst>
          </p:cNvPr>
          <p:cNvSpPr>
            <a:spLocks noGrp="1"/>
          </p:cNvSpPr>
          <p:nvPr>
            <p:ph idx="1"/>
          </p:nvPr>
        </p:nvSpPr>
        <p:spPr/>
        <p:txBody>
          <a:bodyPr/>
          <a:lstStyle/>
          <a:p>
            <a:pPr marL="0" indent="0">
              <a:buNone/>
            </a:pPr>
            <a:r>
              <a:rPr lang="en-IN" sz="1800" dirty="0">
                <a:latin typeface="Times New Roman" panose="02020603050405020304" pitchFamily="18" charset="0"/>
                <a:cs typeface="Times New Roman" panose="02020603050405020304" pitchFamily="18" charset="0"/>
              </a:rPr>
              <a:t> # Send the goal to the server and specify the feedback callback</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client.send_goal</a:t>
            </a:r>
            <a:r>
              <a:rPr lang="en-IN" sz="1800" dirty="0">
                <a:latin typeface="Times New Roman" panose="02020603050405020304" pitchFamily="18" charset="0"/>
                <a:cs typeface="Times New Roman" panose="02020603050405020304" pitchFamily="18" charset="0"/>
              </a:rPr>
              <a:t>(goal, </a:t>
            </a:r>
            <a:r>
              <a:rPr lang="en-IN" sz="1800" dirty="0" err="1">
                <a:latin typeface="Times New Roman" panose="02020603050405020304" pitchFamily="18" charset="0"/>
                <a:cs typeface="Times New Roman" panose="02020603050405020304" pitchFamily="18" charset="0"/>
              </a:rPr>
              <a:t>feedback_cb</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feedback_cb</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 Wait for the result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client.wait_for_result</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 Get the result (sum of a and b)</a:t>
            </a:r>
          </a:p>
          <a:p>
            <a:pPr marL="0" indent="0">
              <a:buNone/>
            </a:pPr>
            <a:r>
              <a:rPr lang="en-IN" sz="1800" dirty="0">
                <a:latin typeface="Times New Roman" panose="02020603050405020304" pitchFamily="18" charset="0"/>
                <a:cs typeface="Times New Roman" panose="02020603050405020304" pitchFamily="18" charset="0"/>
              </a:rPr>
              <a:t>    result = </a:t>
            </a:r>
            <a:r>
              <a:rPr lang="en-IN" sz="1800" dirty="0" err="1">
                <a:latin typeface="Times New Roman" panose="02020603050405020304" pitchFamily="18" charset="0"/>
                <a:cs typeface="Times New Roman" panose="02020603050405020304" pitchFamily="18" charset="0"/>
              </a:rPr>
              <a:t>client.get_result</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rospy.loginfo</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f"Received</a:t>
            </a:r>
            <a:r>
              <a:rPr lang="en-IN" sz="1800" dirty="0">
                <a:latin typeface="Times New Roman" panose="02020603050405020304" pitchFamily="18" charset="0"/>
                <a:cs typeface="Times New Roman" panose="02020603050405020304" pitchFamily="18" charset="0"/>
              </a:rPr>
              <a:t> numbers: {</a:t>
            </a:r>
            <a:r>
              <a:rPr lang="en-IN" sz="1800" dirty="0" err="1">
                <a:latin typeface="Times New Roman" panose="02020603050405020304" pitchFamily="18" charset="0"/>
                <a:cs typeface="Times New Roman" panose="02020603050405020304" pitchFamily="18" charset="0"/>
              </a:rPr>
              <a:t>goal.a</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goal.b</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rospy.loginfo</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f'Sum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result.sum</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endParaRPr lang="en-IN" dirty="0"/>
          </a:p>
        </p:txBody>
      </p:sp>
      <p:sp>
        <p:nvSpPr>
          <p:cNvPr id="4" name="Footer Placeholder 3">
            <a:extLst>
              <a:ext uri="{FF2B5EF4-FFF2-40B4-BE49-F238E27FC236}">
                <a16:creationId xmlns:a16="http://schemas.microsoft.com/office/drawing/2014/main" id="{47489118-7060-AE9F-4385-0B8127020F77}"/>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C5000A3D-07E7-9ACA-AB81-CC7C25C6C44E}"/>
              </a:ext>
            </a:extLst>
          </p:cNvPr>
          <p:cNvSpPr>
            <a:spLocks noGrp="1"/>
          </p:cNvSpPr>
          <p:nvPr>
            <p:ph type="sldNum" sz="quarter" idx="12"/>
          </p:nvPr>
        </p:nvSpPr>
        <p:spPr/>
        <p:txBody>
          <a:bodyPr/>
          <a:lstStyle/>
          <a:p>
            <a:fld id="{5149AB3C-57A8-4C7B-9CC1-B65461D10E3F}" type="slidenum">
              <a:rPr lang="en-IN" smtClean="0"/>
              <a:t>16</a:t>
            </a:fld>
            <a:endParaRPr lang="en-IN"/>
          </a:p>
        </p:txBody>
      </p:sp>
    </p:spTree>
    <p:extLst>
      <p:ext uri="{BB962C8B-B14F-4D97-AF65-F5344CB8AC3E}">
        <p14:creationId xmlns:p14="http://schemas.microsoft.com/office/powerpoint/2010/main" val="123824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408F-C3F6-CEC8-8163-B47BD8706B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ROS ACTION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065A4B-0F3E-4DCB-6628-611985C7B766}"/>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 any large ROS based system, there are cases when someone would like to send a request to a node to perform some task, and also receive a reply to the request. This can currently be achieved via ROS services.</a:t>
            </a:r>
          </a:p>
          <a:p>
            <a:r>
              <a:rPr lang="en-US" dirty="0">
                <a:latin typeface="Times New Roman" panose="02020603050405020304" pitchFamily="18" charset="0"/>
                <a:cs typeface="Times New Roman" panose="02020603050405020304" pitchFamily="18" charset="0"/>
              </a:rPr>
              <a:t>In some cases, however, if the service takes a long time to execute, the user might want the ability to cancel the request during execution or get periodic feedback about how the request is progressing. </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actionlib</a:t>
            </a:r>
            <a:r>
              <a:rPr lang="en-US" dirty="0">
                <a:latin typeface="Times New Roman" panose="02020603050405020304" pitchFamily="18" charset="0"/>
                <a:cs typeface="Times New Roman" panose="02020603050405020304" pitchFamily="18" charset="0"/>
              </a:rPr>
              <a:t> package provides tools to create servers that execute long-running goals that can be preempted.</a:t>
            </a:r>
          </a:p>
          <a:p>
            <a:r>
              <a:rPr lang="en-US" dirty="0">
                <a:latin typeface="Times New Roman" panose="02020603050405020304" pitchFamily="18" charset="0"/>
                <a:cs typeface="Times New Roman" panose="02020603050405020304" pitchFamily="18" charset="0"/>
              </a:rPr>
              <a:t> It also provides a client interface in order to send requests to the server.</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844ED39-F6A3-071B-3A8D-3A60F4BE3B73}"/>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04C21070-120E-9029-201B-3161C8B2ED3A}"/>
              </a:ext>
            </a:extLst>
          </p:cNvPr>
          <p:cNvSpPr>
            <a:spLocks noGrp="1"/>
          </p:cNvSpPr>
          <p:nvPr>
            <p:ph type="sldNum" sz="quarter" idx="12"/>
          </p:nvPr>
        </p:nvSpPr>
        <p:spPr/>
        <p:txBody>
          <a:bodyPr/>
          <a:lstStyle/>
          <a:p>
            <a:fld id="{5149AB3C-57A8-4C7B-9CC1-B65461D10E3F}" type="slidenum">
              <a:rPr lang="en-IN" smtClean="0"/>
              <a:t>2</a:t>
            </a:fld>
            <a:endParaRPr lang="en-IN"/>
          </a:p>
        </p:txBody>
      </p:sp>
    </p:spTree>
    <p:extLst>
      <p:ext uri="{BB962C8B-B14F-4D97-AF65-F5344CB8AC3E}">
        <p14:creationId xmlns:p14="http://schemas.microsoft.com/office/powerpoint/2010/main" val="52014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CBF8-9F86-CF08-67DC-53E104BE835B}"/>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65D5E08-11FE-8615-562E-2B235EC0E99B}"/>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2090069E-8B2E-4934-3D4F-D625A7545C86}"/>
              </a:ext>
            </a:extLst>
          </p:cNvPr>
          <p:cNvSpPr>
            <a:spLocks noGrp="1"/>
          </p:cNvSpPr>
          <p:nvPr>
            <p:ph type="sldNum" sz="quarter" idx="12"/>
          </p:nvPr>
        </p:nvSpPr>
        <p:spPr/>
        <p:txBody>
          <a:bodyPr/>
          <a:lstStyle/>
          <a:p>
            <a:fld id="{5149AB3C-57A8-4C7B-9CC1-B65461D10E3F}" type="slidenum">
              <a:rPr lang="en-IN" smtClean="0"/>
              <a:t>3</a:t>
            </a:fld>
            <a:endParaRPr lang="en-IN"/>
          </a:p>
        </p:txBody>
      </p:sp>
      <p:sp>
        <p:nvSpPr>
          <p:cNvPr id="3" name="Content Placeholder 2">
            <a:extLst>
              <a:ext uri="{FF2B5EF4-FFF2-40B4-BE49-F238E27FC236}">
                <a16:creationId xmlns:a16="http://schemas.microsoft.com/office/drawing/2014/main" id="{B5F61D79-98E0-E7BC-C31A-28A8E5ED435B}"/>
              </a:ext>
            </a:extLst>
          </p:cNvPr>
          <p:cNvSpPr>
            <a:spLocks noGrp="1"/>
          </p:cNvSpPr>
          <p:nvPr>
            <p:ph idx="1"/>
          </p:nvPr>
        </p:nvSpPr>
        <p:spPr/>
        <p:txBody>
          <a:bodyPr/>
          <a:lstStyle/>
          <a:p>
            <a:endParaRPr lang="en-IN"/>
          </a:p>
        </p:txBody>
      </p:sp>
      <p:pic>
        <p:nvPicPr>
          <p:cNvPr id="6" name="Picture 2">
            <a:extLst>
              <a:ext uri="{FF2B5EF4-FFF2-40B4-BE49-F238E27FC236}">
                <a16:creationId xmlns:a16="http://schemas.microsoft.com/office/drawing/2014/main" id="{839954C0-5FBF-29C9-E3A9-0F53ACE78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538" y="2727942"/>
            <a:ext cx="74771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41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0190-657E-C6DC-B90D-75FB0B6F3F0E}"/>
              </a:ext>
            </a:extLst>
          </p:cNvPr>
          <p:cNvSpPr>
            <a:spLocks noGrp="1"/>
          </p:cNvSpPr>
          <p:nvPr>
            <p:ph type="title"/>
          </p:nvPr>
        </p:nvSpPr>
        <p:spPr/>
        <p:txBody>
          <a:bodyPr>
            <a:normAutofit fontScale="90000"/>
          </a:bodyPr>
          <a:lstStyle/>
          <a:p>
            <a:r>
              <a:rPr lang="en-US" b="0" i="0" dirty="0">
                <a:solidFill>
                  <a:srgbClr val="333333"/>
                </a:solidFill>
                <a:effectLst/>
                <a:latin typeface="Helvetica Neue"/>
              </a:rPr>
              <a:t>Action Specification: Goal, Feedback, &amp; Result</a:t>
            </a:r>
            <a:br>
              <a:rPr lang="en-US" b="0" i="0" dirty="0">
                <a:solidFill>
                  <a:srgbClr val="333333"/>
                </a:solidFill>
                <a:effectLst/>
                <a:latin typeface="Helvetica Neue"/>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DC4C8E-F1EA-3E16-0CAF-5B2FDAB8F6B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 order for the client and server to communicate, we need to define a few messages on which they communicate. This is with an action specification. This defines the Goal, Feedback, and Result messages with which clients and servers communicate: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Goal</a:t>
            </a:r>
          </a:p>
          <a:p>
            <a:r>
              <a:rPr lang="en-US" sz="1600" dirty="0">
                <a:latin typeface="Times New Roman" panose="02020603050405020304" pitchFamily="18" charset="0"/>
                <a:cs typeface="Times New Roman" panose="02020603050405020304" pitchFamily="18" charset="0"/>
              </a:rPr>
              <a:t>To accomplish tasks using actions, we introduce the notion of a goal that can be sent to an </a:t>
            </a:r>
            <a:r>
              <a:rPr lang="en-US" sz="1600" dirty="0" err="1">
                <a:latin typeface="Times New Roman" panose="02020603050405020304" pitchFamily="18" charset="0"/>
                <a:cs typeface="Times New Roman" panose="02020603050405020304" pitchFamily="18" charset="0"/>
              </a:rPr>
              <a:t>ActionServer</a:t>
            </a:r>
            <a:r>
              <a:rPr lang="en-US" sz="1600" dirty="0">
                <a:latin typeface="Times New Roman" panose="02020603050405020304" pitchFamily="18" charset="0"/>
                <a:cs typeface="Times New Roman" panose="02020603050405020304" pitchFamily="18" charset="0"/>
              </a:rPr>
              <a:t> by an </a:t>
            </a:r>
            <a:r>
              <a:rPr lang="en-US" sz="1600" dirty="0" err="1">
                <a:latin typeface="Times New Roman" panose="02020603050405020304" pitchFamily="18" charset="0"/>
                <a:cs typeface="Times New Roman" panose="02020603050405020304" pitchFamily="18" charset="0"/>
              </a:rPr>
              <a:t>ActionClient</a:t>
            </a:r>
            <a:r>
              <a:rPr lang="en-US" sz="1600" dirty="0">
                <a:latin typeface="Times New Roman" panose="02020603050405020304" pitchFamily="18" charset="0"/>
                <a:cs typeface="Times New Roman" panose="02020603050405020304" pitchFamily="18" charset="0"/>
              </a:rPr>
              <a:t>. In the case of moving the base, the goal would be a </a:t>
            </a:r>
            <a:r>
              <a:rPr lang="en-US" sz="1600" dirty="0" err="1">
                <a:latin typeface="Times New Roman" panose="02020603050405020304" pitchFamily="18" charset="0"/>
                <a:cs typeface="Times New Roman" panose="02020603050405020304" pitchFamily="18" charset="0"/>
              </a:rPr>
              <a:t>PoseStamped</a:t>
            </a:r>
            <a:r>
              <a:rPr lang="en-US" sz="1600" dirty="0">
                <a:latin typeface="Times New Roman" panose="02020603050405020304" pitchFamily="18" charset="0"/>
                <a:cs typeface="Times New Roman" panose="02020603050405020304" pitchFamily="18" charset="0"/>
              </a:rPr>
              <a:t> message that contains information about where the robot should move to in the world. For controlling the tilting laser scanner, the goal would contain the scan parameters (min angle, max angle, speed,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F0C976E-DACB-4002-9EDA-8F763C320774}"/>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9857D3D1-61F3-59CF-347E-84DDA7A475C0}"/>
              </a:ext>
            </a:extLst>
          </p:cNvPr>
          <p:cNvSpPr>
            <a:spLocks noGrp="1"/>
          </p:cNvSpPr>
          <p:nvPr>
            <p:ph type="sldNum" sz="quarter" idx="12"/>
          </p:nvPr>
        </p:nvSpPr>
        <p:spPr/>
        <p:txBody>
          <a:bodyPr/>
          <a:lstStyle/>
          <a:p>
            <a:fld id="{5149AB3C-57A8-4C7B-9CC1-B65461D10E3F}" type="slidenum">
              <a:rPr lang="en-IN" smtClean="0"/>
              <a:t>4</a:t>
            </a:fld>
            <a:endParaRPr lang="en-IN"/>
          </a:p>
        </p:txBody>
      </p:sp>
    </p:spTree>
    <p:extLst>
      <p:ext uri="{BB962C8B-B14F-4D97-AF65-F5344CB8AC3E}">
        <p14:creationId xmlns:p14="http://schemas.microsoft.com/office/powerpoint/2010/main" val="103966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0DF4F81-FCBE-3C19-5D2B-4F4BDFF82076}"/>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Feedback</a:t>
            </a:r>
          </a:p>
          <a:p>
            <a:r>
              <a:rPr lang="en-US" sz="1800" dirty="0">
                <a:latin typeface="Times New Roman" panose="02020603050405020304" pitchFamily="18" charset="0"/>
                <a:cs typeface="Times New Roman" panose="02020603050405020304" pitchFamily="18" charset="0"/>
              </a:rPr>
              <a:t>Feedback provides server implementers a way to tell an </a:t>
            </a:r>
            <a:r>
              <a:rPr lang="en-US" sz="1800" dirty="0" err="1">
                <a:latin typeface="Times New Roman" panose="02020603050405020304" pitchFamily="18" charset="0"/>
                <a:cs typeface="Times New Roman" panose="02020603050405020304" pitchFamily="18" charset="0"/>
              </a:rPr>
              <a:t>ActionClient</a:t>
            </a:r>
            <a:r>
              <a:rPr lang="en-US" sz="1800" dirty="0">
                <a:latin typeface="Times New Roman" panose="02020603050405020304" pitchFamily="18" charset="0"/>
                <a:cs typeface="Times New Roman" panose="02020603050405020304" pitchFamily="18" charset="0"/>
              </a:rPr>
              <a:t> about the incremental progress of a goal. For moving the base, this might be the robot's current pose along the path. For controlling the tilting laser scanner, this might be the time left until the scan completes.</a:t>
            </a:r>
          </a:p>
          <a:p>
            <a:pPr marL="0" indent="0">
              <a:buNone/>
            </a:pPr>
            <a:r>
              <a:rPr lang="en-US" sz="1800" dirty="0">
                <a:latin typeface="Times New Roman" panose="02020603050405020304" pitchFamily="18" charset="0"/>
                <a:cs typeface="Times New Roman" panose="02020603050405020304" pitchFamily="18" charset="0"/>
              </a:rPr>
              <a:t>Result</a:t>
            </a:r>
          </a:p>
          <a:p>
            <a:r>
              <a:rPr lang="en-US" sz="1800" dirty="0">
                <a:latin typeface="Times New Roman" panose="02020603050405020304" pitchFamily="18" charset="0"/>
                <a:cs typeface="Times New Roman" panose="02020603050405020304" pitchFamily="18" charset="0"/>
              </a:rPr>
              <a:t>A result is sent from the </a:t>
            </a:r>
            <a:r>
              <a:rPr lang="en-US" sz="1800" dirty="0" err="1">
                <a:latin typeface="Times New Roman" panose="02020603050405020304" pitchFamily="18" charset="0"/>
                <a:cs typeface="Times New Roman" panose="02020603050405020304" pitchFamily="18" charset="0"/>
              </a:rPr>
              <a:t>ActionServer</a:t>
            </a:r>
            <a:r>
              <a:rPr lang="en-US" sz="1800" dirty="0">
                <a:latin typeface="Times New Roman" panose="02020603050405020304" pitchFamily="18" charset="0"/>
                <a:cs typeface="Times New Roman" panose="02020603050405020304" pitchFamily="18" charset="0"/>
              </a:rPr>
              <a:t> to the </a:t>
            </a:r>
            <a:r>
              <a:rPr lang="en-US" sz="1800" dirty="0" err="1">
                <a:latin typeface="Times New Roman" panose="02020603050405020304" pitchFamily="18" charset="0"/>
                <a:cs typeface="Times New Roman" panose="02020603050405020304" pitchFamily="18" charset="0"/>
              </a:rPr>
              <a:t>ActionClient</a:t>
            </a:r>
            <a:r>
              <a:rPr lang="en-US" sz="1800" dirty="0">
                <a:latin typeface="Times New Roman" panose="02020603050405020304" pitchFamily="18" charset="0"/>
                <a:cs typeface="Times New Roman" panose="02020603050405020304" pitchFamily="18" charset="0"/>
              </a:rPr>
              <a:t> upon completion of the goal. This is different than feedback, since it is sent exactly once. This is extremely useful when the purpose of the action is to provide some sort of information. For move base, the result isn't very important, but it might contain the final pose of the robot. For controlling the tilting laser scanner, the result might contain a point cloud generated from the requested scan.</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3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6C96-E2AE-4E4A-6567-D920B0056BB3}"/>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Update package.xml</a:t>
            </a:r>
            <a:br>
              <a:rPr lang="en-IN"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3056A7-3F8C-D181-DB04-926D08C252E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.action File</a:t>
            </a:r>
          </a:p>
          <a:p>
            <a:r>
              <a:rPr lang="en-US" dirty="0">
                <a:latin typeface="Times New Roman" panose="02020603050405020304" pitchFamily="18" charset="0"/>
                <a:cs typeface="Times New Roman" panose="02020603050405020304" pitchFamily="18" charset="0"/>
              </a:rPr>
              <a:t>The action specification is defined using a .action file. The .action file has the goal definition, followed by the result definition, followed by the feedback definition, with each section separated by 3 hyphens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files are placed in a package's ./action directory, and look extremely similar to a service's .</a:t>
            </a:r>
            <a:r>
              <a:rPr lang="en-US" dirty="0" err="1">
                <a:latin typeface="Times New Roman" panose="02020603050405020304" pitchFamily="18" charset="0"/>
                <a:cs typeface="Times New Roman" panose="02020603050405020304" pitchFamily="18" charset="0"/>
              </a:rPr>
              <a:t>srv</a:t>
            </a:r>
            <a:r>
              <a:rPr lang="en-US" dirty="0">
                <a:latin typeface="Times New Roman" panose="02020603050405020304" pitchFamily="18" charset="0"/>
                <a:cs typeface="Times New Roman" panose="02020603050405020304" pitchFamily="18" charset="0"/>
              </a:rPr>
              <a:t> file. An action specification for doing the dishes might look like the following: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8E84A75-0B76-2F41-8E33-6BD91E74DD59}"/>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680BFE5C-EFE9-B1E1-B943-2A142F61543D}"/>
              </a:ext>
            </a:extLst>
          </p:cNvPr>
          <p:cNvSpPr>
            <a:spLocks noGrp="1"/>
          </p:cNvSpPr>
          <p:nvPr>
            <p:ph type="sldNum" sz="quarter" idx="12"/>
          </p:nvPr>
        </p:nvSpPr>
        <p:spPr/>
        <p:txBody>
          <a:bodyPr/>
          <a:lstStyle/>
          <a:p>
            <a:fld id="{5149AB3C-57A8-4C7B-9CC1-B65461D10E3F}" type="slidenum">
              <a:rPr lang="en-IN" smtClean="0"/>
              <a:t>6</a:t>
            </a:fld>
            <a:endParaRPr lang="en-IN"/>
          </a:p>
        </p:txBody>
      </p:sp>
    </p:spTree>
    <p:extLst>
      <p:ext uri="{BB962C8B-B14F-4D97-AF65-F5344CB8AC3E}">
        <p14:creationId xmlns:p14="http://schemas.microsoft.com/office/powerpoint/2010/main" val="162799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23F7-D5BB-3799-1BEC-5B0EFF8C69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./action/</a:t>
            </a:r>
            <a:r>
              <a:rPr lang="en-US" dirty="0" err="1">
                <a:latin typeface="Times New Roman" panose="02020603050405020304" pitchFamily="18" charset="0"/>
                <a:cs typeface="Times New Roman" panose="02020603050405020304" pitchFamily="18" charset="0"/>
              </a:rPr>
              <a:t>DoDishes.action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5EB55E-2CE4-7426-5D2A-403DA8386F99}"/>
              </a:ext>
            </a:extLst>
          </p:cNvPr>
          <p:cNvSpPr>
            <a:spLocks noGrp="1"/>
          </p:cNvSpPr>
          <p:nvPr>
            <p:ph idx="1"/>
          </p:nvPr>
        </p:nvSpPr>
        <p:spPr>
          <a:xfrm>
            <a:off x="742649" y="1755192"/>
            <a:ext cx="8596668" cy="3880773"/>
          </a:xfrm>
        </p:spPr>
        <p:txBody>
          <a:bodyPr>
            <a:normAutofit fontScale="32500" lnSpcReduction="20000"/>
          </a:bodyPr>
          <a:lstStyle/>
          <a:p>
            <a:pPr marL="0" indent="0">
              <a:buNone/>
            </a:pPr>
            <a:r>
              <a:rPr lang="en-US" sz="6000" dirty="0">
                <a:latin typeface="Times New Roman" panose="02020603050405020304" pitchFamily="18" charset="0"/>
                <a:cs typeface="Times New Roman" panose="02020603050405020304" pitchFamily="18" charset="0"/>
              </a:rPr>
              <a:t># Define the goal</a:t>
            </a:r>
          </a:p>
          <a:p>
            <a:pPr marL="0" indent="0">
              <a:buNone/>
            </a:pPr>
            <a:r>
              <a:rPr lang="en-US" sz="6000" dirty="0">
                <a:latin typeface="Times New Roman" panose="02020603050405020304" pitchFamily="18" charset="0"/>
                <a:cs typeface="Times New Roman" panose="02020603050405020304" pitchFamily="18" charset="0"/>
              </a:rPr>
              <a:t>uint32 </a:t>
            </a:r>
            <a:r>
              <a:rPr lang="en-US" sz="6000" dirty="0" err="1">
                <a:latin typeface="Times New Roman" panose="02020603050405020304" pitchFamily="18" charset="0"/>
                <a:cs typeface="Times New Roman" panose="02020603050405020304" pitchFamily="18" charset="0"/>
              </a:rPr>
              <a:t>dishwasher_id</a:t>
            </a:r>
            <a:r>
              <a:rPr lang="en-US" sz="6000" dirty="0">
                <a:latin typeface="Times New Roman" panose="02020603050405020304" pitchFamily="18" charset="0"/>
                <a:cs typeface="Times New Roman" panose="02020603050405020304" pitchFamily="18" charset="0"/>
              </a:rPr>
              <a:t>  # Specify which dishwasher we want to use</a:t>
            </a:r>
          </a:p>
          <a:p>
            <a:pPr marL="0" indent="0">
              <a:buNone/>
            </a:pPr>
            <a:r>
              <a:rPr lang="en-US" sz="6000" dirty="0">
                <a:latin typeface="Times New Roman" panose="02020603050405020304" pitchFamily="18" charset="0"/>
                <a:cs typeface="Times New Roman" panose="02020603050405020304" pitchFamily="18" charset="0"/>
              </a:rPr>
              <a:t>---</a:t>
            </a:r>
          </a:p>
          <a:p>
            <a:pPr marL="0" indent="0">
              <a:buNone/>
            </a:pPr>
            <a:r>
              <a:rPr lang="en-US" sz="6000" dirty="0">
                <a:latin typeface="Times New Roman" panose="02020603050405020304" pitchFamily="18" charset="0"/>
                <a:cs typeface="Times New Roman" panose="02020603050405020304" pitchFamily="18" charset="0"/>
              </a:rPr>
              <a:t># Define the result</a:t>
            </a:r>
          </a:p>
          <a:p>
            <a:pPr marL="0" indent="0">
              <a:buNone/>
            </a:pPr>
            <a:r>
              <a:rPr lang="en-US" sz="6000" dirty="0">
                <a:latin typeface="Times New Roman" panose="02020603050405020304" pitchFamily="18" charset="0"/>
                <a:cs typeface="Times New Roman" panose="02020603050405020304" pitchFamily="18" charset="0"/>
              </a:rPr>
              <a:t>uint32 </a:t>
            </a:r>
            <a:r>
              <a:rPr lang="en-US" sz="6000" dirty="0" err="1">
                <a:latin typeface="Times New Roman" panose="02020603050405020304" pitchFamily="18" charset="0"/>
                <a:cs typeface="Times New Roman" panose="02020603050405020304" pitchFamily="18" charset="0"/>
              </a:rPr>
              <a:t>total_dishes_cleaned</a:t>
            </a:r>
            <a:endParaRPr lang="en-US" sz="6000" dirty="0">
              <a:latin typeface="Times New Roman" panose="02020603050405020304" pitchFamily="18" charset="0"/>
              <a:cs typeface="Times New Roman" panose="02020603050405020304" pitchFamily="18" charset="0"/>
            </a:endParaRPr>
          </a:p>
          <a:p>
            <a:pPr marL="0" indent="0">
              <a:buNone/>
            </a:pPr>
            <a:r>
              <a:rPr lang="en-US" sz="6000" dirty="0">
                <a:latin typeface="Times New Roman" panose="02020603050405020304" pitchFamily="18" charset="0"/>
                <a:cs typeface="Times New Roman" panose="02020603050405020304" pitchFamily="18" charset="0"/>
              </a:rPr>
              <a:t>---</a:t>
            </a:r>
          </a:p>
          <a:p>
            <a:pPr marL="0" indent="0">
              <a:buNone/>
            </a:pPr>
            <a:r>
              <a:rPr lang="en-US" sz="6000" dirty="0">
                <a:latin typeface="Times New Roman" panose="02020603050405020304" pitchFamily="18" charset="0"/>
                <a:cs typeface="Times New Roman" panose="02020603050405020304" pitchFamily="18" charset="0"/>
              </a:rPr>
              <a:t># Define a feedback message</a:t>
            </a:r>
          </a:p>
          <a:p>
            <a:pPr marL="0" indent="0">
              <a:buNone/>
            </a:pPr>
            <a:r>
              <a:rPr lang="en-US" sz="6000" dirty="0">
                <a:latin typeface="Times New Roman" panose="02020603050405020304" pitchFamily="18" charset="0"/>
                <a:cs typeface="Times New Roman" panose="02020603050405020304" pitchFamily="18" charset="0"/>
              </a:rPr>
              <a:t>float32 </a:t>
            </a:r>
            <a:r>
              <a:rPr lang="en-US" sz="6000" dirty="0" err="1">
                <a:latin typeface="Times New Roman" panose="02020603050405020304" pitchFamily="18" charset="0"/>
                <a:cs typeface="Times New Roman" panose="02020603050405020304" pitchFamily="18" charset="0"/>
              </a:rPr>
              <a:t>percent_complete</a:t>
            </a:r>
            <a:endParaRPr lang="en-US" sz="6000" dirty="0">
              <a:latin typeface="Times New Roman" panose="02020603050405020304" pitchFamily="18" charset="0"/>
              <a:cs typeface="Times New Roman" panose="02020603050405020304" pitchFamily="18" charset="0"/>
            </a:endParaRPr>
          </a:p>
          <a:p>
            <a:r>
              <a:rPr lang="en-US" sz="6000" dirty="0">
                <a:latin typeface="Times New Roman" panose="02020603050405020304" pitchFamily="18" charset="0"/>
                <a:cs typeface="Times New Roman" panose="02020603050405020304" pitchFamily="18" charset="0"/>
              </a:rPr>
              <a:t>Based on this .action file, 6 messages need to be generated in order for the client and server to communicate. This generation can be automatically triggered during the make process</a:t>
            </a:r>
            <a:endParaRPr lang="en-IN" sz="6000" dirty="0">
              <a:latin typeface="Times New Roman" panose="02020603050405020304" pitchFamily="18" charset="0"/>
              <a:cs typeface="Times New Roman" panose="02020603050405020304" pitchFamily="18" charset="0"/>
            </a:endParaRPr>
          </a:p>
          <a:p>
            <a:endParaRPr lang="en-IN" sz="6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0C966CB-BD7D-7243-67D6-1238FE70DB50}"/>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B527C333-3CC6-3DB9-EEED-AE87DE852DDD}"/>
              </a:ext>
            </a:extLst>
          </p:cNvPr>
          <p:cNvSpPr>
            <a:spLocks noGrp="1"/>
          </p:cNvSpPr>
          <p:nvPr>
            <p:ph type="sldNum" sz="quarter" idx="12"/>
          </p:nvPr>
        </p:nvSpPr>
        <p:spPr/>
        <p:txBody>
          <a:bodyPr/>
          <a:lstStyle/>
          <a:p>
            <a:fld id="{5149AB3C-57A8-4C7B-9CC1-B65461D10E3F}" type="slidenum">
              <a:rPr lang="en-IN" smtClean="0"/>
              <a:t>7</a:t>
            </a:fld>
            <a:endParaRPr lang="en-IN"/>
          </a:p>
        </p:txBody>
      </p:sp>
    </p:spTree>
    <p:extLst>
      <p:ext uri="{BB962C8B-B14F-4D97-AF65-F5344CB8AC3E}">
        <p14:creationId xmlns:p14="http://schemas.microsoft.com/office/powerpoint/2010/main" val="387123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4517-20F4-18B5-8CF7-F3020B157779}"/>
              </a:ext>
            </a:extLst>
          </p:cNvPr>
          <p:cNvSpPr>
            <a:spLocks noGrp="1"/>
          </p:cNvSpPr>
          <p:nvPr>
            <p:ph type="title"/>
          </p:nvPr>
        </p:nvSpPr>
        <p:spPr/>
        <p:txBody>
          <a:bodyPr/>
          <a:lstStyle/>
          <a:p>
            <a:r>
              <a:rPr lang="en-US" dirty="0" err="1"/>
              <a:t>Eg:Addition</a:t>
            </a:r>
            <a:r>
              <a:rPr lang="en-US" dirty="0"/>
              <a:t> of two numbers</a:t>
            </a:r>
            <a:endParaRPr lang="en-IN" dirty="0"/>
          </a:p>
        </p:txBody>
      </p:sp>
      <p:sp>
        <p:nvSpPr>
          <p:cNvPr id="3" name="Content Placeholder 2">
            <a:extLst>
              <a:ext uri="{FF2B5EF4-FFF2-40B4-BE49-F238E27FC236}">
                <a16:creationId xmlns:a16="http://schemas.microsoft.com/office/drawing/2014/main" id="{9832497C-83C6-F5A3-BC76-D05AC0CBC212}"/>
              </a:ext>
            </a:extLst>
          </p:cNvPr>
          <p:cNvSpPr>
            <a:spLocks noGrp="1"/>
          </p:cNvSpPr>
          <p:nvPr>
            <p:ph idx="1"/>
          </p:nvPr>
        </p:nvSpPr>
        <p:spPr/>
        <p:txBody>
          <a:bodyPr>
            <a:normAutofit fontScale="77500" lnSpcReduction="20000"/>
          </a:bodyPr>
          <a:lstStyle/>
          <a:p>
            <a:pPr marL="0" indent="0">
              <a:buNone/>
            </a:pPr>
            <a:r>
              <a:rPr lang="en-US" dirty="0"/>
              <a:t>Steps:</a:t>
            </a:r>
          </a:p>
          <a:p>
            <a:pPr marL="0" indent="0">
              <a:buNone/>
            </a:pPr>
            <a:r>
              <a:rPr lang="en-US" dirty="0"/>
              <a:t>1: Create a Package </a:t>
            </a:r>
            <a:r>
              <a:rPr lang="en-US" dirty="0" err="1"/>
              <a:t>ros_action</a:t>
            </a:r>
            <a:endParaRPr lang="en-US" dirty="0"/>
          </a:p>
          <a:p>
            <a:pPr marL="0" indent="0">
              <a:buNone/>
            </a:pPr>
            <a:r>
              <a:rPr lang="en-US" dirty="0"/>
              <a:t>2:Create a folder action inside the </a:t>
            </a:r>
            <a:r>
              <a:rPr lang="en-US" dirty="0" err="1"/>
              <a:t>packagen</a:t>
            </a:r>
            <a:r>
              <a:rPr lang="en-US" dirty="0"/>
              <a:t> </a:t>
            </a:r>
            <a:r>
              <a:rPr lang="en-US" dirty="0" err="1"/>
              <a:t>ros_action</a:t>
            </a:r>
            <a:endParaRPr lang="en-US" dirty="0"/>
          </a:p>
          <a:p>
            <a:pPr marL="0" indent="0">
              <a:buNone/>
            </a:pPr>
            <a:r>
              <a:rPr lang="en-US" dirty="0"/>
              <a:t>3.Create a file </a:t>
            </a:r>
            <a:r>
              <a:rPr lang="en-US" dirty="0" err="1"/>
              <a:t>AddTwoInts.action</a:t>
            </a:r>
            <a:endParaRPr lang="en-US" dirty="0"/>
          </a:p>
          <a:p>
            <a:pPr marL="0" indent="0">
              <a:buNone/>
            </a:pPr>
            <a:endParaRPr lang="en-IN" dirty="0"/>
          </a:p>
          <a:p>
            <a:pPr marL="800100" lvl="2" indent="0">
              <a:buNone/>
            </a:pPr>
            <a:r>
              <a:rPr lang="en-IN" dirty="0"/>
              <a:t># Goal definition</a:t>
            </a:r>
          </a:p>
          <a:p>
            <a:pPr marL="800100" lvl="2" indent="0">
              <a:buNone/>
            </a:pPr>
            <a:r>
              <a:rPr lang="en-IN" dirty="0"/>
              <a:t>int32 a</a:t>
            </a:r>
          </a:p>
          <a:p>
            <a:pPr marL="800100" lvl="2" indent="0">
              <a:buNone/>
            </a:pPr>
            <a:r>
              <a:rPr lang="en-IN" dirty="0"/>
              <a:t>int32 b</a:t>
            </a:r>
          </a:p>
          <a:p>
            <a:pPr marL="800100" lvl="2" indent="0">
              <a:buNone/>
            </a:pPr>
            <a:r>
              <a:rPr lang="en-IN" dirty="0"/>
              <a:t>---</a:t>
            </a:r>
          </a:p>
          <a:p>
            <a:pPr marL="800100" lvl="2" indent="0">
              <a:buNone/>
            </a:pPr>
            <a:r>
              <a:rPr lang="en-IN" dirty="0"/>
              <a:t># Result definition</a:t>
            </a:r>
          </a:p>
          <a:p>
            <a:pPr marL="800100" lvl="2" indent="0">
              <a:buNone/>
            </a:pPr>
            <a:r>
              <a:rPr lang="en-IN" dirty="0"/>
              <a:t>int32 sum</a:t>
            </a:r>
          </a:p>
          <a:p>
            <a:pPr marL="800100" lvl="2" indent="0">
              <a:buNone/>
            </a:pPr>
            <a:r>
              <a:rPr lang="en-IN" dirty="0"/>
              <a:t>---</a:t>
            </a:r>
          </a:p>
          <a:p>
            <a:pPr marL="800100" lvl="2" indent="0">
              <a:buNone/>
            </a:pPr>
            <a:r>
              <a:rPr lang="en-IN" dirty="0"/>
              <a:t># Feedback definition</a:t>
            </a:r>
          </a:p>
          <a:p>
            <a:pPr marL="800100" lvl="2" indent="0">
              <a:buNone/>
            </a:pPr>
            <a:r>
              <a:rPr lang="en-IN" dirty="0"/>
              <a:t>int32 progress</a:t>
            </a:r>
          </a:p>
          <a:p>
            <a:pPr marL="0" indent="0">
              <a:buNone/>
            </a:pPr>
            <a:endParaRPr lang="en-IN" dirty="0"/>
          </a:p>
        </p:txBody>
      </p:sp>
      <p:sp>
        <p:nvSpPr>
          <p:cNvPr id="4" name="Footer Placeholder 3">
            <a:extLst>
              <a:ext uri="{FF2B5EF4-FFF2-40B4-BE49-F238E27FC236}">
                <a16:creationId xmlns:a16="http://schemas.microsoft.com/office/drawing/2014/main" id="{B98C5B58-F820-4B72-B938-98EEA31F518A}"/>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BB4176A4-1EC0-932F-F44D-45D52F5EC4B3}"/>
              </a:ext>
            </a:extLst>
          </p:cNvPr>
          <p:cNvSpPr>
            <a:spLocks noGrp="1"/>
          </p:cNvSpPr>
          <p:nvPr>
            <p:ph type="sldNum" sz="quarter" idx="12"/>
          </p:nvPr>
        </p:nvSpPr>
        <p:spPr/>
        <p:txBody>
          <a:bodyPr/>
          <a:lstStyle/>
          <a:p>
            <a:fld id="{5149AB3C-57A8-4C7B-9CC1-B65461D10E3F}" type="slidenum">
              <a:rPr lang="en-IN" smtClean="0"/>
              <a:t>8</a:t>
            </a:fld>
            <a:endParaRPr lang="en-IN"/>
          </a:p>
        </p:txBody>
      </p:sp>
    </p:spTree>
    <p:extLst>
      <p:ext uri="{BB962C8B-B14F-4D97-AF65-F5344CB8AC3E}">
        <p14:creationId xmlns:p14="http://schemas.microsoft.com/office/powerpoint/2010/main" val="80977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E782-1D43-8C74-4882-36F57D8F3E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3.Update CMakeLists.txt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06C3F4-4B01-B56E-D9ED-7498500CA18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CMakeLists.txt file, before the </a:t>
            </a:r>
            <a:r>
              <a:rPr lang="en-IN" dirty="0" err="1">
                <a:latin typeface="Times New Roman" panose="02020603050405020304" pitchFamily="18" charset="0"/>
                <a:cs typeface="Times New Roman" panose="02020603050405020304" pitchFamily="18" charset="0"/>
              </a:rPr>
              <a:t>catkin_package</a:t>
            </a:r>
            <a:r>
              <a:rPr lang="en-IN" dirty="0">
                <a:latin typeface="Times New Roman" panose="02020603050405020304" pitchFamily="18" charset="0"/>
                <a:cs typeface="Times New Roman" panose="02020603050405020304" pitchFamily="18" charset="0"/>
              </a:rPr>
              <a:t>() line:</a:t>
            </a:r>
          </a:p>
          <a:p>
            <a:endParaRPr lang="en-IN" dirty="0">
              <a:latin typeface="Times New Roman" panose="02020603050405020304" pitchFamily="18" charset="0"/>
              <a:cs typeface="Times New Roman" panose="02020603050405020304" pitchFamily="18" charset="0"/>
            </a:endParaRPr>
          </a:p>
          <a:p>
            <a:pPr marL="400050" lvl="1" indent="0">
              <a:buNone/>
            </a:pPr>
            <a:r>
              <a:rPr lang="en-US" dirty="0" err="1">
                <a:latin typeface="Times New Roman" panose="02020603050405020304" pitchFamily="18" charset="0"/>
                <a:cs typeface="Times New Roman" panose="02020603050405020304" pitchFamily="18" charset="0"/>
              </a:rPr>
              <a:t>find_package</a:t>
            </a:r>
            <a:r>
              <a:rPr lang="en-US" dirty="0">
                <a:latin typeface="Times New Roman" panose="02020603050405020304" pitchFamily="18" charset="0"/>
                <a:cs typeface="Times New Roman" panose="02020603050405020304" pitchFamily="18" charset="0"/>
              </a:rPr>
              <a:t>(catkin REQUIRED COMPONENTS  </a:t>
            </a:r>
          </a:p>
          <a:p>
            <a:pPr marL="400050" lvl="1" indent="0">
              <a:buNone/>
            </a:pPr>
            <a:r>
              <a:rPr lang="en-US" dirty="0" err="1">
                <a:latin typeface="Times New Roman" panose="02020603050405020304" pitchFamily="18" charset="0"/>
                <a:cs typeface="Times New Roman" panose="02020603050405020304" pitchFamily="18" charset="0"/>
              </a:rPr>
              <a:t>rospy</a:t>
            </a:r>
            <a:r>
              <a:rPr lang="en-US" dirty="0">
                <a:latin typeface="Times New Roman" panose="02020603050405020304" pitchFamily="18" charset="0"/>
                <a:cs typeface="Times New Roman" panose="02020603050405020304" pitchFamily="18" charset="0"/>
              </a:rPr>
              <a:t> </a:t>
            </a:r>
          </a:p>
          <a:p>
            <a:pPr marL="40005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actionlib</a:t>
            </a:r>
            <a:r>
              <a:rPr lang="en-US" dirty="0">
                <a:latin typeface="Times New Roman" panose="02020603050405020304" pitchFamily="18" charset="0"/>
                <a:cs typeface="Times New Roman" panose="02020603050405020304" pitchFamily="18" charset="0"/>
              </a:rPr>
              <a:t> </a:t>
            </a:r>
          </a:p>
          <a:p>
            <a:pPr marL="40005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actionlib_msgs</a:t>
            </a:r>
            <a:r>
              <a:rPr lang="en-US" dirty="0">
                <a:latin typeface="Times New Roman" panose="02020603050405020304" pitchFamily="18" charset="0"/>
                <a:cs typeface="Times New Roman" panose="02020603050405020304" pitchFamily="18" charset="0"/>
              </a:rPr>
              <a:t> </a:t>
            </a:r>
          </a:p>
          <a:p>
            <a:pPr marL="40005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std_msgs</a:t>
            </a:r>
            <a:endParaRPr lang="en-US" dirty="0">
              <a:latin typeface="Times New Roman" panose="02020603050405020304" pitchFamily="18" charset="0"/>
              <a:cs typeface="Times New Roman" panose="02020603050405020304" pitchFamily="18" charset="0"/>
            </a:endParaRPr>
          </a:p>
          <a:p>
            <a:pPr marL="400050" lvl="1" indent="0">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EDE5B6F-5A3B-D1AC-3B87-76F73825FFC4}"/>
              </a:ext>
            </a:extLst>
          </p:cNvPr>
          <p:cNvSpPr>
            <a:spLocks noGrp="1"/>
          </p:cNvSpPr>
          <p:nvPr>
            <p:ph type="ftr" sz="quarter" idx="11"/>
          </p:nvPr>
        </p:nvSpPr>
        <p:spPr/>
        <p:txBody>
          <a:bodyPr/>
          <a:lstStyle/>
          <a:p>
            <a:r>
              <a:rPr lang="en-US"/>
              <a:t>22AIE442- Robotic Operating Systems &amp; Robot Simulation</a:t>
            </a:r>
            <a:endParaRPr lang="en-IN"/>
          </a:p>
        </p:txBody>
      </p:sp>
      <p:sp>
        <p:nvSpPr>
          <p:cNvPr id="5" name="Slide Number Placeholder 4">
            <a:extLst>
              <a:ext uri="{FF2B5EF4-FFF2-40B4-BE49-F238E27FC236}">
                <a16:creationId xmlns:a16="http://schemas.microsoft.com/office/drawing/2014/main" id="{9CA01CA9-D657-C413-995B-881B5E7F0C72}"/>
              </a:ext>
            </a:extLst>
          </p:cNvPr>
          <p:cNvSpPr>
            <a:spLocks noGrp="1"/>
          </p:cNvSpPr>
          <p:nvPr>
            <p:ph type="sldNum" sz="quarter" idx="12"/>
          </p:nvPr>
        </p:nvSpPr>
        <p:spPr/>
        <p:txBody>
          <a:bodyPr/>
          <a:lstStyle/>
          <a:p>
            <a:fld id="{5149AB3C-57A8-4C7B-9CC1-B65461D10E3F}" type="slidenum">
              <a:rPr lang="en-IN" smtClean="0"/>
              <a:t>9</a:t>
            </a:fld>
            <a:endParaRPr lang="en-IN"/>
          </a:p>
        </p:txBody>
      </p:sp>
    </p:spTree>
    <p:extLst>
      <p:ext uri="{BB962C8B-B14F-4D97-AF65-F5344CB8AC3E}">
        <p14:creationId xmlns:p14="http://schemas.microsoft.com/office/powerpoint/2010/main" val="15303622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1064</TotalTime>
  <Words>1374</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Helvetica Neue</vt:lpstr>
      <vt:lpstr>Times New Roman</vt:lpstr>
      <vt:lpstr>Trebuchet MS</vt:lpstr>
      <vt:lpstr>Wingdings 3</vt:lpstr>
      <vt:lpstr>Facet</vt:lpstr>
      <vt:lpstr>  Introduction to ROS ACTION                                                                                        </vt:lpstr>
      <vt:lpstr>ROS ACTION</vt:lpstr>
      <vt:lpstr>PowerPoint Presentation</vt:lpstr>
      <vt:lpstr>Action Specification: Goal, Feedback, &amp; Result </vt:lpstr>
      <vt:lpstr>PowerPoint Presentation</vt:lpstr>
      <vt:lpstr>Update package.xml </vt:lpstr>
      <vt:lpstr>./action/DoDishes.action</vt:lpstr>
      <vt:lpstr>Eg:Addition of two numbers</vt:lpstr>
      <vt:lpstr>3.Update CMakeLists.txt</vt:lpstr>
      <vt:lpstr>Update CMakeLists.txt</vt:lpstr>
      <vt:lpstr>Update package.xml</vt:lpstr>
      <vt:lpstr>Actionserver.py</vt:lpstr>
      <vt:lpstr>Actionserver.py cont….</vt:lpstr>
      <vt:lpstr>Actionserver.py cont…</vt:lpstr>
      <vt:lpstr>Actionclient.py</vt:lpstr>
      <vt:lpstr>Addclient.py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ROS</dc:title>
  <dc:creator>Dr. DIVYA UDAYAN J</dc:creator>
  <cp:lastModifiedBy>Nisha Sasidharan</cp:lastModifiedBy>
  <cp:revision>16</cp:revision>
  <dcterms:created xsi:type="dcterms:W3CDTF">2022-02-20T15:50:33Z</dcterms:created>
  <dcterms:modified xsi:type="dcterms:W3CDTF">2024-10-15T04:25:57Z</dcterms:modified>
</cp:coreProperties>
</file>