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1">
              <a:lumOff val="44000"/>
            </a:schemeClr>
          </a:solidFill>
        </a:fill>
      </a:tcStyle>
    </a:wholeTbl>
    <a:band2H>
      <a:tcTxStyle b="def" i="def"/>
      <a:tcStyle>
        <a:tcBdr/>
        <a:fill>
          <a:solidFill>
            <a:schemeClr val="accent1">
              <a:lumOff val="44000"/>
            </a:schemeClr>
          </a:solidFill>
        </a:fill>
      </a:tcStyle>
    </a:band2H>
    <a:firstCol>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1">
              <a:lumOff val="44000"/>
            </a:schemeClr>
          </a:solidFill>
        </a:fill>
      </a:tcStyle>
    </a:firstCol>
    <a:la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381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1">
              <a:lumOff val="44000"/>
            </a:schemeClr>
          </a:solidFill>
        </a:fill>
      </a:tcStyle>
    </a:lastRow>
    <a:fir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381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1">
              <a:lumOff val="44000"/>
            </a:schemeClr>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3"/>
          </a:solidFill>
        </a:fill>
      </a:tcStyle>
    </a:firstCol>
    <a:la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381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3"/>
          </a:solidFill>
        </a:fill>
      </a:tcStyle>
    </a:lastRow>
    <a:fir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381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6"/>
          </a:solidFill>
        </a:fill>
      </a:tcStyle>
    </a:firstCol>
    <a:la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381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6"/>
          </a:solidFill>
        </a:fill>
      </a:tcStyle>
    </a:lastRow>
    <a:fir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381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EAEAEA"/>
          </a:solidFill>
        </a:fill>
      </a:tcStyle>
    </a:band2H>
    <a:firstCol>
      <a:tcTxStyle b="on" i="off">
        <a:fontRef idx="minor">
          <a:srgbClr val="EAEAEA"/>
        </a:fontRef>
        <a:srgbClr val="EAEAE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44000"/>
            </a:schemeClr>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EAEAEA"/>
          </a:solidFill>
        </a:fill>
      </a:tcStyle>
    </a:lastRow>
    <a:firstRow>
      <a:tcTxStyle b="on" i="off">
        <a:fontRef idx="minor">
          <a:srgbClr val="EAEAEA"/>
        </a:fontRef>
        <a:srgbClr val="EAEAEA"/>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lumOff val="44000"/>
            </a:schemeClr>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rgbClr val="000000"/>
          </a:solidFill>
        </a:fill>
      </a:tcStyle>
    </a:firstCol>
    <a:la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38100" cap="flat">
              <a:solidFill>
                <a:srgbClr val="EAEAEA"/>
              </a:solidFill>
              <a:prstDash val="solid"/>
              <a:round/>
            </a:ln>
          </a:top>
          <a:bottom>
            <a:ln w="127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rgbClr val="000000"/>
          </a:solidFill>
        </a:fill>
      </a:tcStyle>
    </a:lastRow>
    <a:firstRow>
      <a:tcTxStyle b="on" i="off">
        <a:fontRef idx="minor">
          <a:srgbClr val="EAEAEA"/>
        </a:fontRef>
        <a:srgbClr val="EAEAEA"/>
      </a:tcTxStyle>
      <a:tcStyle>
        <a:tcBdr>
          <a:left>
            <a:ln w="12700" cap="flat">
              <a:solidFill>
                <a:srgbClr val="EAEAEA"/>
              </a:solidFill>
              <a:prstDash val="solid"/>
              <a:round/>
            </a:ln>
          </a:left>
          <a:right>
            <a:ln w="12700" cap="flat">
              <a:solidFill>
                <a:srgbClr val="EAEAEA"/>
              </a:solidFill>
              <a:prstDash val="solid"/>
              <a:round/>
            </a:ln>
          </a:right>
          <a:top>
            <a:ln w="12700" cap="flat">
              <a:solidFill>
                <a:srgbClr val="EAEAEA"/>
              </a:solidFill>
              <a:prstDash val="solid"/>
              <a:round/>
            </a:ln>
          </a:top>
          <a:bottom>
            <a:ln w="38100" cap="flat">
              <a:solidFill>
                <a:srgbClr val="EAEAEA"/>
              </a:solidFill>
              <a:prstDash val="solid"/>
              <a:round/>
            </a:ln>
          </a:bottom>
          <a:insideH>
            <a:ln w="12700" cap="flat">
              <a:solidFill>
                <a:srgbClr val="EAEAEA"/>
              </a:solidFill>
              <a:prstDash val="solid"/>
              <a:round/>
            </a:ln>
          </a:insideH>
          <a:insideV>
            <a:ln w="12700" cap="flat">
              <a:solidFill>
                <a:srgbClr val="EAEAEA"/>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chemeClr val="accent1">
              <a:lumOff val="44000"/>
            </a:schemeClr>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54" name="Shape 154"/>
          <p:cNvSpPr/>
          <p:nvPr>
            <p:ph type="sldImg"/>
          </p:nvPr>
        </p:nvSpPr>
        <p:spPr>
          <a:xfrm>
            <a:off x="1143000" y="685800"/>
            <a:ext cx="4572000" cy="3429000"/>
          </a:xfrm>
          <a:prstGeom prst="rect">
            <a:avLst/>
          </a:prstGeom>
        </p:spPr>
        <p:txBody>
          <a:bodyPr/>
          <a:lstStyle/>
          <a:p>
            <a:pPr/>
          </a:p>
        </p:txBody>
      </p:sp>
      <p:sp>
        <p:nvSpPr>
          <p:cNvPr id="155" name="Shape 15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j-lt"/>
        <a:ea typeface="+mj-ea"/>
        <a:cs typeface="+mj-cs"/>
        <a:sym typeface="Arial"/>
      </a:defRPr>
    </a:lvl1pPr>
    <a:lvl2pPr indent="228600" latinLnBrk="0">
      <a:spcBef>
        <a:spcPts val="400"/>
      </a:spcBef>
      <a:defRPr sz="1200">
        <a:latin typeface="+mj-lt"/>
        <a:ea typeface="+mj-ea"/>
        <a:cs typeface="+mj-cs"/>
        <a:sym typeface="Arial"/>
      </a:defRPr>
    </a:lvl2pPr>
    <a:lvl3pPr indent="457200" latinLnBrk="0">
      <a:spcBef>
        <a:spcPts val="400"/>
      </a:spcBef>
      <a:defRPr sz="1200">
        <a:latin typeface="+mj-lt"/>
        <a:ea typeface="+mj-ea"/>
        <a:cs typeface="+mj-cs"/>
        <a:sym typeface="Arial"/>
      </a:defRPr>
    </a:lvl3pPr>
    <a:lvl4pPr indent="685800" latinLnBrk="0">
      <a:spcBef>
        <a:spcPts val="400"/>
      </a:spcBef>
      <a:defRPr sz="1200">
        <a:latin typeface="+mj-lt"/>
        <a:ea typeface="+mj-ea"/>
        <a:cs typeface="+mj-cs"/>
        <a:sym typeface="Arial"/>
      </a:defRPr>
    </a:lvl4pPr>
    <a:lvl5pPr indent="914400" latinLnBrk="0">
      <a:spcBef>
        <a:spcPts val="400"/>
      </a:spcBef>
      <a:defRPr sz="1200">
        <a:latin typeface="+mj-lt"/>
        <a:ea typeface="+mj-ea"/>
        <a:cs typeface="+mj-cs"/>
        <a:sym typeface="Arial"/>
      </a:defRPr>
    </a:lvl5pPr>
    <a:lvl6pPr indent="1143000" latinLnBrk="0">
      <a:spcBef>
        <a:spcPts val="400"/>
      </a:spcBef>
      <a:defRPr sz="1200">
        <a:latin typeface="+mj-lt"/>
        <a:ea typeface="+mj-ea"/>
        <a:cs typeface="+mj-cs"/>
        <a:sym typeface="Arial"/>
      </a:defRPr>
    </a:lvl6pPr>
    <a:lvl7pPr indent="1371600" latinLnBrk="0">
      <a:spcBef>
        <a:spcPts val="400"/>
      </a:spcBef>
      <a:defRPr sz="1200">
        <a:latin typeface="+mj-lt"/>
        <a:ea typeface="+mj-ea"/>
        <a:cs typeface="+mj-cs"/>
        <a:sym typeface="Arial"/>
      </a:defRPr>
    </a:lvl7pPr>
    <a:lvl8pPr indent="1600200" latinLnBrk="0">
      <a:spcBef>
        <a:spcPts val="400"/>
      </a:spcBef>
      <a:defRPr sz="1200">
        <a:latin typeface="+mj-lt"/>
        <a:ea typeface="+mj-ea"/>
        <a:cs typeface="+mj-cs"/>
        <a:sym typeface="Arial"/>
      </a:defRPr>
    </a:lvl8pPr>
    <a:lvl9pPr indent="1828800" latinLnBrk="0">
      <a:spcBef>
        <a:spcPts val="400"/>
      </a:spcBef>
      <a:defRPr sz="12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grpSp>
        <p:nvGrpSpPr>
          <p:cNvPr id="144" name="Group"/>
          <p:cNvGrpSpPr/>
          <p:nvPr/>
        </p:nvGrpSpPr>
        <p:grpSpPr>
          <a:xfrm>
            <a:off x="-3175" y="0"/>
            <a:ext cx="9147176" cy="6867525"/>
            <a:chOff x="0" y="0"/>
            <a:chExt cx="9147175" cy="6867525"/>
          </a:xfrm>
        </p:grpSpPr>
        <p:grpSp>
          <p:nvGrpSpPr>
            <p:cNvPr id="141" name="Group"/>
            <p:cNvGrpSpPr/>
            <p:nvPr/>
          </p:nvGrpSpPr>
          <p:grpSpPr>
            <a:xfrm>
              <a:off x="0" y="0"/>
              <a:ext cx="9067800" cy="6867525"/>
              <a:chOff x="0" y="0"/>
              <a:chExt cx="9067800" cy="6867525"/>
            </a:xfrm>
          </p:grpSpPr>
          <p:sp>
            <p:nvSpPr>
              <p:cNvPr id="81" name="Rectangle"/>
              <p:cNvSpPr/>
              <p:nvPr/>
            </p:nvSpPr>
            <p:spPr>
              <a:xfrm>
                <a:off x="0" y="0"/>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2" name="Rectangle"/>
              <p:cNvSpPr/>
              <p:nvPr/>
            </p:nvSpPr>
            <p:spPr>
              <a:xfrm>
                <a:off x="152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3" name="Rectangle"/>
              <p:cNvSpPr/>
              <p:nvPr/>
            </p:nvSpPr>
            <p:spPr>
              <a:xfrm>
                <a:off x="304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4" name="Rectangle"/>
              <p:cNvSpPr/>
              <p:nvPr/>
            </p:nvSpPr>
            <p:spPr>
              <a:xfrm>
                <a:off x="457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5" name="Rectangle"/>
              <p:cNvSpPr/>
              <p:nvPr/>
            </p:nvSpPr>
            <p:spPr>
              <a:xfrm>
                <a:off x="609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6" name="Rectangle"/>
              <p:cNvSpPr/>
              <p:nvPr/>
            </p:nvSpPr>
            <p:spPr>
              <a:xfrm>
                <a:off x="762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7" name="Rectangle"/>
              <p:cNvSpPr/>
              <p:nvPr/>
            </p:nvSpPr>
            <p:spPr>
              <a:xfrm>
                <a:off x="914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8" name="Rectangle"/>
              <p:cNvSpPr/>
              <p:nvPr/>
            </p:nvSpPr>
            <p:spPr>
              <a:xfrm>
                <a:off x="1066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9" name="Rectangle"/>
              <p:cNvSpPr/>
              <p:nvPr/>
            </p:nvSpPr>
            <p:spPr>
              <a:xfrm>
                <a:off x="1219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0" name="Rectangle"/>
              <p:cNvSpPr/>
              <p:nvPr/>
            </p:nvSpPr>
            <p:spPr>
              <a:xfrm>
                <a:off x="1371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1" name="Rectangle"/>
              <p:cNvSpPr/>
              <p:nvPr/>
            </p:nvSpPr>
            <p:spPr>
              <a:xfrm>
                <a:off x="1524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2" name="Rectangle"/>
              <p:cNvSpPr/>
              <p:nvPr/>
            </p:nvSpPr>
            <p:spPr>
              <a:xfrm>
                <a:off x="1676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3" name="Rectangle"/>
              <p:cNvSpPr/>
              <p:nvPr/>
            </p:nvSpPr>
            <p:spPr>
              <a:xfrm>
                <a:off x="1828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4" name="Rectangle"/>
              <p:cNvSpPr/>
              <p:nvPr/>
            </p:nvSpPr>
            <p:spPr>
              <a:xfrm>
                <a:off x="1981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5" name="Rectangle"/>
              <p:cNvSpPr/>
              <p:nvPr/>
            </p:nvSpPr>
            <p:spPr>
              <a:xfrm>
                <a:off x="2133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6" name="Rectangle"/>
              <p:cNvSpPr/>
              <p:nvPr/>
            </p:nvSpPr>
            <p:spPr>
              <a:xfrm>
                <a:off x="2286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7" name="Rectangle"/>
              <p:cNvSpPr/>
              <p:nvPr/>
            </p:nvSpPr>
            <p:spPr>
              <a:xfrm>
                <a:off x="2438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8" name="Rectangle"/>
              <p:cNvSpPr/>
              <p:nvPr/>
            </p:nvSpPr>
            <p:spPr>
              <a:xfrm>
                <a:off x="2590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9" name="Rectangle"/>
              <p:cNvSpPr/>
              <p:nvPr/>
            </p:nvSpPr>
            <p:spPr>
              <a:xfrm>
                <a:off x="2743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0" name="Rectangle"/>
              <p:cNvSpPr/>
              <p:nvPr/>
            </p:nvSpPr>
            <p:spPr>
              <a:xfrm>
                <a:off x="2895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1" name="Rectangle"/>
              <p:cNvSpPr/>
              <p:nvPr/>
            </p:nvSpPr>
            <p:spPr>
              <a:xfrm>
                <a:off x="3048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2" name="Rectangle"/>
              <p:cNvSpPr/>
              <p:nvPr/>
            </p:nvSpPr>
            <p:spPr>
              <a:xfrm>
                <a:off x="3200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3" name="Rectangle"/>
              <p:cNvSpPr/>
              <p:nvPr/>
            </p:nvSpPr>
            <p:spPr>
              <a:xfrm>
                <a:off x="3352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4" name="Rectangle"/>
              <p:cNvSpPr/>
              <p:nvPr/>
            </p:nvSpPr>
            <p:spPr>
              <a:xfrm>
                <a:off x="3505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5" name="Rectangle"/>
              <p:cNvSpPr/>
              <p:nvPr/>
            </p:nvSpPr>
            <p:spPr>
              <a:xfrm>
                <a:off x="3657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6" name="Rectangle"/>
              <p:cNvSpPr/>
              <p:nvPr/>
            </p:nvSpPr>
            <p:spPr>
              <a:xfrm>
                <a:off x="3810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7" name="Rectangle"/>
              <p:cNvSpPr/>
              <p:nvPr/>
            </p:nvSpPr>
            <p:spPr>
              <a:xfrm>
                <a:off x="3962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8" name="Rectangle"/>
              <p:cNvSpPr/>
              <p:nvPr/>
            </p:nvSpPr>
            <p:spPr>
              <a:xfrm>
                <a:off x="4114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9" name="Rectangle"/>
              <p:cNvSpPr/>
              <p:nvPr/>
            </p:nvSpPr>
            <p:spPr>
              <a:xfrm>
                <a:off x="4267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0" name="Rectangle"/>
              <p:cNvSpPr/>
              <p:nvPr/>
            </p:nvSpPr>
            <p:spPr>
              <a:xfrm>
                <a:off x="4419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1" name="Rectangle"/>
              <p:cNvSpPr/>
              <p:nvPr/>
            </p:nvSpPr>
            <p:spPr>
              <a:xfrm>
                <a:off x="4572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2" name="Rectangle"/>
              <p:cNvSpPr/>
              <p:nvPr/>
            </p:nvSpPr>
            <p:spPr>
              <a:xfrm>
                <a:off x="4724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3" name="Rectangle"/>
              <p:cNvSpPr/>
              <p:nvPr/>
            </p:nvSpPr>
            <p:spPr>
              <a:xfrm>
                <a:off x="4876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4" name="Rectangle"/>
              <p:cNvSpPr/>
              <p:nvPr/>
            </p:nvSpPr>
            <p:spPr>
              <a:xfrm>
                <a:off x="5029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5" name="Rectangle"/>
              <p:cNvSpPr/>
              <p:nvPr/>
            </p:nvSpPr>
            <p:spPr>
              <a:xfrm>
                <a:off x="5181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6" name="Rectangle"/>
              <p:cNvSpPr/>
              <p:nvPr/>
            </p:nvSpPr>
            <p:spPr>
              <a:xfrm>
                <a:off x="5334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7" name="Rectangle"/>
              <p:cNvSpPr/>
              <p:nvPr/>
            </p:nvSpPr>
            <p:spPr>
              <a:xfrm>
                <a:off x="5486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8" name="Rectangle"/>
              <p:cNvSpPr/>
              <p:nvPr/>
            </p:nvSpPr>
            <p:spPr>
              <a:xfrm>
                <a:off x="5638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9" name="Rectangle"/>
              <p:cNvSpPr/>
              <p:nvPr/>
            </p:nvSpPr>
            <p:spPr>
              <a:xfrm>
                <a:off x="5791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0" name="Rectangle"/>
              <p:cNvSpPr/>
              <p:nvPr/>
            </p:nvSpPr>
            <p:spPr>
              <a:xfrm>
                <a:off x="5943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1" name="Rectangle"/>
              <p:cNvSpPr/>
              <p:nvPr/>
            </p:nvSpPr>
            <p:spPr>
              <a:xfrm>
                <a:off x="6096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2" name="Rectangle"/>
              <p:cNvSpPr/>
              <p:nvPr/>
            </p:nvSpPr>
            <p:spPr>
              <a:xfrm>
                <a:off x="6248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3" name="Rectangle"/>
              <p:cNvSpPr/>
              <p:nvPr/>
            </p:nvSpPr>
            <p:spPr>
              <a:xfrm>
                <a:off x="6400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4" name="Rectangle"/>
              <p:cNvSpPr/>
              <p:nvPr/>
            </p:nvSpPr>
            <p:spPr>
              <a:xfrm>
                <a:off x="6553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5" name="Rectangle"/>
              <p:cNvSpPr/>
              <p:nvPr/>
            </p:nvSpPr>
            <p:spPr>
              <a:xfrm>
                <a:off x="6705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6" name="Rectangle"/>
              <p:cNvSpPr/>
              <p:nvPr/>
            </p:nvSpPr>
            <p:spPr>
              <a:xfrm>
                <a:off x="6858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7" name="Rectangle"/>
              <p:cNvSpPr/>
              <p:nvPr/>
            </p:nvSpPr>
            <p:spPr>
              <a:xfrm>
                <a:off x="7010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8" name="Rectangle"/>
              <p:cNvSpPr/>
              <p:nvPr/>
            </p:nvSpPr>
            <p:spPr>
              <a:xfrm>
                <a:off x="7162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9" name="Rectangle"/>
              <p:cNvSpPr/>
              <p:nvPr/>
            </p:nvSpPr>
            <p:spPr>
              <a:xfrm>
                <a:off x="7315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0" name="Rectangle"/>
              <p:cNvSpPr/>
              <p:nvPr/>
            </p:nvSpPr>
            <p:spPr>
              <a:xfrm>
                <a:off x="7467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1" name="Rectangle"/>
              <p:cNvSpPr/>
              <p:nvPr/>
            </p:nvSpPr>
            <p:spPr>
              <a:xfrm>
                <a:off x="7620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2" name="Rectangle"/>
              <p:cNvSpPr/>
              <p:nvPr/>
            </p:nvSpPr>
            <p:spPr>
              <a:xfrm>
                <a:off x="7772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3" name="Rectangle"/>
              <p:cNvSpPr/>
              <p:nvPr/>
            </p:nvSpPr>
            <p:spPr>
              <a:xfrm>
                <a:off x="7924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4" name="Rectangle"/>
              <p:cNvSpPr/>
              <p:nvPr/>
            </p:nvSpPr>
            <p:spPr>
              <a:xfrm>
                <a:off x="8077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5" name="Rectangle"/>
              <p:cNvSpPr/>
              <p:nvPr/>
            </p:nvSpPr>
            <p:spPr>
              <a:xfrm>
                <a:off x="8229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6" name="Rectangle"/>
              <p:cNvSpPr/>
              <p:nvPr/>
            </p:nvSpPr>
            <p:spPr>
              <a:xfrm>
                <a:off x="83820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7" name="Rectangle"/>
              <p:cNvSpPr/>
              <p:nvPr/>
            </p:nvSpPr>
            <p:spPr>
              <a:xfrm>
                <a:off x="85344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8" name="Rectangle"/>
              <p:cNvSpPr/>
              <p:nvPr/>
            </p:nvSpPr>
            <p:spPr>
              <a:xfrm>
                <a:off x="86868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9" name="Rectangle"/>
              <p:cNvSpPr/>
              <p:nvPr/>
            </p:nvSpPr>
            <p:spPr>
              <a:xfrm>
                <a:off x="88392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40" name="Rectangle"/>
              <p:cNvSpPr/>
              <p:nvPr/>
            </p:nvSpPr>
            <p:spPr>
              <a:xfrm>
                <a:off x="8991600" y="9525"/>
                <a:ext cx="76200"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grpSp>
        <p:sp>
          <p:nvSpPr>
            <p:cNvPr id="142" name="Rectangle"/>
            <p:cNvSpPr/>
            <p:nvPr/>
          </p:nvSpPr>
          <p:spPr>
            <a:xfrm>
              <a:off x="684212" y="0"/>
              <a:ext cx="8462963" cy="6858000"/>
            </a:xfrm>
            <a:prstGeom prst="rect">
              <a:avLst/>
            </a:prstGeom>
            <a:solidFill>
              <a:schemeClr val="accent1">
                <a:lumOff val="44000"/>
                <a:alpha val="50195"/>
              </a:schemeClr>
            </a:solidFill>
            <a:ln w="12700" cap="flat">
              <a:noFill/>
              <a:miter lim="400000"/>
            </a:ln>
            <a:effectLst/>
          </p:spPr>
          <p:txBody>
            <a:bodyPr wrap="square" lIns="45719" tIns="45719" rIns="45719" bIns="45719" numCol="1" anchor="ctr">
              <a:noAutofit/>
            </a:bodyPr>
            <a:lstStyle/>
            <a:p>
              <a:pPr>
                <a:defRPr sz="1800"/>
              </a:pPr>
            </a:p>
          </p:txBody>
        </p:sp>
        <p:sp>
          <p:nvSpPr>
            <p:cNvPr id="143" name="Rectangle"/>
            <p:cNvSpPr/>
            <p:nvPr/>
          </p:nvSpPr>
          <p:spPr>
            <a:xfrm>
              <a:off x="3174" y="0"/>
              <a:ext cx="9144002" cy="509588"/>
            </a:xfrm>
            <a:prstGeom prst="rect">
              <a:avLst/>
            </a:prstGeom>
            <a:solidFill>
              <a:srgbClr val="336699">
                <a:alpha val="50195"/>
              </a:srgbClr>
            </a:solidFill>
            <a:ln w="12700" cap="flat">
              <a:noFill/>
              <a:miter lim="400000"/>
            </a:ln>
            <a:effectLst/>
          </p:spPr>
          <p:txBody>
            <a:bodyPr wrap="square" lIns="45719" tIns="45719" rIns="45719" bIns="45719" numCol="1" anchor="ctr">
              <a:noAutofit/>
            </a:bodyPr>
            <a:lstStyle/>
            <a:p>
              <a:pPr>
                <a:defRPr sz="1800"/>
              </a:pPr>
            </a:p>
          </p:txBody>
        </p:sp>
      </p:grpSp>
      <p:sp>
        <p:nvSpPr>
          <p:cNvPr id="145" name="Rectangle"/>
          <p:cNvSpPr/>
          <p:nvPr/>
        </p:nvSpPr>
        <p:spPr>
          <a:xfrm>
            <a:off x="3505200" y="2590800"/>
            <a:ext cx="4892675" cy="76200"/>
          </a:xfrm>
          <a:prstGeom prst="rect">
            <a:avLst/>
          </a:prstGeom>
          <a:solidFill>
            <a:srgbClr val="336699">
              <a:alpha val="50195"/>
            </a:srgbClr>
          </a:solidFill>
          <a:ln w="12700">
            <a:miter lim="400000"/>
          </a:ln>
        </p:spPr>
        <p:txBody>
          <a:bodyPr lIns="45719" rIns="45719" anchor="ctr"/>
          <a:lstStyle/>
          <a:p>
            <a:pPr algn="ctr">
              <a:defRPr sz="1800"/>
            </a:pPr>
          </a:p>
        </p:txBody>
      </p:sp>
      <p:sp>
        <p:nvSpPr>
          <p:cNvPr id="146" name="Title Text"/>
          <p:cNvSpPr txBox="1"/>
          <p:nvPr>
            <p:ph type="title"/>
          </p:nvPr>
        </p:nvSpPr>
        <p:spPr>
          <a:xfrm>
            <a:off x="1219200" y="990600"/>
            <a:ext cx="6705600" cy="633413"/>
          </a:xfrm>
          <a:prstGeom prst="rect">
            <a:avLst/>
          </a:prstGeom>
        </p:spPr>
        <p:txBody>
          <a:bodyPr>
            <a:normAutofit fontScale="100000" lnSpcReduction="0"/>
          </a:bodyPr>
          <a:lstStyle/>
          <a:p>
            <a:pPr/>
            <a:r>
              <a:t>Title Text</a:t>
            </a:r>
          </a:p>
        </p:txBody>
      </p:sp>
      <p:sp>
        <p:nvSpPr>
          <p:cNvPr id="147" name="Body Level One…"/>
          <p:cNvSpPr txBox="1"/>
          <p:nvPr>
            <p:ph type="body" idx="1"/>
          </p:nvPr>
        </p:nvSpPr>
        <p:spPr>
          <a:xfrm>
            <a:off x="1828800" y="1905000"/>
            <a:ext cx="6934200" cy="4191000"/>
          </a:xfrm>
          <a:prstGeom prst="rect">
            <a:avLst/>
          </a:prstGeom>
        </p:spPr>
        <p:txBody>
          <a:bodyP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48" name="Slide Number"/>
          <p:cNvSpPr txBox="1"/>
          <p:nvPr>
            <p:ph type="sldNum" sz="quarter" idx="2"/>
          </p:nvPr>
        </p:nvSpPr>
        <p:spPr>
          <a:xfrm>
            <a:off x="8156292" y="6398260"/>
            <a:ext cx="301909" cy="307340"/>
          </a:xfrm>
          <a:prstGeom prst="rect">
            <a:avLst/>
          </a:prstGeom>
        </p:spPr>
        <p:txBody>
          <a:bodyPr/>
          <a:lstStyle>
            <a:lvl1pPr>
              <a:defRPr sz="1400"/>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EAEAEA"/>
        </a:solidFill>
      </p:bgPr>
    </p:bg>
    <p:spTree>
      <p:nvGrpSpPr>
        <p:cNvPr id="1" name=""/>
        <p:cNvGrpSpPr/>
        <p:nvPr/>
      </p:nvGrpSpPr>
      <p:grpSpPr>
        <a:xfrm>
          <a:off x="0" y="0"/>
          <a:ext cx="0" cy="0"/>
          <a:chOff x="0" y="0"/>
          <a:chExt cx="0" cy="0"/>
        </a:xfrm>
      </p:grpSpPr>
      <p:grpSp>
        <p:nvGrpSpPr>
          <p:cNvPr id="64" name="Group"/>
          <p:cNvGrpSpPr/>
          <p:nvPr/>
        </p:nvGrpSpPr>
        <p:grpSpPr>
          <a:xfrm>
            <a:off x="1219199" y="-9525"/>
            <a:ext cx="7924801" cy="6867525"/>
            <a:chOff x="0" y="0"/>
            <a:chExt cx="7924800" cy="6867525"/>
          </a:xfrm>
        </p:grpSpPr>
        <p:sp>
          <p:nvSpPr>
            <p:cNvPr id="2" name="Rectangle"/>
            <p:cNvSpPr/>
            <p:nvPr/>
          </p:nvSpPr>
          <p:spPr>
            <a:xfrm>
              <a:off x="-1" y="0"/>
              <a:ext cx="66019"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 name="Rectangle"/>
            <p:cNvSpPr/>
            <p:nvPr/>
          </p:nvSpPr>
          <p:spPr>
            <a:xfrm>
              <a:off x="13203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 name="Rectangle"/>
            <p:cNvSpPr/>
            <p:nvPr/>
          </p:nvSpPr>
          <p:spPr>
            <a:xfrm>
              <a:off x="264068"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 name="Rectangle"/>
            <p:cNvSpPr/>
            <p:nvPr/>
          </p:nvSpPr>
          <p:spPr>
            <a:xfrm>
              <a:off x="397477"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6" name="Rectangle"/>
            <p:cNvSpPr/>
            <p:nvPr/>
          </p:nvSpPr>
          <p:spPr>
            <a:xfrm>
              <a:off x="528136" y="9525"/>
              <a:ext cx="63267"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7" name="Rectangle"/>
            <p:cNvSpPr/>
            <p:nvPr/>
          </p:nvSpPr>
          <p:spPr>
            <a:xfrm>
              <a:off x="660170"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8" name="Rectangle"/>
            <p:cNvSpPr/>
            <p:nvPr/>
          </p:nvSpPr>
          <p:spPr>
            <a:xfrm>
              <a:off x="79220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9" name="Rectangle"/>
            <p:cNvSpPr/>
            <p:nvPr/>
          </p:nvSpPr>
          <p:spPr>
            <a:xfrm>
              <a:off x="924239"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0" name="Rectangle"/>
            <p:cNvSpPr/>
            <p:nvPr/>
          </p:nvSpPr>
          <p:spPr>
            <a:xfrm>
              <a:off x="1056273"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1" name="Rectangle"/>
            <p:cNvSpPr/>
            <p:nvPr/>
          </p:nvSpPr>
          <p:spPr>
            <a:xfrm>
              <a:off x="1189682"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2" name="Rectangle"/>
            <p:cNvSpPr/>
            <p:nvPr/>
          </p:nvSpPr>
          <p:spPr>
            <a:xfrm>
              <a:off x="1320341" y="9525"/>
              <a:ext cx="63267"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3" name="Rectangle"/>
            <p:cNvSpPr/>
            <p:nvPr/>
          </p:nvSpPr>
          <p:spPr>
            <a:xfrm>
              <a:off x="1452375"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4" name="Rectangle"/>
            <p:cNvSpPr/>
            <p:nvPr/>
          </p:nvSpPr>
          <p:spPr>
            <a:xfrm>
              <a:off x="1584409"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5" name="Rectangle"/>
            <p:cNvSpPr/>
            <p:nvPr/>
          </p:nvSpPr>
          <p:spPr>
            <a:xfrm>
              <a:off x="171644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6" name="Rectangle"/>
            <p:cNvSpPr/>
            <p:nvPr/>
          </p:nvSpPr>
          <p:spPr>
            <a:xfrm>
              <a:off x="1848478"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7" name="Rectangle"/>
            <p:cNvSpPr/>
            <p:nvPr/>
          </p:nvSpPr>
          <p:spPr>
            <a:xfrm>
              <a:off x="1981887"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8" name="Rectangle"/>
            <p:cNvSpPr/>
            <p:nvPr/>
          </p:nvSpPr>
          <p:spPr>
            <a:xfrm>
              <a:off x="2112546" y="9525"/>
              <a:ext cx="63267"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19" name="Rectangle"/>
            <p:cNvSpPr/>
            <p:nvPr/>
          </p:nvSpPr>
          <p:spPr>
            <a:xfrm>
              <a:off x="2244580"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0" name="Rectangle"/>
            <p:cNvSpPr/>
            <p:nvPr/>
          </p:nvSpPr>
          <p:spPr>
            <a:xfrm>
              <a:off x="237661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1" name="Rectangle"/>
            <p:cNvSpPr/>
            <p:nvPr/>
          </p:nvSpPr>
          <p:spPr>
            <a:xfrm>
              <a:off x="2508649"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2" name="Rectangle"/>
            <p:cNvSpPr/>
            <p:nvPr/>
          </p:nvSpPr>
          <p:spPr>
            <a:xfrm>
              <a:off x="2640683"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3" name="Rectangle"/>
            <p:cNvSpPr/>
            <p:nvPr/>
          </p:nvSpPr>
          <p:spPr>
            <a:xfrm>
              <a:off x="2772717" y="9525"/>
              <a:ext cx="6189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4" name="Rectangle"/>
            <p:cNvSpPr/>
            <p:nvPr/>
          </p:nvSpPr>
          <p:spPr>
            <a:xfrm>
              <a:off x="2904751" y="9525"/>
              <a:ext cx="63267"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5" name="Rectangle"/>
            <p:cNvSpPr/>
            <p:nvPr/>
          </p:nvSpPr>
          <p:spPr>
            <a:xfrm>
              <a:off x="3036785"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6" name="Rectangle"/>
            <p:cNvSpPr/>
            <p:nvPr/>
          </p:nvSpPr>
          <p:spPr>
            <a:xfrm>
              <a:off x="3168819"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7" name="Rectangle"/>
            <p:cNvSpPr/>
            <p:nvPr/>
          </p:nvSpPr>
          <p:spPr>
            <a:xfrm>
              <a:off x="3300853" y="9525"/>
              <a:ext cx="66019"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8" name="Rectangle"/>
            <p:cNvSpPr/>
            <p:nvPr/>
          </p:nvSpPr>
          <p:spPr>
            <a:xfrm>
              <a:off x="3431512" y="9525"/>
              <a:ext cx="6189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29" name="Rectangle"/>
            <p:cNvSpPr/>
            <p:nvPr/>
          </p:nvSpPr>
          <p:spPr>
            <a:xfrm>
              <a:off x="3564922" y="9525"/>
              <a:ext cx="6189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0" name="Rectangle"/>
            <p:cNvSpPr/>
            <p:nvPr/>
          </p:nvSpPr>
          <p:spPr>
            <a:xfrm>
              <a:off x="3696956"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1" name="Rectangle"/>
            <p:cNvSpPr/>
            <p:nvPr/>
          </p:nvSpPr>
          <p:spPr>
            <a:xfrm>
              <a:off x="3828990"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2" name="Rectangle"/>
            <p:cNvSpPr/>
            <p:nvPr/>
          </p:nvSpPr>
          <p:spPr>
            <a:xfrm>
              <a:off x="396102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3" name="Rectangle"/>
            <p:cNvSpPr/>
            <p:nvPr/>
          </p:nvSpPr>
          <p:spPr>
            <a:xfrm>
              <a:off x="4093058"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4" name="Rectangle"/>
            <p:cNvSpPr/>
            <p:nvPr/>
          </p:nvSpPr>
          <p:spPr>
            <a:xfrm>
              <a:off x="4223717" y="9525"/>
              <a:ext cx="6189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5" name="Rectangle"/>
            <p:cNvSpPr/>
            <p:nvPr/>
          </p:nvSpPr>
          <p:spPr>
            <a:xfrm>
              <a:off x="4357127" y="9525"/>
              <a:ext cx="6189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6" name="Rectangle"/>
            <p:cNvSpPr/>
            <p:nvPr/>
          </p:nvSpPr>
          <p:spPr>
            <a:xfrm>
              <a:off x="4489161" y="9525"/>
              <a:ext cx="6464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7" name="Rectangle"/>
            <p:cNvSpPr/>
            <p:nvPr/>
          </p:nvSpPr>
          <p:spPr>
            <a:xfrm>
              <a:off x="4621195"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8" name="Rectangle"/>
            <p:cNvSpPr/>
            <p:nvPr/>
          </p:nvSpPr>
          <p:spPr>
            <a:xfrm>
              <a:off x="4753229"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39" name="Rectangle"/>
            <p:cNvSpPr/>
            <p:nvPr/>
          </p:nvSpPr>
          <p:spPr>
            <a:xfrm>
              <a:off x="4885263"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0" name="Rectangle"/>
            <p:cNvSpPr/>
            <p:nvPr/>
          </p:nvSpPr>
          <p:spPr>
            <a:xfrm>
              <a:off x="5018673" y="9525"/>
              <a:ext cx="6464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1" name="Rectangle"/>
            <p:cNvSpPr/>
            <p:nvPr/>
          </p:nvSpPr>
          <p:spPr>
            <a:xfrm>
              <a:off x="5149332" y="9525"/>
              <a:ext cx="63267"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2" name="Rectangle"/>
            <p:cNvSpPr/>
            <p:nvPr/>
          </p:nvSpPr>
          <p:spPr>
            <a:xfrm>
              <a:off x="5281366" y="9525"/>
              <a:ext cx="64643"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3" name="Rectangle"/>
            <p:cNvSpPr/>
            <p:nvPr/>
          </p:nvSpPr>
          <p:spPr>
            <a:xfrm>
              <a:off x="5413400"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4" name="Rectangle"/>
            <p:cNvSpPr/>
            <p:nvPr/>
          </p:nvSpPr>
          <p:spPr>
            <a:xfrm>
              <a:off x="554543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5" name="Rectangle"/>
            <p:cNvSpPr/>
            <p:nvPr/>
          </p:nvSpPr>
          <p:spPr>
            <a:xfrm>
              <a:off x="5677468"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6" name="Rectangle"/>
            <p:cNvSpPr/>
            <p:nvPr/>
          </p:nvSpPr>
          <p:spPr>
            <a:xfrm>
              <a:off x="5810878" y="9525"/>
              <a:ext cx="6464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7" name="Rectangle"/>
            <p:cNvSpPr/>
            <p:nvPr/>
          </p:nvSpPr>
          <p:spPr>
            <a:xfrm>
              <a:off x="5941536" y="9525"/>
              <a:ext cx="6326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8" name="Rectangle"/>
            <p:cNvSpPr/>
            <p:nvPr/>
          </p:nvSpPr>
          <p:spPr>
            <a:xfrm>
              <a:off x="6073571" y="9525"/>
              <a:ext cx="6464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49" name="Rectangle"/>
            <p:cNvSpPr/>
            <p:nvPr/>
          </p:nvSpPr>
          <p:spPr>
            <a:xfrm>
              <a:off x="6205605"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0" name="Rectangle"/>
            <p:cNvSpPr/>
            <p:nvPr/>
          </p:nvSpPr>
          <p:spPr>
            <a:xfrm>
              <a:off x="6337639"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1" name="Rectangle"/>
            <p:cNvSpPr/>
            <p:nvPr/>
          </p:nvSpPr>
          <p:spPr>
            <a:xfrm>
              <a:off x="6469673"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2" name="Rectangle"/>
            <p:cNvSpPr/>
            <p:nvPr/>
          </p:nvSpPr>
          <p:spPr>
            <a:xfrm>
              <a:off x="6603083" y="9525"/>
              <a:ext cx="6464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3" name="Rectangle"/>
            <p:cNvSpPr/>
            <p:nvPr/>
          </p:nvSpPr>
          <p:spPr>
            <a:xfrm>
              <a:off x="6733741" y="9525"/>
              <a:ext cx="6326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4" name="Rectangle"/>
            <p:cNvSpPr/>
            <p:nvPr/>
          </p:nvSpPr>
          <p:spPr>
            <a:xfrm>
              <a:off x="6865776" y="9525"/>
              <a:ext cx="6464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5" name="Rectangle"/>
            <p:cNvSpPr/>
            <p:nvPr/>
          </p:nvSpPr>
          <p:spPr>
            <a:xfrm>
              <a:off x="6997810"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6" name="Rectangle"/>
            <p:cNvSpPr/>
            <p:nvPr/>
          </p:nvSpPr>
          <p:spPr>
            <a:xfrm>
              <a:off x="7129844"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7" name="Rectangle"/>
            <p:cNvSpPr/>
            <p:nvPr/>
          </p:nvSpPr>
          <p:spPr>
            <a:xfrm>
              <a:off x="7261878"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8" name="Rectangle"/>
            <p:cNvSpPr/>
            <p:nvPr/>
          </p:nvSpPr>
          <p:spPr>
            <a:xfrm>
              <a:off x="7393913" y="9525"/>
              <a:ext cx="61892"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59" name="Rectangle"/>
            <p:cNvSpPr/>
            <p:nvPr/>
          </p:nvSpPr>
          <p:spPr>
            <a:xfrm>
              <a:off x="7525946" y="9525"/>
              <a:ext cx="6326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60" name="Rectangle"/>
            <p:cNvSpPr/>
            <p:nvPr/>
          </p:nvSpPr>
          <p:spPr>
            <a:xfrm>
              <a:off x="7657980"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61" name="Rectangle"/>
            <p:cNvSpPr/>
            <p:nvPr/>
          </p:nvSpPr>
          <p:spPr>
            <a:xfrm>
              <a:off x="7790015" y="9525"/>
              <a:ext cx="66018" cy="6858000"/>
            </a:xfrm>
            <a:prstGeom prst="rect">
              <a:avLst/>
            </a:prstGeom>
            <a:solidFill>
              <a:srgbClr val="DDDDDD"/>
            </a:solidFill>
            <a:ln w="12700" cap="flat">
              <a:noFill/>
              <a:miter lim="400000"/>
            </a:ln>
            <a:effectLst/>
          </p:spPr>
          <p:txBody>
            <a:bodyPr wrap="square" lIns="45719" tIns="45719" rIns="45719" bIns="45719" numCol="1" anchor="ctr">
              <a:noAutofit/>
            </a:bodyPr>
            <a:lstStyle/>
            <a:p>
              <a:pPr>
                <a:defRPr sz="1800"/>
              </a:pPr>
            </a:p>
          </p:txBody>
        </p:sp>
        <p:sp>
          <p:nvSpPr>
            <p:cNvPr id="62" name="Rectangle"/>
            <p:cNvSpPr/>
            <p:nvPr/>
          </p:nvSpPr>
          <p:spPr>
            <a:xfrm>
              <a:off x="592778" y="0"/>
              <a:ext cx="7332022" cy="6858000"/>
            </a:xfrm>
            <a:prstGeom prst="rect">
              <a:avLst/>
            </a:prstGeom>
            <a:solidFill>
              <a:schemeClr val="accent1">
                <a:lumOff val="44000"/>
                <a:alpha val="50195"/>
              </a:schemeClr>
            </a:solidFill>
            <a:ln w="12700" cap="flat">
              <a:noFill/>
              <a:miter lim="400000"/>
            </a:ln>
            <a:effectLst/>
          </p:spPr>
          <p:txBody>
            <a:bodyPr wrap="square" lIns="45719" tIns="45719" rIns="45719" bIns="45719" numCol="1" anchor="ctr">
              <a:noAutofit/>
            </a:bodyPr>
            <a:lstStyle/>
            <a:p>
              <a:pPr>
                <a:defRPr sz="1800"/>
              </a:pPr>
            </a:p>
          </p:txBody>
        </p:sp>
        <p:sp>
          <p:nvSpPr>
            <p:cNvPr id="63" name="Rectangle"/>
            <p:cNvSpPr/>
            <p:nvPr/>
          </p:nvSpPr>
          <p:spPr>
            <a:xfrm>
              <a:off x="-1" y="1716087"/>
              <a:ext cx="6021309" cy="74613"/>
            </a:xfrm>
            <a:prstGeom prst="rect">
              <a:avLst/>
            </a:prstGeom>
            <a:solidFill>
              <a:srgbClr val="336699">
                <a:alpha val="50195"/>
              </a:srgbClr>
            </a:solidFill>
            <a:ln w="12700" cap="flat">
              <a:noFill/>
              <a:miter lim="400000"/>
            </a:ln>
            <a:effectLst/>
          </p:spPr>
          <p:txBody>
            <a:bodyPr wrap="square" lIns="45719" tIns="45719" rIns="45719" bIns="45719" numCol="1" anchor="ctr">
              <a:noAutofit/>
            </a:bodyPr>
            <a:lstStyle/>
            <a:p>
              <a:pPr>
                <a:defRPr sz="1800"/>
              </a:pPr>
            </a:p>
          </p:txBody>
        </p:sp>
      </p:grpSp>
      <p:sp>
        <p:nvSpPr>
          <p:cNvPr id="65" name="Slide Number"/>
          <p:cNvSpPr txBox="1"/>
          <p:nvPr>
            <p:ph type="sldNum" sz="quarter" idx="2"/>
          </p:nvPr>
        </p:nvSpPr>
        <p:spPr>
          <a:xfrm>
            <a:off x="8593797" y="6461759"/>
            <a:ext cx="245404" cy="243841"/>
          </a:xfrm>
          <a:prstGeom prst="rect">
            <a:avLst/>
          </a:prstGeom>
          <a:ln w="12700">
            <a:miter lim="400000"/>
          </a:ln>
        </p:spPr>
        <p:txBody>
          <a:bodyPr wrap="none" lIns="45719" rIns="45719" anchor="b">
            <a:spAutoFit/>
          </a:bodyPr>
          <a:lstStyle>
            <a:lvl1pPr algn="r">
              <a:defRPr sz="1000"/>
            </a:lvl1pPr>
          </a:lstStyle>
          <a:p>
            <a:pPr/>
            <a:fld id="{86CB4B4D-7CA3-9044-876B-883B54F8677D}" type="slidenum"/>
          </a:p>
        </p:txBody>
      </p:sp>
      <p:sp>
        <p:nvSpPr>
          <p:cNvPr id="66" name="Title Text"/>
          <p:cNvSpPr txBox="1"/>
          <p:nvPr>
            <p:ph type="title"/>
          </p:nvPr>
        </p:nvSpPr>
        <p:spPr>
          <a:xfrm>
            <a:off x="457200" y="0"/>
            <a:ext cx="8229600" cy="1417638"/>
          </a:xfrm>
          <a:prstGeom prst="rect">
            <a:avLst/>
          </a:prstGeom>
          <a:ln w="12700">
            <a:miter lim="400000"/>
          </a:ln>
          <a:extLst>
            <a:ext uri="{C572A759-6A51-4108-AA02-DFA0A04FC94B}">
              <ma14:wrappingTextBoxFlag xmlns:ma14="http://schemas.microsoft.com/office/mac/drawingml/2011/main" val="1"/>
            </a:ext>
          </a:extLst>
        </p:spPr>
        <p:txBody>
          <a:bodyPr lIns="45719" rIns="45719" anchor="b"/>
          <a:lstStyle/>
          <a:p>
            <a:pPr/>
            <a:r>
              <a:t>Title Text</a:t>
            </a:r>
          </a:p>
        </p:txBody>
      </p:sp>
      <p:sp>
        <p:nvSpPr>
          <p:cNvPr id="67"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1pPr>
      <a:lvl2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2pPr>
      <a:lvl3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3pPr>
      <a:lvl4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4pPr>
      <a:lvl5pPr marL="0" marR="0" indent="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5pPr>
      <a:lvl6pPr marL="0" marR="0" indent="45720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6pPr>
      <a:lvl7pPr marL="0" marR="0" indent="91440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7pPr>
      <a:lvl8pPr marL="0" marR="0" indent="137160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8pPr>
      <a:lvl9pPr marL="0" marR="0" indent="1828800" algn="l" defTabSz="914400" rtl="0" latinLnBrk="0">
        <a:lnSpc>
          <a:spcPct val="100000"/>
        </a:lnSpc>
        <a:spcBef>
          <a:spcPts val="0"/>
        </a:spcBef>
        <a:spcAft>
          <a:spcPts val="0"/>
        </a:spcAft>
        <a:buClrTx/>
        <a:buSzTx/>
        <a:buFontTx/>
        <a:buNone/>
        <a:tabLst/>
        <a:defRPr b="0" baseline="0" cap="none" i="0" spc="0" strike="noStrike" sz="4000" u="none">
          <a:solidFill>
            <a:srgbClr val="003366"/>
          </a:solidFill>
          <a:uFillTx/>
          <a:latin typeface="+mn-lt"/>
          <a:ea typeface="+mn-ea"/>
          <a:cs typeface="+mn-cs"/>
          <a:sym typeface="Helvetica"/>
        </a:defRPr>
      </a:lvl9pPr>
    </p:titleStyle>
    <p:bodyStyle>
      <a:lvl1pPr marL="342900" marR="0" indent="-342900" algn="l" defTabSz="914400" rtl="0" latinLnBrk="0">
        <a:lnSpc>
          <a:spcPct val="100000"/>
        </a:lnSpc>
        <a:spcBef>
          <a:spcPts val="500"/>
        </a:spcBef>
        <a:spcAft>
          <a:spcPts val="0"/>
        </a:spcAft>
        <a:buClr>
          <a:srgbClr val="9A0000"/>
        </a:buClr>
        <a:buSzPct val="75000"/>
        <a:buFontTx/>
        <a:buChar char="•"/>
        <a:tabLst/>
        <a:defRPr b="0" baseline="0" cap="none" i="0" spc="0" strike="noStrike" sz="2400" u="none">
          <a:solidFill>
            <a:srgbClr val="000000"/>
          </a:solidFill>
          <a:uFillTx/>
          <a:latin typeface="+mn-lt"/>
          <a:ea typeface="+mn-ea"/>
          <a:cs typeface="+mn-cs"/>
          <a:sym typeface="Helvetica"/>
        </a:defRPr>
      </a:lvl1pPr>
      <a:lvl2pPr marL="800100" marR="0" indent="-342900" algn="l" defTabSz="914400" rtl="0" latinLnBrk="0">
        <a:lnSpc>
          <a:spcPct val="100000"/>
        </a:lnSpc>
        <a:spcBef>
          <a:spcPts val="500"/>
        </a:spcBef>
        <a:spcAft>
          <a:spcPts val="0"/>
        </a:spcAft>
        <a:buClr>
          <a:srgbClr val="9A0000"/>
        </a:buClr>
        <a:buSzPct val="70000"/>
        <a:buFontTx/>
        <a:buChar char="■"/>
        <a:tabLst/>
        <a:defRPr b="0" baseline="0" cap="none" i="0" spc="0" strike="noStrike" sz="2400" u="none">
          <a:solidFill>
            <a:srgbClr val="000000"/>
          </a:solidFill>
          <a:uFillTx/>
          <a:latin typeface="+mn-lt"/>
          <a:ea typeface="+mn-ea"/>
          <a:cs typeface="+mn-cs"/>
          <a:sym typeface="Helvetica"/>
        </a:defRPr>
      </a:lvl2pPr>
      <a:lvl3pPr marL="1219200" marR="0" indent="-304800" algn="l" defTabSz="914400" rtl="0" latinLnBrk="0">
        <a:lnSpc>
          <a:spcPct val="100000"/>
        </a:lnSpc>
        <a:spcBef>
          <a:spcPts val="500"/>
        </a:spcBef>
        <a:spcAft>
          <a:spcPts val="0"/>
        </a:spcAft>
        <a:buClr>
          <a:srgbClr val="9A0000"/>
        </a:buClr>
        <a:buSzPct val="100000"/>
        <a:buFontTx/>
        <a:buChar char="•"/>
        <a:tabLst/>
        <a:defRPr b="0" baseline="0" cap="none" i="0" spc="0" strike="noStrike" sz="2400" u="none">
          <a:solidFill>
            <a:srgbClr val="000000"/>
          </a:solidFill>
          <a:uFillTx/>
          <a:latin typeface="+mn-lt"/>
          <a:ea typeface="+mn-ea"/>
          <a:cs typeface="+mn-cs"/>
          <a:sym typeface="Helvetica"/>
        </a:defRPr>
      </a:lvl3pPr>
      <a:lvl4pPr marL="1714500" marR="0" indent="-342900" algn="l" defTabSz="914400" rtl="0" latinLnBrk="0">
        <a:lnSpc>
          <a:spcPct val="100000"/>
        </a:lnSpc>
        <a:spcBef>
          <a:spcPts val="500"/>
        </a:spcBef>
        <a:spcAft>
          <a:spcPts val="0"/>
        </a:spcAft>
        <a:buClr>
          <a:srgbClr val="9A0000"/>
        </a:buClr>
        <a:buSzPct val="100000"/>
        <a:buFontTx/>
        <a:buChar char="•"/>
        <a:tabLst/>
        <a:defRPr b="0" baseline="0" cap="none" i="0" spc="0" strike="noStrike" sz="2400" u="none">
          <a:solidFill>
            <a:srgbClr val="000000"/>
          </a:solidFill>
          <a:uFillTx/>
          <a:latin typeface="+mn-lt"/>
          <a:ea typeface="+mn-ea"/>
          <a:cs typeface="+mn-cs"/>
          <a:sym typeface="Helvetica"/>
        </a:defRPr>
      </a:lvl4pPr>
      <a:lvl5pPr marL="2133600" marR="0" indent="-304800" algn="l" defTabSz="914400" rtl="0" latinLnBrk="0">
        <a:lnSpc>
          <a:spcPct val="100000"/>
        </a:lnSpc>
        <a:spcBef>
          <a:spcPts val="500"/>
        </a:spcBef>
        <a:spcAft>
          <a:spcPts val="0"/>
        </a:spcAft>
        <a:buClr>
          <a:srgbClr val="9A0000"/>
        </a:buClr>
        <a:buSzPct val="85000"/>
        <a:buFontTx/>
        <a:buChar char="•"/>
        <a:tabLst/>
        <a:defRPr b="0" baseline="0" cap="none" i="0" spc="0" strike="noStrike" sz="2400" u="none">
          <a:solidFill>
            <a:srgbClr val="000000"/>
          </a:solidFill>
          <a:uFillTx/>
          <a:latin typeface="+mn-lt"/>
          <a:ea typeface="+mn-ea"/>
          <a:cs typeface="+mn-cs"/>
          <a:sym typeface="Helvetica"/>
        </a:defRPr>
      </a:lvl5pPr>
      <a:lvl6pPr marL="2590800" marR="0" indent="-304800" algn="l" defTabSz="914400" rtl="0" latinLnBrk="0">
        <a:lnSpc>
          <a:spcPct val="100000"/>
        </a:lnSpc>
        <a:spcBef>
          <a:spcPts val="500"/>
        </a:spcBef>
        <a:spcAft>
          <a:spcPts val="0"/>
        </a:spcAft>
        <a:buClr>
          <a:srgbClr val="9A0000"/>
        </a:buClr>
        <a:buSzPct val="85000"/>
        <a:buFont typeface="Wingdings"/>
        <a:buChar char=""/>
        <a:tabLst/>
        <a:defRPr b="0" baseline="0" cap="none" i="0" spc="0" strike="noStrike" sz="2400" u="none">
          <a:solidFill>
            <a:srgbClr val="000000"/>
          </a:solidFill>
          <a:uFillTx/>
          <a:latin typeface="+mn-lt"/>
          <a:ea typeface="+mn-ea"/>
          <a:cs typeface="+mn-cs"/>
          <a:sym typeface="Helvetica"/>
        </a:defRPr>
      </a:lvl6pPr>
      <a:lvl7pPr marL="3048000" marR="0" indent="-304800" algn="l" defTabSz="914400" rtl="0" latinLnBrk="0">
        <a:lnSpc>
          <a:spcPct val="100000"/>
        </a:lnSpc>
        <a:spcBef>
          <a:spcPts val="500"/>
        </a:spcBef>
        <a:spcAft>
          <a:spcPts val="0"/>
        </a:spcAft>
        <a:buClr>
          <a:srgbClr val="9A0000"/>
        </a:buClr>
        <a:buSzPct val="85000"/>
        <a:buFont typeface="Wingdings"/>
        <a:buChar char=""/>
        <a:tabLst/>
        <a:defRPr b="0" baseline="0" cap="none" i="0" spc="0" strike="noStrike" sz="2400" u="none">
          <a:solidFill>
            <a:srgbClr val="000000"/>
          </a:solidFill>
          <a:uFillTx/>
          <a:latin typeface="+mn-lt"/>
          <a:ea typeface="+mn-ea"/>
          <a:cs typeface="+mn-cs"/>
          <a:sym typeface="Helvetica"/>
        </a:defRPr>
      </a:lvl7pPr>
      <a:lvl8pPr marL="3505200" marR="0" indent="-304800" algn="l" defTabSz="914400" rtl="0" latinLnBrk="0">
        <a:lnSpc>
          <a:spcPct val="100000"/>
        </a:lnSpc>
        <a:spcBef>
          <a:spcPts val="500"/>
        </a:spcBef>
        <a:spcAft>
          <a:spcPts val="0"/>
        </a:spcAft>
        <a:buClr>
          <a:srgbClr val="9A0000"/>
        </a:buClr>
        <a:buSzPct val="85000"/>
        <a:buFont typeface="Wingdings"/>
        <a:buChar char=""/>
        <a:tabLst/>
        <a:defRPr b="0" baseline="0" cap="none" i="0" spc="0" strike="noStrike" sz="2400" u="none">
          <a:solidFill>
            <a:srgbClr val="000000"/>
          </a:solidFill>
          <a:uFillTx/>
          <a:latin typeface="+mn-lt"/>
          <a:ea typeface="+mn-ea"/>
          <a:cs typeface="+mn-cs"/>
          <a:sym typeface="Helvetica"/>
        </a:defRPr>
      </a:lvl8pPr>
      <a:lvl9pPr marL="3962400" marR="0" indent="-304800" algn="l" defTabSz="914400" rtl="0" latinLnBrk="0">
        <a:lnSpc>
          <a:spcPct val="100000"/>
        </a:lnSpc>
        <a:spcBef>
          <a:spcPts val="500"/>
        </a:spcBef>
        <a:spcAft>
          <a:spcPts val="0"/>
        </a:spcAft>
        <a:buClr>
          <a:srgbClr val="9A0000"/>
        </a:buClr>
        <a:buSzPct val="85000"/>
        <a:buFont typeface="Wingdings"/>
        <a:buChar char=""/>
        <a:tabLst/>
        <a:defRPr b="0" baseline="0" cap="none" i="0" spc="0" strike="noStrike" sz="2400" u="none">
          <a:solidFill>
            <a:srgbClr val="000000"/>
          </a:solidFill>
          <a:uFillTx/>
          <a:latin typeface="+mn-lt"/>
          <a:ea typeface="+mn-ea"/>
          <a:cs typeface="+mn-cs"/>
          <a:sym typeface="Helvetic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1pPr>
      <a:lvl2pPr marL="0" marR="0" indent="4572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2pPr>
      <a:lvl3pPr marL="0" marR="0" indent="9144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3pPr>
      <a:lvl4pPr marL="0" marR="0" indent="13716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4pPr>
      <a:lvl5pPr marL="0" marR="0" indent="182880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Helvetic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e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jpe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jpeg"/></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s>

</file>

<file path=ppt/slides/_rels/slide6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jpeg"/></Relationships>

</file>

<file path=ppt/slides/_rels/slide64.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158" name="Slide Number"/>
          <p:cNvSpPr txBox="1"/>
          <p:nvPr>
            <p:ph type="sldNum" sz="quarter" idx="2"/>
          </p:nvPr>
        </p:nvSpPr>
        <p:spPr>
          <a:xfrm>
            <a:off x="8664428" y="6461760"/>
            <a:ext cx="174772"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9" name="UNIT 1"/>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lvl1pPr>
          </a:lstStyle>
          <a:p>
            <a:pPr/>
            <a:r>
              <a:t>UNIT 1</a:t>
            </a:r>
          </a:p>
        </p:txBody>
      </p:sp>
      <p:sp>
        <p:nvSpPr>
          <p:cNvPr id="160" name="SOFTWARE ENGINEERING"/>
          <p:cNvSpPr txBox="1"/>
          <p:nvPr>
            <p:ph type="body" idx="4294967295"/>
          </p:nvPr>
        </p:nvSpPr>
        <p:spPr>
          <a:xfrm>
            <a:off x="1828800" y="1905000"/>
            <a:ext cx="6934200" cy="4191000"/>
          </a:xfrm>
          <a:prstGeom prst="rect">
            <a:avLst/>
          </a:prstGeom>
        </p:spPr>
        <p:txBody>
          <a:bodyPr>
            <a:normAutofit fontScale="100000" lnSpcReduction="0"/>
          </a:bodyPr>
          <a:lstStyle>
            <a:lvl1pPr marL="0" indent="0">
              <a:buSzTx/>
              <a:buFont typeface="Wingdings"/>
              <a:buNone/>
              <a:defRPr b="1">
                <a:solidFill>
                  <a:srgbClr val="9A0000"/>
                </a:solidFill>
              </a:defRPr>
            </a:lvl1pPr>
          </a:lstStyle>
          <a:p>
            <a:pPr/>
            <a:r>
              <a:t>SOFTWARE ENGINEERING</a:t>
            </a:r>
          </a:p>
        </p:txBody>
      </p:sp>
      <p:sp>
        <p:nvSpPr>
          <p:cNvPr id="161" name="Slide Set to accompany Software Engineering: A Practitioner’s Approach, 7/e…"/>
          <p:cNvSpPr txBox="1"/>
          <p:nvPr/>
        </p:nvSpPr>
        <p:spPr>
          <a:xfrm>
            <a:off x="2179320" y="2438400"/>
            <a:ext cx="6385560" cy="3210655"/>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i="1" sz="1800">
                <a:solidFill>
                  <a:srgbClr val="003366"/>
                </a:solidFill>
              </a:defRPr>
            </a:pPr>
            <a:r>
              <a:t>Slide Set to accompany</a:t>
            </a:r>
            <a:br/>
            <a:r>
              <a:rPr sz="2000"/>
              <a:t>Software Engineering: A Practitioner’s Approach, 7/e</a:t>
            </a:r>
            <a:r>
              <a:rPr sz="2400"/>
              <a:t> </a:t>
            </a:r>
          </a:p>
          <a:p>
            <a:pPr>
              <a:defRPr b="1" sz="1600">
                <a:latin typeface="+mj-lt"/>
                <a:ea typeface="+mj-ea"/>
                <a:cs typeface="+mj-cs"/>
                <a:sym typeface="Arial"/>
              </a:defRPr>
            </a:pPr>
            <a:r>
              <a:t>by Roger S. Pressman</a:t>
            </a:r>
            <a:endParaRPr sz="1200"/>
          </a:p>
          <a:p>
            <a:pPr>
              <a:defRPr b="1" sz="1200">
                <a:latin typeface="+mj-lt"/>
                <a:ea typeface="+mj-ea"/>
                <a:cs typeface="+mj-cs"/>
                <a:sym typeface="Arial"/>
              </a:defRPr>
            </a:pPr>
          </a:p>
          <a:p>
            <a:pPr>
              <a:defRPr b="1" sz="1200">
                <a:latin typeface="+mj-lt"/>
                <a:ea typeface="+mj-ea"/>
                <a:cs typeface="+mj-cs"/>
                <a:sym typeface="Arial"/>
              </a:defRPr>
            </a:pPr>
            <a:r>
              <a:t>Slides copyright © 1996, 2001, 2005, 2009</a:t>
            </a:r>
            <a:r>
              <a:rPr b="0" sz="1800"/>
              <a:t> </a:t>
            </a:r>
            <a:r>
              <a:t>by Roger S. Pressman</a:t>
            </a:r>
            <a:endParaRPr sz="1800"/>
          </a:p>
          <a:p>
            <a:pPr>
              <a:defRPr b="1" i="1" sz="1800">
                <a:solidFill>
                  <a:srgbClr val="003366"/>
                </a:solidFill>
                <a:latin typeface="+mj-lt"/>
                <a:ea typeface="+mj-ea"/>
                <a:cs typeface="+mj-cs"/>
                <a:sym typeface="Arial"/>
              </a:defRPr>
            </a:pPr>
          </a:p>
          <a:p>
            <a:pPr>
              <a:defRPr b="1" i="1" sz="1800">
                <a:solidFill>
                  <a:srgbClr val="003366"/>
                </a:solidFill>
                <a:latin typeface="+mj-lt"/>
                <a:ea typeface="+mj-ea"/>
                <a:cs typeface="+mj-cs"/>
                <a:sym typeface="Arial"/>
              </a:defRPr>
            </a:pPr>
            <a:r>
              <a:t>For non-profit educational use only</a:t>
            </a:r>
          </a:p>
          <a:p>
            <a:pPr>
              <a:defRPr sz="1400">
                <a:latin typeface="+mj-lt"/>
                <a:ea typeface="+mj-ea"/>
                <a:cs typeface="+mj-cs"/>
                <a:sym typeface="Arial"/>
              </a:defRPr>
            </a:pPr>
          </a:p>
          <a:p>
            <a:pPr>
              <a:defRPr sz="1200">
                <a:latin typeface="+mj-lt"/>
                <a:ea typeface="+mj-ea"/>
                <a:cs typeface="+mj-cs"/>
                <a:sym typeface="Arial"/>
              </a:defRPr>
            </a:pPr>
            <a:r>
              <a:t>May be reproduced ONLY for student use at the university level when used in conjunction with </a:t>
            </a:r>
            <a:r>
              <a:rPr i="1"/>
              <a:t>Software Engineering: A Practitioner's Approach, 7/e. </a:t>
            </a:r>
            <a:r>
              <a:t>Any other reproduction or use is prohibited without the express written permission of the author.</a:t>
            </a:r>
          </a:p>
          <a:p>
            <a:pPr>
              <a:defRPr sz="1200">
                <a:latin typeface="+mj-lt"/>
                <a:ea typeface="+mj-ea"/>
                <a:cs typeface="+mj-cs"/>
                <a:sym typeface="Arial"/>
              </a:defRPr>
            </a:pPr>
          </a:p>
          <a:p>
            <a:pPr>
              <a:defRPr sz="1200">
                <a:latin typeface="+mj-lt"/>
                <a:ea typeface="+mj-ea"/>
                <a:cs typeface="+mj-cs"/>
                <a:sym typeface="Arial"/>
              </a:defRPr>
            </a:pPr>
            <a:r>
              <a:t>All copyright information MUST appear if these slides are posted on a website for student use.</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DDS"/>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DDS</a:t>
            </a:r>
          </a:p>
        </p:txBody>
      </p:sp>
      <p:sp>
        <p:nvSpPr>
          <p:cNvPr id="192" name="Design document specification…"/>
          <p:cNvSpPr txBox="1"/>
          <p:nvPr>
            <p:ph type="body" idx="4294967295"/>
          </p:nvPr>
        </p:nvSpPr>
        <p:spPr>
          <a:xfrm>
            <a:off x="1828800" y="1905000"/>
            <a:ext cx="6934200" cy="4191000"/>
          </a:xfrm>
          <a:prstGeom prst="rect">
            <a:avLst/>
          </a:prstGeom>
        </p:spPr>
        <p:txBody>
          <a:bodyPr>
            <a:normAutofit fontScale="100000" lnSpcReduction="0"/>
          </a:bodyPr>
          <a:lstStyle/>
          <a:p>
            <a:pPr marL="0" indent="0">
              <a:buSzTx/>
              <a:buFont typeface="Wingdings"/>
              <a:buNone/>
              <a:defRPr>
                <a:latin typeface="Times New Roman"/>
                <a:ea typeface="Times New Roman"/>
                <a:cs typeface="Times New Roman"/>
                <a:sym typeface="Times New Roman"/>
              </a:defRPr>
            </a:pPr>
            <a:r>
              <a:t>Design document specification</a:t>
            </a:r>
          </a:p>
          <a:p>
            <a:pPr marL="0" indent="0">
              <a:buSzTx/>
              <a:buFont typeface="Wingdings"/>
              <a:buNone/>
              <a:defRPr>
                <a:latin typeface="Times New Roman"/>
                <a:ea typeface="Times New Roman"/>
                <a:cs typeface="Times New Roman"/>
                <a:sym typeface="Times New Roman"/>
              </a:defRPr>
            </a:pPr>
          </a:p>
          <a:p>
            <a:pPr lvl="1" marL="742950" indent="-285750">
              <a:lnSpc>
                <a:spcPct val="150000"/>
              </a:lnSpc>
              <a:spcBef>
                <a:spcPts val="0"/>
              </a:spcBef>
              <a:defRPr sz="2000">
                <a:latin typeface="Times New Roman"/>
                <a:ea typeface="Times New Roman"/>
                <a:cs typeface="Times New Roman"/>
                <a:sym typeface="Times New Roman"/>
              </a:defRPr>
            </a:pPr>
            <a:r>
              <a:t>Description of a software project in terms of architecture of software with various components with specified functionality.</a:t>
            </a:r>
          </a:p>
          <a:p>
            <a:pPr lvl="1" marL="742950" indent="-285750">
              <a:lnSpc>
                <a:spcPct val="150000"/>
              </a:lnSpc>
              <a:spcBef>
                <a:spcPts val="0"/>
              </a:spcBef>
              <a:defRPr sz="2000">
                <a:latin typeface="Times New Roman"/>
                <a:ea typeface="Times New Roman"/>
                <a:cs typeface="Times New Roman"/>
                <a:sym typeface="Times New Roman"/>
              </a:defRPr>
            </a:pPr>
            <a:r>
              <a:t>Software engineer/designer or project manager can create DDS.</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ontents in DDS"/>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Contents in DDS</a:t>
            </a:r>
          </a:p>
        </p:txBody>
      </p:sp>
      <p:sp>
        <p:nvSpPr>
          <p:cNvPr id="195" name="Reference documents…"/>
          <p:cNvSpPr txBox="1"/>
          <p:nvPr>
            <p:ph type="body" idx="4294967295"/>
          </p:nvPr>
        </p:nvSpPr>
        <p:spPr>
          <a:xfrm>
            <a:off x="1391727" y="2110860"/>
            <a:ext cx="7886701" cy="3411539"/>
          </a:xfrm>
          <a:prstGeom prst="rect">
            <a:avLst/>
          </a:prstGeom>
        </p:spPr>
        <p:txBody>
          <a:bodyPr>
            <a:normAutofit fontScale="100000" lnSpcReduction="0"/>
          </a:bodyPr>
          <a:lstStyle/>
          <a:p>
            <a:pPr marL="385762" indent="-385762">
              <a:lnSpc>
                <a:spcPct val="90000"/>
              </a:lnSpc>
              <a:buAutoNum type="arabicPeriod" startAt="1"/>
              <a:defRPr>
                <a:latin typeface="Times New Roman"/>
                <a:ea typeface="Times New Roman"/>
                <a:cs typeface="Times New Roman"/>
                <a:sym typeface="Times New Roman"/>
              </a:defRPr>
            </a:pPr>
            <a:r>
              <a:t>Reference documents</a:t>
            </a:r>
          </a:p>
          <a:p>
            <a:pPr marL="385762" indent="-385762">
              <a:lnSpc>
                <a:spcPct val="90000"/>
              </a:lnSpc>
              <a:buAutoNum type="arabicPeriod" startAt="1"/>
              <a:defRPr>
                <a:latin typeface="Times New Roman"/>
                <a:ea typeface="Times New Roman"/>
                <a:cs typeface="Times New Roman"/>
                <a:sym typeface="Times New Roman"/>
              </a:defRPr>
            </a:pPr>
            <a:r>
              <a:t>Modules of the product</a:t>
            </a:r>
          </a:p>
          <a:p>
            <a:pPr marL="385762" indent="-385762">
              <a:lnSpc>
                <a:spcPct val="90000"/>
              </a:lnSpc>
              <a:buAutoNum type="arabicPeriod" startAt="1"/>
              <a:defRPr>
                <a:latin typeface="Times New Roman"/>
                <a:ea typeface="Times New Roman"/>
                <a:cs typeface="Times New Roman"/>
                <a:sym typeface="Times New Roman"/>
              </a:defRPr>
            </a:pPr>
            <a:r>
              <a:t>Scope</a:t>
            </a:r>
          </a:p>
          <a:p>
            <a:pPr marL="385762" indent="-385762">
              <a:lnSpc>
                <a:spcPct val="90000"/>
              </a:lnSpc>
              <a:buAutoNum type="arabicPeriod" startAt="1"/>
              <a:defRPr>
                <a:latin typeface="Times New Roman"/>
                <a:ea typeface="Times New Roman"/>
                <a:cs typeface="Times New Roman"/>
                <a:sym typeface="Times New Roman"/>
              </a:defRPr>
            </a:pPr>
            <a:r>
              <a:t>Design description</a:t>
            </a:r>
          </a:p>
          <a:p>
            <a:pPr marL="385762" indent="-385762">
              <a:lnSpc>
                <a:spcPct val="90000"/>
              </a:lnSpc>
              <a:buAutoNum type="arabicPeriod" startAt="1"/>
              <a:defRPr>
                <a:latin typeface="Times New Roman"/>
                <a:ea typeface="Times New Roman"/>
                <a:cs typeface="Times New Roman"/>
                <a:sym typeface="Times New Roman"/>
              </a:defRPr>
            </a:pPr>
            <a:r>
              <a:t>Test Provisions</a:t>
            </a:r>
          </a:p>
          <a:p>
            <a:pPr marL="385762" indent="-385762">
              <a:lnSpc>
                <a:spcPct val="90000"/>
              </a:lnSpc>
              <a:buAutoNum type="arabicPeriod" startAt="1"/>
              <a:defRPr>
                <a:latin typeface="Times New Roman"/>
                <a:ea typeface="Times New Roman"/>
                <a:cs typeface="Times New Roman"/>
                <a:sym typeface="Times New Roman"/>
              </a:defRPr>
            </a:pPr>
            <a:r>
              <a:t>Packaging</a:t>
            </a:r>
          </a:p>
          <a:p>
            <a:pPr marL="385762" indent="-385762">
              <a:lnSpc>
                <a:spcPct val="90000"/>
              </a:lnSpc>
              <a:buAutoNum type="arabicPeriod" startAt="1"/>
              <a:defRPr>
                <a:latin typeface="Times New Roman"/>
                <a:ea typeface="Times New Roman"/>
                <a:cs typeface="Times New Roman"/>
                <a:sym typeface="Times New Roman"/>
              </a:defRPr>
            </a:pPr>
            <a:r>
              <a:t>File structures and global data</a:t>
            </a:r>
          </a:p>
          <a:p>
            <a:pPr marL="385762" indent="-385762">
              <a:lnSpc>
                <a:spcPct val="90000"/>
              </a:lnSpc>
              <a:buAutoNum type="arabicPeriod" startAt="1"/>
              <a:defRPr>
                <a:latin typeface="Times New Roman"/>
                <a:ea typeface="Times New Roman"/>
                <a:cs typeface="Times New Roman"/>
                <a:sym typeface="Times New Roman"/>
              </a:defRPr>
            </a:pPr>
            <a:r>
              <a:t>Requirement cross reference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7" name="Reference documents"/>
          <p:cNvSpPr txBox="1"/>
          <p:nvPr>
            <p:ph type="title" idx="4294967295"/>
          </p:nvPr>
        </p:nvSpPr>
        <p:spPr>
          <a:xfrm>
            <a:off x="1219200" y="990600"/>
            <a:ext cx="6705600" cy="633413"/>
          </a:xfrm>
          <a:prstGeom prst="rect">
            <a:avLst/>
          </a:prstGeom>
        </p:spPr>
        <p:txBody>
          <a:bodyPr>
            <a:normAutofit fontScale="100000" lnSpcReduction="0"/>
          </a:bodyPr>
          <a:lstStyle/>
          <a:p>
            <a:pPr defTabSz="365760">
              <a:defRPr sz="1440"/>
            </a:pPr>
            <a:br/>
            <a:r>
              <a:t>Reference documents</a:t>
            </a:r>
            <a:br/>
          </a:p>
        </p:txBody>
      </p:sp>
      <p:sp>
        <p:nvSpPr>
          <p:cNvPr id="198" name="Examples,…"/>
          <p:cNvSpPr txBox="1"/>
          <p:nvPr>
            <p:ph type="body" idx="4294967295"/>
          </p:nvPr>
        </p:nvSpPr>
        <p:spPr>
          <a:xfrm>
            <a:off x="1828800" y="1905000"/>
            <a:ext cx="6934200" cy="4191000"/>
          </a:xfrm>
          <a:prstGeom prst="rect">
            <a:avLst/>
          </a:prstGeom>
        </p:spPr>
        <p:txBody>
          <a:bodyPr>
            <a:normAutofit fontScale="100000" lnSpcReduction="0"/>
          </a:bodyPr>
          <a:lstStyle/>
          <a:p>
            <a:pPr marL="0" indent="0">
              <a:lnSpc>
                <a:spcPct val="150000"/>
              </a:lnSpc>
              <a:buSzTx/>
              <a:buFont typeface="Wingdings"/>
              <a:buNone/>
              <a:defRPr>
                <a:latin typeface="Times New Roman"/>
                <a:ea typeface="Times New Roman"/>
                <a:cs typeface="Times New Roman"/>
                <a:sym typeface="Times New Roman"/>
              </a:defRPr>
            </a:pPr>
            <a:r>
              <a:t>Examples,</a:t>
            </a:r>
          </a:p>
          <a:p>
            <a:pPr marL="0" indent="0">
              <a:lnSpc>
                <a:spcPct val="150000"/>
              </a:lnSpc>
              <a:buSzTx/>
              <a:buFont typeface="Wingdings"/>
              <a:buNone/>
              <a:defRPr>
                <a:latin typeface="Times New Roman"/>
                <a:ea typeface="Times New Roman"/>
                <a:cs typeface="Times New Roman"/>
                <a:sym typeface="Times New Roman"/>
              </a:defRPr>
            </a:pPr>
            <a:r>
              <a:t>	- Existing software documentation</a:t>
            </a:r>
          </a:p>
          <a:p>
            <a:pPr marL="0" indent="0">
              <a:lnSpc>
                <a:spcPct val="150000"/>
              </a:lnSpc>
              <a:buSzTx/>
              <a:buFont typeface="Wingdings"/>
              <a:buNone/>
              <a:defRPr>
                <a:latin typeface="Times New Roman"/>
                <a:ea typeface="Times New Roman"/>
                <a:cs typeface="Times New Roman"/>
                <a:sym typeface="Times New Roman"/>
              </a:defRPr>
            </a:pPr>
            <a:r>
              <a:t>	- System documentation</a:t>
            </a:r>
          </a:p>
          <a:p>
            <a:pPr marL="0" indent="0">
              <a:lnSpc>
                <a:spcPct val="150000"/>
              </a:lnSpc>
              <a:buSzTx/>
              <a:buFont typeface="Wingdings"/>
              <a:buNone/>
              <a:defRPr>
                <a:latin typeface="Times New Roman"/>
                <a:ea typeface="Times New Roman"/>
                <a:cs typeface="Times New Roman"/>
                <a:sym typeface="Times New Roman"/>
              </a:defRPr>
            </a:pPr>
            <a:r>
              <a:t>	- Vendor documents</a:t>
            </a:r>
          </a:p>
          <a:p>
            <a:pPr marL="0" indent="0">
              <a:lnSpc>
                <a:spcPct val="150000"/>
              </a:lnSpc>
              <a:buSzTx/>
              <a:buFont typeface="Wingdings"/>
              <a:buNone/>
              <a:defRPr>
                <a:latin typeface="Times New Roman"/>
                <a:ea typeface="Times New Roman"/>
                <a:cs typeface="Times New Roman"/>
                <a:sym typeface="Times New Roman"/>
              </a:defRPr>
            </a:pPr>
            <a:r>
              <a:t>	- Technical reference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Scope"/>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Scope</a:t>
            </a:r>
          </a:p>
        </p:txBody>
      </p:sp>
      <p:sp>
        <p:nvSpPr>
          <p:cNvPr id="201" name="Hardware, Software and human interfaces…"/>
          <p:cNvSpPr txBox="1"/>
          <p:nvPr>
            <p:ph type="body" idx="4294967295"/>
          </p:nvPr>
        </p:nvSpPr>
        <p:spPr>
          <a:xfrm>
            <a:off x="1828800" y="1905000"/>
            <a:ext cx="6934200" cy="4191000"/>
          </a:xfrm>
          <a:prstGeom prst="rect">
            <a:avLst/>
          </a:prstGeom>
        </p:spPr>
        <p:txBody>
          <a:bodyPr>
            <a:normAutofit fontScale="100000" lnSpcReduction="0"/>
          </a:bodyPr>
          <a:lstStyle/>
          <a:p>
            <a:pPr>
              <a:lnSpc>
                <a:spcPct val="150000"/>
              </a:lnSpc>
              <a:buChar char="■"/>
              <a:defRPr>
                <a:latin typeface="Times New Roman"/>
                <a:ea typeface="Times New Roman"/>
                <a:cs typeface="Times New Roman"/>
                <a:sym typeface="Times New Roman"/>
              </a:defRPr>
            </a:pPr>
            <a:r>
              <a:t>Hardware, Software and human interfaces</a:t>
            </a:r>
          </a:p>
          <a:p>
            <a:pPr>
              <a:lnSpc>
                <a:spcPct val="150000"/>
              </a:lnSpc>
              <a:buChar char="■"/>
              <a:defRPr>
                <a:latin typeface="Times New Roman"/>
                <a:ea typeface="Times New Roman"/>
                <a:cs typeface="Times New Roman"/>
                <a:sym typeface="Times New Roman"/>
              </a:defRPr>
            </a:pPr>
            <a:r>
              <a:t>Major software functions.</a:t>
            </a:r>
          </a:p>
          <a:p>
            <a:pPr>
              <a:lnSpc>
                <a:spcPct val="150000"/>
              </a:lnSpc>
              <a:buChar char="■"/>
              <a:defRPr>
                <a:latin typeface="Times New Roman"/>
                <a:ea typeface="Times New Roman"/>
                <a:cs typeface="Times New Roman"/>
                <a:sym typeface="Times New Roman"/>
              </a:defRPr>
            </a:pPr>
            <a:r>
              <a:t>Externally defined databases.</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Importance of design documentation"/>
          <p:cNvSpPr txBox="1"/>
          <p:nvPr>
            <p:ph type="title" idx="4294967295"/>
          </p:nvPr>
        </p:nvSpPr>
        <p:spPr>
          <a:xfrm>
            <a:off x="1219200" y="990600"/>
            <a:ext cx="6705600" cy="633413"/>
          </a:xfrm>
          <a:prstGeom prst="rect">
            <a:avLst/>
          </a:prstGeom>
        </p:spPr>
        <p:txBody>
          <a:bodyPr>
            <a:normAutofit fontScale="100000" lnSpcReduction="0"/>
          </a:bodyPr>
          <a:lstStyle>
            <a:lvl1pPr defTabSz="804672">
              <a:defRPr sz="3520">
                <a:latin typeface="Times New Roman"/>
                <a:ea typeface="Times New Roman"/>
                <a:cs typeface="Times New Roman"/>
                <a:sym typeface="Times New Roman"/>
              </a:defRPr>
            </a:lvl1pPr>
          </a:lstStyle>
          <a:p>
            <a:pPr/>
            <a:r>
              <a:t>Importance of design documentation</a:t>
            </a:r>
          </a:p>
        </p:txBody>
      </p:sp>
      <p:sp>
        <p:nvSpPr>
          <p:cNvPr id="204" name="Architecture/ design of the product…"/>
          <p:cNvSpPr txBox="1"/>
          <p:nvPr>
            <p:ph type="body" idx="4294967295"/>
          </p:nvPr>
        </p:nvSpPr>
        <p:spPr>
          <a:xfrm>
            <a:off x="1828800" y="1905000"/>
            <a:ext cx="6934200" cy="4191000"/>
          </a:xfrm>
          <a:prstGeom prst="rect">
            <a:avLst/>
          </a:prstGeom>
        </p:spPr>
        <p:txBody>
          <a:bodyPr>
            <a:normAutofit fontScale="100000" lnSpcReduction="0"/>
          </a:bodyPr>
          <a:lstStyle/>
          <a:p>
            <a:pPr marL="385762" indent="-385762">
              <a:lnSpc>
                <a:spcPct val="150000"/>
              </a:lnSpc>
              <a:buAutoNum type="arabicPeriod" startAt="1"/>
              <a:defRPr>
                <a:latin typeface="Times New Roman"/>
                <a:ea typeface="Times New Roman"/>
                <a:cs typeface="Times New Roman"/>
                <a:sym typeface="Times New Roman"/>
              </a:defRPr>
            </a:pPr>
            <a:r>
              <a:t>Architecture/ design of the product</a:t>
            </a:r>
          </a:p>
          <a:p>
            <a:pPr marL="385762" indent="-385762">
              <a:lnSpc>
                <a:spcPct val="150000"/>
              </a:lnSpc>
              <a:buAutoNum type="arabicPeriod" startAt="1"/>
              <a:defRPr>
                <a:latin typeface="Times New Roman"/>
                <a:ea typeface="Times New Roman"/>
                <a:cs typeface="Times New Roman"/>
                <a:sym typeface="Times New Roman"/>
              </a:defRPr>
            </a:pPr>
            <a:r>
              <a:t>New person can also work for the project</a:t>
            </a:r>
          </a:p>
          <a:p>
            <a:pPr marL="385762" indent="-385762">
              <a:lnSpc>
                <a:spcPct val="150000"/>
              </a:lnSpc>
              <a:buAutoNum type="arabicPeriod" startAt="1"/>
              <a:defRPr>
                <a:latin typeface="Times New Roman"/>
                <a:ea typeface="Times New Roman"/>
                <a:cs typeface="Times New Roman"/>
                <a:sym typeface="Times New Roman"/>
              </a:defRPr>
            </a:pPr>
            <a:r>
              <a:t>Everything is well stated</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 name="3. Developing product/ Coding"/>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3. Developing product/ Coding</a:t>
            </a:r>
          </a:p>
        </p:txBody>
      </p:sp>
      <p:sp>
        <p:nvSpPr>
          <p:cNvPr id="207" name="Implementing product by using programming languages by following the protocols set by the team."/>
          <p:cNvSpPr txBox="1"/>
          <p:nvPr>
            <p:ph type="body" idx="4294967295"/>
          </p:nvPr>
        </p:nvSpPr>
        <p:spPr>
          <a:xfrm>
            <a:off x="1828800" y="1905000"/>
            <a:ext cx="6934200" cy="4191000"/>
          </a:xfrm>
          <a:prstGeom prst="rect">
            <a:avLst/>
          </a:prstGeom>
        </p:spPr>
        <p:txBody>
          <a:bodyPr>
            <a:normAutofit fontScale="100000" lnSpcReduction="0"/>
          </a:bodyPr>
          <a:lstStyle>
            <a:lvl1pPr marL="0" indent="0">
              <a:lnSpc>
                <a:spcPct val="150000"/>
              </a:lnSpc>
              <a:buSzTx/>
              <a:buFont typeface="Wingdings"/>
              <a:buNone/>
              <a:defRPr i="1">
                <a:latin typeface="Times New Roman"/>
                <a:ea typeface="Times New Roman"/>
                <a:cs typeface="Times New Roman"/>
                <a:sym typeface="Times New Roman"/>
              </a:defRPr>
            </a:lvl1pPr>
          </a:lstStyle>
          <a:p>
            <a:pPr/>
            <a:r>
              <a:t>Implementing product by using programming languages by following the protocols set by the team.</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9" name="4. Testing and Integration"/>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4. Testing and Integration</a:t>
            </a:r>
          </a:p>
        </p:txBody>
      </p:sp>
      <p:sp>
        <p:nvSpPr>
          <p:cNvPr id="210" name="To ensure the smooth execution of the product.…"/>
          <p:cNvSpPr txBox="1"/>
          <p:nvPr>
            <p:ph type="body" idx="4294967295"/>
          </p:nvPr>
        </p:nvSpPr>
        <p:spPr>
          <a:xfrm>
            <a:off x="1828800" y="1905000"/>
            <a:ext cx="6934200" cy="4191000"/>
          </a:xfrm>
          <a:prstGeom prst="rect">
            <a:avLst/>
          </a:prstGeom>
        </p:spPr>
        <p:txBody>
          <a:bodyPr>
            <a:normAutofit fontScale="100000" lnSpcReduction="0"/>
          </a:bodyPr>
          <a:lstStyle/>
          <a:p>
            <a:pPr>
              <a:lnSpc>
                <a:spcPct val="150000"/>
              </a:lnSpc>
              <a:buChar char="■"/>
              <a:defRPr>
                <a:latin typeface="Times New Roman"/>
                <a:ea typeface="Times New Roman"/>
                <a:cs typeface="Times New Roman"/>
                <a:sym typeface="Times New Roman"/>
              </a:defRPr>
            </a:pPr>
            <a:r>
              <a:t>To ensure the smooth execution of the product.</a:t>
            </a:r>
          </a:p>
          <a:p>
            <a:pPr>
              <a:lnSpc>
                <a:spcPct val="150000"/>
              </a:lnSpc>
              <a:buChar char="■"/>
              <a:defRPr>
                <a:latin typeface="Times New Roman"/>
                <a:ea typeface="Times New Roman"/>
                <a:cs typeface="Times New Roman"/>
                <a:sym typeface="Times New Roman"/>
              </a:defRPr>
            </a:pPr>
            <a:r>
              <a:t>Minimal testing in each phase.</a:t>
            </a:r>
          </a:p>
          <a:p>
            <a:pPr>
              <a:lnSpc>
                <a:spcPct val="150000"/>
              </a:lnSpc>
              <a:buChar char="■"/>
              <a:defRPr>
                <a:latin typeface="Times New Roman"/>
                <a:ea typeface="Times New Roman"/>
                <a:cs typeface="Times New Roman"/>
                <a:sym typeface="Times New Roman"/>
              </a:defRPr>
            </a:pPr>
            <a:r>
              <a:t>Tracking all the probable flaws and fix them and retested.</a:t>
            </a:r>
          </a:p>
          <a:p>
            <a:pPr>
              <a:lnSpc>
                <a:spcPct val="150000"/>
              </a:lnSpc>
              <a:buChar char="■"/>
              <a:defRPr>
                <a:latin typeface="Times New Roman"/>
                <a:ea typeface="Times New Roman"/>
                <a:cs typeface="Times New Roman"/>
                <a:sym typeface="Times New Roman"/>
              </a:defRPr>
            </a:pPr>
            <a:r>
              <a:t>Ensure the product meets the quality standards.</a:t>
            </a: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2" name="5. Deployment and maintenance"/>
          <p:cNvSpPr txBox="1"/>
          <p:nvPr>
            <p:ph type="title" idx="4294967295"/>
          </p:nvPr>
        </p:nvSpPr>
        <p:spPr>
          <a:xfrm>
            <a:off x="1238249" y="575002"/>
            <a:ext cx="7886701" cy="993776"/>
          </a:xfrm>
          <a:prstGeom prst="rect">
            <a:avLst/>
          </a:prstGeom>
        </p:spPr>
        <p:txBody>
          <a:bodyPr>
            <a:normAutofit fontScale="100000" lnSpcReduction="0"/>
          </a:bodyPr>
          <a:lstStyle>
            <a:lvl1pPr>
              <a:defRPr>
                <a:latin typeface="Times New Roman"/>
                <a:ea typeface="Times New Roman"/>
                <a:cs typeface="Times New Roman"/>
                <a:sym typeface="Times New Roman"/>
              </a:defRPr>
            </a:lvl1pPr>
          </a:lstStyle>
          <a:p>
            <a:pPr/>
            <a:r>
              <a:t>5. Deployment and maintenance </a:t>
            </a:r>
          </a:p>
        </p:txBody>
      </p:sp>
      <p:sp>
        <p:nvSpPr>
          <p:cNvPr id="213" name="After detailed testing final product is released.…"/>
          <p:cNvSpPr txBox="1"/>
          <p:nvPr>
            <p:ph type="body" idx="4294967295"/>
          </p:nvPr>
        </p:nvSpPr>
        <p:spPr>
          <a:xfrm>
            <a:off x="1828800" y="1905000"/>
            <a:ext cx="6934200" cy="4191000"/>
          </a:xfrm>
          <a:prstGeom prst="rect">
            <a:avLst/>
          </a:prstGeom>
        </p:spPr>
        <p:txBody>
          <a:bodyPr>
            <a:normAutofit fontScale="100000" lnSpcReduction="0"/>
          </a:bodyPr>
          <a:lstStyle/>
          <a:p>
            <a:pPr>
              <a:lnSpc>
                <a:spcPct val="150000"/>
              </a:lnSpc>
              <a:buChar char="■"/>
              <a:defRPr>
                <a:latin typeface="Times New Roman"/>
                <a:ea typeface="Times New Roman"/>
                <a:cs typeface="Times New Roman"/>
                <a:sym typeface="Times New Roman"/>
              </a:defRPr>
            </a:pPr>
            <a:r>
              <a:t>After detailed testing final product is released.</a:t>
            </a:r>
          </a:p>
          <a:p>
            <a:pPr>
              <a:lnSpc>
                <a:spcPct val="150000"/>
              </a:lnSpc>
              <a:buChar char="■"/>
              <a:defRPr>
                <a:latin typeface="Times New Roman"/>
                <a:ea typeface="Times New Roman"/>
                <a:cs typeface="Times New Roman"/>
                <a:sym typeface="Times New Roman"/>
              </a:defRPr>
            </a:pPr>
            <a:r>
              <a:t>Testing in real industrial environment.</a:t>
            </a:r>
          </a:p>
          <a:p>
            <a:pPr>
              <a:lnSpc>
                <a:spcPct val="150000"/>
              </a:lnSpc>
              <a:buChar char="■"/>
              <a:defRPr>
                <a:latin typeface="Times New Roman"/>
                <a:ea typeface="Times New Roman"/>
                <a:cs typeface="Times New Roman"/>
                <a:sym typeface="Times New Roman"/>
              </a:defRPr>
            </a:pPr>
            <a:r>
              <a:t>If performs well, organization deliver the product</a:t>
            </a:r>
          </a:p>
          <a:p>
            <a:pPr>
              <a:lnSpc>
                <a:spcPct val="150000"/>
              </a:lnSpc>
              <a:buChar char="■"/>
              <a:defRPr>
                <a:latin typeface="Times New Roman"/>
                <a:ea typeface="Times New Roman"/>
                <a:cs typeface="Times New Roman"/>
                <a:sym typeface="Times New Roman"/>
              </a:defRPr>
            </a:pPr>
            <a:r>
              <a:t>After retrieving beneficial feedback,company releases it </a:t>
            </a:r>
            <a:r>
              <a:rPr b="1"/>
              <a:t>as it is </a:t>
            </a:r>
            <a:r>
              <a:t>or with </a:t>
            </a:r>
            <a:r>
              <a:rPr b="1"/>
              <a:t>auxiliary improvement </a:t>
            </a:r>
            <a:r>
              <a:t>to make it further helpful for the customers.</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216"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17" name="Software Applications"/>
          <p:cNvSpPr txBox="1"/>
          <p:nvPr>
            <p:ph type="title" idx="4294967295"/>
          </p:nvPr>
        </p:nvSpPr>
        <p:spPr>
          <a:xfrm>
            <a:off x="1219199" y="990600"/>
            <a:ext cx="5011739" cy="660400"/>
          </a:xfrm>
          <a:prstGeom prst="rect">
            <a:avLst/>
          </a:prstGeom>
        </p:spPr>
        <p:txBody>
          <a:bodyPr lIns="25400" tIns="25400" rIns="25400" bIns="25400" anchor="t">
            <a:normAutofit fontScale="100000" lnSpcReduction="0"/>
          </a:bodyPr>
          <a:lstStyle>
            <a:lvl1pPr>
              <a:defRPr>
                <a:latin typeface="Times New Roman"/>
                <a:ea typeface="Times New Roman"/>
                <a:cs typeface="Times New Roman"/>
                <a:sym typeface="Times New Roman"/>
              </a:defRPr>
            </a:lvl1pPr>
          </a:lstStyle>
          <a:p>
            <a:pPr/>
            <a:r>
              <a:t>Software Applications</a:t>
            </a:r>
          </a:p>
        </p:txBody>
      </p:sp>
      <p:sp>
        <p:nvSpPr>
          <p:cNvPr id="218" name="System software…"/>
          <p:cNvSpPr txBox="1"/>
          <p:nvPr>
            <p:ph type="body" sz="half" idx="4294967295"/>
          </p:nvPr>
        </p:nvSpPr>
        <p:spPr>
          <a:xfrm>
            <a:off x="2676525" y="1905000"/>
            <a:ext cx="5394960" cy="3633788"/>
          </a:xfrm>
          <a:prstGeom prst="rect">
            <a:avLst/>
          </a:prstGeom>
        </p:spPr>
        <p:txBody>
          <a:bodyPr lIns="44450" tIns="44450" rIns="44450" bIns="44450">
            <a:normAutofit fontScale="100000" lnSpcReduction="0"/>
          </a:bodyPr>
          <a:lstStyle/>
          <a:p>
            <a:pPr>
              <a:lnSpc>
                <a:spcPct val="90000"/>
              </a:lnSpc>
              <a:buChar char="■"/>
              <a:defRPr>
                <a:latin typeface="Times New Roman"/>
                <a:ea typeface="Times New Roman"/>
                <a:cs typeface="Times New Roman"/>
                <a:sym typeface="Times New Roman"/>
              </a:defRPr>
            </a:pPr>
            <a:r>
              <a:t>System software</a:t>
            </a:r>
          </a:p>
          <a:p>
            <a:pPr>
              <a:lnSpc>
                <a:spcPct val="90000"/>
              </a:lnSpc>
              <a:buChar char="■"/>
              <a:defRPr>
                <a:latin typeface="Times New Roman"/>
                <a:ea typeface="Times New Roman"/>
                <a:cs typeface="Times New Roman"/>
                <a:sym typeface="Times New Roman"/>
              </a:defRPr>
            </a:pPr>
            <a:r>
              <a:t>Application software</a:t>
            </a:r>
          </a:p>
          <a:p>
            <a:pPr>
              <a:lnSpc>
                <a:spcPct val="90000"/>
              </a:lnSpc>
              <a:buChar char="■"/>
              <a:defRPr>
                <a:latin typeface="Times New Roman"/>
                <a:ea typeface="Times New Roman"/>
                <a:cs typeface="Times New Roman"/>
                <a:sym typeface="Times New Roman"/>
              </a:defRPr>
            </a:pPr>
            <a:r>
              <a:t>Engineering/scientific software </a:t>
            </a:r>
          </a:p>
          <a:p>
            <a:pPr>
              <a:lnSpc>
                <a:spcPct val="90000"/>
              </a:lnSpc>
              <a:buChar char="■"/>
              <a:defRPr>
                <a:latin typeface="Times New Roman"/>
                <a:ea typeface="Times New Roman"/>
                <a:cs typeface="Times New Roman"/>
                <a:sym typeface="Times New Roman"/>
              </a:defRPr>
            </a:pPr>
            <a:r>
              <a:t>Embedded software </a:t>
            </a:r>
          </a:p>
          <a:p>
            <a:pPr>
              <a:lnSpc>
                <a:spcPct val="90000"/>
              </a:lnSpc>
              <a:buChar char="■"/>
              <a:defRPr>
                <a:latin typeface="Times New Roman"/>
                <a:ea typeface="Times New Roman"/>
                <a:cs typeface="Times New Roman"/>
                <a:sym typeface="Times New Roman"/>
              </a:defRPr>
            </a:pPr>
            <a:r>
              <a:t>Product-line software</a:t>
            </a:r>
          </a:p>
          <a:p>
            <a:pPr>
              <a:lnSpc>
                <a:spcPct val="90000"/>
              </a:lnSpc>
              <a:buChar char="■"/>
              <a:defRPr>
                <a:latin typeface="Times New Roman"/>
                <a:ea typeface="Times New Roman"/>
                <a:cs typeface="Times New Roman"/>
                <a:sym typeface="Times New Roman"/>
              </a:defRPr>
            </a:pPr>
            <a:r>
              <a:t>WebApps (Web applications)</a:t>
            </a:r>
          </a:p>
          <a:p>
            <a:pPr>
              <a:lnSpc>
                <a:spcPct val="90000"/>
              </a:lnSpc>
              <a:buChar char="■"/>
              <a:defRPr>
                <a:latin typeface="Times New Roman"/>
                <a:ea typeface="Times New Roman"/>
                <a:cs typeface="Times New Roman"/>
                <a:sym typeface="Times New Roman"/>
              </a:defRPr>
            </a:pPr>
            <a:r>
              <a:t>AI software</a:t>
            </a: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0"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221"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2" name="Software—New Categories"/>
          <p:cNvSpPr txBox="1"/>
          <p:nvPr>
            <p:ph type="title" idx="4294967295"/>
          </p:nvPr>
        </p:nvSpPr>
        <p:spPr>
          <a:xfrm>
            <a:off x="1219200" y="914400"/>
            <a:ext cx="7640638" cy="785813"/>
          </a:xfrm>
          <a:prstGeom prst="rect">
            <a:avLst/>
          </a:prstGeom>
        </p:spPr>
        <p:txBody>
          <a:bodyPr>
            <a:normAutofit fontScale="100000" lnSpcReduction="0"/>
          </a:bodyPr>
          <a:lstStyle>
            <a:lvl1pPr>
              <a:defRPr>
                <a:latin typeface="Times New Roman"/>
                <a:ea typeface="Times New Roman"/>
                <a:cs typeface="Times New Roman"/>
                <a:sym typeface="Times New Roman"/>
              </a:defRPr>
            </a:lvl1pPr>
          </a:lstStyle>
          <a:p>
            <a:pPr/>
            <a:r>
              <a:t>Software—New Categories</a:t>
            </a:r>
          </a:p>
        </p:txBody>
      </p:sp>
      <p:sp>
        <p:nvSpPr>
          <p:cNvPr id="223" name="Open world computing—pervasive, distributed computing…"/>
          <p:cNvSpPr txBox="1"/>
          <p:nvPr>
            <p:ph type="body" sz="half" idx="4294967295"/>
          </p:nvPr>
        </p:nvSpPr>
        <p:spPr>
          <a:xfrm>
            <a:off x="2546350" y="1905000"/>
            <a:ext cx="6159500" cy="3836988"/>
          </a:xfrm>
          <a:prstGeom prst="rect">
            <a:avLst/>
          </a:prstGeom>
        </p:spPr>
        <p:txBody>
          <a:bodyPr>
            <a:normAutofit fontScale="100000" lnSpcReduction="0"/>
          </a:bodyPr>
          <a:lstStyle/>
          <a:p>
            <a:pPr marL="285750" indent="-285750">
              <a:spcBef>
                <a:spcPts val="400"/>
              </a:spcBef>
              <a:buChar char="■"/>
              <a:defRPr sz="2000">
                <a:solidFill>
                  <a:srgbClr val="9A0000"/>
                </a:solidFill>
                <a:latin typeface="Times New Roman"/>
                <a:ea typeface="Times New Roman"/>
                <a:cs typeface="Times New Roman"/>
                <a:sym typeface="Times New Roman"/>
              </a:defRPr>
            </a:pPr>
            <a:r>
              <a:t>Open world computing—</a:t>
            </a:r>
            <a:r>
              <a:rPr>
                <a:solidFill>
                  <a:srgbClr val="000000"/>
                </a:solidFill>
              </a:rPr>
              <a:t>pervasive, distributed computing</a:t>
            </a:r>
          </a:p>
          <a:p>
            <a:pPr marL="285750" indent="-285750">
              <a:spcBef>
                <a:spcPts val="400"/>
              </a:spcBef>
              <a:buChar char="■"/>
              <a:defRPr sz="2000">
                <a:solidFill>
                  <a:srgbClr val="9A0000"/>
                </a:solidFill>
                <a:latin typeface="Times New Roman"/>
                <a:ea typeface="Times New Roman"/>
                <a:cs typeface="Times New Roman"/>
                <a:sym typeface="Times New Roman"/>
              </a:defRPr>
            </a:pPr>
            <a:r>
              <a:t>Ubiquitous computing</a:t>
            </a:r>
            <a:r>
              <a:rPr>
                <a:solidFill>
                  <a:srgbClr val="000000"/>
                </a:solidFill>
              </a:rPr>
              <a:t>—wireless networks</a:t>
            </a:r>
          </a:p>
          <a:p>
            <a:pPr marL="285750" indent="-285750">
              <a:spcBef>
                <a:spcPts val="400"/>
              </a:spcBef>
              <a:buChar char="■"/>
              <a:defRPr sz="2000">
                <a:solidFill>
                  <a:srgbClr val="9A0000"/>
                </a:solidFill>
                <a:latin typeface="Times New Roman"/>
                <a:ea typeface="Times New Roman"/>
                <a:cs typeface="Times New Roman"/>
                <a:sym typeface="Times New Roman"/>
              </a:defRPr>
            </a:pPr>
            <a:r>
              <a:t>Netsourcing</a:t>
            </a:r>
            <a:r>
              <a:rPr>
                <a:solidFill>
                  <a:srgbClr val="000000"/>
                </a:solidFill>
              </a:rPr>
              <a:t>—the Web as a computing engine</a:t>
            </a:r>
          </a:p>
          <a:p>
            <a:pPr marL="285750" indent="-285750">
              <a:spcBef>
                <a:spcPts val="400"/>
              </a:spcBef>
              <a:buChar char="■"/>
              <a:defRPr sz="2000">
                <a:solidFill>
                  <a:srgbClr val="9A0000"/>
                </a:solidFill>
                <a:latin typeface="Times New Roman"/>
                <a:ea typeface="Times New Roman"/>
                <a:cs typeface="Times New Roman"/>
                <a:sym typeface="Times New Roman"/>
              </a:defRPr>
            </a:pPr>
            <a:r>
              <a:t>Open source</a:t>
            </a:r>
            <a:r>
              <a:rPr>
                <a:solidFill>
                  <a:srgbClr val="000000"/>
                </a:solidFill>
              </a:rPr>
              <a:t>—”free” source code open to the computing community (a blessing, but also a potential curse!)</a:t>
            </a:r>
          </a:p>
          <a:p>
            <a:pPr marL="285750" indent="-285750">
              <a:spcBef>
                <a:spcPts val="400"/>
              </a:spcBef>
              <a:buChar char="■"/>
              <a:defRPr sz="2000">
                <a:latin typeface="Times New Roman"/>
                <a:ea typeface="Times New Roman"/>
                <a:cs typeface="Times New Roman"/>
                <a:sym typeface="Times New Roman"/>
              </a:defRPr>
            </a:pPr>
            <a:r>
              <a:t>Also … (see Chapter 31)</a:t>
            </a:r>
          </a:p>
          <a:p>
            <a:pPr lvl="1" marL="685800" indent="-228600">
              <a:spcBef>
                <a:spcPts val="0"/>
              </a:spcBef>
              <a:defRPr sz="2000">
                <a:solidFill>
                  <a:srgbClr val="9A0000"/>
                </a:solidFill>
                <a:latin typeface="Times New Roman"/>
                <a:ea typeface="Times New Roman"/>
                <a:cs typeface="Times New Roman"/>
                <a:sym typeface="Times New Roman"/>
              </a:defRPr>
            </a:pPr>
            <a:r>
              <a:t>Data mining</a:t>
            </a:r>
          </a:p>
          <a:p>
            <a:pPr lvl="1" marL="685800" indent="-228600">
              <a:spcBef>
                <a:spcPts val="0"/>
              </a:spcBef>
              <a:defRPr sz="2000">
                <a:solidFill>
                  <a:srgbClr val="9A0000"/>
                </a:solidFill>
                <a:latin typeface="Times New Roman"/>
                <a:ea typeface="Times New Roman"/>
                <a:cs typeface="Times New Roman"/>
                <a:sym typeface="Times New Roman"/>
              </a:defRPr>
            </a:pPr>
            <a:r>
              <a:t>Grid computing</a:t>
            </a:r>
          </a:p>
          <a:p>
            <a:pPr lvl="1" marL="685800" indent="-228600">
              <a:spcBef>
                <a:spcPts val="0"/>
              </a:spcBef>
              <a:defRPr sz="2000">
                <a:solidFill>
                  <a:srgbClr val="9A0000"/>
                </a:solidFill>
                <a:latin typeface="Times New Roman"/>
                <a:ea typeface="Times New Roman"/>
                <a:cs typeface="Times New Roman"/>
                <a:sym typeface="Times New Roman"/>
              </a:defRPr>
            </a:pPr>
            <a:r>
              <a:t>Cognitive machines</a:t>
            </a:r>
          </a:p>
          <a:p>
            <a:pPr lvl="1" marL="685800" indent="-228600">
              <a:spcBef>
                <a:spcPts val="0"/>
              </a:spcBef>
              <a:defRPr sz="2000">
                <a:solidFill>
                  <a:srgbClr val="9A0000"/>
                </a:solidFill>
                <a:latin typeface="Times New Roman"/>
                <a:ea typeface="Times New Roman"/>
                <a:cs typeface="Times New Roman"/>
                <a:sym typeface="Times New Roman"/>
              </a:defRPr>
            </a:pPr>
            <a:r>
              <a:t>Software for nanotechnologies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164" name="Slide Number"/>
          <p:cNvSpPr txBox="1"/>
          <p:nvPr>
            <p:ph type="sldNum" sz="quarter" idx="2"/>
          </p:nvPr>
        </p:nvSpPr>
        <p:spPr>
          <a:xfrm>
            <a:off x="8664428" y="6461760"/>
            <a:ext cx="174772"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5" name="What is Software?"/>
          <p:cNvSpPr txBox="1"/>
          <p:nvPr>
            <p:ph type="title" idx="4294967295"/>
          </p:nvPr>
        </p:nvSpPr>
        <p:spPr>
          <a:xfrm>
            <a:off x="1295400" y="990600"/>
            <a:ext cx="4249738" cy="660400"/>
          </a:xfrm>
          <a:prstGeom prst="rect">
            <a:avLst/>
          </a:prstGeom>
        </p:spPr>
        <p:txBody>
          <a:bodyPr lIns="25400" tIns="25400" rIns="25400" bIns="25400" anchor="t">
            <a:normAutofit fontScale="100000" lnSpcReduction="0"/>
          </a:bodyPr>
          <a:lstStyle/>
          <a:p>
            <a:pPr/>
            <a:r>
              <a:t>What is Software?</a:t>
            </a:r>
          </a:p>
        </p:txBody>
      </p:sp>
      <p:sp>
        <p:nvSpPr>
          <p:cNvPr id="166" name="Software is: (1) instructions (computer programs) that when executed provide desired features, function, and performance;  (2) data structures that enable the programs to adequately manipulate information and (3) documentation that describes the operatio"/>
          <p:cNvSpPr txBox="1"/>
          <p:nvPr/>
        </p:nvSpPr>
        <p:spPr>
          <a:xfrm>
            <a:off x="1874520" y="2133600"/>
            <a:ext cx="6385560" cy="25298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1400"/>
              </a:spcBef>
              <a:defRPr i="1">
                <a:latin typeface="Palatino"/>
                <a:ea typeface="Palatino"/>
                <a:cs typeface="Palatino"/>
                <a:sym typeface="Palatino"/>
              </a:defRPr>
            </a:pPr>
            <a:r>
              <a:t>Software is: (1) </a:t>
            </a:r>
            <a:r>
              <a:rPr>
                <a:solidFill>
                  <a:srgbClr val="9A0000"/>
                </a:solidFill>
              </a:rPr>
              <a:t>instructions</a:t>
            </a:r>
            <a:r>
              <a:t> (computer programs) that when executed provide desired features, function, and performance;  (2) </a:t>
            </a:r>
            <a:r>
              <a:rPr>
                <a:solidFill>
                  <a:srgbClr val="9A0000"/>
                </a:solidFill>
              </a:rPr>
              <a:t>data structures</a:t>
            </a:r>
            <a:r>
              <a:t> that enable the programs to adequately manipulate information and (3) </a:t>
            </a:r>
            <a:r>
              <a:rPr>
                <a:solidFill>
                  <a:srgbClr val="9A0000"/>
                </a:solidFill>
              </a:rPr>
              <a:t>documentation</a:t>
            </a:r>
            <a:r>
              <a:t> that describes the operation and use of the programs.</a:t>
            </a:r>
            <a:r>
              <a:rPr i="0"/>
              <a:t> </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226"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27" name="Legacy Software"/>
          <p:cNvSpPr txBox="1"/>
          <p:nvPr>
            <p:ph type="title" idx="4294967295"/>
          </p:nvPr>
        </p:nvSpPr>
        <p:spPr>
          <a:xfrm>
            <a:off x="1219200" y="914400"/>
            <a:ext cx="5430838" cy="785813"/>
          </a:xfrm>
          <a:prstGeom prst="rect">
            <a:avLst/>
          </a:prstGeom>
        </p:spPr>
        <p:txBody>
          <a:bodyPr>
            <a:normAutofit fontScale="100000" lnSpcReduction="0"/>
          </a:bodyPr>
          <a:lstStyle>
            <a:lvl1pPr>
              <a:defRPr>
                <a:latin typeface="Times New Roman"/>
                <a:ea typeface="Times New Roman"/>
                <a:cs typeface="Times New Roman"/>
                <a:sym typeface="Times New Roman"/>
              </a:defRPr>
            </a:lvl1pPr>
          </a:lstStyle>
          <a:p>
            <a:pPr/>
            <a:r>
              <a:t>Legacy Software</a:t>
            </a:r>
          </a:p>
        </p:txBody>
      </p:sp>
      <p:sp>
        <p:nvSpPr>
          <p:cNvPr id="228" name="Software must be adapted to meet the needs of new computing environments or technology.…"/>
          <p:cNvSpPr txBox="1"/>
          <p:nvPr>
            <p:ph type="body" sz="half" idx="4294967295"/>
          </p:nvPr>
        </p:nvSpPr>
        <p:spPr>
          <a:xfrm>
            <a:off x="880932" y="2667000"/>
            <a:ext cx="7924801" cy="3025775"/>
          </a:xfrm>
          <a:prstGeom prst="rect">
            <a:avLst/>
          </a:prstGeom>
        </p:spPr>
        <p:txBody>
          <a:bodyPr>
            <a:normAutofit fontScale="100000" lnSpcReduction="0"/>
          </a:bodyPr>
          <a:lstStyle/>
          <a:p>
            <a:pPr lvl="1" marL="616648" indent="-237172" algn="just" defTabSz="758951">
              <a:lnSpc>
                <a:spcPct val="120000"/>
              </a:lnSpc>
              <a:spcBef>
                <a:spcPts val="100"/>
              </a:spcBef>
              <a:defRPr sz="2075">
                <a:latin typeface="Times New Roman"/>
                <a:ea typeface="Times New Roman"/>
                <a:cs typeface="Times New Roman"/>
                <a:sym typeface="Times New Roman"/>
              </a:defRPr>
            </a:pPr>
            <a:r>
              <a:t>Software must be </a:t>
            </a:r>
            <a:r>
              <a:rPr>
                <a:solidFill>
                  <a:srgbClr val="9A0000"/>
                </a:solidFill>
              </a:rPr>
              <a:t>adapted</a:t>
            </a:r>
            <a:r>
              <a:t> to meet the needs of new computing environments or technology.</a:t>
            </a:r>
          </a:p>
          <a:p>
            <a:pPr lvl="1" marL="616648" indent="-237172" algn="just" defTabSz="758951">
              <a:lnSpc>
                <a:spcPct val="120000"/>
              </a:lnSpc>
              <a:spcBef>
                <a:spcPts val="100"/>
              </a:spcBef>
              <a:defRPr sz="2075">
                <a:latin typeface="Times New Roman"/>
                <a:ea typeface="Times New Roman"/>
                <a:cs typeface="Times New Roman"/>
                <a:sym typeface="Times New Roman"/>
              </a:defRPr>
            </a:pPr>
            <a:r>
              <a:t>Software must be </a:t>
            </a:r>
            <a:r>
              <a:rPr>
                <a:solidFill>
                  <a:srgbClr val="9A0000"/>
                </a:solidFill>
              </a:rPr>
              <a:t>enhanced</a:t>
            </a:r>
            <a:r>
              <a:t> to implement new business requirements.</a:t>
            </a:r>
          </a:p>
          <a:p>
            <a:pPr lvl="1" marL="616648" indent="-237172" algn="just" defTabSz="758951">
              <a:lnSpc>
                <a:spcPct val="120000"/>
              </a:lnSpc>
              <a:spcBef>
                <a:spcPts val="0"/>
              </a:spcBef>
              <a:defRPr sz="2075">
                <a:latin typeface="Times New Roman"/>
                <a:ea typeface="Times New Roman"/>
                <a:cs typeface="Times New Roman"/>
                <a:sym typeface="Times New Roman"/>
              </a:defRPr>
            </a:pPr>
            <a:r>
              <a:t>Software must be </a:t>
            </a:r>
            <a:r>
              <a:rPr>
                <a:solidFill>
                  <a:srgbClr val="9A0000"/>
                </a:solidFill>
              </a:rPr>
              <a:t>extended to make it interoperable </a:t>
            </a:r>
            <a:r>
              <a:t>with other more modern systems or databases.</a:t>
            </a:r>
          </a:p>
          <a:p>
            <a:pPr lvl="1" marL="616648" indent="-237172" algn="just" defTabSz="758951">
              <a:lnSpc>
                <a:spcPct val="120000"/>
              </a:lnSpc>
              <a:spcBef>
                <a:spcPts val="0"/>
              </a:spcBef>
              <a:defRPr sz="2075">
                <a:latin typeface="Times New Roman"/>
                <a:ea typeface="Times New Roman"/>
                <a:cs typeface="Times New Roman"/>
                <a:sym typeface="Times New Roman"/>
              </a:defRPr>
            </a:pPr>
            <a:r>
              <a:t>Software must be </a:t>
            </a:r>
            <a:r>
              <a:rPr>
                <a:solidFill>
                  <a:srgbClr val="9A0000"/>
                </a:solidFill>
              </a:rPr>
              <a:t>re-architected </a:t>
            </a:r>
            <a:r>
              <a:t>to make it viable within a network environment</a:t>
            </a:r>
            <a:r>
              <a:rPr b="1"/>
              <a:t>.</a:t>
            </a:r>
          </a:p>
        </p:txBody>
      </p:sp>
      <p:sp>
        <p:nvSpPr>
          <p:cNvPr id="229" name="Why must it change?"/>
          <p:cNvSpPr txBox="1"/>
          <p:nvPr/>
        </p:nvSpPr>
        <p:spPr>
          <a:xfrm>
            <a:off x="1332713" y="2044466"/>
            <a:ext cx="4297998" cy="561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nSpc>
                <a:spcPct val="90000"/>
              </a:lnSpc>
              <a:spcBef>
                <a:spcPts val="1600"/>
              </a:spcBef>
              <a:defRPr b="1" i="1" sz="2800">
                <a:solidFill>
                  <a:srgbClr val="9A0000"/>
                </a:solidFill>
                <a:latin typeface="Palatino"/>
                <a:ea typeface="Palatino"/>
                <a:cs typeface="Palatino"/>
                <a:sym typeface="Palatino"/>
              </a:defRPr>
            </a:lvl1pPr>
          </a:lstStyle>
          <a:p>
            <a:pPr/>
            <a:r>
              <a:t>Why must it change?</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oftware crisis"/>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Software crisis</a:t>
            </a:r>
          </a:p>
        </p:txBody>
      </p:sp>
      <p:sp>
        <p:nvSpPr>
          <p:cNvPr id="232" name="Challenges and issues associated with developing, maintaining and managing software systems.…"/>
          <p:cNvSpPr txBox="1"/>
          <p:nvPr>
            <p:ph type="body" idx="4294967295"/>
          </p:nvPr>
        </p:nvSpPr>
        <p:spPr>
          <a:xfrm>
            <a:off x="835586" y="1979938"/>
            <a:ext cx="7622287" cy="3717926"/>
          </a:xfrm>
          <a:prstGeom prst="rect">
            <a:avLst/>
          </a:prstGeom>
        </p:spPr>
        <p:txBody>
          <a:bodyPr>
            <a:normAutofit fontScale="100000" lnSpcReduction="0"/>
          </a:bodyPr>
          <a:lstStyle/>
          <a:p>
            <a:pPr algn="just">
              <a:lnSpc>
                <a:spcPct val="110000"/>
              </a:lnSpc>
              <a:buChar char="■"/>
              <a:defRPr>
                <a:latin typeface="Times New Roman"/>
                <a:ea typeface="Times New Roman"/>
                <a:cs typeface="Times New Roman"/>
                <a:sym typeface="Times New Roman"/>
              </a:defRPr>
            </a:pPr>
            <a:r>
              <a:t>Challenges and issues associated with developing, maintaining and managing software systems.</a:t>
            </a:r>
          </a:p>
          <a:p>
            <a:pPr algn="just">
              <a:lnSpc>
                <a:spcPct val="110000"/>
              </a:lnSpc>
              <a:buChar char="■"/>
              <a:defRPr>
                <a:latin typeface="Times New Roman"/>
                <a:ea typeface="Times New Roman"/>
                <a:cs typeface="Times New Roman"/>
                <a:sym typeface="Times New Roman"/>
              </a:defRPr>
            </a:pPr>
            <a:r>
              <a:t>In early days of software engineering, projects exceeds their budgets and schedules.</a:t>
            </a:r>
          </a:p>
          <a:p>
            <a:pPr algn="just">
              <a:lnSpc>
                <a:spcPct val="110000"/>
              </a:lnSpc>
              <a:buChar char="■"/>
              <a:defRPr>
                <a:latin typeface="Times New Roman"/>
                <a:ea typeface="Times New Roman"/>
                <a:cs typeface="Times New Roman"/>
                <a:sym typeface="Times New Roman"/>
              </a:defRPr>
            </a:pPr>
            <a:r>
              <a:t>Quality was major concern.</a:t>
            </a:r>
          </a:p>
          <a:p>
            <a:pPr algn="just">
              <a:lnSpc>
                <a:spcPct val="110000"/>
              </a:lnSpc>
              <a:buChar char="■"/>
              <a:defRPr>
                <a:latin typeface="Times New Roman"/>
                <a:ea typeface="Times New Roman"/>
                <a:cs typeface="Times New Roman"/>
                <a:sym typeface="Times New Roman"/>
              </a:defRPr>
            </a:pPr>
            <a:r>
              <a:t>Same workforce, same methods, and same tools.</a:t>
            </a:r>
          </a:p>
          <a:p>
            <a:pPr algn="just">
              <a:lnSpc>
                <a:spcPct val="110000"/>
              </a:lnSpc>
              <a:buChar char="■"/>
              <a:defRPr>
                <a:latin typeface="Times New Roman"/>
                <a:ea typeface="Times New Roman"/>
                <a:cs typeface="Times New Roman"/>
                <a:sym typeface="Times New Roman"/>
              </a:defRPr>
            </a:pPr>
            <a:r>
              <a:t>Rapidly increasing software demand, the complexity of software, and software challenges.</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235" name="Structured programming, software engineering methodologies are the best practices to address these challenges.…"/>
          <p:cNvSpPr txBox="1"/>
          <p:nvPr>
            <p:ph type="body" idx="4294967295"/>
          </p:nvPr>
        </p:nvSpPr>
        <p:spPr>
          <a:xfrm>
            <a:off x="954092" y="1956734"/>
            <a:ext cx="8161220" cy="4191001"/>
          </a:xfrm>
          <a:prstGeom prst="rect">
            <a:avLst/>
          </a:prstGeom>
        </p:spPr>
        <p:txBody>
          <a:bodyPr>
            <a:normAutofit fontScale="100000" lnSpcReduction="0"/>
          </a:bodyPr>
          <a:lstStyle/>
          <a:p>
            <a:pPr algn="just">
              <a:lnSpc>
                <a:spcPct val="150000"/>
              </a:lnSpc>
              <a:buChar char="■"/>
              <a:defRPr>
                <a:latin typeface="Times New Roman"/>
                <a:ea typeface="Times New Roman"/>
                <a:cs typeface="Times New Roman"/>
                <a:sym typeface="Times New Roman"/>
              </a:defRPr>
            </a:pPr>
            <a:r>
              <a:t>Structured programming, software engineering methodologies are the best practices to address these challenges.</a:t>
            </a:r>
          </a:p>
          <a:p>
            <a:pPr algn="just">
              <a:lnSpc>
                <a:spcPct val="150000"/>
              </a:lnSpc>
              <a:buChar char="■"/>
              <a:defRPr>
                <a:latin typeface="Times New Roman"/>
                <a:ea typeface="Times New Roman"/>
                <a:cs typeface="Times New Roman"/>
                <a:sym typeface="Times New Roman"/>
              </a:defRPr>
            </a:pPr>
            <a:r>
              <a:t>Still faces issues like complexity, security vulnerabilities and changing requirements.</a:t>
            </a:r>
          </a:p>
          <a:p>
            <a:pPr>
              <a:buSzTx/>
              <a:buFont typeface="Wingdings"/>
              <a:buNone/>
              <a:defRPr>
                <a:latin typeface="Times New Roman"/>
                <a:ea typeface="Times New Roman"/>
                <a:cs typeface="Times New Roman"/>
                <a:sym typeface="Times New Roman"/>
              </a:defRPr>
            </a:pPr>
          </a:p>
          <a:p>
            <a:pPr>
              <a:buSzTx/>
              <a:buFont typeface="Wingdings"/>
              <a:buNone/>
              <a:defRPr>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pic>
        <p:nvPicPr>
          <p:cNvPr id="238" name="Lightbox" descr="Lightbox"/>
          <p:cNvPicPr>
            <a:picLocks noChangeAspect="1"/>
          </p:cNvPicPr>
          <p:nvPr/>
        </p:nvPicPr>
        <p:blipFill>
          <a:blip r:embed="rId2">
            <a:extLst/>
          </a:blip>
          <a:stretch>
            <a:fillRect/>
          </a:stretch>
        </p:blipFill>
        <p:spPr>
          <a:xfrm>
            <a:off x="2119312" y="2032000"/>
            <a:ext cx="4552951" cy="3262313"/>
          </a:xfrm>
          <a:prstGeom prst="rect">
            <a:avLst/>
          </a:prstGeom>
          <a:ln w="12700">
            <a:miter lim="400000"/>
          </a:ln>
        </p:spPr>
      </p:pic>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Causes of Software Crisis"/>
          <p:cNvSpPr txBox="1"/>
          <p:nvPr>
            <p:ph type="title" idx="4294967295"/>
          </p:nvPr>
        </p:nvSpPr>
        <p:spPr>
          <a:xfrm>
            <a:off x="1789999" y="656286"/>
            <a:ext cx="7146755" cy="1353548"/>
          </a:xfrm>
          <a:prstGeom prst="rect">
            <a:avLst/>
          </a:prstGeom>
        </p:spPr>
        <p:txBody>
          <a:bodyPr>
            <a:normAutofit fontScale="100000" lnSpcReduction="0"/>
          </a:bodyPr>
          <a:lstStyle/>
          <a:p>
            <a:pPr defTabSz="603504">
              <a:defRPr sz="2772">
                <a:solidFill>
                  <a:srgbClr val="273239"/>
                </a:solidFill>
              </a:defRPr>
            </a:pPr>
            <a:br/>
            <a:r>
              <a:t>Causes of Software Crisis</a:t>
            </a:r>
            <a:br/>
          </a:p>
        </p:txBody>
      </p:sp>
      <p:sp>
        <p:nvSpPr>
          <p:cNvPr id="241" name="The cost of owning and maintaining software was as expensive as developing the software.…"/>
          <p:cNvSpPr txBox="1"/>
          <p:nvPr>
            <p:ph type="body" idx="4294967295"/>
          </p:nvPr>
        </p:nvSpPr>
        <p:spPr>
          <a:xfrm>
            <a:off x="1560698" y="1956734"/>
            <a:ext cx="6705601" cy="4191001"/>
          </a:xfrm>
          <a:prstGeom prst="rect">
            <a:avLst/>
          </a:prstGeom>
        </p:spPr>
        <p:txBody>
          <a:bodyPr>
            <a:normAutofit fontScale="100000" lnSpcReduction="0"/>
          </a:bodyPr>
          <a:lstStyle/>
          <a:p>
            <a:pPr algn="just">
              <a:lnSpc>
                <a:spcPct val="150000"/>
              </a:lnSpc>
              <a:buFont typeface="Arial"/>
              <a:defRPr>
                <a:solidFill>
                  <a:srgbClr val="273239"/>
                </a:solidFill>
                <a:latin typeface="Times New Roman"/>
                <a:ea typeface="Times New Roman"/>
                <a:cs typeface="Times New Roman"/>
                <a:sym typeface="Times New Roman"/>
              </a:defRPr>
            </a:pPr>
            <a:r>
              <a:t>The cost of owning and maintaining software was as expensive as developing the software.</a:t>
            </a:r>
          </a:p>
          <a:p>
            <a:pPr algn="just">
              <a:lnSpc>
                <a:spcPct val="150000"/>
              </a:lnSpc>
              <a:buFont typeface="Arial"/>
              <a:defRPr>
                <a:solidFill>
                  <a:srgbClr val="273239"/>
                </a:solidFill>
                <a:latin typeface="Times New Roman"/>
                <a:ea typeface="Times New Roman"/>
                <a:cs typeface="Times New Roman"/>
                <a:sym typeface="Times New Roman"/>
              </a:defRPr>
            </a:pPr>
            <a:r>
              <a:t>At that time Projects were running overtime.</a:t>
            </a:r>
          </a:p>
          <a:p>
            <a:pPr algn="just">
              <a:lnSpc>
                <a:spcPct val="150000"/>
              </a:lnSpc>
              <a:buFont typeface="Arial"/>
              <a:defRPr>
                <a:solidFill>
                  <a:srgbClr val="273239"/>
                </a:solidFill>
                <a:latin typeface="Times New Roman"/>
                <a:ea typeface="Times New Roman"/>
                <a:cs typeface="Times New Roman"/>
                <a:sym typeface="Times New Roman"/>
              </a:defRPr>
            </a:pPr>
            <a:r>
              <a:t>Software was very inefficient.</a:t>
            </a:r>
          </a:p>
          <a:p>
            <a:pPr algn="just">
              <a:lnSpc>
                <a:spcPct val="150000"/>
              </a:lnSpc>
              <a:buFont typeface="Arial"/>
              <a:defRPr>
                <a:solidFill>
                  <a:srgbClr val="273239"/>
                </a:solidFill>
                <a:latin typeface="Times New Roman"/>
                <a:ea typeface="Times New Roman"/>
                <a:cs typeface="Times New Roman"/>
                <a:sym typeface="Times New Roman"/>
              </a:defRPr>
            </a:pPr>
            <a:r>
              <a:t>The quality of the software was low quality.</a:t>
            </a:r>
          </a:p>
          <a:p>
            <a:pPr algn="just">
              <a:lnSpc>
                <a:spcPct val="150000"/>
              </a:lnSpc>
              <a:buFont typeface="Arial"/>
              <a:defRPr>
                <a:solidFill>
                  <a:srgbClr val="273239"/>
                </a:solidFill>
                <a:latin typeface="Times New Roman"/>
                <a:ea typeface="Times New Roman"/>
                <a:cs typeface="Times New Roman"/>
                <a:sym typeface="Times New Roman"/>
              </a:defRPr>
            </a:pPr>
            <a:r>
              <a:t>Software often did not meet user requirements.</a:t>
            </a: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244" name="The average software project overshoots its schedule by half.…"/>
          <p:cNvSpPr txBox="1"/>
          <p:nvPr>
            <p:ph type="body" idx="4294967295"/>
          </p:nvPr>
        </p:nvSpPr>
        <p:spPr>
          <a:xfrm>
            <a:off x="1828800" y="1905000"/>
            <a:ext cx="6934200" cy="4191000"/>
          </a:xfrm>
          <a:prstGeom prst="rect">
            <a:avLst/>
          </a:prstGeom>
        </p:spPr>
        <p:txBody>
          <a:bodyPr>
            <a:normAutofit fontScale="100000" lnSpcReduction="0"/>
          </a:bodyPr>
          <a:lstStyle/>
          <a:p>
            <a:pPr>
              <a:lnSpc>
                <a:spcPct val="150000"/>
              </a:lnSpc>
              <a:buFont typeface="Arial"/>
              <a:defRPr>
                <a:solidFill>
                  <a:srgbClr val="273239"/>
                </a:solidFill>
                <a:latin typeface="Times New Roman"/>
                <a:ea typeface="Times New Roman"/>
                <a:cs typeface="Times New Roman"/>
                <a:sym typeface="Times New Roman"/>
              </a:defRPr>
            </a:pPr>
            <a:r>
              <a:t>The average software project overshoots its schedule by half.</a:t>
            </a:r>
          </a:p>
          <a:p>
            <a:pPr>
              <a:lnSpc>
                <a:spcPct val="150000"/>
              </a:lnSpc>
              <a:buFont typeface="Arial"/>
              <a:defRPr>
                <a:solidFill>
                  <a:srgbClr val="273239"/>
                </a:solidFill>
                <a:latin typeface="Times New Roman"/>
                <a:ea typeface="Times New Roman"/>
                <a:cs typeface="Times New Roman"/>
                <a:sym typeface="Times New Roman"/>
              </a:defRPr>
            </a:pPr>
            <a:r>
              <a:t>Software was never delivered.</a:t>
            </a:r>
          </a:p>
          <a:p>
            <a:pPr>
              <a:lnSpc>
                <a:spcPct val="150000"/>
              </a:lnSpc>
              <a:buFont typeface="Arial"/>
              <a:defRPr>
                <a:solidFill>
                  <a:srgbClr val="273239"/>
                </a:solidFill>
                <a:latin typeface="Times New Roman"/>
                <a:ea typeface="Times New Roman"/>
                <a:cs typeface="Times New Roman"/>
                <a:sym typeface="Times New Roman"/>
              </a:defRPr>
            </a:pPr>
            <a:r>
              <a:t>Non-optimal resource utilization.</a:t>
            </a:r>
          </a:p>
          <a:p>
            <a:pPr>
              <a:lnSpc>
                <a:spcPct val="150000"/>
              </a:lnSpc>
              <a:buFont typeface="Arial"/>
              <a:defRPr>
                <a:solidFill>
                  <a:srgbClr val="273239"/>
                </a:solidFill>
                <a:latin typeface="Times New Roman"/>
                <a:ea typeface="Times New Roman"/>
                <a:cs typeface="Times New Roman"/>
                <a:sym typeface="Times New Roman"/>
              </a:defRPr>
            </a:pPr>
            <a:r>
              <a:t>Challenging to alter, debug, and enhance.</a:t>
            </a:r>
          </a:p>
          <a:p>
            <a:pPr lvl="3" marL="0" indent="1028700">
              <a:lnSpc>
                <a:spcPct val="150000"/>
              </a:lnSpc>
              <a:spcBef>
                <a:spcPts val="0"/>
              </a:spcBef>
              <a:buSzTx/>
              <a:buFont typeface="Wingdings"/>
              <a:buNone/>
              <a:defRPr i="1" sz="1800">
                <a:solidFill>
                  <a:srgbClr val="FF0000"/>
                </a:solidFill>
                <a:latin typeface="Times New Roman"/>
                <a:ea typeface="Times New Roman"/>
                <a:cs typeface="Times New Roman"/>
                <a:sym typeface="Times New Roman"/>
              </a:defRPr>
            </a:pPr>
            <a:r>
              <a:t>		</a:t>
            </a:r>
          </a:p>
          <a:p>
            <a:pPr lvl="3" marL="0" indent="1028700">
              <a:lnSpc>
                <a:spcPct val="150000"/>
              </a:lnSpc>
              <a:spcBef>
                <a:spcPts val="0"/>
              </a:spcBef>
              <a:buSzTx/>
              <a:buFont typeface="Wingdings"/>
              <a:buNone/>
              <a:defRPr i="1" sz="1800">
                <a:solidFill>
                  <a:srgbClr val="FF0000"/>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Poor project management.…"/>
          <p:cNvSpPr txBox="1"/>
          <p:nvPr>
            <p:ph type="body" idx="4294967295"/>
          </p:nvPr>
        </p:nvSpPr>
        <p:spPr>
          <a:xfrm>
            <a:off x="1714499" y="2073135"/>
            <a:ext cx="6934201" cy="4191001"/>
          </a:xfrm>
          <a:prstGeom prst="rect">
            <a:avLst/>
          </a:prstGeom>
        </p:spPr>
        <p:txBody>
          <a:bodyPr>
            <a:normAutofit fontScale="100000" lnSpcReduction="0"/>
          </a:bodyPr>
          <a:lstStyle/>
          <a:p>
            <a:pPr>
              <a:lnSpc>
                <a:spcPct val="150000"/>
              </a:lnSpc>
              <a:buFont typeface="Arial"/>
              <a:defRPr>
                <a:solidFill>
                  <a:srgbClr val="273239"/>
                </a:solidFill>
                <a:latin typeface="Times New Roman"/>
                <a:ea typeface="Times New Roman"/>
                <a:cs typeface="Times New Roman"/>
                <a:sym typeface="Times New Roman"/>
              </a:defRPr>
            </a:pPr>
            <a:r>
              <a:t>Poor project management.</a:t>
            </a:r>
          </a:p>
          <a:p>
            <a:pPr>
              <a:lnSpc>
                <a:spcPct val="150000"/>
              </a:lnSpc>
              <a:buFont typeface="Arial"/>
              <a:defRPr>
                <a:solidFill>
                  <a:srgbClr val="273239"/>
                </a:solidFill>
                <a:latin typeface="Times New Roman"/>
                <a:ea typeface="Times New Roman"/>
                <a:cs typeface="Times New Roman"/>
                <a:sym typeface="Times New Roman"/>
              </a:defRPr>
            </a:pPr>
            <a:r>
              <a:t>Lack of adequate training in software engineering.</a:t>
            </a:r>
          </a:p>
          <a:p>
            <a:pPr>
              <a:lnSpc>
                <a:spcPct val="150000"/>
              </a:lnSpc>
              <a:buFont typeface="Arial"/>
              <a:defRPr>
                <a:solidFill>
                  <a:srgbClr val="273239"/>
                </a:solidFill>
                <a:latin typeface="Times New Roman"/>
                <a:ea typeface="Times New Roman"/>
                <a:cs typeface="Times New Roman"/>
                <a:sym typeface="Times New Roman"/>
              </a:defRPr>
            </a:pPr>
            <a:r>
              <a:t>Less skilled project members.</a:t>
            </a:r>
          </a:p>
          <a:p>
            <a:pPr>
              <a:lnSpc>
                <a:spcPct val="150000"/>
              </a:lnSpc>
              <a:buFont typeface="Arial"/>
              <a:defRPr>
                <a:solidFill>
                  <a:srgbClr val="273239"/>
                </a:solidFill>
                <a:latin typeface="Times New Roman"/>
                <a:ea typeface="Times New Roman"/>
                <a:cs typeface="Times New Roman"/>
                <a:sym typeface="Times New Roman"/>
              </a:defRPr>
            </a:pPr>
            <a:r>
              <a:t>Low productivity improvements.</a:t>
            </a: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8" name="Solution of Software Crisis"/>
          <p:cNvSpPr txBox="1"/>
          <p:nvPr>
            <p:ph type="title" idx="4294967295"/>
          </p:nvPr>
        </p:nvSpPr>
        <p:spPr>
          <a:xfrm>
            <a:off x="1183525" y="587604"/>
            <a:ext cx="7194271" cy="1358094"/>
          </a:xfrm>
          <a:prstGeom prst="rect">
            <a:avLst/>
          </a:prstGeom>
        </p:spPr>
        <p:txBody>
          <a:bodyPr>
            <a:normAutofit fontScale="100000" lnSpcReduction="0"/>
          </a:bodyPr>
          <a:lstStyle/>
          <a:p>
            <a:pPr defTabSz="585215">
              <a:defRPr sz="2304">
                <a:solidFill>
                  <a:srgbClr val="273239"/>
                </a:solidFill>
              </a:defRPr>
            </a:pPr>
            <a:br/>
            <a:r>
              <a:rPr sz="3200">
                <a:latin typeface="Palatino"/>
                <a:ea typeface="Palatino"/>
                <a:cs typeface="Palatino"/>
                <a:sym typeface="Palatino"/>
              </a:rPr>
              <a:t>Solution of Software Crisis</a:t>
            </a:r>
            <a:br>
              <a:rPr>
                <a:latin typeface="Palatino"/>
                <a:ea typeface="Palatino"/>
                <a:cs typeface="Palatino"/>
                <a:sym typeface="Palatino"/>
              </a:rPr>
            </a:br>
          </a:p>
        </p:txBody>
      </p:sp>
      <p:sp>
        <p:nvSpPr>
          <p:cNvPr id="249" name="There is no single solution to the crisis.…"/>
          <p:cNvSpPr txBox="1"/>
          <p:nvPr>
            <p:ph type="body" idx="4294967295"/>
          </p:nvPr>
        </p:nvSpPr>
        <p:spPr>
          <a:xfrm>
            <a:off x="838200" y="2185334"/>
            <a:ext cx="8443913" cy="3781426"/>
          </a:xfrm>
          <a:prstGeom prst="rect">
            <a:avLst/>
          </a:prstGeom>
        </p:spPr>
        <p:txBody>
          <a:bodyPr>
            <a:normAutofit fontScale="100000" lnSpcReduction="0"/>
          </a:bodyPr>
          <a:lstStyle/>
          <a:p>
            <a:pPr>
              <a:lnSpc>
                <a:spcPct val="150000"/>
              </a:lnSpc>
              <a:buChar char="■"/>
              <a:defRPr sz="2200">
                <a:solidFill>
                  <a:srgbClr val="273239"/>
                </a:solidFill>
                <a:latin typeface="Times New Roman"/>
                <a:ea typeface="Times New Roman"/>
                <a:cs typeface="Times New Roman"/>
                <a:sym typeface="Times New Roman"/>
              </a:defRPr>
            </a:pPr>
            <a:r>
              <a:t>There is no single solution to the crisis. </a:t>
            </a:r>
          </a:p>
          <a:p>
            <a:pPr>
              <a:lnSpc>
                <a:spcPct val="150000"/>
              </a:lnSpc>
              <a:buChar char="■"/>
              <a:defRPr sz="2200">
                <a:solidFill>
                  <a:srgbClr val="273239"/>
                </a:solidFill>
                <a:latin typeface="Times New Roman"/>
                <a:ea typeface="Times New Roman"/>
                <a:cs typeface="Times New Roman"/>
                <a:sym typeface="Times New Roman"/>
              </a:defRPr>
            </a:pPr>
            <a:r>
              <a:t>One possible solution to software crisis is </a:t>
            </a:r>
            <a:r>
              <a:rPr i="1"/>
              <a:t>Software engineering.</a:t>
            </a:r>
            <a:endParaRPr i="1"/>
          </a:p>
          <a:p>
            <a:pPr>
              <a:lnSpc>
                <a:spcPct val="150000"/>
              </a:lnSpc>
              <a:buSzTx/>
              <a:buFont typeface="Wingdings"/>
              <a:buNone/>
              <a:defRPr sz="2200">
                <a:solidFill>
                  <a:srgbClr val="273239"/>
                </a:solidFill>
                <a:latin typeface="Times New Roman"/>
                <a:ea typeface="Times New Roman"/>
                <a:cs typeface="Times New Roman"/>
                <a:sym typeface="Times New Roman"/>
              </a:defRPr>
            </a:pPr>
            <a:r>
              <a:t>		1. Reduction in software over budget.</a:t>
            </a:r>
          </a:p>
          <a:p>
            <a:pPr>
              <a:lnSpc>
                <a:spcPct val="150000"/>
              </a:lnSpc>
              <a:buSzTx/>
              <a:buFont typeface="Wingdings"/>
              <a:buNone/>
              <a:defRPr sz="2200">
                <a:solidFill>
                  <a:srgbClr val="273239"/>
                </a:solidFill>
                <a:latin typeface="Times New Roman"/>
                <a:ea typeface="Times New Roman"/>
                <a:cs typeface="Times New Roman"/>
                <a:sym typeface="Times New Roman"/>
              </a:defRPr>
            </a:pPr>
            <a:r>
              <a:t>		2. The quality of the software must be high.</a:t>
            </a:r>
          </a:p>
          <a:p>
            <a:pPr>
              <a:lnSpc>
                <a:spcPct val="150000"/>
              </a:lnSpc>
              <a:buSzTx/>
              <a:buFont typeface="Wingdings"/>
              <a:buNone/>
              <a:defRPr sz="2200">
                <a:solidFill>
                  <a:srgbClr val="273239"/>
                </a:solidFill>
                <a:latin typeface="Times New Roman"/>
                <a:ea typeface="Times New Roman"/>
                <a:cs typeface="Times New Roman"/>
                <a:sym typeface="Times New Roman"/>
              </a:defRPr>
            </a:pPr>
            <a:r>
              <a:t>		3. Less time is needed for a software project.</a:t>
            </a:r>
          </a:p>
          <a:p>
            <a:pPr>
              <a:lnSpc>
                <a:spcPct val="150000"/>
              </a:lnSpc>
              <a:buSzTx/>
              <a:buFont typeface="Wingdings"/>
              <a:buNone/>
              <a:defRPr sz="2200">
                <a:solidFill>
                  <a:srgbClr val="273239"/>
                </a:solidFill>
                <a:latin typeface="Times New Roman"/>
                <a:ea typeface="Times New Roman"/>
                <a:cs typeface="Times New Roman"/>
                <a:sym typeface="Times New Roman"/>
              </a:defRPr>
            </a:pPr>
            <a:r>
              <a:t>		</a:t>
            </a: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252" name="4. Experienced and skilled people working on the project.…"/>
          <p:cNvSpPr txBox="1"/>
          <p:nvPr>
            <p:ph type="body" idx="4294967295"/>
          </p:nvPr>
        </p:nvSpPr>
        <p:spPr>
          <a:xfrm>
            <a:off x="1828800" y="1905000"/>
            <a:ext cx="6934200" cy="4191000"/>
          </a:xfrm>
          <a:prstGeom prst="rect">
            <a:avLst/>
          </a:prstGeom>
        </p:spPr>
        <p:txBody>
          <a:bodyPr>
            <a:normAutofit fontScale="100000" lnSpcReduction="0"/>
          </a:bodyPr>
          <a:lstStyle/>
          <a:p>
            <a:pPr marL="0" indent="0">
              <a:buSzTx/>
              <a:buFont typeface="Wingdings"/>
              <a:buNone/>
              <a:defRPr>
                <a:solidFill>
                  <a:srgbClr val="273239"/>
                </a:solidFill>
                <a:latin typeface="Times New Roman"/>
                <a:ea typeface="Times New Roman"/>
                <a:cs typeface="Times New Roman"/>
                <a:sym typeface="Times New Roman"/>
              </a:defRPr>
            </a:pPr>
            <a:r>
              <a:t>4. Experienced and skilled people working on the project. </a:t>
            </a:r>
          </a:p>
          <a:p>
            <a:pPr marL="0" indent="0">
              <a:buSzTx/>
              <a:buFont typeface="Wingdings"/>
              <a:buNone/>
              <a:defRPr>
                <a:solidFill>
                  <a:srgbClr val="273239"/>
                </a:solidFill>
                <a:latin typeface="Times New Roman"/>
                <a:ea typeface="Times New Roman"/>
                <a:cs typeface="Times New Roman"/>
                <a:sym typeface="Times New Roman"/>
              </a:defRPr>
            </a:pPr>
            <a:r>
              <a:t>5. Software must be delivered.</a:t>
            </a:r>
          </a:p>
          <a:p>
            <a:pPr marL="0" indent="0">
              <a:buSzTx/>
              <a:buFont typeface="Wingdings"/>
              <a:buNone/>
              <a:defRPr>
                <a:solidFill>
                  <a:srgbClr val="273239"/>
                </a:solidFill>
                <a:latin typeface="Times New Roman"/>
                <a:ea typeface="Times New Roman"/>
                <a:cs typeface="Times New Roman"/>
                <a:sym typeface="Times New Roman"/>
              </a:defRPr>
            </a:pPr>
            <a:r>
              <a:t>6. Software must meet user requirements.</a:t>
            </a: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55" name="A Layered Technology"/>
          <p:cNvSpPr txBox="1"/>
          <p:nvPr>
            <p:ph type="title" idx="4294967295"/>
          </p:nvPr>
        </p:nvSpPr>
        <p:spPr>
          <a:xfrm>
            <a:off x="1219200" y="990600"/>
            <a:ext cx="5421313" cy="660400"/>
          </a:xfrm>
          <a:prstGeom prst="rect">
            <a:avLst/>
          </a:prstGeom>
        </p:spPr>
        <p:txBody>
          <a:bodyPr lIns="25400" tIns="25400" rIns="25400" bIns="25400" anchor="t">
            <a:normAutofit fontScale="100000" lnSpcReduction="0"/>
          </a:bodyPr>
          <a:lstStyle/>
          <a:p>
            <a:pPr/>
            <a:r>
              <a:t>A Layered Technology</a:t>
            </a:r>
          </a:p>
        </p:txBody>
      </p:sp>
      <p:sp>
        <p:nvSpPr>
          <p:cNvPr id="256" name="Software Engineering"/>
          <p:cNvSpPr txBox="1"/>
          <p:nvPr/>
        </p:nvSpPr>
        <p:spPr>
          <a:xfrm>
            <a:off x="3475037" y="5029200"/>
            <a:ext cx="3000624" cy="495300"/>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lnSpc>
                <a:spcPct val="90000"/>
              </a:lnSpc>
              <a:defRPr b="1" i="1">
                <a:solidFill>
                  <a:srgbClr val="9A0000"/>
                </a:solidFill>
                <a:latin typeface="Palatino"/>
                <a:ea typeface="Palatino"/>
                <a:cs typeface="Palatino"/>
                <a:sym typeface="Palatino"/>
              </a:defRPr>
            </a:lvl1pPr>
          </a:lstStyle>
          <a:p>
            <a:pPr/>
            <a:r>
              <a:t>Software Engineering</a:t>
            </a:r>
          </a:p>
        </p:txBody>
      </p:sp>
      <p:sp>
        <p:nvSpPr>
          <p:cNvPr id="257" name="Oval"/>
          <p:cNvSpPr/>
          <p:nvPr/>
        </p:nvSpPr>
        <p:spPr>
          <a:xfrm>
            <a:off x="896937" y="3313112"/>
            <a:ext cx="7620001" cy="1285876"/>
          </a:xfrm>
          <a:prstGeom prst="ellipse">
            <a:avLst/>
          </a:prstGeom>
          <a:solidFill>
            <a:srgbClr val="01EA89"/>
          </a:solidFill>
          <a:ln w="12700">
            <a:miter lim="400000"/>
          </a:ln>
          <a:effectLst>
            <a:outerShdw sx="100000" sy="100000" kx="0" ky="0" algn="b" rotWithShape="0" blurRad="63500" dist="107763" dir="2700000">
              <a:srgbClr val="808080"/>
            </a:outerShdw>
          </a:effectLst>
        </p:spPr>
        <p:txBody>
          <a:bodyPr lIns="45719" rIns="45719" anchor="ctr"/>
          <a:lstStyle/>
          <a:p>
            <a:pPr>
              <a:defRPr>
                <a:latin typeface="+mj-lt"/>
                <a:ea typeface="+mj-ea"/>
                <a:cs typeface="+mj-cs"/>
                <a:sym typeface="Arial"/>
              </a:defRPr>
            </a:pPr>
          </a:p>
        </p:txBody>
      </p:sp>
      <p:sp>
        <p:nvSpPr>
          <p:cNvPr id="258" name="Oval"/>
          <p:cNvSpPr/>
          <p:nvPr/>
        </p:nvSpPr>
        <p:spPr>
          <a:xfrm>
            <a:off x="1462087" y="2968625"/>
            <a:ext cx="6629401" cy="1200150"/>
          </a:xfrm>
          <a:prstGeom prst="ellipse">
            <a:avLst/>
          </a:prstGeom>
          <a:solidFill>
            <a:srgbClr val="BC3700"/>
          </a:solidFill>
          <a:ln w="12700">
            <a:miter lim="400000"/>
          </a:ln>
          <a:effectLst>
            <a:outerShdw sx="100000" sy="100000" kx="0" ky="0" algn="b" rotWithShape="0" blurRad="63500" dist="107763" dir="2700000">
              <a:srgbClr val="808080"/>
            </a:outerShdw>
          </a:effectLst>
        </p:spPr>
        <p:txBody>
          <a:bodyPr lIns="45719" rIns="45719" anchor="ctr"/>
          <a:lstStyle/>
          <a:p>
            <a:pPr>
              <a:defRPr>
                <a:latin typeface="+mj-lt"/>
                <a:ea typeface="+mj-ea"/>
                <a:cs typeface="+mj-cs"/>
                <a:sym typeface="Arial"/>
              </a:defRPr>
            </a:pPr>
          </a:p>
        </p:txBody>
      </p:sp>
      <p:sp>
        <p:nvSpPr>
          <p:cNvPr id="259" name="Oval"/>
          <p:cNvSpPr/>
          <p:nvPr/>
        </p:nvSpPr>
        <p:spPr>
          <a:xfrm>
            <a:off x="1995487" y="2511425"/>
            <a:ext cx="5486401" cy="1028700"/>
          </a:xfrm>
          <a:prstGeom prst="ellipse">
            <a:avLst/>
          </a:prstGeom>
          <a:solidFill>
            <a:srgbClr val="003366"/>
          </a:solidFill>
          <a:ln w="12700">
            <a:miter lim="400000"/>
          </a:ln>
          <a:effectLst>
            <a:outerShdw sx="100000" sy="100000" kx="0" ky="0" algn="b" rotWithShape="0" blurRad="63500" dist="107763" dir="2700000">
              <a:srgbClr val="808080"/>
            </a:outerShdw>
          </a:effectLst>
        </p:spPr>
        <p:txBody>
          <a:bodyPr lIns="45719" rIns="45719" anchor="ctr"/>
          <a:lstStyle/>
          <a:p>
            <a:pPr>
              <a:defRPr>
                <a:latin typeface="+mj-lt"/>
                <a:ea typeface="+mj-ea"/>
                <a:cs typeface="+mj-cs"/>
                <a:sym typeface="Arial"/>
              </a:defRPr>
            </a:pPr>
          </a:p>
        </p:txBody>
      </p:sp>
      <p:sp>
        <p:nvSpPr>
          <p:cNvPr id="260" name="Oval"/>
          <p:cNvSpPr/>
          <p:nvPr/>
        </p:nvSpPr>
        <p:spPr>
          <a:xfrm>
            <a:off x="2376487" y="2282825"/>
            <a:ext cx="4724401" cy="685800"/>
          </a:xfrm>
          <a:prstGeom prst="ellipse">
            <a:avLst/>
          </a:prstGeom>
          <a:solidFill>
            <a:srgbClr val="790015"/>
          </a:solidFill>
          <a:ln w="12700">
            <a:miter lim="400000"/>
          </a:ln>
          <a:effectLst>
            <a:outerShdw sx="100000" sy="100000" kx="0" ky="0" algn="b" rotWithShape="0" blurRad="63500" dist="107763" dir="2700000">
              <a:srgbClr val="808080"/>
            </a:outerShdw>
          </a:effectLst>
        </p:spPr>
        <p:txBody>
          <a:bodyPr lIns="45719" rIns="45719" anchor="ctr"/>
          <a:lstStyle/>
          <a:p>
            <a:pPr>
              <a:defRPr>
                <a:latin typeface="+mj-lt"/>
                <a:ea typeface="+mj-ea"/>
                <a:cs typeface="+mj-cs"/>
                <a:sym typeface="Arial"/>
              </a:defRPr>
            </a:pPr>
          </a:p>
        </p:txBody>
      </p:sp>
      <p:sp>
        <p:nvSpPr>
          <p:cNvPr id="261" name="a “quality” focus"/>
          <p:cNvSpPr txBox="1"/>
          <p:nvPr/>
        </p:nvSpPr>
        <p:spPr>
          <a:xfrm>
            <a:off x="3703637" y="4238625"/>
            <a:ext cx="2062659" cy="419100"/>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000">
                <a:effectLst>
                  <a:outerShdw sx="100000" sy="100000" kx="0" ky="0" algn="b" rotWithShape="0" blurRad="12700" dist="25400" dir="2700000">
                    <a:schemeClr val="accent1">
                      <a:lumOff val="44000"/>
                    </a:schemeClr>
                  </a:outerShdw>
                </a:effectLst>
                <a:latin typeface="Palatino"/>
                <a:ea typeface="Palatino"/>
                <a:cs typeface="Palatino"/>
                <a:sym typeface="Palatino"/>
              </a:defRPr>
            </a:lvl1pPr>
          </a:lstStyle>
          <a:p>
            <a:pPr/>
            <a:r>
              <a:t>a “quality” focus</a:t>
            </a:r>
          </a:p>
        </p:txBody>
      </p:sp>
      <p:sp>
        <p:nvSpPr>
          <p:cNvPr id="262" name="process"/>
          <p:cNvSpPr txBox="1"/>
          <p:nvPr/>
        </p:nvSpPr>
        <p:spPr>
          <a:xfrm>
            <a:off x="4281487" y="3692525"/>
            <a:ext cx="1025575" cy="419100"/>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000">
                <a:solidFill>
                  <a:srgbClr val="DADADA"/>
                </a:solidFill>
                <a:effectLst>
                  <a:outerShdw sx="100000" sy="100000" kx="0" ky="0" algn="b" rotWithShape="0" blurRad="12700" dist="25400" dir="2700000">
                    <a:srgbClr val="000000"/>
                  </a:outerShdw>
                </a:effectLst>
                <a:latin typeface="Palatino"/>
                <a:ea typeface="Palatino"/>
                <a:cs typeface="Palatino"/>
                <a:sym typeface="Palatino"/>
              </a:defRPr>
            </a:lvl1pPr>
          </a:lstStyle>
          <a:p>
            <a:pPr/>
            <a:r>
              <a:t>process </a:t>
            </a:r>
          </a:p>
        </p:txBody>
      </p:sp>
      <p:sp>
        <p:nvSpPr>
          <p:cNvPr id="263" name="methods"/>
          <p:cNvSpPr txBox="1"/>
          <p:nvPr/>
        </p:nvSpPr>
        <p:spPr>
          <a:xfrm>
            <a:off x="4160837" y="3038475"/>
            <a:ext cx="1103338" cy="419100"/>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000">
                <a:solidFill>
                  <a:srgbClr val="DADADA"/>
                </a:solidFill>
                <a:effectLst>
                  <a:outerShdw sx="100000" sy="100000" kx="0" ky="0" algn="b" rotWithShape="0" blurRad="12700" dist="25400" dir="2700000">
                    <a:srgbClr val="000000"/>
                  </a:outerShdw>
                </a:effectLst>
                <a:latin typeface="Palatino"/>
                <a:ea typeface="Palatino"/>
                <a:cs typeface="Palatino"/>
                <a:sym typeface="Palatino"/>
              </a:defRPr>
            </a:lvl1pPr>
          </a:lstStyle>
          <a:p>
            <a:pPr/>
            <a:r>
              <a:t>methods</a:t>
            </a:r>
          </a:p>
        </p:txBody>
      </p:sp>
      <p:sp>
        <p:nvSpPr>
          <p:cNvPr id="264" name="tools"/>
          <p:cNvSpPr txBox="1"/>
          <p:nvPr/>
        </p:nvSpPr>
        <p:spPr>
          <a:xfrm>
            <a:off x="4465637" y="2438400"/>
            <a:ext cx="666031" cy="419100"/>
          </a:xfrm>
          <a:prstGeom prst="rect">
            <a:avLst/>
          </a:prstGeom>
          <a:ln w="12700">
            <a:miter lim="400000"/>
          </a:ln>
          <a:extLst>
            <a:ext uri="{C572A759-6A51-4108-AA02-DFA0A04FC94B}">
              <ma14:wrappingTextBoxFlag xmlns:ma14="http://schemas.microsoft.com/office/mac/drawingml/2011/main" val="1"/>
            </a:ext>
          </a:extLst>
        </p:spPr>
        <p:txBody>
          <a:bodyPr wrap="none" lIns="44450" tIns="44450" rIns="44450" bIns="44450">
            <a:spAutoFit/>
          </a:bodyPr>
          <a:lstStyle>
            <a:lvl1pPr>
              <a:defRPr b="1" sz="2000">
                <a:solidFill>
                  <a:srgbClr val="DADADA"/>
                </a:solidFill>
                <a:effectLst>
                  <a:outerShdw sx="100000" sy="100000" kx="0" ky="0" algn="b" rotWithShape="0" blurRad="12700" dist="25400" dir="2700000">
                    <a:srgbClr val="000000"/>
                  </a:outerShdw>
                </a:effectLst>
                <a:latin typeface="Palatino"/>
                <a:ea typeface="Palatino"/>
                <a:cs typeface="Palatino"/>
                <a:sym typeface="Palatino"/>
              </a:defRPr>
            </a:lvl1pPr>
          </a:lstStyle>
          <a:p>
            <a:pPr/>
            <a:r>
              <a:t>tools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169" name="Slide Number"/>
          <p:cNvSpPr txBox="1"/>
          <p:nvPr>
            <p:ph type="sldNum" sz="quarter" idx="2"/>
          </p:nvPr>
        </p:nvSpPr>
        <p:spPr>
          <a:xfrm>
            <a:off x="8664428" y="6461760"/>
            <a:ext cx="174772"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70" name="What is Software?"/>
          <p:cNvSpPr txBox="1"/>
          <p:nvPr>
            <p:ph type="title" idx="4294967295"/>
          </p:nvPr>
        </p:nvSpPr>
        <p:spPr>
          <a:xfrm>
            <a:off x="1295399" y="990600"/>
            <a:ext cx="4572002" cy="709613"/>
          </a:xfrm>
          <a:prstGeom prst="rect">
            <a:avLst/>
          </a:prstGeom>
        </p:spPr>
        <p:txBody>
          <a:bodyPr>
            <a:normAutofit fontScale="100000" lnSpcReduction="0"/>
          </a:bodyPr>
          <a:lstStyle/>
          <a:p>
            <a:pPr/>
            <a:r>
              <a:t>What is Software?</a:t>
            </a:r>
          </a:p>
        </p:txBody>
      </p:sp>
      <p:sp>
        <p:nvSpPr>
          <p:cNvPr id="171" name="Software is developed or engineered, it is not manufactured in the classical sense.…"/>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b="1" i="1">
                <a:latin typeface="Palatino"/>
                <a:ea typeface="Palatino"/>
                <a:cs typeface="Palatino"/>
                <a:sym typeface="Palatino"/>
              </a:defRPr>
            </a:pPr>
            <a:r>
              <a:t>Software is developed or engineered, it is not manufactured in the classical sense.</a:t>
            </a:r>
          </a:p>
          <a:p>
            <a:pPr>
              <a:buChar char="■"/>
              <a:defRPr b="1" i="1">
                <a:latin typeface="Palatino"/>
                <a:ea typeface="Palatino"/>
                <a:cs typeface="Palatino"/>
                <a:sym typeface="Palatino"/>
              </a:defRPr>
            </a:pPr>
            <a:r>
              <a:t>Software doesn't "wear out."</a:t>
            </a:r>
            <a:r>
              <a:rPr i="0"/>
              <a:t> </a:t>
            </a:r>
          </a:p>
          <a:p>
            <a:pPr>
              <a:buChar char="■"/>
              <a:defRPr b="1" i="1">
                <a:latin typeface="Palatino"/>
                <a:ea typeface="Palatino"/>
                <a:cs typeface="Palatino"/>
                <a:sym typeface="Palatino"/>
              </a:defRPr>
            </a:pPr>
            <a:r>
              <a:t>Although the industry is moving toward component-based construction, most software continues to be custom-built.</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6" name="Double-click to edit"/>
          <p:cNvSpPr txBox="1"/>
          <p:nvPr>
            <p:ph type="title" idx="4294967295"/>
          </p:nvPr>
        </p:nvSpPr>
        <p:spPr>
          <a:xfrm>
            <a:off x="468312" y="333375"/>
            <a:ext cx="6705601" cy="633413"/>
          </a:xfrm>
          <a:prstGeom prst="rect">
            <a:avLst/>
          </a:prstGeom>
        </p:spPr>
        <p:txBody>
          <a:bodyPr>
            <a:normAutofit fontScale="100000" lnSpcReduction="0"/>
          </a:bodyPr>
          <a:lstStyle/>
          <a:p>
            <a:pPr defTabSz="841247">
              <a:defRPr sz="3680"/>
            </a:pPr>
          </a:p>
        </p:txBody>
      </p:sp>
      <p:sp>
        <p:nvSpPr>
          <p:cNvPr id="267" name="Quality focus…"/>
          <p:cNvSpPr txBox="1"/>
          <p:nvPr>
            <p:ph type="body" idx="4294967295"/>
          </p:nvPr>
        </p:nvSpPr>
        <p:spPr>
          <a:xfrm>
            <a:off x="364331" y="1812644"/>
            <a:ext cx="8415338" cy="4191001"/>
          </a:xfrm>
          <a:prstGeom prst="rect">
            <a:avLst/>
          </a:prstGeom>
        </p:spPr>
        <p:txBody>
          <a:bodyPr>
            <a:normAutofit fontScale="100000" lnSpcReduction="0"/>
          </a:bodyPr>
          <a:lstStyle/>
          <a:p>
            <a:pPr>
              <a:buChar char="■"/>
              <a:defRPr>
                <a:latin typeface="Times New Roman"/>
                <a:ea typeface="Times New Roman"/>
                <a:cs typeface="Times New Roman"/>
                <a:sym typeface="Times New Roman"/>
              </a:defRPr>
            </a:pPr>
            <a:r>
              <a:t>Quality focus</a:t>
            </a:r>
          </a:p>
          <a:p>
            <a:pPr>
              <a:buSzTx/>
              <a:buFont typeface="Wingdings"/>
              <a:buNone/>
              <a:defRPr>
                <a:latin typeface="Times New Roman"/>
                <a:ea typeface="Times New Roman"/>
                <a:cs typeface="Times New Roman"/>
                <a:sym typeface="Times New Roman"/>
              </a:defRPr>
            </a:pPr>
            <a:r>
              <a:t>	- Bedrock that supports software engineering.</a:t>
            </a:r>
          </a:p>
          <a:p>
            <a:pPr>
              <a:buSzTx/>
              <a:buFont typeface="Wingdings"/>
              <a:buNone/>
              <a:defRPr>
                <a:solidFill>
                  <a:srgbClr val="273239"/>
                </a:solidFill>
                <a:latin typeface="Times New Roman"/>
                <a:ea typeface="Times New Roman"/>
                <a:cs typeface="Times New Roman"/>
                <a:sym typeface="Times New Roman"/>
              </a:defRPr>
            </a:pPr>
            <a:r>
              <a:t>	- Continuous process improvement principles of software.</a:t>
            </a:r>
          </a:p>
          <a:p>
            <a:pPr>
              <a:buChar char="■"/>
              <a:defRPr>
                <a:latin typeface="Times New Roman"/>
                <a:ea typeface="Times New Roman"/>
                <a:cs typeface="Times New Roman"/>
                <a:sym typeface="Times New Roman"/>
              </a:defRPr>
            </a:pPr>
            <a:r>
              <a:t>Process</a:t>
            </a:r>
          </a:p>
          <a:p>
            <a:pPr>
              <a:buSzTx/>
              <a:buFont typeface="Wingdings"/>
              <a:buNone/>
              <a:defRPr>
                <a:latin typeface="Times New Roman"/>
                <a:ea typeface="Times New Roman"/>
                <a:cs typeface="Times New Roman"/>
                <a:sym typeface="Times New Roman"/>
              </a:defRPr>
            </a:pPr>
            <a:r>
              <a:t>	1. Basis for management control of software projects.</a:t>
            </a:r>
          </a:p>
          <a:p>
            <a:pPr>
              <a:buSzTx/>
              <a:buFont typeface="Wingdings"/>
              <a:buNone/>
              <a:defRPr>
                <a:latin typeface="Times New Roman"/>
                <a:ea typeface="Times New Roman"/>
                <a:cs typeface="Times New Roman"/>
                <a:sym typeface="Times New Roman"/>
              </a:defRPr>
            </a:pPr>
            <a:r>
              <a:t>	2. Establishes context in which technical methods are applied.</a:t>
            </a:r>
          </a:p>
          <a:p>
            <a:pPr>
              <a:buSzTx/>
              <a:buFont typeface="Wingdings"/>
              <a:buNone/>
              <a:defRPr>
                <a:latin typeface="Times New Roman"/>
                <a:ea typeface="Times New Roman"/>
                <a:cs typeface="Times New Roman"/>
                <a:sym typeface="Times New Roman"/>
              </a:defRPr>
            </a:pPr>
            <a:r>
              <a:t>	3. Work products are produced</a:t>
            </a:r>
          </a:p>
          <a:p>
            <a:pPr>
              <a:buSzTx/>
              <a:buFont typeface="Wingdings"/>
              <a:buNone/>
              <a:defRPr>
                <a:latin typeface="Times New Roman"/>
                <a:ea typeface="Times New Roman"/>
                <a:cs typeface="Times New Roman"/>
                <a:sym typeface="Times New Roman"/>
              </a:defRPr>
            </a:pPr>
            <a:r>
              <a:t>	4. Milestones are established</a:t>
            </a:r>
          </a:p>
          <a:p>
            <a:pPr>
              <a:buSzTx/>
              <a:buFont typeface="Wingdings"/>
              <a:buNone/>
              <a:defRPr>
                <a:latin typeface="Times New Roman"/>
                <a:ea typeface="Times New Roman"/>
                <a:cs typeface="Times New Roman"/>
                <a:sym typeface="Times New Roman"/>
              </a:defRPr>
            </a:pPr>
            <a:r>
              <a:t>	5. Change is properly managed</a:t>
            </a:r>
          </a:p>
        </p:txBody>
      </p:sp>
      <p:sp>
        <p:nvSpPr>
          <p:cNvPr id="26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26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272" name="Methods…"/>
          <p:cNvSpPr txBox="1"/>
          <p:nvPr>
            <p:ph type="body" idx="4294967295"/>
          </p:nvPr>
        </p:nvSpPr>
        <p:spPr>
          <a:xfrm>
            <a:off x="395287" y="1916112"/>
            <a:ext cx="6934201" cy="4191001"/>
          </a:xfrm>
          <a:prstGeom prst="rect">
            <a:avLst/>
          </a:prstGeom>
        </p:spPr>
        <p:txBody>
          <a:bodyPr>
            <a:normAutofit fontScale="100000" lnSpcReduction="0"/>
          </a:bodyPr>
          <a:lstStyle/>
          <a:p>
            <a:pPr>
              <a:buChar char="■"/>
              <a:defRPr>
                <a:latin typeface="Palatino"/>
                <a:ea typeface="Palatino"/>
                <a:cs typeface="Palatino"/>
                <a:sym typeface="Palatino"/>
              </a:defRPr>
            </a:pPr>
            <a:r>
              <a:t>Methods</a:t>
            </a:r>
          </a:p>
          <a:p>
            <a:pPr>
              <a:buSzTx/>
              <a:buFont typeface="Wingdings"/>
              <a:buNone/>
              <a:defRPr>
                <a:latin typeface="Palatino"/>
                <a:ea typeface="Palatino"/>
                <a:cs typeface="Palatino"/>
                <a:sym typeface="Palatino"/>
              </a:defRPr>
            </a:pPr>
            <a:r>
              <a:t>    Technical how to do’s for building software</a:t>
            </a:r>
          </a:p>
          <a:p>
            <a:pPr>
              <a:buSzTx/>
              <a:buFont typeface="Wingdings"/>
              <a:buNone/>
              <a:defRPr>
                <a:latin typeface="Palatino"/>
                <a:ea typeface="Palatino"/>
                <a:cs typeface="Palatino"/>
                <a:sym typeface="Palatino"/>
              </a:defRPr>
            </a:pPr>
            <a:r>
              <a:t>	1. Communication</a:t>
            </a:r>
          </a:p>
          <a:p>
            <a:pPr>
              <a:buSzTx/>
              <a:buFont typeface="Wingdings"/>
              <a:buNone/>
              <a:defRPr>
                <a:latin typeface="Palatino"/>
                <a:ea typeface="Palatino"/>
                <a:cs typeface="Palatino"/>
                <a:sym typeface="Palatino"/>
              </a:defRPr>
            </a:pPr>
            <a:r>
              <a:t>	2. Requirement analysis</a:t>
            </a:r>
          </a:p>
          <a:p>
            <a:pPr>
              <a:buSzTx/>
              <a:buFont typeface="Wingdings"/>
              <a:buNone/>
              <a:defRPr>
                <a:latin typeface="Palatino"/>
                <a:ea typeface="Palatino"/>
                <a:cs typeface="Palatino"/>
                <a:sym typeface="Palatino"/>
              </a:defRPr>
            </a:pPr>
            <a:r>
              <a:t>	3. Design modelling</a:t>
            </a:r>
          </a:p>
          <a:p>
            <a:pPr>
              <a:buSzTx/>
              <a:buFont typeface="Wingdings"/>
              <a:buNone/>
              <a:defRPr>
                <a:latin typeface="Palatino"/>
                <a:ea typeface="Palatino"/>
                <a:cs typeface="Palatino"/>
                <a:sym typeface="Palatino"/>
              </a:defRPr>
            </a:pPr>
            <a:r>
              <a:t>	4. Program construction</a:t>
            </a:r>
          </a:p>
          <a:p>
            <a:pPr>
              <a:buSzTx/>
              <a:buFont typeface="Wingdings"/>
              <a:buNone/>
              <a:defRPr>
                <a:latin typeface="Palatino"/>
                <a:ea typeface="Palatino"/>
                <a:cs typeface="Palatino"/>
                <a:sym typeface="Palatino"/>
              </a:defRPr>
            </a:pPr>
            <a:r>
              <a:t>	5. Testing and support</a:t>
            </a:r>
          </a:p>
        </p:txBody>
      </p:sp>
      <p:sp>
        <p:nvSpPr>
          <p:cNvPr id="27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27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277" name="Tools…"/>
          <p:cNvSpPr txBox="1"/>
          <p:nvPr>
            <p:ph type="body" idx="4294967295"/>
          </p:nvPr>
        </p:nvSpPr>
        <p:spPr>
          <a:xfrm>
            <a:off x="609600" y="1916112"/>
            <a:ext cx="6934200" cy="4191001"/>
          </a:xfrm>
          <a:prstGeom prst="rect">
            <a:avLst/>
          </a:prstGeom>
        </p:spPr>
        <p:txBody>
          <a:bodyPr>
            <a:normAutofit fontScale="100000" lnSpcReduction="0"/>
          </a:bodyPr>
          <a:lstStyle/>
          <a:p>
            <a:pPr>
              <a:buChar char="■"/>
              <a:defRPr>
                <a:latin typeface="Palatino"/>
                <a:ea typeface="Palatino"/>
                <a:cs typeface="Palatino"/>
                <a:sym typeface="Palatino"/>
              </a:defRPr>
            </a:pPr>
            <a:r>
              <a:t>Tools</a:t>
            </a:r>
          </a:p>
          <a:p>
            <a:pPr>
              <a:buSzTx/>
              <a:buFont typeface="Wingdings"/>
              <a:buNone/>
              <a:defRPr>
                <a:latin typeface="Palatino"/>
                <a:ea typeface="Palatino"/>
                <a:cs typeface="Palatino"/>
                <a:sym typeface="Palatino"/>
              </a:defRPr>
            </a:pPr>
            <a:r>
              <a:t>	Automated or semi automated support for the process and methods.</a:t>
            </a:r>
          </a:p>
          <a:p>
            <a:pPr>
              <a:buSzTx/>
              <a:buFont typeface="Wingdings"/>
              <a:buNone/>
              <a:defRPr>
                <a:latin typeface="Palatino"/>
                <a:ea typeface="Palatino"/>
                <a:cs typeface="Palatino"/>
                <a:sym typeface="Palatino"/>
              </a:defRPr>
            </a:pPr>
            <a:r>
              <a:t>	</a:t>
            </a:r>
          </a:p>
        </p:txBody>
      </p:sp>
      <p:sp>
        <p:nvSpPr>
          <p:cNvPr id="27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27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1"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282"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283" name="A Generic Process Model"/>
          <p:cNvSpPr txBox="1"/>
          <p:nvPr>
            <p:ph type="title" idx="4294967295"/>
          </p:nvPr>
        </p:nvSpPr>
        <p:spPr>
          <a:xfrm>
            <a:off x="609600" y="381000"/>
            <a:ext cx="6705600" cy="633413"/>
          </a:xfrm>
          <a:prstGeom prst="rect">
            <a:avLst/>
          </a:prstGeom>
        </p:spPr>
        <p:txBody>
          <a:bodyPr>
            <a:normAutofit fontScale="100000" lnSpcReduction="0"/>
          </a:bodyPr>
          <a:lstStyle>
            <a:lvl1pPr defTabSz="841247">
              <a:defRPr sz="3680"/>
            </a:lvl1pPr>
          </a:lstStyle>
          <a:p>
            <a:pPr/>
            <a:r>
              <a:t> A Generic Process Model</a:t>
            </a:r>
          </a:p>
        </p:txBody>
      </p:sp>
      <p:pic>
        <p:nvPicPr>
          <p:cNvPr id="284" name="Fig2" descr="Fig2"/>
          <p:cNvPicPr>
            <a:picLocks noChangeAspect="1"/>
          </p:cNvPicPr>
          <p:nvPr/>
        </p:nvPicPr>
        <p:blipFill>
          <a:blip r:embed="rId2">
            <a:extLst/>
          </a:blip>
          <a:stretch>
            <a:fillRect/>
          </a:stretch>
        </p:blipFill>
        <p:spPr>
          <a:xfrm>
            <a:off x="2819400" y="1077912"/>
            <a:ext cx="3048000" cy="5160963"/>
          </a:xfrm>
          <a:prstGeom prst="rect">
            <a:avLst/>
          </a:prstGeom>
          <a:ln w="12700">
            <a:miter lim="400000"/>
          </a:ln>
        </p:spPr>
      </p:pic>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6"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287" name="Process framework establishes foundation for a complete SE process.…"/>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a:latin typeface="Palatino"/>
                <a:ea typeface="Palatino"/>
                <a:cs typeface="Palatino"/>
                <a:sym typeface="Palatino"/>
              </a:defRPr>
            </a:pPr>
            <a:r>
              <a:t>Process framework establishes foundation for a complete SE process.</a:t>
            </a:r>
          </a:p>
          <a:p>
            <a:pPr>
              <a:lnSpc>
                <a:spcPct val="150000"/>
              </a:lnSpc>
              <a:buSzTx/>
              <a:buFont typeface="Wingdings"/>
              <a:buNone/>
              <a:defRPr>
                <a:latin typeface="Palatino"/>
                <a:ea typeface="Palatino"/>
                <a:cs typeface="Palatino"/>
                <a:sym typeface="Palatino"/>
              </a:defRPr>
            </a:pPr>
            <a:r>
              <a:t>		- Framework activities</a:t>
            </a:r>
          </a:p>
          <a:p>
            <a:pPr>
              <a:lnSpc>
                <a:spcPct val="150000"/>
              </a:lnSpc>
              <a:buSzTx/>
              <a:buFont typeface="Wingdings"/>
              <a:buNone/>
              <a:defRPr>
                <a:latin typeface="Palatino"/>
                <a:ea typeface="Palatino"/>
                <a:cs typeface="Palatino"/>
                <a:sym typeface="Palatino"/>
              </a:defRPr>
            </a:pPr>
            <a:r>
              <a:t>		- Umbrella activities</a:t>
            </a:r>
          </a:p>
        </p:txBody>
      </p:sp>
      <p:sp>
        <p:nvSpPr>
          <p:cNvPr id="28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28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1" name="Framework activities"/>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lvl1pPr>
          </a:lstStyle>
          <a:p>
            <a:pPr/>
            <a:r>
              <a:t>Framework activities</a:t>
            </a:r>
          </a:p>
        </p:txBody>
      </p:sp>
      <p:sp>
        <p:nvSpPr>
          <p:cNvPr id="292" name="Communication…"/>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a:latin typeface="Palatino"/>
                <a:ea typeface="Palatino"/>
                <a:cs typeface="Palatino"/>
                <a:sym typeface="Palatino"/>
              </a:defRPr>
            </a:pPr>
            <a:r>
              <a:t>Communication</a:t>
            </a:r>
          </a:p>
          <a:p>
            <a:pPr>
              <a:buChar char="■"/>
              <a:defRPr>
                <a:latin typeface="Palatino"/>
                <a:ea typeface="Palatino"/>
                <a:cs typeface="Palatino"/>
                <a:sym typeface="Palatino"/>
              </a:defRPr>
            </a:pPr>
            <a:r>
              <a:t>Planning</a:t>
            </a:r>
          </a:p>
          <a:p>
            <a:pPr>
              <a:buChar char="■"/>
              <a:defRPr>
                <a:latin typeface="Palatino"/>
                <a:ea typeface="Palatino"/>
                <a:cs typeface="Palatino"/>
                <a:sym typeface="Palatino"/>
              </a:defRPr>
            </a:pPr>
            <a:r>
              <a:t>Modeling</a:t>
            </a:r>
          </a:p>
          <a:p>
            <a:pPr>
              <a:buChar char="■"/>
              <a:defRPr>
                <a:latin typeface="Palatino"/>
                <a:ea typeface="Palatino"/>
                <a:cs typeface="Palatino"/>
                <a:sym typeface="Palatino"/>
              </a:defRPr>
            </a:pPr>
            <a:r>
              <a:t>Construction </a:t>
            </a:r>
          </a:p>
          <a:p>
            <a:pPr>
              <a:buChar char="■"/>
              <a:defRPr>
                <a:latin typeface="Palatino"/>
                <a:ea typeface="Palatino"/>
                <a:cs typeface="Palatino"/>
                <a:sym typeface="Palatino"/>
              </a:defRPr>
            </a:pPr>
            <a:r>
              <a:t>Deployment</a:t>
            </a:r>
          </a:p>
        </p:txBody>
      </p:sp>
      <p:sp>
        <p:nvSpPr>
          <p:cNvPr id="29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29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6" name="Umbrella Activities"/>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lvl1pPr>
          </a:lstStyle>
          <a:p>
            <a:pPr/>
            <a:r>
              <a:t>Umbrella Activities</a:t>
            </a:r>
          </a:p>
        </p:txBody>
      </p:sp>
      <p:sp>
        <p:nvSpPr>
          <p:cNvPr id="297" name="Software project tracking and control…"/>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a:latin typeface="Palatino"/>
                <a:ea typeface="Palatino"/>
                <a:cs typeface="Palatino"/>
                <a:sym typeface="Palatino"/>
              </a:defRPr>
            </a:pPr>
            <a:r>
              <a:t>Software project tracking and control</a:t>
            </a:r>
          </a:p>
          <a:p>
            <a:pPr>
              <a:buChar char="■"/>
              <a:defRPr>
                <a:latin typeface="Palatino"/>
                <a:ea typeface="Palatino"/>
                <a:cs typeface="Palatino"/>
                <a:sym typeface="Palatino"/>
              </a:defRPr>
            </a:pPr>
            <a:r>
              <a:t>Risk management</a:t>
            </a:r>
          </a:p>
          <a:p>
            <a:pPr>
              <a:buChar char="■"/>
              <a:defRPr>
                <a:latin typeface="Palatino"/>
                <a:ea typeface="Palatino"/>
                <a:cs typeface="Palatino"/>
                <a:sym typeface="Palatino"/>
              </a:defRPr>
            </a:pPr>
            <a:r>
              <a:t>Software quality assurance</a:t>
            </a:r>
          </a:p>
          <a:p>
            <a:pPr>
              <a:buChar char="■"/>
              <a:defRPr>
                <a:latin typeface="Palatino"/>
                <a:ea typeface="Palatino"/>
                <a:cs typeface="Palatino"/>
                <a:sym typeface="Palatino"/>
              </a:defRPr>
            </a:pPr>
            <a:r>
              <a:t>Technical reviews</a:t>
            </a:r>
          </a:p>
          <a:p>
            <a:pPr>
              <a:buChar char="■"/>
              <a:defRPr>
                <a:latin typeface="Palatino"/>
                <a:ea typeface="Palatino"/>
                <a:cs typeface="Palatino"/>
                <a:sym typeface="Palatino"/>
              </a:defRPr>
            </a:pPr>
            <a:r>
              <a:t>Software configuration management</a:t>
            </a:r>
          </a:p>
          <a:p>
            <a:pPr>
              <a:buChar char="■"/>
              <a:defRPr>
                <a:latin typeface="Palatino"/>
                <a:ea typeface="Palatino"/>
                <a:cs typeface="Palatino"/>
                <a:sym typeface="Palatino"/>
              </a:defRPr>
            </a:pPr>
            <a:r>
              <a:t>Reusability management</a:t>
            </a:r>
          </a:p>
          <a:p>
            <a:pPr>
              <a:buChar char="■"/>
              <a:defRPr>
                <a:latin typeface="Palatino"/>
                <a:ea typeface="Palatino"/>
                <a:cs typeface="Palatino"/>
                <a:sym typeface="Palatino"/>
              </a:defRPr>
            </a:pPr>
            <a:r>
              <a:t>Work project preparation and production</a:t>
            </a:r>
          </a:p>
        </p:txBody>
      </p:sp>
      <p:sp>
        <p:nvSpPr>
          <p:cNvPr id="29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29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02"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3" name="Process Flow"/>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lvl1pPr>
          </a:lstStyle>
          <a:p>
            <a:pPr/>
            <a:r>
              <a:t>Process Flow</a:t>
            </a:r>
          </a:p>
        </p:txBody>
      </p:sp>
      <p:pic>
        <p:nvPicPr>
          <p:cNvPr id="304" name="Figure 2" descr="Figure 2"/>
          <p:cNvPicPr>
            <a:picLocks noChangeAspect="1"/>
          </p:cNvPicPr>
          <p:nvPr/>
        </p:nvPicPr>
        <p:blipFill>
          <a:blip r:embed="rId2">
            <a:extLst/>
          </a:blip>
          <a:stretch>
            <a:fillRect/>
          </a:stretch>
        </p:blipFill>
        <p:spPr>
          <a:xfrm>
            <a:off x="2438400" y="226686"/>
            <a:ext cx="5959958" cy="6624256"/>
          </a:xfrm>
          <a:prstGeom prst="rect">
            <a:avLst/>
          </a:prstGeom>
          <a:ln w="12700">
            <a:miter lim="400000"/>
          </a:ln>
        </p:spPr>
      </p:pic>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6"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07"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08" name="Process Assessment and Improvement"/>
          <p:cNvSpPr txBox="1"/>
          <p:nvPr>
            <p:ph type="title" idx="4294967295"/>
          </p:nvPr>
        </p:nvSpPr>
        <p:spPr>
          <a:xfrm>
            <a:off x="1219200" y="990600"/>
            <a:ext cx="7543800" cy="633413"/>
          </a:xfrm>
          <a:prstGeom prst="rect">
            <a:avLst/>
          </a:prstGeom>
        </p:spPr>
        <p:txBody>
          <a:bodyPr>
            <a:normAutofit fontScale="100000" lnSpcReduction="0"/>
          </a:bodyPr>
          <a:lstStyle>
            <a:lvl1pPr>
              <a:defRPr sz="3200"/>
            </a:lvl1pPr>
          </a:lstStyle>
          <a:p>
            <a:pPr/>
            <a:r>
              <a:t>Process Assessment and Improvement</a:t>
            </a:r>
          </a:p>
        </p:txBody>
      </p:sp>
      <p:sp>
        <p:nvSpPr>
          <p:cNvPr id="309" name="Standard CMMI Assessment Method for Process Improvement (SCAMPI) — provides a five step process assessment model that incorporates five phases: initiating, diagnosing, establishing, acting and learning.…"/>
          <p:cNvSpPr txBox="1"/>
          <p:nvPr>
            <p:ph type="body" idx="4294967295"/>
          </p:nvPr>
        </p:nvSpPr>
        <p:spPr>
          <a:xfrm>
            <a:off x="1828800" y="1905000"/>
            <a:ext cx="6934200" cy="4191000"/>
          </a:xfrm>
          <a:prstGeom prst="rect">
            <a:avLst/>
          </a:prstGeom>
        </p:spPr>
        <p:txBody>
          <a:bodyPr>
            <a:normAutofit fontScale="100000" lnSpcReduction="0"/>
          </a:bodyPr>
          <a:lstStyle/>
          <a:p>
            <a:pPr>
              <a:lnSpc>
                <a:spcPct val="90000"/>
              </a:lnSpc>
              <a:spcBef>
                <a:spcPts val="300"/>
              </a:spcBef>
              <a:buChar char="■"/>
              <a:defRPr b="1" sz="1600">
                <a:latin typeface="Times New Roman"/>
                <a:ea typeface="Times New Roman"/>
                <a:cs typeface="Times New Roman"/>
                <a:sym typeface="Times New Roman"/>
              </a:defRPr>
            </a:pPr>
            <a:r>
              <a:t>Standard CMMI Assessment Method for Process Improvement (SCAMPI)</a:t>
            </a:r>
            <a:r>
              <a:rPr b="0"/>
              <a:t> — provides a five step process assessment model that incorporates five phases: initiating, diagnosing, establishing, acting and learning. </a:t>
            </a:r>
          </a:p>
          <a:p>
            <a:pPr>
              <a:lnSpc>
                <a:spcPct val="90000"/>
              </a:lnSpc>
              <a:spcBef>
                <a:spcPts val="300"/>
              </a:spcBef>
              <a:buChar char="■"/>
              <a:defRPr b="1" sz="1600">
                <a:latin typeface="Palatino"/>
                <a:ea typeface="Palatino"/>
                <a:cs typeface="Palatino"/>
                <a:sym typeface="Palatino"/>
              </a:defRPr>
            </a:pPr>
            <a:r>
              <a:t>CMM-Based Appraisal for Internal Process Improvement (CBA IPI)</a:t>
            </a:r>
            <a:r>
              <a:rPr b="0"/>
              <a:t>—provides a diagnostic technique for assessing the relative maturity of a software organization; uses the SEI CMM as the basis for the assessment [Dun01]</a:t>
            </a:r>
          </a:p>
          <a:p>
            <a:pPr>
              <a:lnSpc>
                <a:spcPct val="90000"/>
              </a:lnSpc>
              <a:spcBef>
                <a:spcPts val="1200"/>
              </a:spcBef>
              <a:buChar char="■"/>
              <a:defRPr b="1" sz="1600">
                <a:latin typeface="Palatino"/>
                <a:ea typeface="Palatino"/>
                <a:cs typeface="Palatino"/>
                <a:sym typeface="Palatino"/>
              </a:defRPr>
            </a:pPr>
            <a:r>
              <a:t>SPICE—The SPICE (ISO/IEC15504)</a:t>
            </a:r>
            <a:r>
              <a:rPr b="0"/>
              <a:t> standard defines a set of requirements for software process assessment. The intent of the standard is to assist organizations in developing an objective evaluation of the efficacy of any defined software process. [ISO08]</a:t>
            </a:r>
          </a:p>
          <a:p>
            <a:pPr>
              <a:lnSpc>
                <a:spcPct val="90000"/>
              </a:lnSpc>
              <a:spcBef>
                <a:spcPts val="1200"/>
              </a:spcBef>
              <a:buChar char="■"/>
              <a:defRPr b="1" sz="1600">
                <a:latin typeface="Palatino"/>
                <a:ea typeface="Palatino"/>
                <a:cs typeface="Palatino"/>
                <a:sym typeface="Palatino"/>
              </a:defRPr>
            </a:pPr>
            <a:r>
              <a:t>ISO 9001:2000  for Software—</a:t>
            </a:r>
            <a:r>
              <a:rPr b="0"/>
              <a:t>a generic standard that applies to any organization that wants to improve the overall quality of the products, systems, or services that it provides. Therefore, the standard is directly applicable to software organizations and companies. [Ant06]</a:t>
            </a: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1"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12"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3" name="Prescriptive Models"/>
          <p:cNvSpPr txBox="1"/>
          <p:nvPr>
            <p:ph type="title" idx="4294967295"/>
          </p:nvPr>
        </p:nvSpPr>
        <p:spPr>
          <a:xfrm>
            <a:off x="1295400" y="1066800"/>
            <a:ext cx="6477000" cy="633413"/>
          </a:xfrm>
          <a:prstGeom prst="rect">
            <a:avLst/>
          </a:prstGeom>
        </p:spPr>
        <p:txBody>
          <a:bodyPr>
            <a:normAutofit fontScale="100000" lnSpcReduction="0"/>
          </a:bodyPr>
          <a:lstStyle>
            <a:lvl1pPr defTabSz="841247">
              <a:defRPr sz="3680"/>
            </a:lvl1pPr>
          </a:lstStyle>
          <a:p>
            <a:pPr/>
            <a:r>
              <a:t>Prescriptive Models</a:t>
            </a:r>
          </a:p>
        </p:txBody>
      </p:sp>
      <p:sp>
        <p:nvSpPr>
          <p:cNvPr id="314" name="Prescriptive process models advocate an orderly approach to software engineering…"/>
          <p:cNvSpPr txBox="1"/>
          <p:nvPr>
            <p:ph type="body" idx="4294967295"/>
          </p:nvPr>
        </p:nvSpPr>
        <p:spPr>
          <a:xfrm>
            <a:off x="1905000" y="1905000"/>
            <a:ext cx="6934200" cy="4191000"/>
          </a:xfrm>
          <a:prstGeom prst="rect">
            <a:avLst/>
          </a:prstGeom>
        </p:spPr>
        <p:txBody>
          <a:bodyPr>
            <a:normAutofit fontScale="100000" lnSpcReduction="0"/>
          </a:bodyPr>
          <a:lstStyle/>
          <a:p>
            <a:pPr>
              <a:spcBef>
                <a:spcPts val="400"/>
              </a:spcBef>
              <a:buChar char="■"/>
              <a:defRPr sz="2000">
                <a:latin typeface="Times New Roman"/>
                <a:ea typeface="Times New Roman"/>
                <a:cs typeface="Times New Roman"/>
                <a:sym typeface="Times New Roman"/>
              </a:defRPr>
            </a:pPr>
            <a:r>
              <a:t>Prescriptive process models advocate an orderly approach to software engineering</a:t>
            </a:r>
          </a:p>
          <a:p>
            <a:pPr>
              <a:spcBef>
                <a:spcPts val="400"/>
              </a:spcBef>
              <a:buSzTx/>
              <a:buFont typeface="Wingdings"/>
              <a:buNone/>
              <a:defRPr i="1" sz="2000">
                <a:solidFill>
                  <a:srgbClr val="9A0000"/>
                </a:solidFill>
                <a:latin typeface="Times New Roman"/>
                <a:ea typeface="Times New Roman"/>
                <a:cs typeface="Times New Roman"/>
                <a:sym typeface="Times New Roman"/>
              </a:defRPr>
            </a:pPr>
            <a:r>
              <a:t>That leads to a few questions </a:t>
            </a:r>
            <a:r>
              <a:rPr>
                <a:solidFill>
                  <a:srgbClr val="F3FF07"/>
                </a:solidFill>
              </a:rPr>
              <a:t>…</a:t>
            </a:r>
          </a:p>
          <a:p>
            <a:pPr>
              <a:spcBef>
                <a:spcPts val="600"/>
              </a:spcBef>
              <a:buChar char="■"/>
              <a:defRPr sz="2000">
                <a:latin typeface="Times New Roman"/>
                <a:ea typeface="Times New Roman"/>
                <a:cs typeface="Times New Roman"/>
                <a:sym typeface="Times New Roman"/>
              </a:defRPr>
            </a:pPr>
            <a:r>
              <a:t>If prescriptive process models strive for structure and order, </a:t>
            </a:r>
            <a:r>
              <a:rPr>
                <a:solidFill>
                  <a:srgbClr val="9A0000"/>
                </a:solidFill>
              </a:rPr>
              <a:t>are they inappropriate for a software world that thrives on change? </a:t>
            </a:r>
            <a:endParaRPr>
              <a:solidFill>
                <a:srgbClr val="9A0000"/>
              </a:solidFill>
            </a:endParaRPr>
          </a:p>
          <a:p>
            <a:pPr>
              <a:spcBef>
                <a:spcPts val="600"/>
              </a:spcBef>
              <a:buChar char="■"/>
              <a:defRPr sz="2000">
                <a:latin typeface="Times New Roman"/>
                <a:ea typeface="Times New Roman"/>
                <a:cs typeface="Times New Roman"/>
                <a:sym typeface="Times New Roman"/>
              </a:defRPr>
            </a:pPr>
            <a:r>
              <a:t>Yet, if we reject traditional process models (and the order they imply) and replace them with something less structured,</a:t>
            </a:r>
            <a:r>
              <a:rPr>
                <a:solidFill>
                  <a:srgbClr val="9A0000"/>
                </a:solidFill>
              </a:rPr>
              <a:t> do we make it impossible to achieve coordination and coherence in software work?</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Key aspects in software engineering"/>
          <p:cNvSpPr txBox="1"/>
          <p:nvPr>
            <p:ph type="title" idx="4294967295"/>
          </p:nvPr>
        </p:nvSpPr>
        <p:spPr>
          <a:xfrm>
            <a:off x="1219200" y="990600"/>
            <a:ext cx="6705600" cy="633413"/>
          </a:xfrm>
          <a:prstGeom prst="rect">
            <a:avLst/>
          </a:prstGeom>
        </p:spPr>
        <p:txBody>
          <a:bodyPr>
            <a:normAutofit fontScale="100000" lnSpcReduction="0"/>
          </a:bodyPr>
          <a:lstStyle>
            <a:lvl1pPr defTabSz="813816">
              <a:defRPr sz="3559">
                <a:latin typeface="Times New Roman"/>
                <a:ea typeface="Times New Roman"/>
                <a:cs typeface="Times New Roman"/>
                <a:sym typeface="Times New Roman"/>
              </a:defRPr>
            </a:lvl1pPr>
          </a:lstStyle>
          <a:p>
            <a:pPr/>
            <a:r>
              <a:t>Key aspects in software engineering</a:t>
            </a:r>
          </a:p>
        </p:txBody>
      </p:sp>
      <p:sp>
        <p:nvSpPr>
          <p:cNvPr id="174" name="1. Requirement Analysis…"/>
          <p:cNvSpPr txBox="1"/>
          <p:nvPr>
            <p:ph type="body" idx="4294967295"/>
          </p:nvPr>
        </p:nvSpPr>
        <p:spPr>
          <a:xfrm>
            <a:off x="1828800" y="1905000"/>
            <a:ext cx="6934200" cy="4191000"/>
          </a:xfrm>
          <a:prstGeom prst="rect">
            <a:avLst/>
          </a:prstGeom>
        </p:spPr>
        <p:txBody>
          <a:bodyPr>
            <a:normAutofit fontScale="100000" lnSpcReduction="0"/>
          </a:bodyPr>
          <a:lstStyle/>
          <a:p>
            <a:pPr marL="0" indent="0">
              <a:lnSpc>
                <a:spcPct val="150000"/>
              </a:lnSpc>
              <a:buSzTx/>
              <a:buFont typeface="Wingdings"/>
              <a:buNone/>
              <a:defRPr>
                <a:latin typeface="Times New Roman"/>
                <a:ea typeface="Times New Roman"/>
                <a:cs typeface="Times New Roman"/>
                <a:sym typeface="Times New Roman"/>
              </a:defRPr>
            </a:pPr>
            <a:r>
              <a:t>1. Requirement Analysis</a:t>
            </a:r>
          </a:p>
          <a:p>
            <a:pPr marL="0" indent="0">
              <a:lnSpc>
                <a:spcPct val="150000"/>
              </a:lnSpc>
              <a:buSzTx/>
              <a:buFont typeface="Wingdings"/>
              <a:buNone/>
              <a:defRPr>
                <a:latin typeface="Times New Roman"/>
                <a:ea typeface="Times New Roman"/>
                <a:cs typeface="Times New Roman"/>
                <a:sym typeface="Times New Roman"/>
              </a:defRPr>
            </a:pPr>
            <a:r>
              <a:t>2. Software Design</a:t>
            </a:r>
          </a:p>
          <a:p>
            <a:pPr marL="0" indent="0">
              <a:lnSpc>
                <a:spcPct val="150000"/>
              </a:lnSpc>
              <a:buSzTx/>
              <a:buFont typeface="Wingdings"/>
              <a:buNone/>
              <a:defRPr>
                <a:latin typeface="Times New Roman"/>
                <a:ea typeface="Times New Roman"/>
                <a:cs typeface="Times New Roman"/>
                <a:sym typeface="Times New Roman"/>
              </a:defRPr>
            </a:pPr>
            <a:r>
              <a:t>3. Software Development</a:t>
            </a:r>
          </a:p>
          <a:p>
            <a:pPr marL="0" indent="0">
              <a:lnSpc>
                <a:spcPct val="150000"/>
              </a:lnSpc>
              <a:buSzTx/>
              <a:buFont typeface="Wingdings"/>
              <a:buNone/>
              <a:defRPr>
                <a:latin typeface="Times New Roman"/>
                <a:ea typeface="Times New Roman"/>
                <a:cs typeface="Times New Roman"/>
                <a:sym typeface="Times New Roman"/>
              </a:defRPr>
            </a:pPr>
            <a:r>
              <a:t>4. Test and Integration</a:t>
            </a:r>
          </a:p>
          <a:p>
            <a:pPr marL="0" indent="0">
              <a:lnSpc>
                <a:spcPct val="150000"/>
              </a:lnSpc>
              <a:buSzTx/>
              <a:buFont typeface="Wingdings"/>
              <a:buNone/>
              <a:defRPr>
                <a:latin typeface="Times New Roman"/>
                <a:ea typeface="Times New Roman"/>
                <a:cs typeface="Times New Roman"/>
                <a:sym typeface="Times New Roman"/>
              </a:defRPr>
            </a:pPr>
            <a:r>
              <a:t>5. Deployment</a:t>
            </a:r>
          </a:p>
          <a:p>
            <a:pPr marL="0" indent="0">
              <a:lnSpc>
                <a:spcPct val="150000"/>
              </a:lnSpc>
              <a:buSzTx/>
              <a:buFont typeface="Wingdings"/>
              <a:buNone/>
              <a:defRPr>
                <a:latin typeface="Times New Roman"/>
                <a:ea typeface="Times New Roman"/>
                <a:cs typeface="Times New Roman"/>
                <a:sym typeface="Times New Roman"/>
              </a:defRPr>
            </a:pPr>
            <a:r>
              <a:t>6. Operationalization and Maintenance</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6"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317" name="Prescriptive software models are those which prescribe the components which make up a software model.…"/>
          <p:cNvSpPr txBox="1"/>
          <p:nvPr>
            <p:ph type="body" idx="4294967295"/>
          </p:nvPr>
        </p:nvSpPr>
        <p:spPr>
          <a:xfrm>
            <a:off x="1295400" y="1905000"/>
            <a:ext cx="7467600" cy="4191000"/>
          </a:xfrm>
          <a:prstGeom prst="rect">
            <a:avLst/>
          </a:prstGeom>
        </p:spPr>
        <p:txBody>
          <a:bodyPr>
            <a:normAutofit fontScale="100000" lnSpcReduction="0"/>
          </a:bodyPr>
          <a:lstStyle/>
          <a:p>
            <a:pPr algn="just">
              <a:buChar char="■"/>
              <a:defRPr>
                <a:latin typeface="Times New Roman"/>
                <a:ea typeface="Times New Roman"/>
                <a:cs typeface="Times New Roman"/>
                <a:sym typeface="Times New Roman"/>
              </a:defRPr>
            </a:pPr>
            <a:r>
              <a:t>Prescriptive software models are those which prescribe the components which make up a software model.</a:t>
            </a:r>
          </a:p>
          <a:p>
            <a:pPr algn="just">
              <a:buChar char="■"/>
              <a:defRPr>
                <a:latin typeface="Times New Roman"/>
                <a:ea typeface="Times New Roman"/>
                <a:cs typeface="Times New Roman"/>
                <a:sym typeface="Times New Roman"/>
              </a:defRPr>
            </a:pPr>
            <a:r>
              <a:t>including the activities, the inputs and outputs of the activities, how quality assurance is performed, how change is managed.</a:t>
            </a:r>
          </a:p>
          <a:p>
            <a:pPr algn="just">
              <a:buChar char="■"/>
              <a:defRPr>
                <a:solidFill>
                  <a:srgbClr val="374151"/>
                </a:solidFill>
                <a:latin typeface="Times New Roman"/>
                <a:ea typeface="Times New Roman"/>
                <a:cs typeface="Times New Roman"/>
                <a:sym typeface="Times New Roman"/>
              </a:defRPr>
            </a:pPr>
            <a:r>
              <a:t>representation of the </a:t>
            </a:r>
            <a:r>
              <a:rPr b="1"/>
              <a:t>order of activities</a:t>
            </a:r>
            <a:r>
              <a:t> of the process and the </a:t>
            </a:r>
            <a:r>
              <a:rPr b="1"/>
              <a:t>sequence</a:t>
            </a:r>
            <a:r>
              <a:t> in which they are performed.</a:t>
            </a:r>
          </a:p>
        </p:txBody>
      </p:sp>
      <p:sp>
        <p:nvSpPr>
          <p:cNvPr id="31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1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322" name="A model will define the following:…"/>
          <p:cNvSpPr txBox="1"/>
          <p:nvPr>
            <p:ph type="body" idx="4294967295"/>
          </p:nvPr>
        </p:nvSpPr>
        <p:spPr>
          <a:xfrm>
            <a:off x="1828800" y="1905000"/>
            <a:ext cx="6934200" cy="4191000"/>
          </a:xfrm>
          <a:prstGeom prst="rect">
            <a:avLst/>
          </a:prstGeom>
        </p:spPr>
        <p:txBody>
          <a:bodyPr>
            <a:normAutofit fontScale="100000" lnSpcReduction="0"/>
          </a:bodyPr>
          <a:lstStyle/>
          <a:p>
            <a:pPr marL="0" indent="0">
              <a:buSzTx/>
              <a:buFont typeface="Wingdings"/>
              <a:buNone/>
              <a:defRPr b="1">
                <a:solidFill>
                  <a:srgbClr val="374151"/>
                </a:solidFill>
                <a:latin typeface="Times New Roman"/>
                <a:ea typeface="Times New Roman"/>
                <a:cs typeface="Times New Roman"/>
                <a:sym typeface="Times New Roman"/>
              </a:defRPr>
            </a:pPr>
            <a:r>
              <a:t>A model will define the following:</a:t>
            </a:r>
          </a:p>
          <a:p>
            <a:pPr marL="0" indent="0">
              <a:buFont typeface="Arial"/>
              <a:defRPr>
                <a:solidFill>
                  <a:srgbClr val="374151"/>
                </a:solidFill>
                <a:latin typeface="Times New Roman"/>
                <a:ea typeface="Times New Roman"/>
                <a:cs typeface="Times New Roman"/>
                <a:sym typeface="Times New Roman"/>
              </a:defRPr>
            </a:pPr>
            <a:r>
              <a:t>The tasks to be performed</a:t>
            </a:r>
          </a:p>
          <a:p>
            <a:pPr marL="0" indent="0">
              <a:buFont typeface="Arial"/>
              <a:defRPr>
                <a:solidFill>
                  <a:srgbClr val="374151"/>
                </a:solidFill>
                <a:latin typeface="Times New Roman"/>
                <a:ea typeface="Times New Roman"/>
                <a:cs typeface="Times New Roman"/>
                <a:sym typeface="Times New Roman"/>
              </a:defRPr>
            </a:pPr>
            <a:r>
              <a:t>The input and output of each task</a:t>
            </a:r>
          </a:p>
          <a:p>
            <a:pPr marL="0" indent="0">
              <a:buFont typeface="Arial"/>
              <a:defRPr>
                <a:solidFill>
                  <a:srgbClr val="374151"/>
                </a:solidFill>
                <a:latin typeface="Times New Roman"/>
                <a:ea typeface="Times New Roman"/>
                <a:cs typeface="Times New Roman"/>
                <a:sym typeface="Times New Roman"/>
              </a:defRPr>
            </a:pPr>
            <a:r>
              <a:t>The pre and post-conditions for each task</a:t>
            </a:r>
          </a:p>
          <a:p>
            <a:pPr marL="0" indent="0">
              <a:buFont typeface="Arial"/>
              <a:defRPr>
                <a:solidFill>
                  <a:srgbClr val="374151"/>
                </a:solidFill>
                <a:latin typeface="Times New Roman"/>
                <a:ea typeface="Times New Roman"/>
                <a:cs typeface="Times New Roman"/>
                <a:sym typeface="Times New Roman"/>
              </a:defRPr>
            </a:pPr>
            <a:r>
              <a:t>The flow and sequence of each task</a:t>
            </a:r>
          </a:p>
        </p:txBody>
      </p:sp>
      <p:sp>
        <p:nvSpPr>
          <p:cNvPr id="32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2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6" name="Double-click to edit"/>
          <p:cNvSpPr txBox="1"/>
          <p:nvPr>
            <p:ph type="title" idx="4294967295"/>
          </p:nvPr>
        </p:nvSpPr>
        <p:spPr>
          <a:xfrm>
            <a:off x="1219200" y="1016000"/>
            <a:ext cx="6705600" cy="633413"/>
          </a:xfrm>
          <a:prstGeom prst="rect">
            <a:avLst/>
          </a:prstGeom>
        </p:spPr>
        <p:txBody>
          <a:bodyPr>
            <a:normAutofit fontScale="100000" lnSpcReduction="0"/>
          </a:bodyPr>
          <a:lstStyle/>
          <a:p>
            <a:pPr defTabSz="841247">
              <a:defRPr sz="3680"/>
            </a:pPr>
          </a:p>
        </p:txBody>
      </p:sp>
      <p:sp>
        <p:nvSpPr>
          <p:cNvPr id="327" name="The goal of a software process model is to provide guidance for controlling and coordinating the tasks to achieve the end product and objectives as effectively as possible."/>
          <p:cNvSpPr txBox="1"/>
          <p:nvPr>
            <p:ph type="body" idx="4294967295"/>
          </p:nvPr>
        </p:nvSpPr>
        <p:spPr>
          <a:xfrm>
            <a:off x="838200" y="2049462"/>
            <a:ext cx="7848600" cy="4191001"/>
          </a:xfrm>
          <a:prstGeom prst="rect">
            <a:avLst/>
          </a:prstGeom>
        </p:spPr>
        <p:txBody>
          <a:bodyPr>
            <a:normAutofit fontScale="100000" lnSpcReduction="0"/>
          </a:bodyPr>
          <a:lstStyle>
            <a:lvl1pPr marL="0" indent="0" algn="just">
              <a:buSzTx/>
              <a:buFont typeface="Wingdings"/>
              <a:buNone/>
              <a:defRPr>
                <a:solidFill>
                  <a:srgbClr val="374151"/>
                </a:solidFill>
                <a:latin typeface="Times New Roman"/>
                <a:ea typeface="Times New Roman"/>
                <a:cs typeface="Times New Roman"/>
                <a:sym typeface="Times New Roman"/>
              </a:defRPr>
            </a:lvl1pPr>
          </a:lstStyle>
          <a:p>
            <a:pPr/>
            <a:r>
              <a:t>The goal of a software process model is to provide guidance for controlling and coordinating the tasks to achieve the end product and objectives as effectively as possible.</a:t>
            </a:r>
          </a:p>
        </p:txBody>
      </p:sp>
      <p:sp>
        <p:nvSpPr>
          <p:cNvPr id="32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2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1" name="SDLC models"/>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b="1" sz="3680">
                <a:solidFill>
                  <a:srgbClr val="374151"/>
                </a:solidFill>
                <a:latin typeface="Droid Serif"/>
                <a:ea typeface="Droid Serif"/>
                <a:cs typeface="Droid Serif"/>
                <a:sym typeface="Droid Serif"/>
              </a:defRPr>
            </a:pPr>
            <a:r>
              <a:t>SDLC models</a:t>
            </a:r>
            <a:r>
              <a:rPr b="0"/>
              <a:t> </a:t>
            </a:r>
          </a:p>
        </p:txBody>
      </p:sp>
      <p:sp>
        <p:nvSpPr>
          <p:cNvPr id="332" name="SDLC models (Software Development Life Cycle models)…"/>
          <p:cNvSpPr txBox="1"/>
          <p:nvPr>
            <p:ph type="body" idx="4294967295"/>
          </p:nvPr>
        </p:nvSpPr>
        <p:spPr>
          <a:xfrm>
            <a:off x="782962" y="2318452"/>
            <a:ext cx="8305801" cy="4191001"/>
          </a:xfrm>
          <a:prstGeom prst="rect">
            <a:avLst/>
          </a:prstGeom>
        </p:spPr>
        <p:txBody>
          <a:bodyPr>
            <a:normAutofit fontScale="100000" lnSpcReduction="0"/>
          </a:bodyPr>
          <a:lstStyle/>
          <a:p>
            <a:pPr marL="0" indent="0">
              <a:buSzTx/>
              <a:buFont typeface="Wingdings"/>
              <a:buNone/>
              <a:defRPr b="1">
                <a:solidFill>
                  <a:srgbClr val="374151"/>
                </a:solidFill>
                <a:latin typeface="Droid Serif"/>
                <a:ea typeface="Droid Serif"/>
                <a:cs typeface="Droid Serif"/>
                <a:sym typeface="Droid Serif"/>
              </a:defRPr>
            </a:pPr>
            <a:r>
              <a:t>SDLC models</a:t>
            </a:r>
            <a:r>
              <a:rPr b="0"/>
              <a:t> (Software Development Life Cycle models)</a:t>
            </a:r>
          </a:p>
          <a:p>
            <a:pPr marL="0" indent="0">
              <a:buFont typeface="Arial"/>
              <a:defRPr>
                <a:latin typeface="var(--font-family-body-lesson-m"/>
                <a:ea typeface="var(--font-family-body-lesson-m"/>
                <a:cs typeface="var(--font-family-body-lesson-m"/>
                <a:sym typeface="var(--font-family-body-lesson-m"/>
              </a:defRPr>
            </a:pPr>
            <a:r>
              <a:t>Waterfall model</a:t>
            </a:r>
          </a:p>
          <a:p>
            <a:pPr marL="0" indent="0">
              <a:buFont typeface="Arial"/>
              <a:defRPr>
                <a:latin typeface="var(--font-family-body-lesson-m"/>
                <a:ea typeface="var(--font-family-body-lesson-m"/>
                <a:cs typeface="var(--font-family-body-lesson-m"/>
                <a:sym typeface="var(--font-family-body-lesson-m"/>
              </a:defRPr>
            </a:pPr>
            <a:r>
              <a:t>V model</a:t>
            </a:r>
          </a:p>
          <a:p>
            <a:pPr marL="0" indent="0">
              <a:buFont typeface="Arial"/>
              <a:defRPr>
                <a:latin typeface="var(--font-family-body-lesson-m"/>
                <a:ea typeface="var(--font-family-body-lesson-m"/>
                <a:cs typeface="var(--font-family-body-lesson-m"/>
                <a:sym typeface="var(--font-family-body-lesson-m"/>
              </a:defRPr>
            </a:pPr>
            <a:r>
              <a:t>Incremental model</a:t>
            </a:r>
          </a:p>
          <a:p>
            <a:pPr marL="0" indent="0">
              <a:buFont typeface="Arial"/>
              <a:defRPr>
                <a:latin typeface="var(--font-family-body-lesson-m"/>
                <a:ea typeface="var(--font-family-body-lesson-m"/>
                <a:cs typeface="var(--font-family-body-lesson-m"/>
                <a:sym typeface="var(--font-family-body-lesson-m"/>
              </a:defRPr>
            </a:pPr>
            <a:r>
              <a:t>Spiral model</a:t>
            </a:r>
          </a:p>
        </p:txBody>
      </p:sp>
      <p:sp>
        <p:nvSpPr>
          <p:cNvPr id="33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3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 name="Double-click to edit"/>
          <p:cNvSpPr txBox="1"/>
          <p:nvPr>
            <p:ph type="title" idx="4294967295"/>
          </p:nvPr>
        </p:nvSpPr>
        <p:spPr>
          <a:xfrm>
            <a:off x="1371600" y="914400"/>
            <a:ext cx="6705600" cy="633413"/>
          </a:xfrm>
          <a:prstGeom prst="rect">
            <a:avLst/>
          </a:prstGeom>
        </p:spPr>
        <p:txBody>
          <a:bodyPr>
            <a:normAutofit fontScale="100000" lnSpcReduction="0"/>
          </a:bodyPr>
          <a:lstStyle/>
          <a:p>
            <a:pPr defTabSz="841247">
              <a:defRPr sz="3680"/>
            </a:pPr>
          </a:p>
        </p:txBody>
      </p:sp>
      <p:sp>
        <p:nvSpPr>
          <p:cNvPr id="337" name="Factors in choosing a software process…"/>
          <p:cNvSpPr txBox="1"/>
          <p:nvPr>
            <p:ph type="body" idx="4294967295"/>
          </p:nvPr>
        </p:nvSpPr>
        <p:spPr>
          <a:xfrm>
            <a:off x="1828800" y="1905000"/>
            <a:ext cx="6934200" cy="4191000"/>
          </a:xfrm>
          <a:prstGeom prst="rect">
            <a:avLst/>
          </a:prstGeom>
        </p:spPr>
        <p:txBody>
          <a:bodyPr>
            <a:normAutofit fontScale="100000" lnSpcReduction="0"/>
          </a:bodyPr>
          <a:lstStyle/>
          <a:p>
            <a:pPr marL="0" indent="0">
              <a:spcBef>
                <a:spcPts val="600"/>
              </a:spcBef>
              <a:buSzTx/>
              <a:buFont typeface="Wingdings"/>
              <a:buNone/>
              <a:defRPr b="1" sz="2800">
                <a:latin typeface="Palatino"/>
                <a:ea typeface="Palatino"/>
                <a:cs typeface="Palatino"/>
                <a:sym typeface="Palatino"/>
              </a:defRPr>
            </a:pPr>
            <a:r>
              <a:t>Factors in choosing a software process</a:t>
            </a:r>
          </a:p>
          <a:p>
            <a:pPr marL="0" indent="0">
              <a:buSzTx/>
              <a:buFont typeface="Wingdings"/>
              <a:buNone/>
              <a:defRPr b="1">
                <a:latin typeface="var(--font-family-heading-lesso"/>
                <a:ea typeface="var(--font-family-heading-lesso"/>
                <a:cs typeface="var(--font-family-heading-lesso"/>
                <a:sym typeface="var(--font-family-heading-lesso"/>
              </a:defRPr>
            </a:pPr>
            <a:r>
              <a:t>	</a:t>
            </a:r>
            <a:r>
              <a:rPr b="0"/>
              <a:t>1</a:t>
            </a:r>
            <a:r>
              <a:rPr b="0">
                <a:latin typeface="Palatino"/>
                <a:ea typeface="Palatino"/>
                <a:cs typeface="Palatino"/>
                <a:sym typeface="Palatino"/>
              </a:rPr>
              <a:t>. </a:t>
            </a:r>
            <a:r>
              <a:rPr b="0">
                <a:latin typeface="Palatino"/>
                <a:ea typeface="Palatino"/>
                <a:cs typeface="Palatino"/>
                <a:sym typeface="Palatino"/>
              </a:rPr>
              <a:t>Project requirements</a:t>
            </a:r>
            <a:endParaRPr>
              <a:latin typeface="Palatino"/>
              <a:ea typeface="Palatino"/>
              <a:cs typeface="Palatino"/>
              <a:sym typeface="Palatino"/>
            </a:endParaRPr>
          </a:p>
          <a:p>
            <a:pPr marL="0" indent="0">
              <a:buSzTx/>
              <a:buFont typeface="Wingdings"/>
              <a:buNone/>
              <a:defRPr>
                <a:latin typeface="Palatino"/>
                <a:ea typeface="Palatino"/>
                <a:cs typeface="Palatino"/>
                <a:sym typeface="Palatino"/>
              </a:defRPr>
            </a:pPr>
            <a:r>
              <a:t>	2. </a:t>
            </a:r>
            <a:r>
              <a:t>Project size</a:t>
            </a:r>
          </a:p>
          <a:p>
            <a:pPr marL="0" indent="0">
              <a:buSzTx/>
              <a:buFont typeface="Wingdings"/>
              <a:buNone/>
              <a:defRPr>
                <a:latin typeface="Palatino"/>
                <a:ea typeface="Palatino"/>
                <a:cs typeface="Palatino"/>
                <a:sym typeface="Palatino"/>
              </a:defRPr>
            </a:pPr>
            <a:r>
              <a:t>	3. </a:t>
            </a:r>
            <a:r>
              <a:t>Project complexity</a:t>
            </a:r>
          </a:p>
          <a:p>
            <a:pPr marL="0" indent="0">
              <a:buSzTx/>
              <a:buFont typeface="Wingdings"/>
              <a:buNone/>
              <a:defRPr>
                <a:latin typeface="Palatino"/>
                <a:ea typeface="Palatino"/>
                <a:cs typeface="Palatino"/>
                <a:sym typeface="Palatino"/>
              </a:defRPr>
            </a:pPr>
            <a:r>
              <a:t>	4. </a:t>
            </a:r>
            <a:r>
              <a:t>Cost of delay</a:t>
            </a:r>
          </a:p>
          <a:p>
            <a:pPr marL="0" indent="0">
              <a:buSzTx/>
              <a:buFont typeface="Wingdings"/>
              <a:buNone/>
              <a:defRPr>
                <a:latin typeface="Palatino"/>
                <a:ea typeface="Palatino"/>
                <a:cs typeface="Palatino"/>
                <a:sym typeface="Palatino"/>
              </a:defRPr>
            </a:pPr>
            <a:r>
              <a:t>	5. </a:t>
            </a:r>
            <a:r>
              <a:t>Customer involvement</a:t>
            </a:r>
          </a:p>
          <a:p>
            <a:pPr marL="0" indent="0">
              <a:buSzTx/>
              <a:buFont typeface="Wingdings"/>
              <a:buNone/>
              <a:defRPr>
                <a:latin typeface="Palatino"/>
                <a:ea typeface="Palatino"/>
                <a:cs typeface="Palatino"/>
                <a:sym typeface="Palatino"/>
              </a:defRPr>
            </a:pPr>
            <a:r>
              <a:t>	6. </a:t>
            </a:r>
            <a:r>
              <a:t>Project resources</a:t>
            </a:r>
          </a:p>
        </p:txBody>
      </p:sp>
      <p:sp>
        <p:nvSpPr>
          <p:cNvPr id="33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3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1. Waterfall model"/>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solidFill>
                  <a:srgbClr val="374151"/>
                </a:solidFill>
                <a:latin typeface="Droid Serif"/>
                <a:ea typeface="Droid Serif"/>
                <a:cs typeface="Droid Serif"/>
                <a:sym typeface="Droid Serif"/>
              </a:defRPr>
            </a:lvl1pPr>
          </a:lstStyle>
          <a:p>
            <a:pPr/>
            <a:r>
              <a:t>1. Waterfall model</a:t>
            </a:r>
          </a:p>
        </p:txBody>
      </p:sp>
      <p:sp>
        <p:nvSpPr>
          <p:cNvPr id="342" name="The waterfall model is a sequential, plan driven-process.…"/>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a:solidFill>
                  <a:srgbClr val="374151"/>
                </a:solidFill>
                <a:latin typeface="Droid Serif"/>
                <a:ea typeface="Droid Serif"/>
                <a:cs typeface="Droid Serif"/>
                <a:sym typeface="Droid Serif"/>
              </a:defRPr>
            </a:pPr>
            <a:r>
              <a:t>The waterfall model is a </a:t>
            </a:r>
            <a:r>
              <a:rPr b="1"/>
              <a:t>sequential, plan driven-process</a:t>
            </a:r>
            <a:r>
              <a:t>.</a:t>
            </a:r>
          </a:p>
          <a:p>
            <a:pPr>
              <a:buChar char="■"/>
              <a:defRPr>
                <a:solidFill>
                  <a:srgbClr val="374151"/>
                </a:solidFill>
                <a:latin typeface="Droid Serif"/>
                <a:ea typeface="Droid Serif"/>
                <a:cs typeface="Droid Serif"/>
                <a:sym typeface="Droid Serif"/>
              </a:defRPr>
            </a:pPr>
            <a:r>
              <a:t>Plan and schedule all the activities before starting the project.</a:t>
            </a:r>
          </a:p>
          <a:p>
            <a:pPr>
              <a:buChar char="■"/>
              <a:defRPr>
                <a:solidFill>
                  <a:srgbClr val="374151"/>
                </a:solidFill>
                <a:latin typeface="Droid Serif"/>
                <a:ea typeface="Droid Serif"/>
                <a:cs typeface="Droid Serif"/>
                <a:sym typeface="Droid Serif"/>
              </a:defRPr>
            </a:pPr>
            <a:r>
              <a:t>Each activity in the waterfall model is represented as a separate phase arranged in linear order.</a:t>
            </a:r>
          </a:p>
        </p:txBody>
      </p:sp>
      <p:sp>
        <p:nvSpPr>
          <p:cNvPr id="34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4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6"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47"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8" name="The Waterfall Model"/>
          <p:cNvSpPr txBox="1"/>
          <p:nvPr>
            <p:ph type="title" idx="4294967295"/>
          </p:nvPr>
        </p:nvSpPr>
        <p:spPr>
          <a:xfrm>
            <a:off x="1219200" y="1066800"/>
            <a:ext cx="4672013" cy="660400"/>
          </a:xfrm>
          <a:prstGeom prst="rect">
            <a:avLst/>
          </a:prstGeom>
        </p:spPr>
        <p:txBody>
          <a:bodyPr lIns="25400" tIns="25400" rIns="25400" bIns="25400" anchor="t">
            <a:normAutofit fontScale="100000" lnSpcReduction="0"/>
          </a:bodyPr>
          <a:lstStyle/>
          <a:p>
            <a:pPr/>
            <a:r>
              <a:t>The Waterfall Model</a:t>
            </a:r>
          </a:p>
        </p:txBody>
      </p:sp>
      <p:grpSp>
        <p:nvGrpSpPr>
          <p:cNvPr id="351" name="Group"/>
          <p:cNvGrpSpPr/>
          <p:nvPr/>
        </p:nvGrpSpPr>
        <p:grpSpPr>
          <a:xfrm>
            <a:off x="731837" y="2085975"/>
            <a:ext cx="7899401" cy="1900238"/>
            <a:chOff x="0" y="0"/>
            <a:chExt cx="7899400" cy="1900237"/>
          </a:xfrm>
        </p:grpSpPr>
        <p:sp>
          <p:nvSpPr>
            <p:cNvPr id="349" name="Rectangle"/>
            <p:cNvSpPr/>
            <p:nvPr/>
          </p:nvSpPr>
          <p:spPr>
            <a:xfrm>
              <a:off x="0" y="0"/>
              <a:ext cx="7899400" cy="1900238"/>
            </a:xfrm>
            <a:prstGeom prst="rect">
              <a:avLst/>
            </a:prstGeom>
            <a:solidFill>
              <a:srgbClr val="96E3FE"/>
            </a:solidFill>
            <a:ln w="12700" cap="flat">
              <a:noFill/>
              <a:miter lim="400000"/>
            </a:ln>
            <a:effectLst/>
          </p:spPr>
          <p:txBody>
            <a:bodyPr wrap="square" lIns="45719" tIns="45719" rIns="45719" bIns="45719" numCol="1" anchor="t">
              <a:noAutofit/>
            </a:bodyPr>
            <a:lstStyle/>
            <a:p>
              <a:pPr/>
            </a:p>
          </p:txBody>
        </p:sp>
        <p:pic>
          <p:nvPicPr>
            <p:cNvPr id="350" name="image.pdf" descr="image.pdf"/>
            <p:cNvPicPr>
              <a:picLocks noChangeAspect="1"/>
            </p:cNvPicPr>
            <p:nvPr/>
          </p:nvPicPr>
          <p:blipFill>
            <a:blip r:embed="rId2">
              <a:extLst/>
            </a:blip>
            <a:stretch>
              <a:fillRect/>
            </a:stretch>
          </p:blipFill>
          <p:spPr>
            <a:xfrm>
              <a:off x="0" y="0"/>
              <a:ext cx="7899400" cy="1900238"/>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3" name="V Model"/>
          <p:cNvSpPr txBox="1"/>
          <p:nvPr>
            <p:ph type="title" idx="4294967295"/>
          </p:nvPr>
        </p:nvSpPr>
        <p:spPr>
          <a:xfrm>
            <a:off x="2033634" y="631421"/>
            <a:ext cx="7270685" cy="1417154"/>
          </a:xfrm>
          <a:prstGeom prst="rect">
            <a:avLst/>
          </a:prstGeom>
        </p:spPr>
        <p:txBody>
          <a:bodyPr>
            <a:normAutofit fontScale="100000" lnSpcReduction="0"/>
          </a:bodyPr>
          <a:lstStyle/>
          <a:p>
            <a:pPr defTabSz="896111">
              <a:defRPr b="1" sz="4312">
                <a:latin typeface="var(--font-family-heading-lesso"/>
                <a:ea typeface="var(--font-family-heading-lesso"/>
                <a:cs typeface="var(--font-family-heading-lesso"/>
                <a:sym typeface="var(--font-family-heading-lesso"/>
              </a:defRPr>
            </a:pPr>
            <a:r>
              <a:t>V Model</a:t>
            </a:r>
            <a:br/>
          </a:p>
        </p:txBody>
      </p:sp>
      <p:sp>
        <p:nvSpPr>
          <p:cNvPr id="354" name="The V model (Verification and Validation model) is an extension of the waterfall model.…"/>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a:solidFill>
                  <a:srgbClr val="374151"/>
                </a:solidFill>
                <a:latin typeface="Droid Serif"/>
                <a:ea typeface="Droid Serif"/>
                <a:cs typeface="Droid Serif"/>
                <a:sym typeface="Droid Serif"/>
              </a:defRPr>
            </a:pPr>
            <a:r>
              <a:t>The V model (Verification and Validation model) is an extension of the waterfall model.</a:t>
            </a:r>
          </a:p>
          <a:p>
            <a:pPr>
              <a:buChar char="■"/>
              <a:defRPr>
                <a:solidFill>
                  <a:srgbClr val="374151"/>
                </a:solidFill>
                <a:latin typeface="Droid Serif"/>
                <a:ea typeface="Droid Serif"/>
                <a:cs typeface="Droid Serif"/>
                <a:sym typeface="Droid Serif"/>
              </a:defRPr>
            </a:pPr>
            <a:r>
              <a:t>All the requirements are gathered at the start and cannot be changed.</a:t>
            </a:r>
          </a:p>
        </p:txBody>
      </p:sp>
      <p:sp>
        <p:nvSpPr>
          <p:cNvPr id="355"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56"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5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60" name="The V-Model"/>
          <p:cNvSpPr txBox="1"/>
          <p:nvPr>
            <p:ph type="title" idx="4294967295"/>
          </p:nvPr>
        </p:nvSpPr>
        <p:spPr>
          <a:xfrm>
            <a:off x="1143000" y="1143000"/>
            <a:ext cx="6705600" cy="633413"/>
          </a:xfrm>
          <a:prstGeom prst="rect">
            <a:avLst/>
          </a:prstGeom>
        </p:spPr>
        <p:txBody>
          <a:bodyPr>
            <a:normAutofit fontScale="100000" lnSpcReduction="0"/>
          </a:bodyPr>
          <a:lstStyle>
            <a:lvl1pPr defTabSz="841247">
              <a:defRPr sz="3680"/>
            </a:lvl1pPr>
          </a:lstStyle>
          <a:p>
            <a:pPr/>
            <a:r>
              <a:t>The V-Model</a:t>
            </a:r>
          </a:p>
        </p:txBody>
      </p:sp>
      <p:sp>
        <p:nvSpPr>
          <p:cNvPr id="361" name="Rectangle"/>
          <p:cNvSpPr/>
          <p:nvPr/>
        </p:nvSpPr>
        <p:spPr>
          <a:xfrm>
            <a:off x="2514600" y="1828800"/>
            <a:ext cx="4419600" cy="4495800"/>
          </a:xfrm>
          <a:prstGeom prst="rect">
            <a:avLst/>
          </a:prstGeom>
          <a:solidFill>
            <a:srgbClr val="53A4BC"/>
          </a:solidFill>
          <a:ln w="12700">
            <a:miter lim="400000"/>
          </a:ln>
        </p:spPr>
        <p:txBody>
          <a:bodyPr lIns="45719" rIns="45719" anchor="ctr"/>
          <a:lstStyle/>
          <a:p>
            <a:pPr>
              <a:defRPr>
                <a:latin typeface="+mj-lt"/>
                <a:ea typeface="+mj-ea"/>
                <a:cs typeface="+mj-cs"/>
                <a:sym typeface="Arial"/>
              </a:defRPr>
            </a:pPr>
          </a:p>
        </p:txBody>
      </p:sp>
      <p:pic>
        <p:nvPicPr>
          <p:cNvPr id="362" name="Figure 2" descr="Figure 2"/>
          <p:cNvPicPr>
            <a:picLocks noChangeAspect="1"/>
          </p:cNvPicPr>
          <p:nvPr/>
        </p:nvPicPr>
        <p:blipFill>
          <a:blip r:embed="rId2">
            <a:extLst/>
          </a:blip>
          <a:stretch>
            <a:fillRect/>
          </a:stretch>
        </p:blipFill>
        <p:spPr>
          <a:xfrm>
            <a:off x="2667000" y="1905000"/>
            <a:ext cx="4165600" cy="4330700"/>
          </a:xfrm>
          <a:prstGeom prst="rect">
            <a:avLst/>
          </a:prstGeom>
          <a:ln w="12700">
            <a:miter lim="400000"/>
          </a:ln>
        </p:spPr>
      </p:pic>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he Incremental Model"/>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lvl1pPr>
          </a:lstStyle>
          <a:p>
            <a:pPr/>
            <a:r>
              <a:t>The Incremental Model</a:t>
            </a:r>
          </a:p>
        </p:txBody>
      </p:sp>
      <p:sp>
        <p:nvSpPr>
          <p:cNvPr id="365" name="The incremental model divides the system’s functionality into small increments that are delivered one after the other in quick succession.…"/>
          <p:cNvSpPr txBox="1"/>
          <p:nvPr>
            <p:ph type="body" idx="4294967295"/>
          </p:nvPr>
        </p:nvSpPr>
        <p:spPr>
          <a:xfrm>
            <a:off x="762000" y="1905000"/>
            <a:ext cx="7696200" cy="4191000"/>
          </a:xfrm>
          <a:prstGeom prst="rect">
            <a:avLst/>
          </a:prstGeom>
        </p:spPr>
        <p:txBody>
          <a:bodyPr>
            <a:normAutofit fontScale="100000" lnSpcReduction="0"/>
          </a:bodyPr>
          <a:lstStyle/>
          <a:p>
            <a:pPr algn="just">
              <a:buChar char="■"/>
              <a:defRPr>
                <a:solidFill>
                  <a:srgbClr val="374151"/>
                </a:solidFill>
                <a:latin typeface="Droid Serif"/>
                <a:ea typeface="Droid Serif"/>
                <a:cs typeface="Droid Serif"/>
                <a:sym typeface="Droid Serif"/>
              </a:defRPr>
            </a:pPr>
            <a:r>
              <a:t>The incremental model divides the system’s functionality into </a:t>
            </a:r>
            <a:r>
              <a:rPr b="1"/>
              <a:t>small increments</a:t>
            </a:r>
            <a:r>
              <a:t> that are delivered one after the other in quick succession.</a:t>
            </a:r>
          </a:p>
          <a:p>
            <a:pPr algn="just">
              <a:buChar char="■"/>
              <a:defRPr>
                <a:solidFill>
                  <a:srgbClr val="374151"/>
                </a:solidFill>
                <a:latin typeface="Droid Serif"/>
                <a:ea typeface="Droid Serif"/>
                <a:cs typeface="Droid Serif"/>
                <a:sym typeface="Droid Serif"/>
              </a:defRPr>
            </a:pPr>
            <a:r>
              <a:t>The incremental model lets stakeholders and developers see results with the first increment.</a:t>
            </a:r>
          </a:p>
          <a:p>
            <a:pPr algn="just">
              <a:buChar char="■"/>
              <a:defRPr>
                <a:solidFill>
                  <a:srgbClr val="374151"/>
                </a:solidFill>
                <a:latin typeface="Droid Serif"/>
                <a:ea typeface="Droid Serif"/>
                <a:cs typeface="Droid Serif"/>
                <a:sym typeface="Droid Serif"/>
              </a:defRPr>
            </a:pPr>
            <a:r>
              <a:t>It is efficient as the developers only focus on what is important and bugs are fixed as they arise.</a:t>
            </a:r>
          </a:p>
          <a:p>
            <a:pPr algn="just">
              <a:buChar char="■"/>
              <a:defRPr>
                <a:solidFill>
                  <a:srgbClr val="374151"/>
                </a:solidFill>
                <a:latin typeface="Droid Serif"/>
                <a:ea typeface="Droid Serif"/>
                <a:cs typeface="Droid Serif"/>
                <a:sym typeface="Droid Serif"/>
              </a:defRPr>
            </a:pPr>
            <a:r>
              <a:t>Need a </a:t>
            </a:r>
            <a:r>
              <a:rPr b="1"/>
              <a:t>clear and complete definition</a:t>
            </a:r>
            <a:r>
              <a:t> of the whole system before start developing the model.</a:t>
            </a:r>
          </a:p>
        </p:txBody>
      </p:sp>
      <p:sp>
        <p:nvSpPr>
          <p:cNvPr id="366"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67"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1. Requirement Analysis"/>
          <p:cNvSpPr txBox="1"/>
          <p:nvPr>
            <p:ph type="title" idx="4294967295"/>
          </p:nvPr>
        </p:nvSpPr>
        <p:spPr>
          <a:xfrm>
            <a:off x="990600" y="457200"/>
            <a:ext cx="7886700" cy="993775"/>
          </a:xfrm>
          <a:prstGeom prst="rect">
            <a:avLst/>
          </a:prstGeom>
        </p:spPr>
        <p:txBody>
          <a:bodyPr>
            <a:normAutofit fontScale="100000" lnSpcReduction="0"/>
          </a:bodyPr>
          <a:lstStyle>
            <a:lvl1pPr>
              <a:defRPr>
                <a:latin typeface="Times New Roman"/>
                <a:ea typeface="Times New Roman"/>
                <a:cs typeface="Times New Roman"/>
                <a:sym typeface="Times New Roman"/>
              </a:defRPr>
            </a:lvl1pPr>
          </a:lstStyle>
          <a:p>
            <a:pPr/>
            <a:r>
              <a:t>1. Requirement Analysis</a:t>
            </a:r>
          </a:p>
        </p:txBody>
      </p:sp>
      <p:sp>
        <p:nvSpPr>
          <p:cNvPr id="177" name="Stakeholder interaction…"/>
          <p:cNvSpPr txBox="1"/>
          <p:nvPr>
            <p:ph type="body" idx="4294967295"/>
          </p:nvPr>
        </p:nvSpPr>
        <p:spPr>
          <a:xfrm>
            <a:off x="1828800" y="1905000"/>
            <a:ext cx="6934200" cy="4191000"/>
          </a:xfrm>
          <a:prstGeom prst="rect">
            <a:avLst/>
          </a:prstGeom>
        </p:spPr>
        <p:txBody>
          <a:bodyPr>
            <a:normAutofit fontScale="100000" lnSpcReduction="0"/>
          </a:bodyPr>
          <a:lstStyle/>
          <a:p>
            <a:pPr>
              <a:lnSpc>
                <a:spcPct val="150000"/>
              </a:lnSpc>
              <a:buChar char="■"/>
              <a:defRPr>
                <a:latin typeface="Times New Roman"/>
                <a:ea typeface="Times New Roman"/>
                <a:cs typeface="Times New Roman"/>
                <a:sym typeface="Times New Roman"/>
              </a:defRPr>
            </a:pPr>
            <a:r>
              <a:t>Stakeholder interaction</a:t>
            </a:r>
          </a:p>
          <a:p>
            <a:pPr>
              <a:lnSpc>
                <a:spcPct val="150000"/>
              </a:lnSpc>
              <a:buChar char="■"/>
              <a:defRPr>
                <a:latin typeface="Times New Roman"/>
                <a:ea typeface="Times New Roman"/>
                <a:cs typeface="Times New Roman"/>
                <a:sym typeface="Times New Roman"/>
              </a:defRPr>
            </a:pPr>
            <a:r>
              <a:t>Requirement Elicitation</a:t>
            </a:r>
          </a:p>
          <a:p>
            <a:pPr>
              <a:lnSpc>
                <a:spcPct val="150000"/>
              </a:lnSpc>
              <a:buChar char="■"/>
              <a:defRPr>
                <a:latin typeface="Times New Roman"/>
                <a:ea typeface="Times New Roman"/>
                <a:cs typeface="Times New Roman"/>
                <a:sym typeface="Times New Roman"/>
              </a:defRPr>
            </a:pPr>
            <a:r>
              <a:t>Requirement Documentation</a:t>
            </a:r>
          </a:p>
          <a:p>
            <a:pPr>
              <a:lnSpc>
                <a:spcPct val="150000"/>
              </a:lnSpc>
              <a:buChar char="■"/>
              <a:defRPr>
                <a:latin typeface="Times New Roman"/>
                <a:ea typeface="Times New Roman"/>
                <a:cs typeface="Times New Roman"/>
                <a:sym typeface="Times New Roman"/>
              </a:defRPr>
            </a:pPr>
            <a:r>
              <a:t>Requirement Prioritization</a:t>
            </a:r>
          </a:p>
          <a:p>
            <a:pPr>
              <a:lnSpc>
                <a:spcPct val="150000"/>
              </a:lnSpc>
              <a:buChar char="■"/>
              <a:defRPr>
                <a:latin typeface="Times New Roman"/>
                <a:ea typeface="Times New Roman"/>
                <a:cs typeface="Times New Roman"/>
                <a:sym typeface="Times New Roman"/>
              </a:defRPr>
            </a:pPr>
            <a:r>
              <a:t>Requirement Validation</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9"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70"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1" name="The Incremental Model"/>
          <p:cNvSpPr txBox="1"/>
          <p:nvPr>
            <p:ph type="title" idx="4294967295"/>
          </p:nvPr>
        </p:nvSpPr>
        <p:spPr>
          <a:xfrm>
            <a:off x="1219200" y="990600"/>
            <a:ext cx="5322888" cy="660400"/>
          </a:xfrm>
          <a:prstGeom prst="rect">
            <a:avLst/>
          </a:prstGeom>
        </p:spPr>
        <p:txBody>
          <a:bodyPr lIns="25400" tIns="25400" rIns="25400" bIns="25400" anchor="t">
            <a:normAutofit fontScale="100000" lnSpcReduction="0"/>
          </a:bodyPr>
          <a:lstStyle/>
          <a:p>
            <a:pPr/>
            <a:r>
              <a:t>The Incremental Model</a:t>
            </a:r>
          </a:p>
        </p:txBody>
      </p:sp>
      <p:grpSp>
        <p:nvGrpSpPr>
          <p:cNvPr id="374" name="Group"/>
          <p:cNvGrpSpPr/>
          <p:nvPr/>
        </p:nvGrpSpPr>
        <p:grpSpPr>
          <a:xfrm>
            <a:off x="1524000" y="1905000"/>
            <a:ext cx="6875463" cy="4454525"/>
            <a:chOff x="0" y="0"/>
            <a:chExt cx="6875462" cy="4454525"/>
          </a:xfrm>
        </p:grpSpPr>
        <p:sp>
          <p:nvSpPr>
            <p:cNvPr id="372" name="Rectangle"/>
            <p:cNvSpPr/>
            <p:nvPr/>
          </p:nvSpPr>
          <p:spPr>
            <a:xfrm>
              <a:off x="0" y="0"/>
              <a:ext cx="6875463" cy="4454525"/>
            </a:xfrm>
            <a:prstGeom prst="rect">
              <a:avLst/>
            </a:prstGeom>
            <a:solidFill>
              <a:srgbClr val="96E3FE"/>
            </a:solidFill>
            <a:ln w="12700" cap="flat">
              <a:noFill/>
              <a:miter lim="400000"/>
            </a:ln>
            <a:effectLst/>
          </p:spPr>
          <p:txBody>
            <a:bodyPr wrap="square" lIns="45719" tIns="45719" rIns="45719" bIns="45719" numCol="1" anchor="t">
              <a:noAutofit/>
            </a:bodyPr>
            <a:lstStyle/>
            <a:p>
              <a:pPr/>
            </a:p>
          </p:txBody>
        </p:sp>
        <p:pic>
          <p:nvPicPr>
            <p:cNvPr id="373" name="image.pdf" descr="image.pdf"/>
            <p:cNvPicPr>
              <a:picLocks noChangeAspect="1"/>
            </p:cNvPicPr>
            <p:nvPr/>
          </p:nvPicPr>
          <p:blipFill>
            <a:blip r:embed="rId2">
              <a:extLst/>
            </a:blip>
            <a:stretch>
              <a:fillRect/>
            </a:stretch>
          </p:blipFill>
          <p:spPr>
            <a:xfrm>
              <a:off x="0" y="0"/>
              <a:ext cx="6875463" cy="445452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77"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78" name="Evolutionary Models: Prototyping"/>
          <p:cNvSpPr txBox="1"/>
          <p:nvPr>
            <p:ph type="title" idx="4294967295"/>
          </p:nvPr>
        </p:nvSpPr>
        <p:spPr>
          <a:xfrm>
            <a:off x="1295400" y="1066800"/>
            <a:ext cx="7553325" cy="660400"/>
          </a:xfrm>
          <a:prstGeom prst="rect">
            <a:avLst/>
          </a:prstGeom>
        </p:spPr>
        <p:txBody>
          <a:bodyPr lIns="25400" tIns="25400" rIns="25400" bIns="25400" anchor="t">
            <a:normAutofit fontScale="100000" lnSpcReduction="0"/>
          </a:bodyPr>
          <a:lstStyle/>
          <a:p>
            <a:pPr/>
            <a:r>
              <a:t>Evolutionary Models: Prototyping</a:t>
            </a:r>
          </a:p>
        </p:txBody>
      </p:sp>
      <p:sp>
        <p:nvSpPr>
          <p:cNvPr id="379" name="Construction…"/>
          <p:cNvSpPr txBox="1"/>
          <p:nvPr/>
        </p:nvSpPr>
        <p:spPr>
          <a:xfrm>
            <a:off x="5399467" y="4629150"/>
            <a:ext cx="959679" cy="42926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lnSpc>
                <a:spcPct val="90000"/>
              </a:lnSpc>
              <a:defRPr sz="1200">
                <a:solidFill>
                  <a:srgbClr val="EAEAEA"/>
                </a:solidFill>
              </a:defRPr>
            </a:pPr>
            <a:r>
              <a:t>Construction</a:t>
            </a:r>
          </a:p>
          <a:p>
            <a:pPr algn="ctr">
              <a:lnSpc>
                <a:spcPct val="90000"/>
              </a:lnSpc>
              <a:defRPr sz="1200">
                <a:solidFill>
                  <a:srgbClr val="EAEAEA"/>
                </a:solidFill>
              </a:defRPr>
            </a:pPr>
            <a:r>
              <a:t>of prototype</a:t>
            </a:r>
          </a:p>
        </p:txBody>
      </p:sp>
      <p:grpSp>
        <p:nvGrpSpPr>
          <p:cNvPr id="394" name="Group"/>
          <p:cNvGrpSpPr/>
          <p:nvPr/>
        </p:nvGrpSpPr>
        <p:grpSpPr>
          <a:xfrm>
            <a:off x="2590800" y="2057400"/>
            <a:ext cx="4419600" cy="4114800"/>
            <a:chOff x="0" y="0"/>
            <a:chExt cx="4419600" cy="4114800"/>
          </a:xfrm>
        </p:grpSpPr>
        <p:grpSp>
          <p:nvGrpSpPr>
            <p:cNvPr id="382" name="Group"/>
            <p:cNvGrpSpPr/>
            <p:nvPr/>
          </p:nvGrpSpPr>
          <p:grpSpPr>
            <a:xfrm>
              <a:off x="0" y="0"/>
              <a:ext cx="4419600" cy="4114800"/>
              <a:chOff x="0" y="0"/>
              <a:chExt cx="4419600" cy="4114800"/>
            </a:xfrm>
          </p:grpSpPr>
          <p:sp>
            <p:nvSpPr>
              <p:cNvPr id="380" name="Rectangle"/>
              <p:cNvSpPr/>
              <p:nvPr/>
            </p:nvSpPr>
            <p:spPr>
              <a:xfrm>
                <a:off x="0" y="0"/>
                <a:ext cx="4419600" cy="4114800"/>
              </a:xfrm>
              <a:prstGeom prst="rect">
                <a:avLst/>
              </a:prstGeom>
              <a:solidFill>
                <a:srgbClr val="96E3FE"/>
              </a:solidFill>
              <a:ln w="12700" cap="flat">
                <a:noFill/>
                <a:miter lim="400000"/>
              </a:ln>
              <a:effectLst/>
            </p:spPr>
            <p:txBody>
              <a:bodyPr wrap="square" lIns="45719" tIns="45719" rIns="45719" bIns="45719" numCol="1" anchor="t">
                <a:noAutofit/>
              </a:bodyPr>
              <a:lstStyle/>
              <a:p>
                <a:pPr/>
              </a:p>
            </p:txBody>
          </p:sp>
          <p:pic>
            <p:nvPicPr>
              <p:cNvPr id="381" name="image.pdf" descr="image.pdf"/>
              <p:cNvPicPr>
                <a:picLocks noChangeAspect="1"/>
              </p:cNvPicPr>
              <p:nvPr/>
            </p:nvPicPr>
            <p:blipFill>
              <a:blip r:embed="rId2">
                <a:extLst/>
              </a:blip>
              <a:stretch>
                <a:fillRect/>
              </a:stretch>
            </p:blipFill>
            <p:spPr>
              <a:xfrm>
                <a:off x="0" y="0"/>
                <a:ext cx="4419600" cy="4114800"/>
              </a:xfrm>
              <a:prstGeom prst="rect">
                <a:avLst/>
              </a:prstGeom>
              <a:ln w="12700" cap="flat">
                <a:noFill/>
                <a:miter lim="400000"/>
              </a:ln>
              <a:effectLst/>
            </p:spPr>
          </p:pic>
        </p:grpSp>
        <p:sp>
          <p:nvSpPr>
            <p:cNvPr id="383" name="Rectangle"/>
            <p:cNvSpPr/>
            <p:nvPr/>
          </p:nvSpPr>
          <p:spPr>
            <a:xfrm>
              <a:off x="541855" y="751410"/>
              <a:ext cx="992897" cy="521535"/>
            </a:xfrm>
            <a:prstGeom prst="rect">
              <a:avLst/>
            </a:prstGeom>
            <a:solidFill>
              <a:srgbClr val="000000"/>
            </a:solidFill>
            <a:ln w="12700" cap="flat">
              <a:solidFill>
                <a:srgbClr val="000000"/>
              </a:solidFill>
              <a:prstDash val="solid"/>
              <a:round/>
            </a:ln>
            <a:effectLst/>
          </p:spPr>
          <p:txBody>
            <a:bodyPr wrap="square" lIns="45719" tIns="45719" rIns="45719" bIns="45719" numCol="1" anchor="ctr">
              <a:noAutofit/>
            </a:bodyPr>
            <a:lstStyle/>
            <a:p>
              <a:pPr algn="ctr">
                <a:lnSpc>
                  <a:spcPct val="90000"/>
                </a:lnSpc>
                <a:defRPr b="1" sz="1800"/>
              </a:pPr>
            </a:p>
          </p:txBody>
        </p:sp>
        <p:sp>
          <p:nvSpPr>
            <p:cNvPr id="384" name="communication"/>
            <p:cNvSpPr txBox="1"/>
            <p:nvPr/>
          </p:nvSpPr>
          <p:spPr>
            <a:xfrm>
              <a:off x="502815" y="890773"/>
              <a:ext cx="1129046" cy="269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nSpc>
                  <a:spcPct val="90000"/>
                </a:lnSpc>
                <a:defRPr sz="1200">
                  <a:solidFill>
                    <a:srgbClr val="EAEAEA"/>
                  </a:solidFill>
                </a:defRPr>
              </a:lvl1pPr>
            </a:lstStyle>
            <a:p>
              <a:pPr/>
              <a:r>
                <a:t>communication</a:t>
              </a:r>
            </a:p>
          </p:txBody>
        </p:sp>
        <p:sp>
          <p:nvSpPr>
            <p:cNvPr id="385" name="Rectangle"/>
            <p:cNvSpPr/>
            <p:nvPr/>
          </p:nvSpPr>
          <p:spPr>
            <a:xfrm>
              <a:off x="2756195" y="545958"/>
              <a:ext cx="744674" cy="392228"/>
            </a:xfrm>
            <a:prstGeom prst="rect">
              <a:avLst/>
            </a:prstGeom>
            <a:solidFill>
              <a:srgbClr val="0000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Arial"/>
                </a:defRPr>
              </a:pPr>
            </a:p>
          </p:txBody>
        </p:sp>
        <p:sp>
          <p:nvSpPr>
            <p:cNvPr id="386" name="Quick…"/>
            <p:cNvSpPr txBox="1"/>
            <p:nvPr/>
          </p:nvSpPr>
          <p:spPr>
            <a:xfrm>
              <a:off x="2887737" y="545958"/>
              <a:ext cx="493699" cy="429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lnSpc>
                  <a:spcPct val="90000"/>
                </a:lnSpc>
                <a:defRPr sz="1200">
                  <a:solidFill>
                    <a:srgbClr val="EAEAEA"/>
                  </a:solidFill>
                </a:defRPr>
              </a:pPr>
              <a:r>
                <a:t>Quick</a:t>
              </a:r>
            </a:p>
            <a:p>
              <a:pPr algn="ctr">
                <a:lnSpc>
                  <a:spcPct val="90000"/>
                </a:lnSpc>
                <a:defRPr sz="1200">
                  <a:solidFill>
                    <a:srgbClr val="EAEAEA"/>
                  </a:solidFill>
                </a:defRPr>
              </a:pPr>
              <a:r>
                <a:t>plan</a:t>
              </a:r>
            </a:p>
          </p:txBody>
        </p:sp>
        <p:sp>
          <p:nvSpPr>
            <p:cNvPr id="387" name="Rectangle"/>
            <p:cNvSpPr/>
            <p:nvPr/>
          </p:nvSpPr>
          <p:spPr>
            <a:xfrm>
              <a:off x="3295023" y="1193924"/>
              <a:ext cx="827919" cy="452571"/>
            </a:xfrm>
            <a:prstGeom prst="rect">
              <a:avLst/>
            </a:prstGeom>
            <a:solidFill>
              <a:srgbClr val="0000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Arial"/>
                </a:defRPr>
              </a:pPr>
            </a:p>
          </p:txBody>
        </p:sp>
        <p:sp>
          <p:nvSpPr>
            <p:cNvPr id="388" name="Rectangle"/>
            <p:cNvSpPr/>
            <p:nvPr/>
          </p:nvSpPr>
          <p:spPr>
            <a:xfrm>
              <a:off x="4184998" y="1293058"/>
              <a:ext cx="62057" cy="264360"/>
            </a:xfrm>
            <a:prstGeom prst="rect">
              <a:avLst/>
            </a:prstGeom>
            <a:solidFill>
              <a:srgbClr val="96E3FE"/>
            </a:solidFill>
            <a:ln w="12700" cap="flat">
              <a:solidFill>
                <a:srgbClr val="96E3FE"/>
              </a:solidFill>
              <a:prstDash val="solid"/>
              <a:round/>
            </a:ln>
            <a:effectLst/>
          </p:spPr>
          <p:txBody>
            <a:bodyPr wrap="square" lIns="45719" tIns="45719" rIns="45719" bIns="45719" numCol="1" anchor="ctr">
              <a:noAutofit/>
            </a:bodyPr>
            <a:lstStyle/>
            <a:p>
              <a:pPr>
                <a:defRPr>
                  <a:latin typeface="+mj-lt"/>
                  <a:ea typeface="+mj-ea"/>
                  <a:cs typeface="+mj-cs"/>
                  <a:sym typeface="Arial"/>
                </a:defRPr>
              </a:pPr>
            </a:p>
          </p:txBody>
        </p:sp>
        <p:sp>
          <p:nvSpPr>
            <p:cNvPr id="389" name="Modeling…"/>
            <p:cNvSpPr txBox="1"/>
            <p:nvPr/>
          </p:nvSpPr>
          <p:spPr>
            <a:xfrm>
              <a:off x="3221716" y="1224095"/>
              <a:ext cx="985129" cy="429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lnSpc>
                  <a:spcPct val="90000"/>
                </a:lnSpc>
                <a:defRPr sz="1200">
                  <a:solidFill>
                    <a:srgbClr val="EAEAEA"/>
                  </a:solidFill>
                </a:defRPr>
              </a:pPr>
              <a:r>
                <a:t>Modeling</a:t>
              </a:r>
            </a:p>
            <a:p>
              <a:pPr algn="ctr">
                <a:lnSpc>
                  <a:spcPct val="90000"/>
                </a:lnSpc>
                <a:defRPr sz="1200">
                  <a:solidFill>
                    <a:srgbClr val="EAEAEA"/>
                  </a:solidFill>
                </a:defRPr>
              </a:pPr>
              <a:r>
                <a:t>Quick design</a:t>
              </a:r>
            </a:p>
          </p:txBody>
        </p:sp>
        <p:sp>
          <p:nvSpPr>
            <p:cNvPr id="390" name="Rectangle"/>
            <p:cNvSpPr/>
            <p:nvPr/>
          </p:nvSpPr>
          <p:spPr>
            <a:xfrm>
              <a:off x="2984743" y="2785822"/>
              <a:ext cx="961113" cy="560327"/>
            </a:xfrm>
            <a:prstGeom prst="rect">
              <a:avLst/>
            </a:prstGeom>
            <a:solidFill>
              <a:srgbClr val="0000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Arial"/>
                </a:defRPr>
              </a:pPr>
            </a:p>
          </p:txBody>
        </p:sp>
        <p:sp>
          <p:nvSpPr>
            <p:cNvPr id="391" name="Construction…"/>
            <p:cNvSpPr txBox="1"/>
            <p:nvPr/>
          </p:nvSpPr>
          <p:spPr>
            <a:xfrm>
              <a:off x="2976378" y="2874900"/>
              <a:ext cx="959680" cy="4292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lnSpc>
                  <a:spcPct val="90000"/>
                </a:lnSpc>
                <a:defRPr sz="1200">
                  <a:solidFill>
                    <a:srgbClr val="EAEAEA"/>
                  </a:solidFill>
                </a:defRPr>
              </a:pPr>
              <a:r>
                <a:t>Construction</a:t>
              </a:r>
            </a:p>
            <a:p>
              <a:pPr algn="ctr">
                <a:lnSpc>
                  <a:spcPct val="90000"/>
                </a:lnSpc>
                <a:defRPr sz="1200">
                  <a:solidFill>
                    <a:srgbClr val="EAEAEA"/>
                  </a:solidFill>
                </a:defRPr>
              </a:pPr>
              <a:r>
                <a:t>of prototype</a:t>
              </a:r>
            </a:p>
          </p:txBody>
        </p:sp>
        <p:sp>
          <p:nvSpPr>
            <p:cNvPr id="392" name="Rectangle"/>
            <p:cNvSpPr/>
            <p:nvPr/>
          </p:nvSpPr>
          <p:spPr>
            <a:xfrm>
              <a:off x="428337" y="2560256"/>
              <a:ext cx="971708" cy="579004"/>
            </a:xfrm>
            <a:prstGeom prst="rect">
              <a:avLst/>
            </a:prstGeom>
            <a:solidFill>
              <a:srgbClr val="000000"/>
            </a:solidFill>
            <a:ln w="12700" cap="flat">
              <a:solidFill>
                <a:srgbClr val="000000"/>
              </a:solidFill>
              <a:prstDash val="solid"/>
              <a:round/>
            </a:ln>
            <a:effectLst/>
          </p:spPr>
          <p:txBody>
            <a:bodyPr wrap="square" lIns="45719" tIns="45719" rIns="45719" bIns="45719" numCol="1" anchor="ctr">
              <a:noAutofit/>
            </a:bodyPr>
            <a:lstStyle/>
            <a:p>
              <a:pPr>
                <a:defRPr>
                  <a:latin typeface="+mj-lt"/>
                  <a:ea typeface="+mj-ea"/>
                  <a:cs typeface="+mj-cs"/>
                  <a:sym typeface="Arial"/>
                </a:defRPr>
              </a:pPr>
            </a:p>
          </p:txBody>
        </p:sp>
        <p:sp>
          <p:nvSpPr>
            <p:cNvPr id="393" name="Deployment…"/>
            <p:cNvSpPr txBox="1"/>
            <p:nvPr/>
          </p:nvSpPr>
          <p:spPr>
            <a:xfrm>
              <a:off x="457793" y="2590427"/>
              <a:ext cx="917338" cy="5892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lgn="ctr">
                <a:lnSpc>
                  <a:spcPct val="90000"/>
                </a:lnSpc>
                <a:defRPr sz="1200">
                  <a:solidFill>
                    <a:srgbClr val="EAEAEA"/>
                  </a:solidFill>
                </a:defRPr>
              </a:pPr>
              <a:r>
                <a:t>Deployment</a:t>
              </a:r>
            </a:p>
            <a:p>
              <a:pPr algn="ctr">
                <a:lnSpc>
                  <a:spcPct val="90000"/>
                </a:lnSpc>
                <a:defRPr sz="1200">
                  <a:solidFill>
                    <a:srgbClr val="EAEAEA"/>
                  </a:solidFill>
                </a:defRPr>
              </a:pPr>
              <a:r>
                <a:t>delivery &amp;</a:t>
              </a:r>
            </a:p>
            <a:p>
              <a:pPr algn="ctr">
                <a:lnSpc>
                  <a:spcPct val="90000"/>
                </a:lnSpc>
                <a:defRPr sz="1200">
                  <a:solidFill>
                    <a:srgbClr val="EAEAEA"/>
                  </a:solidFill>
                </a:defRPr>
              </a:pPr>
              <a:r>
                <a:t>feedback</a:t>
              </a:r>
            </a:p>
          </p:txBody>
        </p:sp>
      </p:gr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a:t>
            </a:r>
          </a:p>
        </p:txBody>
      </p:sp>
      <p:sp>
        <p:nvSpPr>
          <p:cNvPr id="397"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8" name="Evolutionary Models: The Spiral"/>
          <p:cNvSpPr txBox="1"/>
          <p:nvPr>
            <p:ph type="title" idx="4294967295"/>
          </p:nvPr>
        </p:nvSpPr>
        <p:spPr>
          <a:xfrm>
            <a:off x="1219200" y="1066800"/>
            <a:ext cx="7299325" cy="660400"/>
          </a:xfrm>
          <a:prstGeom prst="rect">
            <a:avLst/>
          </a:prstGeom>
        </p:spPr>
        <p:txBody>
          <a:bodyPr lIns="25400" tIns="25400" rIns="25400" bIns="25400" anchor="t">
            <a:normAutofit fontScale="100000" lnSpcReduction="0"/>
          </a:bodyPr>
          <a:lstStyle/>
          <a:p>
            <a:pPr/>
            <a:r>
              <a:t>Evolutionary Models: The Spiral</a:t>
            </a:r>
          </a:p>
        </p:txBody>
      </p:sp>
      <p:grpSp>
        <p:nvGrpSpPr>
          <p:cNvPr id="401" name="Group"/>
          <p:cNvGrpSpPr/>
          <p:nvPr/>
        </p:nvGrpSpPr>
        <p:grpSpPr>
          <a:xfrm>
            <a:off x="2133600" y="1828800"/>
            <a:ext cx="5651500" cy="4300538"/>
            <a:chOff x="0" y="0"/>
            <a:chExt cx="5651500" cy="4300537"/>
          </a:xfrm>
        </p:grpSpPr>
        <p:sp>
          <p:nvSpPr>
            <p:cNvPr id="399" name="Rectangle"/>
            <p:cNvSpPr/>
            <p:nvPr/>
          </p:nvSpPr>
          <p:spPr>
            <a:xfrm>
              <a:off x="0" y="0"/>
              <a:ext cx="5651500" cy="4300538"/>
            </a:xfrm>
            <a:prstGeom prst="rect">
              <a:avLst/>
            </a:prstGeom>
            <a:solidFill>
              <a:srgbClr val="96E3FE"/>
            </a:solidFill>
            <a:ln w="12700" cap="flat">
              <a:noFill/>
              <a:miter lim="400000"/>
            </a:ln>
            <a:effectLst/>
          </p:spPr>
          <p:txBody>
            <a:bodyPr wrap="square" lIns="45719" tIns="45719" rIns="45719" bIns="45719" numCol="1" anchor="t">
              <a:noAutofit/>
            </a:bodyPr>
            <a:lstStyle/>
            <a:p>
              <a:pPr/>
            </a:p>
          </p:txBody>
        </p:sp>
        <p:pic>
          <p:nvPicPr>
            <p:cNvPr id="400" name="image.pdf" descr="image.pdf"/>
            <p:cNvPicPr>
              <a:picLocks noChangeAspect="1"/>
            </p:cNvPicPr>
            <p:nvPr/>
          </p:nvPicPr>
          <p:blipFill>
            <a:blip r:embed="rId2">
              <a:extLst/>
            </a:blip>
            <a:stretch>
              <a:fillRect/>
            </a:stretch>
          </p:blipFill>
          <p:spPr>
            <a:xfrm>
              <a:off x="0" y="0"/>
              <a:ext cx="5651500" cy="4300538"/>
            </a:xfrm>
            <a:prstGeom prst="rect">
              <a:avLst/>
            </a:prstGeom>
            <a:ln w="12700" cap="flat">
              <a:noFill/>
              <a:miter lim="400000"/>
            </a:ln>
            <a:effectLst/>
          </p:spPr>
        </p:pic>
      </p:grpSp>
      <p:pic>
        <p:nvPicPr>
          <p:cNvPr id="402" name="image.png" descr="image.png"/>
          <p:cNvPicPr>
            <a:picLocks noChangeAspect="1"/>
          </p:cNvPicPr>
          <p:nvPr/>
        </p:nvPicPr>
        <p:blipFill>
          <a:blip r:embed="rId3">
            <a:extLst/>
          </a:blip>
          <a:stretch>
            <a:fillRect/>
          </a:stretch>
        </p:blipFill>
        <p:spPr>
          <a:xfrm>
            <a:off x="3771900" y="4237037"/>
            <a:ext cx="107950" cy="215901"/>
          </a:xfrm>
          <a:prstGeom prst="rect">
            <a:avLst/>
          </a:prstGeom>
          <a:ln w="12700">
            <a:miter lim="400000"/>
          </a:ln>
        </p:spPr>
      </p:pic>
      <p:pic>
        <p:nvPicPr>
          <p:cNvPr id="403" name="image.png" descr="image.png"/>
          <p:cNvPicPr>
            <a:picLocks noChangeAspect="1"/>
          </p:cNvPicPr>
          <p:nvPr/>
        </p:nvPicPr>
        <p:blipFill>
          <a:blip r:embed="rId3">
            <a:extLst/>
          </a:blip>
          <a:stretch>
            <a:fillRect/>
          </a:stretch>
        </p:blipFill>
        <p:spPr>
          <a:xfrm>
            <a:off x="3703637" y="4211637"/>
            <a:ext cx="107951" cy="215901"/>
          </a:xfrm>
          <a:prstGeom prst="rect">
            <a:avLst/>
          </a:prstGeom>
          <a:ln w="12700">
            <a:miter lim="400000"/>
          </a:ln>
        </p:spPr>
      </p:pic>
      <p:pic>
        <p:nvPicPr>
          <p:cNvPr id="404" name="image.png" descr="image.png"/>
          <p:cNvPicPr>
            <a:picLocks noChangeAspect="1"/>
          </p:cNvPicPr>
          <p:nvPr/>
        </p:nvPicPr>
        <p:blipFill>
          <a:blip r:embed="rId3">
            <a:extLst/>
          </a:blip>
          <a:stretch>
            <a:fillRect/>
          </a:stretch>
        </p:blipFill>
        <p:spPr>
          <a:xfrm>
            <a:off x="3703637" y="4211637"/>
            <a:ext cx="107951" cy="215901"/>
          </a:xfrm>
          <a:prstGeom prst="rect">
            <a:avLst/>
          </a:prstGeom>
          <a:ln w="12700">
            <a:miter lim="400000"/>
          </a:ln>
        </p:spPr>
      </p:pic>
      <p:pic>
        <p:nvPicPr>
          <p:cNvPr id="405" name="image.png" descr="image.png"/>
          <p:cNvPicPr>
            <a:picLocks noChangeAspect="1"/>
          </p:cNvPicPr>
          <p:nvPr/>
        </p:nvPicPr>
        <p:blipFill>
          <a:blip r:embed="rId3">
            <a:extLst/>
          </a:blip>
          <a:stretch>
            <a:fillRect/>
          </a:stretch>
        </p:blipFill>
        <p:spPr>
          <a:xfrm>
            <a:off x="3729037" y="4295775"/>
            <a:ext cx="107951" cy="215900"/>
          </a:xfrm>
          <a:prstGeom prst="rect">
            <a:avLst/>
          </a:prstGeom>
          <a:ln w="12700">
            <a:miter lim="400000"/>
          </a:ln>
        </p:spPr>
      </p:pic>
      <p:pic>
        <p:nvPicPr>
          <p:cNvPr id="406" name="image.png" descr="image.png"/>
          <p:cNvPicPr>
            <a:picLocks noChangeAspect="1"/>
          </p:cNvPicPr>
          <p:nvPr/>
        </p:nvPicPr>
        <p:blipFill>
          <a:blip r:embed="rId3">
            <a:extLst/>
          </a:blip>
          <a:stretch>
            <a:fillRect/>
          </a:stretch>
        </p:blipFill>
        <p:spPr>
          <a:xfrm>
            <a:off x="3317875" y="4413250"/>
            <a:ext cx="107950" cy="215900"/>
          </a:xfrm>
          <a:prstGeom prst="rect">
            <a:avLst/>
          </a:prstGeom>
          <a:ln w="12700">
            <a:miter lim="400000"/>
          </a:ln>
        </p:spPr>
      </p:pic>
      <p:pic>
        <p:nvPicPr>
          <p:cNvPr id="407" name="image.png" descr="image.png"/>
          <p:cNvPicPr>
            <a:picLocks noChangeAspect="1"/>
          </p:cNvPicPr>
          <p:nvPr/>
        </p:nvPicPr>
        <p:blipFill>
          <a:blip r:embed="rId4">
            <a:extLst/>
          </a:blip>
          <a:stretch>
            <a:fillRect/>
          </a:stretch>
        </p:blipFill>
        <p:spPr>
          <a:xfrm>
            <a:off x="3317875" y="4413250"/>
            <a:ext cx="107950" cy="215900"/>
          </a:xfrm>
          <a:prstGeom prst="rect">
            <a:avLst/>
          </a:prstGeom>
          <a:ln w="12700">
            <a:miter lim="400000"/>
          </a:ln>
        </p:spPr>
      </p:pic>
      <p:pic>
        <p:nvPicPr>
          <p:cNvPr id="408" name="image.png" descr="image.png"/>
          <p:cNvPicPr>
            <a:picLocks noChangeAspect="1"/>
          </p:cNvPicPr>
          <p:nvPr/>
        </p:nvPicPr>
        <p:blipFill>
          <a:blip r:embed="rId3">
            <a:extLst/>
          </a:blip>
          <a:stretch>
            <a:fillRect/>
          </a:stretch>
        </p:blipFill>
        <p:spPr>
          <a:xfrm>
            <a:off x="3402012" y="4295775"/>
            <a:ext cx="107951" cy="215900"/>
          </a:xfrm>
          <a:prstGeom prst="rect">
            <a:avLst/>
          </a:prstGeom>
          <a:ln w="12700">
            <a:miter lim="400000"/>
          </a:ln>
        </p:spPr>
      </p:pic>
      <p:pic>
        <p:nvPicPr>
          <p:cNvPr id="409" name="image.png" descr="image.png"/>
          <p:cNvPicPr>
            <a:picLocks noChangeAspect="1"/>
          </p:cNvPicPr>
          <p:nvPr/>
        </p:nvPicPr>
        <p:blipFill>
          <a:blip r:embed="rId3">
            <a:extLst/>
          </a:blip>
          <a:stretch>
            <a:fillRect/>
          </a:stretch>
        </p:blipFill>
        <p:spPr>
          <a:xfrm>
            <a:off x="3049587" y="4479925"/>
            <a:ext cx="107951" cy="217488"/>
          </a:xfrm>
          <a:prstGeom prst="rect">
            <a:avLst/>
          </a:prstGeom>
          <a:ln w="12700">
            <a:miter lim="400000"/>
          </a:ln>
        </p:spPr>
      </p:pic>
      <p:pic>
        <p:nvPicPr>
          <p:cNvPr id="410" name="image.png" descr="image.png"/>
          <p:cNvPicPr>
            <a:picLocks noChangeAspect="1"/>
          </p:cNvPicPr>
          <p:nvPr/>
        </p:nvPicPr>
        <p:blipFill>
          <a:blip r:embed="rId3">
            <a:extLst/>
          </a:blip>
          <a:stretch>
            <a:fillRect/>
          </a:stretch>
        </p:blipFill>
        <p:spPr>
          <a:xfrm>
            <a:off x="2932112" y="4421187"/>
            <a:ext cx="107951" cy="215901"/>
          </a:xfrm>
          <a:prstGeom prst="rect">
            <a:avLst/>
          </a:prstGeom>
          <a:ln w="12700">
            <a:miter lim="400000"/>
          </a:ln>
        </p:spPr>
      </p:pic>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13"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4" name="The Manifesto for  Agile Software Development"/>
          <p:cNvSpPr txBox="1"/>
          <p:nvPr>
            <p:ph type="title" idx="4294967295"/>
          </p:nvPr>
        </p:nvSpPr>
        <p:spPr>
          <a:xfrm>
            <a:off x="1219200" y="609599"/>
            <a:ext cx="6680200" cy="1143002"/>
          </a:xfrm>
          <a:prstGeom prst="rect">
            <a:avLst/>
          </a:prstGeom>
        </p:spPr>
        <p:txBody>
          <a:bodyPr>
            <a:normAutofit fontScale="100000" lnSpcReduction="0"/>
          </a:bodyPr>
          <a:lstStyle/>
          <a:p>
            <a:pPr defTabSz="868680">
              <a:defRPr sz="3420"/>
            </a:pPr>
            <a:r>
              <a:t>The Manifesto for </a:t>
            </a:r>
            <a:br/>
            <a:r>
              <a:t>Agile Software Development</a:t>
            </a:r>
          </a:p>
        </p:txBody>
      </p:sp>
      <p:sp>
        <p:nvSpPr>
          <p:cNvPr id="415" name="“We are uncovering better ways of developing software by doing it and helping others do it.  Through this work we have come to value:…"/>
          <p:cNvSpPr txBox="1"/>
          <p:nvPr/>
        </p:nvSpPr>
        <p:spPr>
          <a:xfrm>
            <a:off x="1874520" y="1905000"/>
            <a:ext cx="6160135" cy="388112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nSpc>
                <a:spcPct val="90000"/>
              </a:lnSpc>
              <a:spcBef>
                <a:spcPts val="600"/>
              </a:spcBef>
              <a:defRPr b="1" sz="2000">
                <a:effectLst>
                  <a:outerShdw sx="100000" sy="100000" kx="0" ky="0" algn="b" rotWithShape="0" blurRad="12700" dist="25400" dir="2700000">
                    <a:schemeClr val="accent1">
                      <a:lumOff val="44000"/>
                    </a:schemeClr>
                  </a:outerShdw>
                </a:effectLst>
                <a:latin typeface="Palatino"/>
                <a:ea typeface="Palatino"/>
                <a:cs typeface="Palatino"/>
                <a:sym typeface="Palatino"/>
              </a:defRPr>
            </a:pPr>
            <a:r>
              <a:t>“We are uncovering better ways of developing software by doing it and helping others do it.  Through this work we have come to value: </a:t>
            </a:r>
          </a:p>
          <a:p>
            <a:pPr lvl="1" marL="457200" indent="0">
              <a:lnSpc>
                <a:spcPct val="90000"/>
              </a:lnSpc>
              <a:spcBef>
                <a:spcPts val="300"/>
              </a:spcBef>
              <a:buSzPct val="100000"/>
              <a:buChar char="•"/>
              <a:defRPr b="1" i="1" sz="2000">
                <a:solidFill>
                  <a:srgbClr val="9A0000"/>
                </a:solidFill>
                <a:latin typeface="Palatino"/>
                <a:ea typeface="Palatino"/>
                <a:cs typeface="Palatino"/>
                <a:sym typeface="Palatino"/>
              </a:defRPr>
            </a:pPr>
            <a:r>
              <a:t>Individuals and interactions</a:t>
            </a:r>
            <a:r>
              <a:rPr i="0"/>
              <a:t> over processes and tools </a:t>
            </a:r>
          </a:p>
          <a:p>
            <a:pPr lvl="1" marL="457200" indent="0">
              <a:lnSpc>
                <a:spcPct val="90000"/>
              </a:lnSpc>
              <a:spcBef>
                <a:spcPts val="300"/>
              </a:spcBef>
              <a:buSzPct val="100000"/>
              <a:buChar char="•"/>
              <a:defRPr b="1" i="1" sz="2000">
                <a:solidFill>
                  <a:srgbClr val="9A0000"/>
                </a:solidFill>
                <a:latin typeface="Palatino"/>
                <a:ea typeface="Palatino"/>
                <a:cs typeface="Palatino"/>
                <a:sym typeface="Palatino"/>
              </a:defRPr>
            </a:pPr>
            <a:r>
              <a:t>Working software</a:t>
            </a:r>
            <a:r>
              <a:rPr i="0"/>
              <a:t> over comprehensive documentation </a:t>
            </a:r>
          </a:p>
          <a:p>
            <a:pPr lvl="1" marL="457200" indent="0">
              <a:lnSpc>
                <a:spcPct val="90000"/>
              </a:lnSpc>
              <a:spcBef>
                <a:spcPts val="300"/>
              </a:spcBef>
              <a:buSzPct val="100000"/>
              <a:buChar char="•"/>
              <a:defRPr b="1" i="1" sz="2000">
                <a:solidFill>
                  <a:srgbClr val="9A0000"/>
                </a:solidFill>
                <a:latin typeface="Palatino"/>
                <a:ea typeface="Palatino"/>
                <a:cs typeface="Palatino"/>
                <a:sym typeface="Palatino"/>
              </a:defRPr>
            </a:pPr>
            <a:r>
              <a:t>Customer collaboration</a:t>
            </a:r>
            <a:r>
              <a:rPr i="0"/>
              <a:t> over contract negotiation </a:t>
            </a:r>
          </a:p>
          <a:p>
            <a:pPr lvl="1" marL="457200" indent="0">
              <a:lnSpc>
                <a:spcPct val="90000"/>
              </a:lnSpc>
              <a:spcBef>
                <a:spcPts val="300"/>
              </a:spcBef>
              <a:buSzPct val="100000"/>
              <a:buChar char="•"/>
              <a:defRPr b="1" i="1" sz="2000">
                <a:solidFill>
                  <a:srgbClr val="9A0000"/>
                </a:solidFill>
                <a:latin typeface="Palatino"/>
                <a:ea typeface="Palatino"/>
                <a:cs typeface="Palatino"/>
                <a:sym typeface="Palatino"/>
              </a:defRPr>
            </a:pPr>
            <a:r>
              <a:t>Responding to change</a:t>
            </a:r>
            <a:r>
              <a:rPr i="0"/>
              <a:t> over following a plan </a:t>
            </a:r>
          </a:p>
          <a:p>
            <a:pPr>
              <a:lnSpc>
                <a:spcPct val="90000"/>
              </a:lnSpc>
              <a:spcBef>
                <a:spcPts val="300"/>
              </a:spcBef>
              <a:defRPr b="1" sz="2000">
                <a:effectLst>
                  <a:outerShdw sx="100000" sy="100000" kx="0" ky="0" algn="b" rotWithShape="0" blurRad="12700" dist="25400" dir="2700000">
                    <a:schemeClr val="accent1">
                      <a:lumOff val="44000"/>
                    </a:schemeClr>
                  </a:outerShdw>
                </a:effectLst>
                <a:latin typeface="Palatino"/>
                <a:ea typeface="Palatino"/>
                <a:cs typeface="Palatino"/>
                <a:sym typeface="Palatino"/>
              </a:defRPr>
            </a:pPr>
            <a:r>
              <a:t>That is, while there is value in the items on the right, we value the items on the left more.”</a:t>
            </a:r>
          </a:p>
        </p:txBody>
      </p:sp>
      <p:sp>
        <p:nvSpPr>
          <p:cNvPr id="416" name="Kent Beck et al"/>
          <p:cNvSpPr txBox="1"/>
          <p:nvPr/>
        </p:nvSpPr>
        <p:spPr>
          <a:xfrm>
            <a:off x="5557520" y="5570537"/>
            <a:ext cx="1634466"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nSpc>
                <a:spcPct val="90000"/>
              </a:lnSpc>
              <a:defRPr b="1" i="1" sz="1800">
                <a:solidFill>
                  <a:srgbClr val="9A0000"/>
                </a:solidFill>
                <a:latin typeface="Palatino"/>
                <a:ea typeface="Palatino"/>
                <a:cs typeface="Palatino"/>
                <a:sym typeface="Palatino"/>
              </a:defRPr>
            </a:lvl1pPr>
          </a:lstStyle>
          <a:p>
            <a:pPr/>
            <a:r>
              <a:t>Kent Beck et al</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1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0" name="What is “Agility”?"/>
          <p:cNvSpPr txBox="1"/>
          <p:nvPr>
            <p:ph type="title" idx="4294967295"/>
          </p:nvPr>
        </p:nvSpPr>
        <p:spPr>
          <a:xfrm>
            <a:off x="1295400" y="1143000"/>
            <a:ext cx="4033838" cy="633413"/>
          </a:xfrm>
          <a:prstGeom prst="rect">
            <a:avLst/>
          </a:prstGeom>
        </p:spPr>
        <p:txBody>
          <a:bodyPr>
            <a:normAutofit fontScale="100000" lnSpcReduction="0"/>
          </a:bodyPr>
          <a:lstStyle>
            <a:lvl1pPr defTabSz="841247">
              <a:defRPr sz="3680"/>
            </a:lvl1pPr>
          </a:lstStyle>
          <a:p>
            <a:pPr/>
            <a:r>
              <a:t>What is “Agility”?</a:t>
            </a:r>
          </a:p>
        </p:txBody>
      </p:sp>
      <p:sp>
        <p:nvSpPr>
          <p:cNvPr id="421" name="Effective (rapid and adaptive) response to change.…"/>
          <p:cNvSpPr txBox="1"/>
          <p:nvPr>
            <p:ph type="body" sz="half" idx="4294967295"/>
          </p:nvPr>
        </p:nvSpPr>
        <p:spPr>
          <a:xfrm>
            <a:off x="1663700" y="1981200"/>
            <a:ext cx="7099300" cy="3200400"/>
          </a:xfrm>
          <a:prstGeom prst="rect">
            <a:avLst/>
          </a:prstGeom>
        </p:spPr>
        <p:txBody>
          <a:bodyPr>
            <a:normAutofit fontScale="100000" lnSpcReduction="0"/>
          </a:bodyPr>
          <a:lstStyle/>
          <a:p>
            <a:pPr>
              <a:lnSpc>
                <a:spcPct val="90000"/>
              </a:lnSpc>
              <a:buChar char="■"/>
            </a:pPr>
            <a:r>
              <a:t>Effective (rapid and adaptive) response to change.</a:t>
            </a:r>
          </a:p>
          <a:p>
            <a:pPr>
              <a:lnSpc>
                <a:spcPct val="90000"/>
              </a:lnSpc>
              <a:buChar char="■"/>
            </a:pPr>
            <a:r>
              <a:t>Effective communication among all stakeholders</a:t>
            </a:r>
          </a:p>
          <a:p>
            <a:pPr>
              <a:lnSpc>
                <a:spcPct val="90000"/>
              </a:lnSpc>
              <a:buChar char="■"/>
            </a:pPr>
            <a:r>
              <a:t>Drawing the customer onto the team</a:t>
            </a:r>
          </a:p>
          <a:p>
            <a:pPr>
              <a:lnSpc>
                <a:spcPct val="90000"/>
              </a:lnSpc>
              <a:buChar char="■"/>
            </a:pPr>
            <a:r>
              <a:t>Organizing a team so that it is in control of the work performed</a:t>
            </a:r>
          </a:p>
          <a:p>
            <a:pPr>
              <a:lnSpc>
                <a:spcPct val="90000"/>
              </a:lnSpc>
              <a:buSzTx/>
              <a:buFont typeface="Wingdings"/>
              <a:buNone/>
              <a:defRPr i="1">
                <a:solidFill>
                  <a:srgbClr val="9A0000"/>
                </a:solidFill>
              </a:defRPr>
            </a:pPr>
            <a:r>
              <a:t>Yielding …</a:t>
            </a:r>
          </a:p>
          <a:p>
            <a:pPr>
              <a:lnSpc>
                <a:spcPct val="90000"/>
              </a:lnSpc>
              <a:buChar char="■"/>
            </a:pPr>
            <a:r>
              <a:t>Rapid, incremental delivery of software</a:t>
            </a:r>
          </a:p>
        </p:txBody>
      </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2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25" name="Agility and the Cost of Change"/>
          <p:cNvSpPr txBox="1"/>
          <p:nvPr>
            <p:ph type="title" idx="4294967295"/>
          </p:nvPr>
        </p:nvSpPr>
        <p:spPr>
          <a:xfrm>
            <a:off x="1219200" y="990600"/>
            <a:ext cx="7162800" cy="633413"/>
          </a:xfrm>
          <a:prstGeom prst="rect">
            <a:avLst/>
          </a:prstGeom>
        </p:spPr>
        <p:txBody>
          <a:bodyPr>
            <a:normAutofit fontScale="100000" lnSpcReduction="0"/>
          </a:bodyPr>
          <a:lstStyle>
            <a:lvl1pPr defTabSz="841247">
              <a:defRPr sz="3680"/>
            </a:lvl1pPr>
          </a:lstStyle>
          <a:p>
            <a:pPr/>
            <a:r>
              <a:t>Agility and the Cost of Change</a:t>
            </a:r>
          </a:p>
        </p:txBody>
      </p:sp>
      <p:pic>
        <p:nvPicPr>
          <p:cNvPr id="426" name="Figure 3" descr="Figure 3"/>
          <p:cNvPicPr>
            <a:picLocks noChangeAspect="1"/>
          </p:cNvPicPr>
          <p:nvPr/>
        </p:nvPicPr>
        <p:blipFill>
          <a:blip r:embed="rId2">
            <a:extLst/>
          </a:blip>
          <a:stretch>
            <a:fillRect/>
          </a:stretch>
        </p:blipFill>
        <p:spPr>
          <a:xfrm>
            <a:off x="1828800" y="2057400"/>
            <a:ext cx="5754688" cy="3721100"/>
          </a:xfrm>
          <a:prstGeom prst="rect">
            <a:avLst/>
          </a:prstGeom>
          <a:ln w="12700">
            <a:miter lim="400000"/>
          </a:ln>
        </p:spPr>
      </p:pic>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2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0" name="An Agile Process"/>
          <p:cNvSpPr txBox="1"/>
          <p:nvPr>
            <p:ph type="title" idx="4294967295"/>
          </p:nvPr>
        </p:nvSpPr>
        <p:spPr>
          <a:xfrm>
            <a:off x="1219200" y="1143000"/>
            <a:ext cx="5032375" cy="633413"/>
          </a:xfrm>
          <a:prstGeom prst="rect">
            <a:avLst/>
          </a:prstGeom>
        </p:spPr>
        <p:txBody>
          <a:bodyPr>
            <a:normAutofit fontScale="100000" lnSpcReduction="0"/>
          </a:bodyPr>
          <a:lstStyle>
            <a:lvl1pPr defTabSz="841247">
              <a:defRPr sz="3680"/>
            </a:lvl1pPr>
          </a:lstStyle>
          <a:p>
            <a:pPr/>
            <a:r>
              <a:t>An Agile Process</a:t>
            </a:r>
          </a:p>
        </p:txBody>
      </p:sp>
      <p:sp>
        <p:nvSpPr>
          <p:cNvPr id="431" name="Is driven by customer descriptions of what is required (scenarios)…"/>
          <p:cNvSpPr txBox="1"/>
          <p:nvPr>
            <p:ph type="body" sz="half" idx="4294967295"/>
          </p:nvPr>
        </p:nvSpPr>
        <p:spPr>
          <a:xfrm>
            <a:off x="1776412" y="2057400"/>
            <a:ext cx="7367588" cy="3009900"/>
          </a:xfrm>
          <a:prstGeom prst="rect">
            <a:avLst/>
          </a:prstGeom>
        </p:spPr>
        <p:txBody>
          <a:bodyPr>
            <a:normAutofit fontScale="100000" lnSpcReduction="0"/>
          </a:bodyPr>
          <a:lstStyle/>
          <a:p>
            <a:pPr>
              <a:buChar char="■"/>
            </a:pPr>
            <a:r>
              <a:t>Is driven by customer descriptions of what is required (scenarios)</a:t>
            </a:r>
          </a:p>
          <a:p>
            <a:pPr>
              <a:buChar char="■"/>
            </a:pPr>
            <a:r>
              <a:t>Recognizes that plans are short-lived</a:t>
            </a:r>
          </a:p>
          <a:p>
            <a:pPr>
              <a:buChar char="■"/>
            </a:pPr>
            <a:r>
              <a:t>Develops software iteratively with a heavy emphasis on construction activities</a:t>
            </a:r>
          </a:p>
          <a:p>
            <a:pPr>
              <a:buChar char="■"/>
            </a:pPr>
            <a:r>
              <a:t>Delivers multiple ‘software increments’</a:t>
            </a:r>
          </a:p>
          <a:p>
            <a:pPr>
              <a:buChar char="■"/>
            </a:pPr>
            <a:r>
              <a:t>Adapts as changes occur</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3" name="These slides are designed to accompany Software Engineering: A Practitioner’s Approach, 7/e (McGraw-Hill, 2009) Slides copyright 2009 by Roger Pressman."/>
          <p:cNvSpPr txBox="1"/>
          <p:nvPr/>
        </p:nvSpPr>
        <p:spPr>
          <a:xfrm>
            <a:off x="1264919" y="6345872"/>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3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35" name="Agility Principles - I"/>
          <p:cNvSpPr txBox="1"/>
          <p:nvPr>
            <p:ph type="title" idx="4294967295"/>
          </p:nvPr>
        </p:nvSpPr>
        <p:spPr>
          <a:xfrm>
            <a:off x="1219200" y="1143000"/>
            <a:ext cx="6705600" cy="633413"/>
          </a:xfrm>
          <a:prstGeom prst="rect">
            <a:avLst/>
          </a:prstGeom>
        </p:spPr>
        <p:txBody>
          <a:bodyPr>
            <a:normAutofit fontScale="100000" lnSpcReduction="0"/>
          </a:bodyPr>
          <a:lstStyle>
            <a:lvl1pPr defTabSz="841247">
              <a:defRPr sz="3680"/>
            </a:lvl1pPr>
          </a:lstStyle>
          <a:p>
            <a:pPr/>
            <a:r>
              <a:t>Agility Principles - I</a:t>
            </a:r>
          </a:p>
        </p:txBody>
      </p:sp>
      <p:sp>
        <p:nvSpPr>
          <p:cNvPr id="436" name="1. Our highest priority is to satisfy the customer through early and continuous delivery of valuable software.…"/>
          <p:cNvSpPr txBox="1"/>
          <p:nvPr>
            <p:ph type="body" idx="4294967295"/>
          </p:nvPr>
        </p:nvSpPr>
        <p:spPr>
          <a:xfrm>
            <a:off x="1828800" y="1905000"/>
            <a:ext cx="6934200" cy="4191000"/>
          </a:xfrm>
          <a:prstGeom prst="rect">
            <a:avLst/>
          </a:prstGeom>
        </p:spPr>
        <p:txBody>
          <a:bodyPr>
            <a:normAutofit fontScale="100000" lnSpcReduction="0"/>
          </a:bodyPr>
          <a:lstStyle/>
          <a:p>
            <a:pPr marL="332613" indent="-332613" algn="just" defTabSz="886968">
              <a:lnSpc>
                <a:spcPct val="90000"/>
              </a:lnSpc>
              <a:spcBef>
                <a:spcPts val="1100"/>
              </a:spcBef>
              <a:buSzTx/>
              <a:buFont typeface="Wingdings"/>
              <a:buNone/>
              <a:defRPr sz="1746">
                <a:latin typeface="Palatino"/>
                <a:ea typeface="Palatino"/>
                <a:cs typeface="Palatino"/>
                <a:sym typeface="Palatino"/>
              </a:defRPr>
            </a:pPr>
            <a:r>
              <a:t>1.	Our highest priority is to satisfy the customer through early and continuous delivery of valuable software.</a:t>
            </a:r>
          </a:p>
          <a:p>
            <a:pPr marL="332613" indent="-332613" algn="just" defTabSz="886968">
              <a:lnSpc>
                <a:spcPct val="90000"/>
              </a:lnSpc>
              <a:buSzTx/>
              <a:buFont typeface="Wingdings"/>
              <a:buNone/>
              <a:defRPr sz="1746">
                <a:latin typeface="Palatino"/>
                <a:ea typeface="Palatino"/>
                <a:cs typeface="Palatino"/>
                <a:sym typeface="Palatino"/>
              </a:defRPr>
            </a:pPr>
            <a:r>
              <a:t>2.	Welcome changing requirements, even late in development. Agile processes harness change for the customer's competitive advantage. </a:t>
            </a:r>
          </a:p>
          <a:p>
            <a:pPr marL="332613" indent="-332613" algn="just" defTabSz="886968">
              <a:lnSpc>
                <a:spcPct val="90000"/>
              </a:lnSpc>
              <a:buSzTx/>
              <a:buFont typeface="Wingdings"/>
              <a:buNone/>
              <a:defRPr sz="1746">
                <a:latin typeface="Palatino"/>
                <a:ea typeface="Palatino"/>
                <a:cs typeface="Palatino"/>
                <a:sym typeface="Palatino"/>
              </a:defRPr>
            </a:pPr>
            <a:r>
              <a:t>3.	Deliver working software frequently, from a couple of weeks to a couple of months, with a preference to the shorter timescale. </a:t>
            </a:r>
          </a:p>
          <a:p>
            <a:pPr marL="332613" indent="-332613" algn="just" defTabSz="886968">
              <a:lnSpc>
                <a:spcPct val="90000"/>
              </a:lnSpc>
              <a:buSzTx/>
              <a:buFont typeface="Wingdings"/>
              <a:buNone/>
              <a:defRPr sz="1746">
                <a:latin typeface="Palatino"/>
                <a:ea typeface="Palatino"/>
                <a:cs typeface="Palatino"/>
                <a:sym typeface="Palatino"/>
              </a:defRPr>
            </a:pPr>
            <a:r>
              <a:t>4.	Business people and developers must work together daily throughout the project.  </a:t>
            </a:r>
          </a:p>
          <a:p>
            <a:pPr marL="332613" indent="-332613" algn="just" defTabSz="886968">
              <a:lnSpc>
                <a:spcPct val="90000"/>
              </a:lnSpc>
              <a:buSzTx/>
              <a:buFont typeface="Wingdings"/>
              <a:buNone/>
              <a:defRPr sz="1746">
                <a:latin typeface="Palatino"/>
                <a:ea typeface="Palatino"/>
                <a:cs typeface="Palatino"/>
                <a:sym typeface="Palatino"/>
              </a:defRPr>
            </a:pPr>
            <a:r>
              <a:t>5.	Build projects around motivated individuals. Give them the environment and support they need, and trust them to get the job done. </a:t>
            </a:r>
          </a:p>
          <a:p>
            <a:pPr marL="332613" indent="-332613" algn="just" defTabSz="886968">
              <a:lnSpc>
                <a:spcPct val="90000"/>
              </a:lnSpc>
              <a:spcBef>
                <a:spcPts val="900"/>
              </a:spcBef>
              <a:buSzTx/>
              <a:buFont typeface="Wingdings"/>
              <a:buNone/>
              <a:defRPr sz="1746">
                <a:latin typeface="Palatino"/>
                <a:ea typeface="Palatino"/>
                <a:cs typeface="Palatino"/>
                <a:sym typeface="Palatino"/>
              </a:defRPr>
            </a:pPr>
            <a:r>
              <a:t>6.	The most efficient and effective method of conveying information to and within a development team is face–to–face conversation.</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3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0" name="Agility Principles - II"/>
          <p:cNvSpPr txBox="1"/>
          <p:nvPr>
            <p:ph type="title" idx="4294967295"/>
          </p:nvPr>
        </p:nvSpPr>
        <p:spPr>
          <a:xfrm>
            <a:off x="1219200" y="1143000"/>
            <a:ext cx="6705600" cy="633413"/>
          </a:xfrm>
          <a:prstGeom prst="rect">
            <a:avLst/>
          </a:prstGeom>
        </p:spPr>
        <p:txBody>
          <a:bodyPr>
            <a:normAutofit fontScale="100000" lnSpcReduction="0"/>
          </a:bodyPr>
          <a:lstStyle>
            <a:lvl1pPr defTabSz="841247">
              <a:defRPr sz="3680"/>
            </a:lvl1pPr>
          </a:lstStyle>
          <a:p>
            <a:pPr/>
            <a:r>
              <a:t>Agility Principles - II</a:t>
            </a:r>
          </a:p>
        </p:txBody>
      </p:sp>
      <p:sp>
        <p:nvSpPr>
          <p:cNvPr id="441" name="7. Working software is the primary measure of progress.…"/>
          <p:cNvSpPr txBox="1"/>
          <p:nvPr>
            <p:ph type="body" idx="4294967295"/>
          </p:nvPr>
        </p:nvSpPr>
        <p:spPr>
          <a:xfrm>
            <a:off x="1828800" y="1905000"/>
            <a:ext cx="6934200" cy="4191000"/>
          </a:xfrm>
          <a:prstGeom prst="rect">
            <a:avLst/>
          </a:prstGeom>
        </p:spPr>
        <p:txBody>
          <a:bodyPr>
            <a:normAutofit fontScale="100000" lnSpcReduction="0"/>
          </a:bodyPr>
          <a:lstStyle/>
          <a:p>
            <a:pPr marL="322325" indent="-322325" defTabSz="859536">
              <a:lnSpc>
                <a:spcPct val="90000"/>
              </a:lnSpc>
              <a:buSzTx/>
              <a:buFont typeface="Wingdings"/>
              <a:buNone/>
              <a:defRPr sz="1879">
                <a:latin typeface="Palatino"/>
                <a:ea typeface="Palatino"/>
                <a:cs typeface="Palatino"/>
                <a:sym typeface="Palatino"/>
              </a:defRPr>
            </a:pPr>
            <a:r>
              <a:t>7.	Working software is the primary measure of progress. </a:t>
            </a:r>
          </a:p>
          <a:p>
            <a:pPr marL="322325" indent="-322325" defTabSz="859536">
              <a:lnSpc>
                <a:spcPct val="90000"/>
              </a:lnSpc>
              <a:buSzTx/>
              <a:buFont typeface="Wingdings"/>
              <a:buNone/>
              <a:defRPr sz="1879">
                <a:latin typeface="Palatino"/>
                <a:ea typeface="Palatino"/>
                <a:cs typeface="Palatino"/>
                <a:sym typeface="Palatino"/>
              </a:defRPr>
            </a:pPr>
            <a:r>
              <a:t>8.	Agile processes promote sustainable development. The sponsors, developers, and users should be able to maintain a constant pace indefinitely.  </a:t>
            </a:r>
          </a:p>
          <a:p>
            <a:pPr marL="322325" indent="-322325" defTabSz="859536">
              <a:lnSpc>
                <a:spcPct val="90000"/>
              </a:lnSpc>
              <a:buSzTx/>
              <a:buFont typeface="Wingdings"/>
              <a:buNone/>
              <a:defRPr sz="1879">
                <a:latin typeface="Palatino"/>
                <a:ea typeface="Palatino"/>
                <a:cs typeface="Palatino"/>
                <a:sym typeface="Palatino"/>
              </a:defRPr>
            </a:pPr>
            <a:r>
              <a:t>9.	Continuous attention to technical excellence and good design enhances agility.  </a:t>
            </a:r>
          </a:p>
          <a:p>
            <a:pPr marL="322325" indent="-322325" defTabSz="859536">
              <a:lnSpc>
                <a:spcPct val="90000"/>
              </a:lnSpc>
              <a:buSzTx/>
              <a:buFont typeface="Wingdings"/>
              <a:buNone/>
              <a:defRPr sz="1879">
                <a:latin typeface="Palatino"/>
                <a:ea typeface="Palatino"/>
                <a:cs typeface="Palatino"/>
                <a:sym typeface="Palatino"/>
              </a:defRPr>
            </a:pPr>
            <a:r>
              <a:t>10. Simplicity – the art of maximizing the amount of work not done – is essential.  </a:t>
            </a:r>
          </a:p>
          <a:p>
            <a:pPr marL="322325" indent="-322325" defTabSz="859536">
              <a:lnSpc>
                <a:spcPct val="90000"/>
              </a:lnSpc>
              <a:buSzTx/>
              <a:buFont typeface="Wingdings"/>
              <a:buNone/>
              <a:defRPr sz="1879">
                <a:latin typeface="Palatino"/>
                <a:ea typeface="Palatino"/>
                <a:cs typeface="Palatino"/>
                <a:sym typeface="Palatino"/>
              </a:defRPr>
            </a:pPr>
            <a:r>
              <a:t>11. The best architectures, requirements, and designs emerge from self–organizing teams. </a:t>
            </a:r>
          </a:p>
          <a:p>
            <a:pPr marL="322325" indent="-322325" defTabSz="859536">
              <a:lnSpc>
                <a:spcPct val="90000"/>
              </a:lnSpc>
              <a:buSzTx/>
              <a:buFont typeface="Wingdings"/>
              <a:buNone/>
              <a:defRPr sz="1879">
                <a:latin typeface="Palatino"/>
                <a:ea typeface="Palatino"/>
                <a:cs typeface="Palatino"/>
                <a:sym typeface="Palatino"/>
              </a:defRPr>
            </a:pPr>
            <a:r>
              <a:t>12. At regular intervals, the team reflects on how to become more effective, then tunes and adjusts its behavior accordingly.</a:t>
            </a: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4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45" name="Human Factors"/>
          <p:cNvSpPr txBox="1"/>
          <p:nvPr>
            <p:ph type="title" idx="4294967295"/>
          </p:nvPr>
        </p:nvSpPr>
        <p:spPr>
          <a:xfrm>
            <a:off x="1143000" y="1143000"/>
            <a:ext cx="6705600" cy="633413"/>
          </a:xfrm>
          <a:prstGeom prst="rect">
            <a:avLst/>
          </a:prstGeom>
        </p:spPr>
        <p:txBody>
          <a:bodyPr>
            <a:normAutofit fontScale="100000" lnSpcReduction="0"/>
          </a:bodyPr>
          <a:lstStyle>
            <a:lvl1pPr defTabSz="841247">
              <a:defRPr sz="3680"/>
            </a:lvl1pPr>
          </a:lstStyle>
          <a:p>
            <a:pPr/>
            <a:r>
              <a:t>Human Factors</a:t>
            </a:r>
          </a:p>
        </p:txBody>
      </p:sp>
      <p:sp>
        <p:nvSpPr>
          <p:cNvPr id="446" name="the process molds to the needs of the people and team, not the other way around…"/>
          <p:cNvSpPr txBox="1"/>
          <p:nvPr>
            <p:ph type="body" idx="4294967295"/>
          </p:nvPr>
        </p:nvSpPr>
        <p:spPr>
          <a:xfrm>
            <a:off x="1828800" y="1905000"/>
            <a:ext cx="6934200" cy="4191000"/>
          </a:xfrm>
          <a:prstGeom prst="rect">
            <a:avLst/>
          </a:prstGeom>
        </p:spPr>
        <p:txBody>
          <a:bodyPr>
            <a:normAutofit fontScale="100000" lnSpcReduction="0"/>
          </a:bodyPr>
          <a:lstStyle/>
          <a:p>
            <a:pPr>
              <a:buChar char="■"/>
              <a:defRPr i="1">
                <a:latin typeface="Palatino"/>
                <a:ea typeface="Palatino"/>
                <a:cs typeface="Palatino"/>
                <a:sym typeface="Palatino"/>
              </a:defRPr>
            </a:pPr>
            <a:r>
              <a:t>the process molds to the needs of the people</a:t>
            </a:r>
            <a:r>
              <a:rPr i="0"/>
              <a:t> </a:t>
            </a:r>
            <a:r>
              <a:t>and team,</a:t>
            </a:r>
            <a:r>
              <a:rPr i="0"/>
              <a:t> not the other way around</a:t>
            </a:r>
          </a:p>
          <a:p>
            <a:pPr>
              <a:buChar char="■"/>
              <a:defRPr>
                <a:latin typeface="Palatino"/>
                <a:ea typeface="Palatino"/>
                <a:cs typeface="Palatino"/>
                <a:sym typeface="Palatino"/>
              </a:defRPr>
            </a:pPr>
            <a:r>
              <a:t>key traits must exist among the people on an agile team and the team itself:</a:t>
            </a:r>
          </a:p>
          <a:p>
            <a:pPr lvl="1" marL="742950" indent="-285750">
              <a:spcBef>
                <a:spcPts val="0"/>
              </a:spcBef>
              <a:defRPr b="1" sz="2000">
                <a:solidFill>
                  <a:srgbClr val="9A0000"/>
                </a:solidFill>
                <a:latin typeface="Palatino"/>
                <a:ea typeface="Palatino"/>
                <a:cs typeface="Palatino"/>
                <a:sym typeface="Palatino"/>
              </a:defRPr>
            </a:pPr>
            <a:r>
              <a:t>Competence.</a:t>
            </a:r>
          </a:p>
          <a:p>
            <a:pPr lvl="1" marL="742950" indent="-285750">
              <a:spcBef>
                <a:spcPts val="0"/>
              </a:spcBef>
              <a:defRPr b="1" sz="2000">
                <a:solidFill>
                  <a:srgbClr val="9A0000"/>
                </a:solidFill>
                <a:latin typeface="Palatino"/>
                <a:ea typeface="Palatino"/>
                <a:cs typeface="Palatino"/>
                <a:sym typeface="Palatino"/>
              </a:defRPr>
            </a:pPr>
            <a:r>
              <a:t>Common focus.</a:t>
            </a:r>
          </a:p>
          <a:p>
            <a:pPr lvl="1" marL="742950" indent="-285750">
              <a:spcBef>
                <a:spcPts val="0"/>
              </a:spcBef>
              <a:defRPr b="1" sz="2000">
                <a:solidFill>
                  <a:srgbClr val="9A0000"/>
                </a:solidFill>
                <a:latin typeface="Palatino"/>
                <a:ea typeface="Palatino"/>
                <a:cs typeface="Palatino"/>
                <a:sym typeface="Palatino"/>
              </a:defRPr>
            </a:pPr>
            <a:r>
              <a:t>Collaboration.</a:t>
            </a:r>
          </a:p>
          <a:p>
            <a:pPr lvl="1" marL="742950" indent="-285750">
              <a:spcBef>
                <a:spcPts val="0"/>
              </a:spcBef>
              <a:defRPr b="1" sz="2000">
                <a:solidFill>
                  <a:srgbClr val="9A0000"/>
                </a:solidFill>
                <a:latin typeface="Palatino"/>
                <a:ea typeface="Palatino"/>
                <a:cs typeface="Palatino"/>
                <a:sym typeface="Palatino"/>
              </a:defRPr>
            </a:pPr>
            <a:r>
              <a:t>Decision-making ability.</a:t>
            </a:r>
          </a:p>
          <a:p>
            <a:pPr lvl="1" marL="742950" indent="-285750">
              <a:spcBef>
                <a:spcPts val="0"/>
              </a:spcBef>
              <a:defRPr b="1" sz="2000">
                <a:solidFill>
                  <a:srgbClr val="9A0000"/>
                </a:solidFill>
                <a:latin typeface="Palatino"/>
                <a:ea typeface="Palatino"/>
                <a:cs typeface="Palatino"/>
                <a:sym typeface="Palatino"/>
              </a:defRPr>
            </a:pPr>
            <a:r>
              <a:t>Fuzzy problem-solving ability.</a:t>
            </a:r>
          </a:p>
          <a:p>
            <a:pPr lvl="1" marL="742950" indent="-285750">
              <a:spcBef>
                <a:spcPts val="0"/>
              </a:spcBef>
              <a:defRPr b="1" sz="2000">
                <a:solidFill>
                  <a:srgbClr val="9A0000"/>
                </a:solidFill>
                <a:latin typeface="Palatino"/>
                <a:ea typeface="Palatino"/>
                <a:cs typeface="Palatino"/>
                <a:sym typeface="Palatino"/>
              </a:defRPr>
            </a:pPr>
            <a:r>
              <a:t>Mutual trust and respect.</a:t>
            </a:r>
          </a:p>
          <a:p>
            <a:pPr lvl="1" marL="742950" indent="-285750">
              <a:spcBef>
                <a:spcPts val="0"/>
              </a:spcBef>
              <a:defRPr b="1" sz="2000">
                <a:solidFill>
                  <a:srgbClr val="9A0000"/>
                </a:solidFill>
                <a:latin typeface="Palatino"/>
                <a:ea typeface="Palatino"/>
                <a:cs typeface="Palatino"/>
                <a:sym typeface="Palatino"/>
              </a:defRPr>
            </a:pPr>
            <a:r>
              <a:t>Self-organization.</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180" name="Scope definition…"/>
          <p:cNvSpPr txBox="1"/>
          <p:nvPr>
            <p:ph type="body" idx="4294967295"/>
          </p:nvPr>
        </p:nvSpPr>
        <p:spPr>
          <a:xfrm>
            <a:off x="1828800" y="1905000"/>
            <a:ext cx="6934200" cy="4191000"/>
          </a:xfrm>
          <a:prstGeom prst="rect">
            <a:avLst/>
          </a:prstGeom>
        </p:spPr>
        <p:txBody>
          <a:bodyPr>
            <a:normAutofit fontScale="100000" lnSpcReduction="0"/>
          </a:bodyPr>
          <a:lstStyle/>
          <a:p>
            <a:pPr>
              <a:lnSpc>
                <a:spcPct val="150000"/>
              </a:lnSpc>
              <a:buChar char="■"/>
              <a:defRPr>
                <a:latin typeface="Times New Roman"/>
                <a:ea typeface="Times New Roman"/>
                <a:cs typeface="Times New Roman"/>
                <a:sym typeface="Times New Roman"/>
              </a:defRPr>
            </a:pPr>
            <a:r>
              <a:t>Scope definition</a:t>
            </a:r>
          </a:p>
          <a:p>
            <a:pPr>
              <a:lnSpc>
                <a:spcPct val="150000"/>
              </a:lnSpc>
              <a:buChar char="■"/>
              <a:defRPr>
                <a:latin typeface="Times New Roman"/>
                <a:ea typeface="Times New Roman"/>
                <a:cs typeface="Times New Roman"/>
                <a:sym typeface="Times New Roman"/>
              </a:defRPr>
            </a:pPr>
            <a:r>
              <a:t>Requirement traceability</a:t>
            </a:r>
          </a:p>
          <a:p>
            <a:pPr>
              <a:lnSpc>
                <a:spcPct val="150000"/>
              </a:lnSpc>
              <a:buChar char="■"/>
              <a:defRPr>
                <a:latin typeface="Times New Roman"/>
                <a:ea typeface="Times New Roman"/>
                <a:cs typeface="Times New Roman"/>
                <a:sym typeface="Times New Roman"/>
              </a:defRPr>
            </a:pPr>
            <a:r>
              <a:t>Prototyping</a:t>
            </a:r>
          </a:p>
          <a:p>
            <a:pPr>
              <a:lnSpc>
                <a:spcPct val="150000"/>
              </a:lnSpc>
              <a:buChar char="■"/>
              <a:defRPr>
                <a:latin typeface="Times New Roman"/>
                <a:ea typeface="Times New Roman"/>
                <a:cs typeface="Times New Roman"/>
                <a:sym typeface="Times New Roman"/>
              </a:defRPr>
            </a:pPr>
            <a:r>
              <a:t>Change management</a:t>
            </a:r>
          </a:p>
          <a:p>
            <a:pPr>
              <a:lnSpc>
                <a:spcPct val="150000"/>
              </a:lnSpc>
              <a:buChar char="■"/>
              <a:defRPr>
                <a:latin typeface="Times New Roman"/>
                <a:ea typeface="Times New Roman"/>
                <a:cs typeface="Times New Roman"/>
                <a:sym typeface="Times New Roman"/>
              </a:defRPr>
            </a:pPr>
            <a:r>
              <a:t>Risk analysis</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4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0" name="Extreme Programming (XP)"/>
          <p:cNvSpPr txBox="1"/>
          <p:nvPr>
            <p:ph type="title" idx="4294967295"/>
          </p:nvPr>
        </p:nvSpPr>
        <p:spPr>
          <a:xfrm>
            <a:off x="1219200" y="1143000"/>
            <a:ext cx="7720013" cy="633413"/>
          </a:xfrm>
          <a:prstGeom prst="rect">
            <a:avLst/>
          </a:prstGeom>
        </p:spPr>
        <p:txBody>
          <a:bodyPr>
            <a:normAutofit fontScale="100000" lnSpcReduction="0"/>
          </a:bodyPr>
          <a:lstStyle>
            <a:lvl1pPr defTabSz="841247">
              <a:defRPr sz="3680"/>
            </a:lvl1pPr>
          </a:lstStyle>
          <a:p>
            <a:pPr/>
            <a:r>
              <a:t>Extreme Programming (XP)</a:t>
            </a:r>
          </a:p>
        </p:txBody>
      </p:sp>
      <p:sp>
        <p:nvSpPr>
          <p:cNvPr id="451" name="The most widely used agile process, originally proposed by Kent Beck…"/>
          <p:cNvSpPr txBox="1"/>
          <p:nvPr>
            <p:ph type="body" idx="4294967295"/>
          </p:nvPr>
        </p:nvSpPr>
        <p:spPr>
          <a:xfrm>
            <a:off x="1714499" y="1947386"/>
            <a:ext cx="6934201" cy="4191001"/>
          </a:xfrm>
          <a:prstGeom prst="rect">
            <a:avLst/>
          </a:prstGeom>
        </p:spPr>
        <p:txBody>
          <a:bodyPr>
            <a:normAutofit fontScale="100000" lnSpcReduction="0"/>
          </a:bodyPr>
          <a:lstStyle/>
          <a:p>
            <a:pPr>
              <a:buChar char="■"/>
            </a:pPr>
            <a:r>
              <a:t>The most widely used agile process, originally proposed by Kent Beck</a:t>
            </a:r>
          </a:p>
          <a:p>
            <a:pPr>
              <a:buChar char="■"/>
            </a:pPr>
            <a:r>
              <a:t>XP Planning</a:t>
            </a:r>
          </a:p>
          <a:p>
            <a:pPr lvl="1" marL="742950" indent="-285750">
              <a:spcBef>
                <a:spcPts val="0"/>
              </a:spcBef>
              <a:defRPr sz="2000"/>
            </a:pPr>
            <a:r>
              <a:t>Begins with the creation of “</a:t>
            </a:r>
            <a:r>
              <a:rPr>
                <a:solidFill>
                  <a:srgbClr val="9A0000"/>
                </a:solidFill>
              </a:rPr>
              <a:t>user stories</a:t>
            </a:r>
            <a:r>
              <a:t>”</a:t>
            </a:r>
          </a:p>
          <a:p>
            <a:pPr lvl="1" marL="742950" indent="-285750">
              <a:spcBef>
                <a:spcPts val="0"/>
              </a:spcBef>
              <a:defRPr sz="2000"/>
            </a:pPr>
            <a:r>
              <a:t>Agile team assesses each story and assigns a </a:t>
            </a:r>
            <a:r>
              <a:rPr>
                <a:solidFill>
                  <a:srgbClr val="9A0000"/>
                </a:solidFill>
              </a:rPr>
              <a:t>cost.</a:t>
            </a:r>
          </a:p>
          <a:p>
            <a:pPr lvl="1" marL="742950" indent="-285750">
              <a:spcBef>
                <a:spcPts val="0"/>
              </a:spcBef>
              <a:defRPr sz="2000"/>
            </a:pPr>
            <a:r>
              <a:t>Stories are grouped for a </a:t>
            </a:r>
            <a:r>
              <a:rPr>
                <a:solidFill>
                  <a:srgbClr val="9A0000"/>
                </a:solidFill>
              </a:rPr>
              <a:t>deliverable increment</a:t>
            </a:r>
          </a:p>
          <a:p>
            <a:pPr lvl="1" marL="742950" indent="-285750">
              <a:spcBef>
                <a:spcPts val="0"/>
              </a:spcBef>
              <a:defRPr sz="2000"/>
            </a:pPr>
            <a:r>
              <a:t>A </a:t>
            </a:r>
            <a:r>
              <a:rPr>
                <a:solidFill>
                  <a:srgbClr val="9A0000"/>
                </a:solidFill>
              </a:rPr>
              <a:t>commitment</a:t>
            </a:r>
            <a:r>
              <a:t> is made on delivery date</a:t>
            </a:r>
          </a:p>
          <a:p>
            <a:pPr lvl="1" marL="742950" indent="-285750">
              <a:spcBef>
                <a:spcPts val="0"/>
              </a:spcBef>
              <a:defRPr sz="2000"/>
            </a:pPr>
            <a:r>
              <a:t>After the first increment “</a:t>
            </a:r>
            <a:r>
              <a:rPr>
                <a:solidFill>
                  <a:srgbClr val="9A0000"/>
                </a:solidFill>
              </a:rPr>
              <a:t>project velocity</a:t>
            </a:r>
            <a:r>
              <a:t>” is used to help define subsequent delivery dates for other increments. </a:t>
            </a: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5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5" name="Extreme Programming (XP)"/>
          <p:cNvSpPr txBox="1"/>
          <p:nvPr>
            <p:ph type="title" idx="4294967295"/>
          </p:nvPr>
        </p:nvSpPr>
        <p:spPr>
          <a:xfrm>
            <a:off x="1143000" y="1143000"/>
            <a:ext cx="7350125" cy="633413"/>
          </a:xfrm>
          <a:prstGeom prst="rect">
            <a:avLst/>
          </a:prstGeom>
        </p:spPr>
        <p:txBody>
          <a:bodyPr>
            <a:normAutofit fontScale="100000" lnSpcReduction="0"/>
          </a:bodyPr>
          <a:lstStyle>
            <a:lvl1pPr defTabSz="841247">
              <a:defRPr sz="3680"/>
            </a:lvl1pPr>
          </a:lstStyle>
          <a:p>
            <a:pPr/>
            <a:r>
              <a:t>Extreme Programming (XP)</a:t>
            </a:r>
          </a:p>
        </p:txBody>
      </p:sp>
      <p:sp>
        <p:nvSpPr>
          <p:cNvPr id="456" name="XP Design…"/>
          <p:cNvSpPr txBox="1"/>
          <p:nvPr>
            <p:ph type="body" idx="4294967295"/>
          </p:nvPr>
        </p:nvSpPr>
        <p:spPr>
          <a:xfrm>
            <a:off x="1981200" y="1981200"/>
            <a:ext cx="6934200" cy="4191000"/>
          </a:xfrm>
          <a:prstGeom prst="rect">
            <a:avLst/>
          </a:prstGeom>
        </p:spPr>
        <p:txBody>
          <a:bodyPr>
            <a:normAutofit fontScale="100000" lnSpcReduction="0"/>
          </a:bodyPr>
          <a:lstStyle/>
          <a:p>
            <a:pPr marL="285750" indent="-285750">
              <a:lnSpc>
                <a:spcPct val="90000"/>
              </a:lnSpc>
              <a:spcBef>
                <a:spcPts val="300"/>
              </a:spcBef>
              <a:buChar char="■"/>
              <a:defRPr sz="1600"/>
            </a:pPr>
            <a:r>
              <a:t>XP Design</a:t>
            </a:r>
          </a:p>
          <a:p>
            <a:pPr lvl="1" marL="685800" indent="-228600">
              <a:lnSpc>
                <a:spcPct val="90000"/>
              </a:lnSpc>
              <a:spcBef>
                <a:spcPts val="0"/>
              </a:spcBef>
              <a:defRPr sz="1600"/>
            </a:pPr>
            <a:r>
              <a:t>Follows the </a:t>
            </a:r>
            <a:r>
              <a:rPr>
                <a:solidFill>
                  <a:srgbClr val="9A0000"/>
                </a:solidFill>
              </a:rPr>
              <a:t>KIS principle</a:t>
            </a:r>
          </a:p>
          <a:p>
            <a:pPr lvl="1" marL="685800" indent="-228600">
              <a:lnSpc>
                <a:spcPct val="90000"/>
              </a:lnSpc>
              <a:spcBef>
                <a:spcPts val="0"/>
              </a:spcBef>
              <a:defRPr sz="1600"/>
            </a:pPr>
            <a:r>
              <a:t>Encourage the use of </a:t>
            </a:r>
            <a:r>
              <a:rPr>
                <a:solidFill>
                  <a:srgbClr val="9A0000"/>
                </a:solidFill>
              </a:rPr>
              <a:t>CRC cards.</a:t>
            </a:r>
          </a:p>
          <a:p>
            <a:pPr lvl="1" marL="685800" indent="-228600">
              <a:lnSpc>
                <a:spcPct val="90000"/>
              </a:lnSpc>
              <a:spcBef>
                <a:spcPts val="0"/>
              </a:spcBef>
              <a:defRPr sz="1600"/>
            </a:pPr>
            <a:r>
              <a:t>For difficult design problems, suggests the creation of “</a:t>
            </a:r>
            <a:r>
              <a:rPr>
                <a:solidFill>
                  <a:srgbClr val="9A0000"/>
                </a:solidFill>
              </a:rPr>
              <a:t>spike solutions</a:t>
            </a:r>
            <a:r>
              <a:t>”—a design prototype</a:t>
            </a:r>
          </a:p>
          <a:p>
            <a:pPr lvl="1" marL="685800" indent="-228600">
              <a:lnSpc>
                <a:spcPct val="90000"/>
              </a:lnSpc>
              <a:spcBef>
                <a:spcPts val="0"/>
              </a:spcBef>
              <a:defRPr sz="1600"/>
            </a:pPr>
            <a:r>
              <a:t>Encourages “</a:t>
            </a:r>
            <a:r>
              <a:rPr>
                <a:solidFill>
                  <a:srgbClr val="9A0000"/>
                </a:solidFill>
              </a:rPr>
              <a:t>refactoring</a:t>
            </a:r>
            <a:r>
              <a:t>”—an iterative refinement of the internal program design</a:t>
            </a:r>
          </a:p>
          <a:p>
            <a:pPr marL="285750" indent="-285750">
              <a:lnSpc>
                <a:spcPct val="90000"/>
              </a:lnSpc>
              <a:spcBef>
                <a:spcPts val="300"/>
              </a:spcBef>
              <a:buChar char="■"/>
              <a:defRPr sz="1600"/>
            </a:pPr>
            <a:r>
              <a:t>XP Coding</a:t>
            </a:r>
          </a:p>
          <a:p>
            <a:pPr lvl="1" marL="685800" indent="-228600">
              <a:lnSpc>
                <a:spcPct val="90000"/>
              </a:lnSpc>
              <a:spcBef>
                <a:spcPts val="0"/>
              </a:spcBef>
              <a:defRPr sz="1600"/>
            </a:pPr>
            <a:r>
              <a:t>Recommends the </a:t>
            </a:r>
            <a:r>
              <a:rPr>
                <a:solidFill>
                  <a:srgbClr val="9A0000"/>
                </a:solidFill>
              </a:rPr>
              <a:t>construction of a unit test</a:t>
            </a:r>
            <a:r>
              <a:t> for a story </a:t>
            </a:r>
            <a:r>
              <a:rPr i="1"/>
              <a:t>before</a:t>
            </a:r>
            <a:r>
              <a:t> coding commences</a:t>
            </a:r>
          </a:p>
          <a:p>
            <a:pPr lvl="1" marL="685800" indent="-228600">
              <a:lnSpc>
                <a:spcPct val="90000"/>
              </a:lnSpc>
              <a:spcBef>
                <a:spcPts val="0"/>
              </a:spcBef>
              <a:defRPr sz="1600"/>
            </a:pPr>
            <a:r>
              <a:t>Encourages “</a:t>
            </a:r>
            <a:r>
              <a:rPr>
                <a:solidFill>
                  <a:srgbClr val="9A0000"/>
                </a:solidFill>
              </a:rPr>
              <a:t>pair programming</a:t>
            </a:r>
            <a:r>
              <a:t>”</a:t>
            </a:r>
          </a:p>
          <a:p>
            <a:pPr marL="285750" indent="-285750">
              <a:lnSpc>
                <a:spcPct val="90000"/>
              </a:lnSpc>
              <a:spcBef>
                <a:spcPts val="300"/>
              </a:spcBef>
              <a:buChar char="■"/>
              <a:defRPr sz="1600"/>
            </a:pPr>
            <a:r>
              <a:t>XP Testing</a:t>
            </a:r>
          </a:p>
          <a:p>
            <a:pPr lvl="1" marL="685800" indent="-228600">
              <a:lnSpc>
                <a:spcPct val="90000"/>
              </a:lnSpc>
              <a:spcBef>
                <a:spcPts val="0"/>
              </a:spcBef>
              <a:defRPr sz="1600"/>
            </a:pPr>
            <a:r>
              <a:t>All </a:t>
            </a:r>
            <a:r>
              <a:rPr>
                <a:solidFill>
                  <a:srgbClr val="9A0000"/>
                </a:solidFill>
              </a:rPr>
              <a:t>unit tests are executed daily</a:t>
            </a:r>
          </a:p>
          <a:p>
            <a:pPr lvl="1" marL="685800" indent="-228600">
              <a:lnSpc>
                <a:spcPct val="90000"/>
              </a:lnSpc>
              <a:spcBef>
                <a:spcPts val="0"/>
              </a:spcBef>
              <a:defRPr sz="1600">
                <a:solidFill>
                  <a:srgbClr val="9A0000"/>
                </a:solidFill>
              </a:defRPr>
            </a:pPr>
            <a:r>
              <a:t>“Acceptance tests”</a:t>
            </a:r>
            <a:r>
              <a:rPr>
                <a:solidFill>
                  <a:srgbClr val="000000"/>
                </a:solidFill>
              </a:rPr>
              <a:t> are defined by the customer and executed to assess customer visible functionality</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5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60" name="Extreme Programming (XP)"/>
          <p:cNvSpPr txBox="1"/>
          <p:nvPr>
            <p:ph type="title" idx="4294967295"/>
          </p:nvPr>
        </p:nvSpPr>
        <p:spPr>
          <a:xfrm>
            <a:off x="1219200" y="1066800"/>
            <a:ext cx="8116888" cy="600075"/>
          </a:xfrm>
          <a:prstGeom prst="rect">
            <a:avLst/>
          </a:prstGeom>
        </p:spPr>
        <p:txBody>
          <a:bodyPr>
            <a:normAutofit fontScale="100000" lnSpcReduction="0"/>
          </a:bodyPr>
          <a:lstStyle>
            <a:lvl1pPr defTabSz="749808">
              <a:defRPr sz="3280"/>
            </a:lvl1pPr>
          </a:lstStyle>
          <a:p>
            <a:pPr/>
            <a:r>
              <a:t>Extreme Programming (XP)</a:t>
            </a:r>
          </a:p>
        </p:txBody>
      </p:sp>
      <p:pic>
        <p:nvPicPr>
          <p:cNvPr id="461" name="image.pdf" descr="image.pdf"/>
          <p:cNvPicPr>
            <a:picLocks noChangeAspect="1"/>
          </p:cNvPicPr>
          <p:nvPr/>
        </p:nvPicPr>
        <p:blipFill>
          <a:blip r:embed="rId2">
            <a:extLst/>
          </a:blip>
          <a:stretch>
            <a:fillRect/>
          </a:stretch>
        </p:blipFill>
        <p:spPr>
          <a:xfrm>
            <a:off x="2209800" y="1905000"/>
            <a:ext cx="4692650" cy="4379913"/>
          </a:xfrm>
          <a:prstGeom prst="rect">
            <a:avLst/>
          </a:prstGeom>
          <a:ln w="12700">
            <a:miter lim="400000"/>
          </a:ln>
        </p:spPr>
      </p:pic>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3" name="CRC Cards"/>
          <p:cNvSpPr txBox="1"/>
          <p:nvPr>
            <p:ph type="title" idx="4294967295"/>
          </p:nvPr>
        </p:nvSpPr>
        <p:spPr>
          <a:xfrm>
            <a:off x="1219200" y="990600"/>
            <a:ext cx="6705600" cy="633413"/>
          </a:xfrm>
          <a:prstGeom prst="rect">
            <a:avLst/>
          </a:prstGeom>
        </p:spPr>
        <p:txBody>
          <a:bodyPr>
            <a:normAutofit fontScale="100000" lnSpcReduction="0"/>
          </a:bodyPr>
          <a:lstStyle>
            <a:lvl1pPr defTabSz="841247">
              <a:defRPr sz="3680"/>
            </a:lvl1pPr>
          </a:lstStyle>
          <a:p>
            <a:pPr/>
            <a:r>
              <a:t>CRC Cards</a:t>
            </a:r>
          </a:p>
        </p:txBody>
      </p:sp>
      <p:sp>
        <p:nvSpPr>
          <p:cNvPr id="464"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65"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466" name="Class, Responsibilities, Collaborators (CRC) Cards | SpringerLink" descr="Class, Responsibilities, Collaborators (CRC) Cards | SpringerLink"/>
          <p:cNvPicPr>
            <a:picLocks noChangeAspect="1"/>
          </p:cNvPicPr>
          <p:nvPr/>
        </p:nvPicPr>
        <p:blipFill>
          <a:blip r:embed="rId2">
            <a:extLst/>
          </a:blip>
          <a:stretch>
            <a:fillRect/>
          </a:stretch>
        </p:blipFill>
        <p:spPr>
          <a:xfrm>
            <a:off x="1219200" y="1989137"/>
            <a:ext cx="5486400" cy="3419476"/>
          </a:xfrm>
          <a:prstGeom prst="rect">
            <a:avLst/>
          </a:prstGeom>
          <a:ln w="12700">
            <a:miter lim="400000"/>
          </a:ln>
        </p:spPr>
      </p:pic>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8"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69"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0" name="Scrum"/>
          <p:cNvSpPr txBox="1"/>
          <p:nvPr>
            <p:ph type="title" idx="4294967295"/>
          </p:nvPr>
        </p:nvSpPr>
        <p:spPr>
          <a:xfrm>
            <a:off x="1219199" y="1143000"/>
            <a:ext cx="2689227" cy="633413"/>
          </a:xfrm>
          <a:prstGeom prst="rect">
            <a:avLst/>
          </a:prstGeom>
        </p:spPr>
        <p:txBody>
          <a:bodyPr>
            <a:normAutofit fontScale="100000" lnSpcReduction="0"/>
          </a:bodyPr>
          <a:lstStyle>
            <a:lvl1pPr defTabSz="841247">
              <a:defRPr sz="3680"/>
            </a:lvl1pPr>
          </a:lstStyle>
          <a:p>
            <a:pPr/>
            <a:r>
              <a:t>Scrum</a:t>
            </a:r>
          </a:p>
        </p:txBody>
      </p:sp>
      <p:sp>
        <p:nvSpPr>
          <p:cNvPr id="471" name="Originally proposed by Schwaber and Beedle…"/>
          <p:cNvSpPr txBox="1"/>
          <p:nvPr>
            <p:ph type="body" idx="4294967295"/>
          </p:nvPr>
        </p:nvSpPr>
        <p:spPr>
          <a:xfrm>
            <a:off x="1828800" y="1905000"/>
            <a:ext cx="6934200" cy="4191000"/>
          </a:xfrm>
          <a:prstGeom prst="rect">
            <a:avLst/>
          </a:prstGeom>
        </p:spPr>
        <p:txBody>
          <a:bodyPr>
            <a:normAutofit fontScale="100000" lnSpcReduction="0"/>
          </a:bodyPr>
          <a:lstStyle/>
          <a:p>
            <a:pPr marL="285750" indent="-285750">
              <a:lnSpc>
                <a:spcPct val="90000"/>
              </a:lnSpc>
              <a:buChar char="■"/>
            </a:pPr>
            <a:r>
              <a:t>Originally proposed by Schwaber and Beedle</a:t>
            </a:r>
          </a:p>
          <a:p>
            <a:pPr marL="285750" indent="-285750">
              <a:lnSpc>
                <a:spcPct val="90000"/>
              </a:lnSpc>
              <a:buChar char="■"/>
            </a:pPr>
            <a:r>
              <a:t>Scrum—distinguishing features</a:t>
            </a:r>
          </a:p>
          <a:p>
            <a:pPr lvl="1" marL="685800" indent="-228600">
              <a:lnSpc>
                <a:spcPct val="90000"/>
              </a:lnSpc>
              <a:spcBef>
                <a:spcPts val="0"/>
              </a:spcBef>
              <a:defRPr sz="2000"/>
            </a:pPr>
            <a:r>
              <a:t>Development work is partitioned into “</a:t>
            </a:r>
            <a:r>
              <a:rPr>
                <a:solidFill>
                  <a:srgbClr val="9A0000"/>
                </a:solidFill>
              </a:rPr>
              <a:t>packets</a:t>
            </a:r>
            <a:r>
              <a:t>”</a:t>
            </a:r>
          </a:p>
          <a:p>
            <a:pPr lvl="1" marL="685800" indent="-228600">
              <a:lnSpc>
                <a:spcPct val="90000"/>
              </a:lnSpc>
              <a:spcBef>
                <a:spcPts val="0"/>
              </a:spcBef>
              <a:defRPr sz="2000">
                <a:solidFill>
                  <a:srgbClr val="9A0000"/>
                </a:solidFill>
              </a:defRPr>
            </a:pPr>
            <a:r>
              <a:t>Testing and documentation are on-going</a:t>
            </a:r>
            <a:r>
              <a:rPr>
                <a:solidFill>
                  <a:srgbClr val="000000"/>
                </a:solidFill>
              </a:rPr>
              <a:t> as the product is constructed</a:t>
            </a:r>
          </a:p>
          <a:p>
            <a:pPr lvl="1" marL="685800" indent="-228600">
              <a:lnSpc>
                <a:spcPct val="90000"/>
              </a:lnSpc>
              <a:spcBef>
                <a:spcPts val="0"/>
              </a:spcBef>
              <a:defRPr sz="2000"/>
            </a:pPr>
            <a:r>
              <a:t>Work occurs in “</a:t>
            </a:r>
            <a:r>
              <a:rPr>
                <a:solidFill>
                  <a:srgbClr val="9A0000"/>
                </a:solidFill>
              </a:rPr>
              <a:t>sprints</a:t>
            </a:r>
            <a:r>
              <a:t>” and is derived from a “</a:t>
            </a:r>
            <a:r>
              <a:rPr>
                <a:solidFill>
                  <a:srgbClr val="9A0000"/>
                </a:solidFill>
              </a:rPr>
              <a:t>backlog</a:t>
            </a:r>
            <a:r>
              <a:t>” of existing requirements</a:t>
            </a:r>
          </a:p>
          <a:p>
            <a:pPr lvl="1" marL="685800" indent="-228600">
              <a:lnSpc>
                <a:spcPct val="90000"/>
              </a:lnSpc>
              <a:spcBef>
                <a:spcPts val="0"/>
              </a:spcBef>
              <a:defRPr sz="2000">
                <a:solidFill>
                  <a:srgbClr val="9A0000"/>
                </a:solidFill>
              </a:defRPr>
            </a:pPr>
            <a:r>
              <a:t>Meetings are very short</a:t>
            </a:r>
            <a:r>
              <a:rPr>
                <a:solidFill>
                  <a:srgbClr val="000000"/>
                </a:solidFill>
              </a:rPr>
              <a:t> and sometimes conducted without chairs</a:t>
            </a:r>
          </a:p>
          <a:p>
            <a:pPr lvl="1" marL="685800" indent="-228600">
              <a:lnSpc>
                <a:spcPct val="90000"/>
              </a:lnSpc>
              <a:spcBef>
                <a:spcPts val="0"/>
              </a:spcBef>
              <a:defRPr sz="2000"/>
            </a:pPr>
            <a:r>
              <a:t>“</a:t>
            </a:r>
            <a:r>
              <a:rPr>
                <a:solidFill>
                  <a:srgbClr val="9A0000"/>
                </a:solidFill>
              </a:rPr>
              <a:t>demos</a:t>
            </a:r>
            <a:r>
              <a:t>” are delivered to the customer with the time-box allocated</a:t>
            </a:r>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3"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74"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75" name="Scrum"/>
          <p:cNvSpPr txBox="1"/>
          <p:nvPr>
            <p:ph type="title" idx="4294967295"/>
          </p:nvPr>
        </p:nvSpPr>
        <p:spPr>
          <a:xfrm>
            <a:off x="1219200" y="685799"/>
            <a:ext cx="1922463" cy="1143002"/>
          </a:xfrm>
          <a:prstGeom prst="rect">
            <a:avLst/>
          </a:prstGeom>
        </p:spPr>
        <p:txBody>
          <a:bodyPr>
            <a:normAutofit fontScale="100000" lnSpcReduction="0"/>
          </a:bodyPr>
          <a:lstStyle/>
          <a:p>
            <a:pPr/>
            <a:r>
              <a:t>Scrum</a:t>
            </a:r>
          </a:p>
        </p:txBody>
      </p:sp>
      <p:pic>
        <p:nvPicPr>
          <p:cNvPr id="476" name="image.png" descr="image.png"/>
          <p:cNvPicPr>
            <a:picLocks noChangeAspect="1"/>
          </p:cNvPicPr>
          <p:nvPr/>
        </p:nvPicPr>
        <p:blipFill>
          <a:blip r:embed="rId2">
            <a:extLst/>
          </a:blip>
          <a:stretch>
            <a:fillRect/>
          </a:stretch>
        </p:blipFill>
        <p:spPr>
          <a:xfrm>
            <a:off x="1211262" y="1951037"/>
            <a:ext cx="6424613" cy="4129088"/>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8"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479" name="Backlog: Prioritized list of project requirements or features that provide business value for the customer. Items can be added to backlog at any time.…"/>
          <p:cNvSpPr txBox="1"/>
          <p:nvPr>
            <p:ph type="body" idx="4294967295"/>
          </p:nvPr>
        </p:nvSpPr>
        <p:spPr>
          <a:xfrm>
            <a:off x="900112" y="1839912"/>
            <a:ext cx="7791451" cy="4191001"/>
          </a:xfrm>
          <a:prstGeom prst="rect">
            <a:avLst/>
          </a:prstGeom>
        </p:spPr>
        <p:txBody>
          <a:bodyPr>
            <a:normAutofit fontScale="100000" lnSpcReduction="0"/>
          </a:bodyPr>
          <a:lstStyle/>
          <a:p>
            <a:pPr algn="just">
              <a:buChar char="■"/>
              <a:defRPr b="1">
                <a:solidFill>
                  <a:srgbClr val="273239"/>
                </a:solidFill>
                <a:latin typeface="Nunito"/>
                <a:ea typeface="Nunito"/>
                <a:cs typeface="Nunito"/>
                <a:sym typeface="Nunito"/>
              </a:defRPr>
            </a:pPr>
            <a:r>
              <a:t>Backlog:</a:t>
            </a:r>
            <a:r>
              <a:rPr b="0"/>
              <a:t> Prioritized list of project requirements or features that provide business value for the customer. Items can be added to backlog at any time.</a:t>
            </a:r>
            <a:endParaRPr b="0"/>
          </a:p>
          <a:p>
            <a:pPr algn="just">
              <a:buChar char="■"/>
              <a:defRPr b="1">
                <a:solidFill>
                  <a:srgbClr val="273239"/>
                </a:solidFill>
                <a:latin typeface="Nunito"/>
                <a:ea typeface="Nunito"/>
                <a:cs typeface="Nunito"/>
                <a:sym typeface="Nunito"/>
              </a:defRPr>
            </a:pPr>
            <a:r>
              <a:t>Sprint:</a:t>
            </a:r>
            <a:r>
              <a:rPr b="0"/>
              <a:t> Work units that are required to achieve a requirement defined in a backlog that must be fit into a predefined time box.</a:t>
            </a:r>
          </a:p>
          <a:p>
            <a:pPr algn="just">
              <a:buSzTx/>
              <a:buFont typeface="Wingdings"/>
              <a:buNone/>
              <a:defRPr>
                <a:solidFill>
                  <a:srgbClr val="273239"/>
                </a:solidFill>
                <a:latin typeface="Nunito"/>
                <a:ea typeface="Nunito"/>
                <a:cs typeface="Nunito"/>
                <a:sym typeface="Nunito"/>
              </a:defRPr>
            </a:pPr>
            <a:r>
              <a:t>	A Sprint is a time box of one month or less. A    </a:t>
            </a:r>
          </a:p>
          <a:p>
            <a:pPr algn="just">
              <a:buSzTx/>
              <a:buFont typeface="Wingdings"/>
              <a:buNone/>
              <a:defRPr>
                <a:solidFill>
                  <a:srgbClr val="273239"/>
                </a:solidFill>
                <a:latin typeface="Nunito"/>
                <a:ea typeface="Nunito"/>
                <a:cs typeface="Nunito"/>
                <a:sym typeface="Nunito"/>
              </a:defRPr>
            </a:pPr>
            <a:r>
              <a:t>           new Sprint starts immediately after the </a:t>
            </a:r>
          </a:p>
          <a:p>
            <a:pPr algn="just">
              <a:buSzTx/>
              <a:buFont typeface="Wingdings"/>
              <a:buNone/>
              <a:defRPr>
                <a:solidFill>
                  <a:srgbClr val="273239"/>
                </a:solidFill>
                <a:latin typeface="Nunito"/>
                <a:ea typeface="Nunito"/>
                <a:cs typeface="Nunito"/>
                <a:sym typeface="Nunito"/>
              </a:defRPr>
            </a:pPr>
            <a:r>
              <a:t>           completion of the previous Sprint. </a:t>
            </a:r>
          </a:p>
        </p:txBody>
      </p:sp>
      <p:sp>
        <p:nvSpPr>
          <p:cNvPr id="480"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81"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3" name="Double-click to edit"/>
          <p:cNvSpPr txBox="1"/>
          <p:nvPr>
            <p:ph type="title" idx="4294967295"/>
          </p:nvPr>
        </p:nvSpPr>
        <p:spPr>
          <a:xfrm>
            <a:off x="1219200" y="990600"/>
            <a:ext cx="6705600" cy="633413"/>
          </a:xfrm>
          <a:prstGeom prst="rect">
            <a:avLst/>
          </a:prstGeom>
        </p:spPr>
        <p:txBody>
          <a:bodyPr>
            <a:normAutofit fontScale="100000" lnSpcReduction="0"/>
          </a:bodyPr>
          <a:lstStyle/>
          <a:p>
            <a:pPr defTabSz="841247">
              <a:defRPr sz="3680"/>
            </a:pPr>
          </a:p>
        </p:txBody>
      </p:sp>
      <p:sp>
        <p:nvSpPr>
          <p:cNvPr id="484" name="Scrum meeting: short meeting held daily by the scrum team.(typically 15 minutes).…"/>
          <p:cNvSpPr txBox="1"/>
          <p:nvPr>
            <p:ph type="body" idx="4294967295"/>
          </p:nvPr>
        </p:nvSpPr>
        <p:spPr>
          <a:xfrm>
            <a:off x="395287" y="2205037"/>
            <a:ext cx="8367713" cy="4191001"/>
          </a:xfrm>
          <a:prstGeom prst="rect">
            <a:avLst/>
          </a:prstGeom>
        </p:spPr>
        <p:txBody>
          <a:bodyPr>
            <a:normAutofit fontScale="100000" lnSpcReduction="0"/>
          </a:bodyPr>
          <a:lstStyle/>
          <a:p>
            <a:pPr algn="just">
              <a:buChar char="■"/>
              <a:defRPr b="1">
                <a:solidFill>
                  <a:srgbClr val="273239"/>
                </a:solidFill>
                <a:latin typeface="Nunito"/>
                <a:ea typeface="Nunito"/>
                <a:cs typeface="Nunito"/>
                <a:sym typeface="Nunito"/>
              </a:defRPr>
            </a:pPr>
            <a:r>
              <a:t>Scrum meeting: </a:t>
            </a:r>
            <a:r>
              <a:rPr b="0"/>
              <a:t>short meeting held daily by the scrum team.(typically 15 minutes).</a:t>
            </a:r>
          </a:p>
          <a:p>
            <a:pPr algn="just">
              <a:buSzTx/>
              <a:buFont typeface="Wingdings"/>
              <a:buNone/>
              <a:defRPr>
                <a:solidFill>
                  <a:srgbClr val="273239"/>
                </a:solidFill>
                <a:latin typeface="Nunito"/>
                <a:ea typeface="Nunito"/>
                <a:cs typeface="Nunito"/>
                <a:sym typeface="Nunito"/>
              </a:defRPr>
            </a:pPr>
            <a:r>
              <a:t>    1. What did you do since the last team meeting?</a:t>
            </a:r>
          </a:p>
          <a:p>
            <a:pPr algn="just">
              <a:buSzTx/>
              <a:buFont typeface="Wingdings"/>
              <a:buNone/>
              <a:defRPr>
                <a:solidFill>
                  <a:srgbClr val="273239"/>
                </a:solidFill>
                <a:latin typeface="Nunito"/>
                <a:ea typeface="Nunito"/>
                <a:cs typeface="Nunito"/>
                <a:sym typeface="Nunito"/>
              </a:defRPr>
            </a:pPr>
            <a:r>
              <a:t>    2. What obstacles are you encountering?</a:t>
            </a:r>
          </a:p>
          <a:p>
            <a:pPr algn="just">
              <a:buSzTx/>
              <a:buFont typeface="Wingdings"/>
              <a:buNone/>
              <a:defRPr>
                <a:solidFill>
                  <a:srgbClr val="273239"/>
                </a:solidFill>
                <a:latin typeface="Nunito"/>
                <a:ea typeface="Nunito"/>
                <a:cs typeface="Nunito"/>
                <a:sym typeface="Nunito"/>
              </a:defRPr>
            </a:pPr>
            <a:r>
              <a:t>    3. What do you plan to accomplish by the next team meeting?</a:t>
            </a:r>
          </a:p>
          <a:p>
            <a:pPr algn="just">
              <a:buSzTx/>
              <a:buFont typeface="Wingdings"/>
              <a:buNone/>
              <a:defRPr b="1">
                <a:solidFill>
                  <a:srgbClr val="273239"/>
                </a:solidFill>
                <a:latin typeface="Nunito"/>
                <a:ea typeface="Nunito"/>
                <a:cs typeface="Nunito"/>
                <a:sym typeface="Nunito"/>
              </a:defRPr>
            </a:pPr>
            <a:r>
              <a:t>Scrum master </a:t>
            </a:r>
            <a:r>
              <a:rPr b="0"/>
              <a:t>is responsible for scheduling team meetings and assesses the responses from each persons.</a:t>
            </a:r>
          </a:p>
          <a:p>
            <a:pPr algn="just">
              <a:buChar char="■"/>
              <a:defRPr b="1">
                <a:solidFill>
                  <a:srgbClr val="273239"/>
                </a:solidFill>
                <a:latin typeface="Nunito"/>
                <a:ea typeface="Nunito"/>
                <a:cs typeface="Nunito"/>
                <a:sym typeface="Nunito"/>
              </a:defRPr>
            </a:pPr>
            <a:r>
              <a:t>Release:</a:t>
            </a:r>
            <a:r>
              <a:rPr b="0"/>
              <a:t> When the product is completed, it goes to the Release stage. </a:t>
            </a:r>
          </a:p>
        </p:txBody>
      </p:sp>
      <p:sp>
        <p:nvSpPr>
          <p:cNvPr id="485" name="These slides are designed to accompany Software Engineering: A Practitioner’s Approach, 7/e (McGraw-Hill, 2009) Slides copyright 2009 by Roger Pressman."/>
          <p:cNvSpPr txBox="1"/>
          <p:nvPr/>
        </p:nvSpPr>
        <p:spPr>
          <a:xfrm>
            <a:off x="1264919" y="6309359"/>
            <a:ext cx="5394961" cy="396241"/>
          </a:xfrm>
          <a:prstGeom prst="rect">
            <a:avLst/>
          </a:prstGeom>
          <a:ln w="12700">
            <a:miter lim="400000"/>
          </a:ln>
          <a:extLst>
            <a:ext uri="{C572A759-6A51-4108-AA02-DFA0A04FC94B}">
              <ma14:wrappingTextBoxFlag xmlns:ma14="http://schemas.microsoft.com/office/mac/drawingml/2011/main" val="1"/>
            </a:ext>
          </a:extLst>
        </p:spPr>
        <p:txBody>
          <a:bodyPr lIns="45719" rIns="45719" anchor="b">
            <a:spAutoFit/>
          </a:bodyPr>
          <a:lstStyle/>
          <a:p>
            <a:pPr>
              <a:defRPr sz="1000"/>
            </a:pPr>
            <a:r>
              <a:t>These slides are designed to accompany </a:t>
            </a:r>
            <a:r>
              <a:rPr i="1"/>
              <a:t>Software Engineering: A Practitioner’s Approach, 7/e </a:t>
            </a:r>
            <a:r>
              <a:t>(McGraw-Hill, 2009) Slides copyright 2009 by Roger Pressman. </a:t>
            </a:r>
          </a:p>
        </p:txBody>
      </p:sp>
      <p:sp>
        <p:nvSpPr>
          <p:cNvPr id="486" name="Slide Number"/>
          <p:cNvSpPr txBox="1"/>
          <p:nvPr>
            <p:ph type="sldNum" sz="quarter" idx="2"/>
          </p:nvPr>
        </p:nvSpPr>
        <p:spPr>
          <a:xfrm>
            <a:off x="8593797" y="6461760"/>
            <a:ext cx="245403" cy="2438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2. Software Design"/>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2. Software Design</a:t>
            </a:r>
          </a:p>
        </p:txBody>
      </p:sp>
      <p:sp>
        <p:nvSpPr>
          <p:cNvPr id="183" name="Defining the architecture, components, modules and interfaces of the software system.…"/>
          <p:cNvSpPr txBox="1"/>
          <p:nvPr>
            <p:ph type="body" idx="4294967295"/>
          </p:nvPr>
        </p:nvSpPr>
        <p:spPr>
          <a:xfrm>
            <a:off x="628650" y="2227262"/>
            <a:ext cx="7677150" cy="3663951"/>
          </a:xfrm>
          <a:prstGeom prst="rect">
            <a:avLst/>
          </a:prstGeom>
        </p:spPr>
        <p:txBody>
          <a:bodyPr>
            <a:normAutofit fontScale="100000" lnSpcReduction="0"/>
          </a:bodyPr>
          <a:lstStyle/>
          <a:p>
            <a:pPr marL="0" indent="0">
              <a:buSzTx/>
              <a:buFont typeface="Wingdings"/>
              <a:buNone/>
              <a:defRPr i="1">
                <a:latin typeface="Times New Roman"/>
                <a:ea typeface="Times New Roman"/>
                <a:cs typeface="Times New Roman"/>
                <a:sym typeface="Times New Roman"/>
              </a:defRPr>
            </a:pPr>
            <a:r>
              <a:t>Defining the architecture, components, modules and interfaces of the software system.</a:t>
            </a:r>
          </a:p>
          <a:p>
            <a:pPr marL="0" indent="0">
              <a:buSzTx/>
              <a:buFont typeface="Wingdings"/>
              <a:buNone/>
              <a:defRPr i="1">
                <a:latin typeface="Times New Roman"/>
                <a:ea typeface="Times New Roman"/>
                <a:cs typeface="Times New Roman"/>
                <a:sym typeface="Times New Roman"/>
              </a:defRPr>
            </a:pPr>
            <a:r>
              <a:t>SRS is a reference for software developers to design best architecture for the software.</a:t>
            </a:r>
          </a:p>
          <a:p>
            <a:pPr marL="0" indent="0">
              <a:buSzTx/>
              <a:buFont typeface="Wingdings"/>
              <a:buNone/>
              <a:defRPr i="1">
                <a:latin typeface="Times New Roman"/>
                <a:ea typeface="Times New Roman"/>
                <a:cs typeface="Times New Roman"/>
                <a:sym typeface="Times New Roman"/>
              </a:defRPr>
            </a:pPr>
          </a:p>
          <a:p>
            <a:pPr marL="0" indent="0">
              <a:lnSpc>
                <a:spcPct val="150000"/>
              </a:lnSpc>
              <a:buSzTx/>
              <a:buFont typeface="Wingdings"/>
              <a:buNone/>
              <a:defRPr i="1">
                <a:latin typeface="Times New Roman"/>
                <a:ea typeface="Times New Roman"/>
                <a:cs typeface="Times New Roman"/>
                <a:sym typeface="Times New Roman"/>
              </a:defRPr>
            </a:pPr>
            <a:r>
              <a:t>	</a:t>
            </a:r>
            <a:r>
              <a:rPr i="0"/>
              <a:t>1. Architectural design</a:t>
            </a:r>
            <a:endParaRPr i="0"/>
          </a:p>
          <a:p>
            <a:pPr marL="0" indent="0">
              <a:lnSpc>
                <a:spcPct val="150000"/>
              </a:lnSpc>
              <a:buSzTx/>
              <a:buFont typeface="Wingdings"/>
              <a:buNone/>
              <a:defRPr>
                <a:latin typeface="Times New Roman"/>
                <a:ea typeface="Times New Roman"/>
                <a:cs typeface="Times New Roman"/>
                <a:sym typeface="Times New Roman"/>
              </a:defRPr>
            </a:pPr>
            <a:r>
              <a:t>	2. Interface design</a:t>
            </a:r>
          </a:p>
          <a:p>
            <a:pPr marL="0" indent="0">
              <a:lnSpc>
                <a:spcPct val="150000"/>
              </a:lnSpc>
              <a:buSzTx/>
              <a:buFont typeface="Wingdings"/>
              <a:buNone/>
              <a:defRPr>
                <a:latin typeface="Times New Roman"/>
                <a:ea typeface="Times New Roman"/>
                <a:cs typeface="Times New Roman"/>
                <a:sym typeface="Times New Roman"/>
              </a:defRPr>
            </a:pPr>
            <a:r>
              <a:t>	3. Detailed design </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Architectural design"/>
          <p:cNvSpPr txBox="1"/>
          <p:nvPr>
            <p:ph type="title" idx="4294967295"/>
          </p:nvPr>
        </p:nvSpPr>
        <p:spPr>
          <a:xfrm>
            <a:off x="1219200" y="990600"/>
            <a:ext cx="6705600" cy="633413"/>
          </a:xfrm>
          <a:prstGeom prst="rect">
            <a:avLst/>
          </a:prstGeom>
        </p:spPr>
        <p:txBody>
          <a:bodyPr>
            <a:normAutofit fontScale="100000" lnSpcReduction="0"/>
          </a:bodyPr>
          <a:lstStyle>
            <a:lvl1pPr defTabSz="896111">
              <a:defRPr sz="3920">
                <a:latin typeface="Times New Roman"/>
                <a:ea typeface="Times New Roman"/>
                <a:cs typeface="Times New Roman"/>
                <a:sym typeface="Times New Roman"/>
              </a:defRPr>
            </a:lvl1pPr>
          </a:lstStyle>
          <a:p>
            <a:pPr/>
            <a:r>
              <a:t>Architectural design</a:t>
            </a:r>
          </a:p>
        </p:txBody>
      </p:sp>
      <p:pic>
        <p:nvPicPr>
          <p:cNvPr id="186" name="CS 410/510 - Software Engineering class notes" descr="CS 410/510 - Software Engineering class notes"/>
          <p:cNvPicPr>
            <a:picLocks noChangeAspect="1"/>
          </p:cNvPicPr>
          <p:nvPr/>
        </p:nvPicPr>
        <p:blipFill>
          <a:blip r:embed="rId2">
            <a:extLst/>
          </a:blip>
          <a:stretch>
            <a:fillRect/>
          </a:stretch>
        </p:blipFill>
        <p:spPr>
          <a:xfrm>
            <a:off x="1128478" y="2008761"/>
            <a:ext cx="6206409" cy="2840478"/>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User interface design"/>
          <p:cNvSpPr txBox="1"/>
          <p:nvPr>
            <p:ph type="title" idx="4294967295"/>
          </p:nvPr>
        </p:nvSpPr>
        <p:spPr>
          <a:xfrm>
            <a:off x="1447800" y="381000"/>
            <a:ext cx="7886700" cy="993775"/>
          </a:xfrm>
          <a:prstGeom prst="rect">
            <a:avLst/>
          </a:prstGeom>
        </p:spPr>
        <p:txBody>
          <a:bodyPr>
            <a:normAutofit fontScale="100000" lnSpcReduction="0"/>
          </a:bodyPr>
          <a:lstStyle>
            <a:lvl1pPr>
              <a:defRPr>
                <a:latin typeface="Times New Roman"/>
                <a:ea typeface="Times New Roman"/>
                <a:cs typeface="Times New Roman"/>
                <a:sym typeface="Times New Roman"/>
              </a:defRPr>
            </a:lvl1pPr>
          </a:lstStyle>
          <a:p>
            <a:pPr/>
            <a:r>
              <a:t>User interface design</a:t>
            </a:r>
          </a:p>
        </p:txBody>
      </p:sp>
      <p:pic>
        <p:nvPicPr>
          <p:cNvPr id="189" name="image.png" descr="image.png"/>
          <p:cNvPicPr>
            <a:picLocks noChangeAspect="1"/>
          </p:cNvPicPr>
          <p:nvPr/>
        </p:nvPicPr>
        <p:blipFill>
          <a:blip r:embed="rId2">
            <a:extLst/>
          </a:blip>
          <a:stretch>
            <a:fillRect/>
          </a:stretch>
        </p:blipFill>
        <p:spPr>
          <a:xfrm>
            <a:off x="1182687" y="1674812"/>
            <a:ext cx="6996113" cy="4506913"/>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Bold Stripes">
  <a:themeElements>
    <a:clrScheme name="Bold Stripes">
      <a:dk1>
        <a:srgbClr val="000000"/>
      </a:dk1>
      <a:lt1>
        <a:srgbClr val="EAEAEA"/>
      </a:lt1>
      <a:dk2>
        <a:srgbClr val="A7A7A7"/>
      </a:dk2>
      <a:lt2>
        <a:srgbClr val="535353"/>
      </a:lt2>
      <a:accent1>
        <a:srgbClr val="8F8F8F"/>
      </a:accent1>
      <a:accent2>
        <a:srgbClr val="7C7C7C"/>
      </a:accent2>
      <a:accent3>
        <a:srgbClr val="9BBB59"/>
      </a:accent3>
      <a:accent4>
        <a:srgbClr val="8064A2"/>
      </a:accent4>
      <a:accent5>
        <a:srgbClr val="4BACC6"/>
      </a:accent5>
      <a:accent6>
        <a:srgbClr val="F79646"/>
      </a:accent6>
      <a:hlink>
        <a:srgbClr val="0000FF"/>
      </a:hlink>
      <a:folHlink>
        <a:srgbClr val="FF00FF"/>
      </a:folHlink>
    </a:clrScheme>
    <a:fontScheme name="Bold Stripes">
      <a:majorFont>
        <a:latin typeface="Arial"/>
        <a:ea typeface="Arial"/>
        <a:cs typeface="Arial"/>
      </a:majorFont>
      <a:minorFont>
        <a:latin typeface="Helvetica"/>
        <a:ea typeface="Helvetica"/>
        <a:cs typeface="Helvetica"/>
      </a:minorFont>
    </a:fontScheme>
    <a:fmtScheme name="Bold Strip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AEA"/>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old Stripes">
  <a:themeElements>
    <a:clrScheme name="Bold Stripes">
      <a:dk1>
        <a:srgbClr val="000000"/>
      </a:dk1>
      <a:lt1>
        <a:srgbClr val="FFFFFF"/>
      </a:lt1>
      <a:dk2>
        <a:srgbClr val="A7A7A7"/>
      </a:dk2>
      <a:lt2>
        <a:srgbClr val="535353"/>
      </a:lt2>
      <a:accent1>
        <a:srgbClr val="8F8F8F"/>
      </a:accent1>
      <a:accent2>
        <a:srgbClr val="7C7C7C"/>
      </a:accent2>
      <a:accent3>
        <a:srgbClr val="9BBB59"/>
      </a:accent3>
      <a:accent4>
        <a:srgbClr val="8064A2"/>
      </a:accent4>
      <a:accent5>
        <a:srgbClr val="4BACC6"/>
      </a:accent5>
      <a:accent6>
        <a:srgbClr val="F79646"/>
      </a:accent6>
      <a:hlink>
        <a:srgbClr val="0000FF"/>
      </a:hlink>
      <a:folHlink>
        <a:srgbClr val="FF00FF"/>
      </a:folHlink>
    </a:clrScheme>
    <a:fontScheme name="Bold Stripes">
      <a:majorFont>
        <a:latin typeface="Arial"/>
        <a:ea typeface="Arial"/>
        <a:cs typeface="Arial"/>
      </a:majorFont>
      <a:minorFont>
        <a:latin typeface="Helvetica"/>
        <a:ea typeface="Helvetica"/>
        <a:cs typeface="Helvetica"/>
      </a:minorFont>
    </a:fontScheme>
    <a:fmtScheme name="Bold Strip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AEAEA"/>
        </a:solidFill>
        <a:ln w="25400" cap="flat">
          <a:solidFill>
            <a:schemeClr val="accent1">
              <a:lumOff val="44000"/>
            </a:schemeClr>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lumOff val="44000"/>
            </a:schemeClr>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