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1262" r:id="rId3"/>
    <p:sldId id="1271" r:id="rId4"/>
    <p:sldId id="1264" r:id="rId5"/>
    <p:sldId id="1265" r:id="rId6"/>
    <p:sldId id="1266" r:id="rId7"/>
    <p:sldId id="1273" r:id="rId8"/>
    <p:sldId id="1274" r:id="rId9"/>
    <p:sldId id="1267" r:id="rId10"/>
    <p:sldId id="1269" r:id="rId11"/>
    <p:sldId id="1268" r:id="rId12"/>
    <p:sldId id="1272" r:id="rId13"/>
    <p:sldId id="1275" r:id="rId14"/>
    <p:sldId id="1276" r:id="rId15"/>
    <p:sldId id="1278" r:id="rId16"/>
    <p:sldId id="1277" r:id="rId17"/>
    <p:sldId id="1279" r:id="rId18"/>
    <p:sldId id="1286" r:id="rId19"/>
    <p:sldId id="1285" r:id="rId20"/>
    <p:sldId id="1280" r:id="rId21"/>
    <p:sldId id="1281" r:id="rId22"/>
    <p:sldId id="1282" r:id="rId23"/>
    <p:sldId id="1283" r:id="rId24"/>
    <p:sldId id="1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ha M" initials="GM" lastIdx="3" clrIdx="0">
    <p:extLst>
      <p:ext uri="{19B8F6BF-5375-455C-9EA6-DF929625EA0E}">
        <p15:presenceInfo xmlns:p15="http://schemas.microsoft.com/office/powerpoint/2012/main" userId="Geetha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AFE"/>
    <a:srgbClr val="FED9FF"/>
    <a:srgbClr val="FAD8FE"/>
    <a:srgbClr val="FDD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9356" autoAdjust="0"/>
  </p:normalViewPr>
  <p:slideViewPr>
    <p:cSldViewPr snapToGrid="0">
      <p:cViewPr varScale="1">
        <p:scale>
          <a:sx n="74" d="100"/>
          <a:sy n="74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8E88-302C-457E-BDC4-2DC4E135B8EE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30E6-9EB3-46B3-B453-23E190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C7B1-3372-48B0-BF9A-E8B0D66A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325F-848E-4674-8D14-AA3DA16C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4100-98DF-4A28-9BF8-E86A1F5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7BDE-1137-4A98-9219-707F2079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49A-5440-4FE1-ABC5-11FC419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787-CF72-4AD9-A2E9-4BCE3AE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738F-6BE8-40A6-91A4-84C9E66F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FD6E-B51C-4B6D-8974-650D504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4563-0E79-4042-B36B-F089959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683-83FB-43F1-924F-C37D43EE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5FDF-F601-41FD-8F1B-59A9F5EE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3654-1792-4F83-B64D-233B5E88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986C-C991-4F3D-9CBA-F6544A8B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F46D-1102-469C-8ADF-2CF3A74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704-AEE5-43AD-99BA-0AFCAC4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B5E-9785-4FD7-B155-7D3ADCF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D12-433F-482B-92DA-90AD36D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F635-AD31-49AF-8FCA-EF5F0AC0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FEA-B36F-47E4-A744-9D16E14B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23C-846F-4701-98E1-2AA30C0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C06-3088-42D2-8F40-6F480CF9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074A-999D-4600-B4D0-6055B158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8D0-4BD8-4161-9F83-D5FFB51B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84EC-C363-4961-BCB0-1E75C98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A75-1335-4BC4-ADE6-3D6153C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FD6-2DBE-4606-BC7E-6ECC83E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FD17-4941-45D0-A94B-825AEA8AE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5B78-E08B-4674-BA2D-C6D0AD95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B4DE-C6E0-43C0-9C5C-5CBAFA9C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DF757-A17B-4E7E-95EC-C3D1684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B607-D2B7-4A58-889B-3D7FE1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2F9-2F59-4973-B3FF-FD6DCE5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186A-852B-49CE-80A8-CEB57553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702-86B5-4E2F-A57A-E860E2EE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A572B-349B-4A78-AAE0-D48A5298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CFEC-E740-4761-88D9-107254DA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3EEB-A8CC-4F87-A568-4AA732F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8D871-7F1F-474C-BE07-B566FE46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8DB53-8474-4095-AA09-B4C2F48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1137256"/>
            <a:ext cx="11209376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499" y="348662"/>
            <a:ext cx="11209376" cy="464000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Here To Edit Title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41DD4-A5E8-4552-814D-0D80AF0F22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3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9624-20AB-4018-936C-C64A1B46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54839-3857-4F43-8B7C-D63BB44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522D-D444-4666-9DD4-01033EC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3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1D9F-4466-4F53-9AAB-E3E8151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A21C-A89D-4EEA-B9E4-6F3FDC76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4D00-53E7-4681-9B2D-2952E265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50E1-7C11-4EC1-A8C1-117BC4E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CD824-36FA-4CFB-97E7-23693B1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C2F-7EAC-4ACD-A23F-E237374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157-5C58-4242-A86F-98463F5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5E7F4-367D-4208-B3DC-182274CD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56A5B-B6AD-4097-932C-3E8E77F3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7ED9-C05E-47C0-8B7E-E2B1DF5B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CA0B-359F-4C2E-AD7C-45E2CBB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037C-C980-4AF7-9C32-929CBBF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84A66-1229-4ED6-A9D1-8F02E814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AC7-8752-4D00-B2A2-8AB4F1C0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2777"/>
            <a:ext cx="10515600" cy="51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661F-0625-4389-83BE-42947615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41DB-7750-451B-A040-0A3D20C5A8E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604A-DE26-4FC2-8337-AF8A963C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A0C0-1904-41CE-9E06-BC9E5A69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03A67-7610-4F30-9DA1-29E339510F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CC57E-CE71-4F72-B89D-034E1FBAC5C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804-1F07-4BEE-9EF3-242F6526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1E86-6AC3-4B83-85F5-4B9DBDA3F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A63-6D42-4045-A1CE-EECC4791E94E}"/>
              </a:ext>
            </a:extLst>
          </p:cNvPr>
          <p:cNvSpPr/>
          <p:nvPr/>
        </p:nvSpPr>
        <p:spPr>
          <a:xfrm>
            <a:off x="32272" y="0"/>
            <a:ext cx="12159727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3B45BB-FAE8-433F-8A1C-39CBD0DB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44" y="2195680"/>
            <a:ext cx="3443174" cy="1104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019EF-39C4-4A72-8DBB-45712BDC02E5}"/>
              </a:ext>
            </a:extLst>
          </p:cNvPr>
          <p:cNvSpPr txBox="1"/>
          <p:nvPr/>
        </p:nvSpPr>
        <p:spPr>
          <a:xfrm>
            <a:off x="6128272" y="1844100"/>
            <a:ext cx="539495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BERT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7993D-50A7-4079-A22E-A3E4FEFA102A}"/>
              </a:ext>
            </a:extLst>
          </p:cNvPr>
          <p:cNvCxnSpPr>
            <a:cxnSpLocks/>
          </p:cNvCxnSpPr>
          <p:nvPr/>
        </p:nvCxnSpPr>
        <p:spPr>
          <a:xfrm>
            <a:off x="6553910" y="187197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4B50A742-4204-487A-9558-6A05025F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27" y="280527"/>
            <a:ext cx="2639345" cy="26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Amritapuri Campus | Amrita Vishwa Vidyapeetham">
            <a:extLst>
              <a:ext uri="{FF2B5EF4-FFF2-40B4-BE49-F238E27FC236}">
                <a16:creationId xmlns:a16="http://schemas.microsoft.com/office/drawing/2014/main" id="{D9708715-13EC-4C66-A09A-A0E399FC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" y="3300579"/>
            <a:ext cx="12192000" cy="3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607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DB2-8DD9-12EE-D611-6C4360CD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672" y="505445"/>
            <a:ext cx="6134101" cy="436064"/>
          </a:xfrm>
        </p:spPr>
        <p:txBody>
          <a:bodyPr>
            <a:normAutofit fontScale="90000"/>
          </a:bodyPr>
          <a:lstStyle/>
          <a:p>
            <a:r>
              <a:rPr lang="en-IN" dirty="0"/>
              <a:t>Summing up-Self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21A5-1FD0-ADA4-3C66-A6613CF5C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Transformer Encoder </a:t>
            </a:r>
            <a:r>
              <a:rPr lang="fr-FR" b="1" dirty="0" err="1">
                <a:solidFill>
                  <a:srgbClr val="C00000"/>
                </a:solidFill>
              </a:rPr>
              <a:t>Layers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78696-8257-ABF2-55E4-7DE84F90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446921"/>
            <a:ext cx="9732227" cy="39641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52D93A1-FA4E-0291-1ECC-B6CDF485A7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51301"/>
                <a:ext cx="10515600" cy="43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52D93A1-FA4E-0291-1ECC-B6CDF485A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301"/>
                <a:ext cx="10515600" cy="436064"/>
              </a:xfrm>
              <a:prstGeom prst="rect">
                <a:avLst/>
              </a:prstGeom>
              <a:blipFill>
                <a:blip r:embed="rId3"/>
                <a:stretch>
                  <a:fillRect t="-43056" b="-430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52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0509-598A-1265-C588-38D978AC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4522A-FB40-61DE-E236-122F1416C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Transformer Encoder </a:t>
            </a:r>
            <a:r>
              <a:rPr lang="fr-FR" b="1" dirty="0" err="1">
                <a:solidFill>
                  <a:srgbClr val="C00000"/>
                </a:solidFill>
              </a:rPr>
              <a:t>Layers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33092F-4E78-057E-7A85-59BBF05002EE}"/>
              </a:ext>
            </a:extLst>
          </p:cNvPr>
          <p:cNvSpPr txBox="1">
            <a:spLocks/>
          </p:cNvSpPr>
          <p:nvPr/>
        </p:nvSpPr>
        <p:spPr>
          <a:xfrm>
            <a:off x="193964" y="0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BERT base Parameter Calculation –cont.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A574A9-3986-4994-D735-A844178B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2273"/>
            <a:ext cx="6249272" cy="391532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F10E44D-0099-7446-3819-09E7F6FF0CB4}"/>
              </a:ext>
            </a:extLst>
          </p:cNvPr>
          <p:cNvSpPr/>
          <p:nvPr/>
        </p:nvSpPr>
        <p:spPr>
          <a:xfrm>
            <a:off x="4888988" y="4769013"/>
            <a:ext cx="1761193" cy="396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769383-F4B9-17D4-166D-CF3F0717B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739" y="133316"/>
            <a:ext cx="3961487" cy="17191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2AEF7E-B1DB-FD50-FF2E-376778717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50" y="1852452"/>
            <a:ext cx="4560879" cy="20060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92D7AC-290C-6B2D-1CD0-ABE33CAFC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050" y="3790601"/>
            <a:ext cx="4815981" cy="1855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4459E7-53F4-D7D4-476E-A47B73964994}"/>
              </a:ext>
            </a:extLst>
          </p:cNvPr>
          <p:cNvSpPr txBox="1"/>
          <p:nvPr/>
        </p:nvSpPr>
        <p:spPr>
          <a:xfrm>
            <a:off x="6369627" y="109085"/>
            <a:ext cx="5628409" cy="618630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7CC1A2-6E9F-873F-CE6C-51D907C92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569" y="5654149"/>
            <a:ext cx="4305673" cy="5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2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DE86-E8A6-C374-CD62-B400BD5F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935F-62BF-7E3B-FAA4-34F0ABF73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C8F86-30D5-F64A-9BF0-C2865284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836" y="105348"/>
            <a:ext cx="8223699" cy="2638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B7D53-DB74-18B7-0503-4879318D6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226" y="2597727"/>
            <a:ext cx="7311359" cy="2543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54135-5EC9-DCD5-7995-3427FAAC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08" y="4503028"/>
            <a:ext cx="7655318" cy="167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6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B575CF-BB16-C779-941A-18B4B2835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35" y="1137256"/>
            <a:ext cx="9849104" cy="49080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088CC0-3EBC-1715-1B67-B561363C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79717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CD3E9006-B37E-50D4-EDA7-63EF61455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62" y="1429122"/>
            <a:ext cx="10991850" cy="43243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BF433BC-38A7-682C-4849-5A91987E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E71EB35F-3308-2385-28F5-CC986892D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8841" y="1137256"/>
            <a:ext cx="7034692" cy="49080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F2245C2-834A-208D-4AD3-F11AFDA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28D208-1EA1-FE33-FE9E-0A5638F727B9}"/>
              </a:ext>
            </a:extLst>
          </p:cNvPr>
          <p:cNvSpPr txBox="1"/>
          <p:nvPr/>
        </p:nvSpPr>
        <p:spPr>
          <a:xfrm>
            <a:off x="9953131" y="5077936"/>
            <a:ext cx="1827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log(1)=0</a:t>
            </a:r>
          </a:p>
          <a:p>
            <a:r>
              <a:rPr lang="en-IN" dirty="0"/>
              <a:t>Log(.999) =-.0004</a:t>
            </a:r>
          </a:p>
          <a:p>
            <a:r>
              <a:rPr lang="en-IN" dirty="0"/>
              <a:t>Log(.0001)=-4</a:t>
            </a:r>
          </a:p>
          <a:p>
            <a:r>
              <a:rPr lang="en-IN" dirty="0"/>
              <a:t>Log(0)=-infinity</a:t>
            </a:r>
          </a:p>
        </p:txBody>
      </p:sp>
    </p:spTree>
    <p:extLst>
      <p:ext uri="{BB962C8B-B14F-4D97-AF65-F5344CB8AC3E}">
        <p14:creationId xmlns:p14="http://schemas.microsoft.com/office/powerpoint/2010/main" val="27254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CBE280-C900-9FE7-3DB0-8166B5087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4" y="1300534"/>
            <a:ext cx="11096625" cy="45815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B8FF83-7424-28A9-A750-AF8BCB17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2B53D-4DED-7CB8-9AAD-87DEFA7AE75C}"/>
              </a:ext>
            </a:extLst>
          </p:cNvPr>
          <p:cNvSpPr txBox="1"/>
          <p:nvPr/>
        </p:nvSpPr>
        <p:spPr>
          <a:xfrm>
            <a:off x="5070763" y="5766349"/>
            <a:ext cx="7242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Term1 -Maximise probability/minimise Loss for predicting class 1 correctly.</a:t>
            </a:r>
          </a:p>
          <a:p>
            <a:r>
              <a:rPr lang="en-IN" dirty="0"/>
              <a:t>Term 2- Maximise probability/minimise Loss for predicting class 0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7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82766E8D-49A6-CD61-7AAB-960DC80F1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27" y="1261947"/>
            <a:ext cx="7676938" cy="49080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5C09C1-B9B8-C818-91DF-72A552F4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5A5D5B-B9A3-AA4D-AC96-A6F8ACA46D4B}"/>
              </a:ext>
            </a:extLst>
          </p:cNvPr>
          <p:cNvSpPr txBox="1"/>
          <p:nvPr/>
        </p:nvSpPr>
        <p:spPr>
          <a:xfrm>
            <a:off x="5756563" y="953277"/>
            <a:ext cx="6109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Binary Cross-Entropy (BCE) loss</a:t>
            </a:r>
            <a:r>
              <a:rPr lang="en-US" dirty="0"/>
              <a:t> ensures that the model learns to </a:t>
            </a:r>
            <a:r>
              <a:rPr lang="en-US" b="1" dirty="0"/>
              <a:t>assign high probabilities to correct outputs</a:t>
            </a:r>
            <a:r>
              <a:rPr lang="en-US" dirty="0"/>
              <a:t> and </a:t>
            </a:r>
            <a:r>
              <a:rPr lang="en-US" b="1" dirty="0"/>
              <a:t>low probabilities to incorrect outputs</a:t>
            </a:r>
            <a:r>
              <a:rPr lang="en-US" dirty="0"/>
              <a:t>. It does this by penalizing incorrect predictions heavily and rewarding correct predictions.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D5E96-6D1B-0E78-3257-7D4805F2DB36}"/>
              </a:ext>
            </a:extLst>
          </p:cNvPr>
          <p:cNvSpPr txBox="1"/>
          <p:nvPr/>
        </p:nvSpPr>
        <p:spPr>
          <a:xfrm>
            <a:off x="5671021" y="2462276"/>
            <a:ext cx="6109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Loss is very low </a:t>
            </a:r>
            <a:r>
              <a:rPr lang="en-IN" dirty="0"/>
              <a:t>→ Model is rewarded for making a correct and confident prediction.</a:t>
            </a:r>
          </a:p>
          <a:p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Loss is very high </a:t>
            </a:r>
            <a:r>
              <a:rPr lang="en-IN" dirty="0"/>
              <a:t>→ Model is strongly penalized for being confident but wrong.</a:t>
            </a:r>
          </a:p>
          <a:p>
            <a:r>
              <a:rPr lang="en-IN" b="1" dirty="0">
                <a:solidFill>
                  <a:srgbClr val="C00000"/>
                </a:solidFill>
              </a:rPr>
              <a:t>Loss is moderate </a:t>
            </a:r>
            <a:r>
              <a:rPr lang="en-IN" dirty="0"/>
              <a:t>→ Model is uncertain, so it’s penalized, but not as heavily as a confident wrong answer.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943746-5515-FDFC-0C80-4EDA21ED6592}"/>
              </a:ext>
            </a:extLst>
          </p:cNvPr>
          <p:cNvSpPr txBox="1"/>
          <p:nvPr/>
        </p:nvSpPr>
        <p:spPr>
          <a:xfrm>
            <a:off x="10713027" y="5722172"/>
            <a:ext cx="160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log(1)=0</a:t>
            </a:r>
          </a:p>
          <a:p>
            <a:r>
              <a:rPr lang="en-IN" dirty="0"/>
              <a:t>Log(0)=-infinity</a:t>
            </a:r>
          </a:p>
        </p:txBody>
      </p:sp>
    </p:spTree>
    <p:extLst>
      <p:ext uri="{BB962C8B-B14F-4D97-AF65-F5344CB8AC3E}">
        <p14:creationId xmlns:p14="http://schemas.microsoft.com/office/powerpoint/2010/main" val="117763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BA24-F5BF-20BC-F6D6-74A0C3E9A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105F70-EE92-B378-CCDF-95ABCECB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3891F-1DCA-2DDF-64E4-FED7FD7E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DC20-C3B1-3F1A-CB63-88DB4A9C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" y="-62242"/>
            <a:ext cx="6956030" cy="454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BDB07-2C92-B041-F451-02523CA6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4" y="4403560"/>
            <a:ext cx="6768208" cy="18832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B829FD-7B40-5C9B-212B-AB54C3B1AEFB}"/>
              </a:ext>
            </a:extLst>
          </p:cNvPr>
          <p:cNvSpPr txBox="1"/>
          <p:nvPr/>
        </p:nvSpPr>
        <p:spPr>
          <a:xfrm>
            <a:off x="10713027" y="5722172"/>
            <a:ext cx="160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log(1)=0</a:t>
            </a:r>
          </a:p>
          <a:p>
            <a:r>
              <a:rPr lang="en-IN" dirty="0"/>
              <a:t>Log(0)=-infinity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DA913-8798-6FF9-C6F0-9CDFE145C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512" y="-71751"/>
            <a:ext cx="6632408" cy="28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6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673B7-2096-EF69-6EF5-D78E3E40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BFA60-85CD-3DCC-C109-A86779BD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AE02A4-AD78-4FFF-92AD-1F86150D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4F0EA-344D-FB40-4071-E56084398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222" y="1269862"/>
            <a:ext cx="7085649" cy="344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2C08CBC-B628-DE07-6692-3CFB2AA125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16213" y="-488296"/>
                <a:ext cx="10515600" cy="2852737"/>
              </a:xfrm>
            </p:spPr>
            <p:txBody>
              <a:bodyPr/>
              <a:lstStyle/>
              <a:p>
                <a:r>
                  <a:rPr lang="en-IN" dirty="0"/>
                  <a:t>No: of Parameters Calculation-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32C08CBC-B628-DE07-6692-3CFB2AA12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6213" y="-488296"/>
                <a:ext cx="10515600" cy="2852737"/>
              </a:xfrm>
              <a:blipFill>
                <a:blip r:embed="rId2"/>
                <a:stretch>
                  <a:fillRect l="-34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604DC-9945-79FA-A1F9-0D50B34BD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81CF7-8D80-786E-CFD9-24842AA9A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729" y="1312119"/>
            <a:ext cx="2441862" cy="48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01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AC3C6-A844-8AF7-1CDA-1A62A8BB8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165" y="1137256"/>
            <a:ext cx="8078044" cy="49080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988D42-09FF-9B74-2D37-25F4870F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4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F48D655-EBF4-7D5E-DC25-CC70102B6A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93" y="812662"/>
            <a:ext cx="6211680" cy="490808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0FDBAF-8EC8-E07E-310C-CBCA9F97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345A3-175C-E97E-F582-BDBF6E271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227" y="1864464"/>
            <a:ext cx="3862492" cy="46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04ACE-AA95-4000-8B27-9EB989ADC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223" y="2328464"/>
            <a:ext cx="5464884" cy="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7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5D20F34-7468-1C48-3B40-F97052597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24" y="1314822"/>
            <a:ext cx="10296525" cy="4552950"/>
          </a:xfrm>
        </p:spPr>
      </p:pic>
    </p:spTree>
    <p:extLst>
      <p:ext uri="{BB962C8B-B14F-4D97-AF65-F5344CB8AC3E}">
        <p14:creationId xmlns:p14="http://schemas.microsoft.com/office/powerpoint/2010/main" val="388950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F6A31294-28BA-C1FE-9FA6-596233993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674" y="1567234"/>
            <a:ext cx="8201025" cy="40481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E07B83-EBB9-B799-C126-46E51151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ECA4E7-A554-5524-6605-38C64E29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Namah </a:t>
            </a:r>
            <a:r>
              <a:rPr lang="en-IN" dirty="0" err="1"/>
              <a:t>shivaya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3FECB-2C0B-3E89-0D7B-15D332177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61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2A5232D-2F84-8EF8-EF0B-AC6661AE73F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Total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A2A5232D-2F84-8EF8-EF0B-AC6661AE7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63380" b="-84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C189C7C-605B-3474-F139-DD1002B66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69" y="1192123"/>
            <a:ext cx="11510082" cy="292267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2AF8FE0C-419B-3A95-939E-E327B93D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60995"/>
            <a:ext cx="86764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counted parameters: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107.4M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 terms 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LayerNorm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other small 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~2.5M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total (rounded in the paper):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~110M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72E346E0-3BD7-A598-D508-2725752749E7}"/>
              </a:ext>
            </a:extLst>
          </p:cNvPr>
          <p:cNvSpPr txBox="1">
            <a:spLocks/>
          </p:cNvSpPr>
          <p:nvPr/>
        </p:nvSpPr>
        <p:spPr>
          <a:xfrm>
            <a:off x="7845714" y="4114798"/>
            <a:ext cx="3959793" cy="21527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b="1" dirty="0">
                <a:latin typeface="Georgia"/>
              </a:rPr>
              <a:t>BERT-base</a:t>
            </a:r>
          </a:p>
          <a:p>
            <a:r>
              <a:rPr lang="en-US" sz="1400" b="1" dirty="0">
                <a:latin typeface="Georgia"/>
              </a:rPr>
              <a:t>The number of encoder layers  L =12</a:t>
            </a:r>
            <a:endParaRPr lang="en-US" sz="1400" b="1" dirty="0"/>
          </a:p>
          <a:p>
            <a:r>
              <a:rPr lang="en-US" sz="1400" b="1" dirty="0">
                <a:latin typeface="Georgia"/>
              </a:rPr>
              <a:t>The attention head A = 12</a:t>
            </a:r>
            <a:endParaRPr lang="en-US" sz="1400" b="1" dirty="0"/>
          </a:p>
          <a:p>
            <a:r>
              <a:rPr lang="en-US" sz="1400" b="1" dirty="0">
                <a:latin typeface="Georgia"/>
              </a:rPr>
              <a:t>The hidden unit H = 768 (each token gets represented as a 768-dimensional vector.)</a:t>
            </a:r>
            <a:endParaRPr lang="en-US" sz="1400" b="1" dirty="0"/>
          </a:p>
          <a:p>
            <a:r>
              <a:rPr lang="en-US" sz="1400" b="1" dirty="0">
                <a:latin typeface="Georgia"/>
              </a:rPr>
              <a:t>The total number of parameters - 110 million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BA17C8-B2DB-2260-CD3D-50CEE1DA62AA}"/>
              </a:ext>
            </a:extLst>
          </p:cNvPr>
          <p:cNvSpPr txBox="1"/>
          <p:nvPr/>
        </p:nvSpPr>
        <p:spPr>
          <a:xfrm>
            <a:off x="4894119" y="944516"/>
            <a:ext cx="702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Maximum Input Sequence length of BERT- 512 tokens</a:t>
            </a:r>
          </a:p>
          <a:p>
            <a:r>
              <a:rPr lang="en-IN" sz="2400" b="1" dirty="0">
                <a:solidFill>
                  <a:srgbClr val="C00000"/>
                </a:solidFill>
              </a:rPr>
              <a:t>Vocabulary Size- 30,000</a:t>
            </a:r>
          </a:p>
          <a:p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ACE3-72A0-8DB5-0F53-1FB3CDA6A285}"/>
              </a:ext>
            </a:extLst>
          </p:cNvPr>
          <p:cNvSpPr txBox="1"/>
          <p:nvPr/>
        </p:nvSpPr>
        <p:spPr>
          <a:xfrm>
            <a:off x="5916130" y="2468794"/>
            <a:ext cx="610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Token Embedding + Segment Embedding + position embedding</a:t>
            </a:r>
          </a:p>
        </p:txBody>
      </p:sp>
    </p:spTree>
    <p:extLst>
      <p:ext uri="{BB962C8B-B14F-4D97-AF65-F5344CB8AC3E}">
        <p14:creationId xmlns:p14="http://schemas.microsoft.com/office/powerpoint/2010/main" val="76150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7DCADBB-B57B-637B-CD96-BFB44F887F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F7DCADBB-B57B-637B-CD96-BFB44F887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63380" b="-84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C594B-CFB2-2650-2CEA-33F75502A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Embedding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B78E2-2E3D-1D97-2218-34FC359F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6" y="2152413"/>
            <a:ext cx="9989879" cy="38262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8A67ED-80AC-A219-77BA-82C8C7F1CD09}"/>
              </a:ext>
            </a:extLst>
          </p:cNvPr>
          <p:cNvSpPr txBox="1"/>
          <p:nvPr/>
        </p:nvSpPr>
        <p:spPr>
          <a:xfrm>
            <a:off x="5038378" y="879307"/>
            <a:ext cx="7022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Maximum Input Sequence length of BERT- 512 tokens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2A2240-296A-654E-0AAF-2E1C6473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845" y="1792341"/>
            <a:ext cx="3653559" cy="560919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E6345C1D-522D-8C53-1ACA-9C27FAB9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92" y="1340972"/>
            <a:ext cx="78694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token (word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 mapped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768-dimensional vector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vocabulary lookup matrix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size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30,000(v)×768(d)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53375B-2AC0-8871-21A9-D4FA40D8756B}"/>
              </a:ext>
            </a:extLst>
          </p:cNvPr>
          <p:cNvSpPr txBox="1"/>
          <p:nvPr/>
        </p:nvSpPr>
        <p:spPr>
          <a:xfrm>
            <a:off x="12542" y="5999218"/>
            <a:ext cx="11585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learned token embeddings</a:t>
            </a:r>
            <a:r>
              <a:rPr lang="en-US" dirty="0">
                <a:solidFill>
                  <a:srgbClr val="C00000"/>
                </a:solidFill>
              </a:rPr>
              <a:t> are updated during pretraining using </a:t>
            </a:r>
            <a:r>
              <a:rPr lang="en-US" b="1" dirty="0">
                <a:solidFill>
                  <a:srgbClr val="C00000"/>
                </a:solidFill>
              </a:rPr>
              <a:t>Masked Language Modeling (MLM)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5DE4-692E-55DD-1A0C-50422C3AD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9023F-7CA3-BCCE-6695-EC27856B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</a:rPr>
              <a:t>Embedding Layer- </a:t>
            </a:r>
            <a:r>
              <a:rPr lang="en-IN" dirty="0"/>
              <a:t>Segment Embedding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B238FA-7A5E-A908-9AA8-6F34C9264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9540"/>
            <a:ext cx="10966066" cy="37754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6F9C081-BBEB-4273-96FB-14C997C2CC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6F9C081-BBEB-4273-96FB-14C997C2C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  <a:blipFill>
                <a:blip r:embed="rId3"/>
                <a:stretch>
                  <a:fillRect t="-45070" b="-43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96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5B60E-2DC0-231F-18E4-0B995374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1B6EA-BF4E-956B-2F24-6E320CE55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</a:rPr>
              <a:t>Embedding Layer- </a:t>
            </a:r>
            <a:r>
              <a:rPr lang="en-IN" dirty="0"/>
              <a:t>Position embedding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BD39E5-C3DD-27C9-D255-A458549B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08" y="1675900"/>
            <a:ext cx="10126707" cy="41893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38F5BE-0D5E-7605-5A6E-E909195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70785C3-47B6-94B9-953A-4535EC76E8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70785C3-47B6-94B9-953A-4535EC76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  <a:blipFill>
                <a:blip r:embed="rId3"/>
                <a:stretch>
                  <a:fillRect t="-45070" b="-43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4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C797F-1628-9BA4-ECF8-7BE62696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4BF6D-42C6-9101-87FC-B380E8B6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</a:rPr>
              <a:t>Embedding Layer- </a:t>
            </a:r>
            <a:r>
              <a:rPr lang="en-IN" dirty="0"/>
              <a:t>Summary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609E2-1A63-7EB3-840E-C76B6454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FE42A9B-A205-ACAD-44CC-174EA7103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6" name="Title 3">
                <a:extLst>
                  <a:ext uri="{FF2B5EF4-FFF2-40B4-BE49-F238E27FC236}">
                    <a16:creationId xmlns:a16="http://schemas.microsoft.com/office/drawing/2014/main" id="{8FE42A9B-A205-ACAD-44CC-174EA7103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17526"/>
                <a:ext cx="10515600" cy="436064"/>
              </a:xfrm>
              <a:prstGeom prst="rect">
                <a:avLst/>
              </a:prstGeom>
              <a:blipFill>
                <a:blip r:embed="rId2"/>
                <a:stretch>
                  <a:fillRect t="-45070" b="-436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CB8C49-994C-ED06-549F-93E88183F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0" y="2264329"/>
            <a:ext cx="10790699" cy="26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4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6C32F8-516E-19D1-0CC5-4B8B7D109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No of Parameters- Transformer layers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3D9E473-B6FA-2A09-1EB0-384BAF6B71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01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9F71-FF53-2C84-EF5D-6C1493B0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72" y="436064"/>
            <a:ext cx="10515600" cy="5184186"/>
          </a:xfrm>
        </p:spPr>
        <p:txBody>
          <a:bodyPr/>
          <a:lstStyle/>
          <a:p>
            <a:r>
              <a:rPr lang="fr-FR" b="1" dirty="0">
                <a:solidFill>
                  <a:srgbClr val="C00000"/>
                </a:solidFill>
              </a:rPr>
              <a:t>Transformer Encoder </a:t>
            </a:r>
            <a:r>
              <a:rPr lang="fr-FR" b="1" dirty="0" err="1">
                <a:solidFill>
                  <a:srgbClr val="C00000"/>
                </a:solidFill>
              </a:rPr>
              <a:t>Layers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4E185-A0D0-3014-89C8-E4EC945D3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9" y="822212"/>
            <a:ext cx="6425924" cy="556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BC3D9-8F27-7618-FF67-E1C1FEC5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6" y="502366"/>
            <a:ext cx="5793055" cy="1651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411D8-8677-52F2-48D3-CC2C0F3A5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858" y="2549630"/>
            <a:ext cx="5418290" cy="18518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AEF22D-20DE-41AC-F051-474B4C1A2B57}"/>
              </a:ext>
            </a:extLst>
          </p:cNvPr>
          <p:cNvSpPr/>
          <p:nvPr/>
        </p:nvSpPr>
        <p:spPr>
          <a:xfrm rot="19003011">
            <a:off x="4914518" y="4233269"/>
            <a:ext cx="1761193" cy="3966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5ABD0-7B7B-1E43-66B6-9925B7D852C1}"/>
              </a:ext>
            </a:extLst>
          </p:cNvPr>
          <p:cNvSpPr txBox="1"/>
          <p:nvPr/>
        </p:nvSpPr>
        <p:spPr>
          <a:xfrm>
            <a:off x="6324476" y="160739"/>
            <a:ext cx="5822373" cy="47777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3">
                <a:extLst>
                  <a:ext uri="{FF2B5EF4-FFF2-40B4-BE49-F238E27FC236}">
                    <a16:creationId xmlns:a16="http://schemas.microsoft.com/office/drawing/2014/main" id="{108973C9-4C04-9D88-6AC0-FC96B6B0C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327" y="20200"/>
                <a:ext cx="10515600" cy="43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67500" lnSpcReduction="2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IN" dirty="0"/>
                  <a:t>– Parameter Calculation</a:t>
                </a:r>
              </a:p>
            </p:txBody>
          </p:sp>
        </mc:Choice>
        <mc:Fallback xmlns="">
          <p:sp>
            <p:nvSpPr>
              <p:cNvPr id="14" name="Title 3">
                <a:extLst>
                  <a:ext uri="{FF2B5EF4-FFF2-40B4-BE49-F238E27FC236}">
                    <a16:creationId xmlns:a16="http://schemas.microsoft.com/office/drawing/2014/main" id="{108973C9-4C04-9D88-6AC0-FC96B6B0C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7" y="20200"/>
                <a:ext cx="10515600" cy="436064"/>
              </a:xfrm>
              <a:prstGeom prst="rect">
                <a:avLst/>
              </a:prstGeom>
              <a:blipFill>
                <a:blip r:embed="rId5"/>
                <a:stretch>
                  <a:fillRect t="-43056" b="-430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3F3003C-8449-224C-F41A-0E5308144B83}"/>
              </a:ext>
            </a:extLst>
          </p:cNvPr>
          <p:cNvSpPr txBox="1"/>
          <p:nvPr/>
        </p:nvSpPr>
        <p:spPr>
          <a:xfrm>
            <a:off x="5809904" y="5244847"/>
            <a:ext cx="61202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 the </a:t>
            </a:r>
            <a:r>
              <a:rPr lang="en-US" b="1" dirty="0"/>
              <a:t>linear projection layer</a:t>
            </a:r>
            <a:r>
              <a:rPr lang="en-US" dirty="0"/>
              <a:t>, the </a:t>
            </a:r>
            <a:r>
              <a:rPr lang="en-US" b="1" dirty="0"/>
              <a:t>outputs from different heads remain separate</a:t>
            </a:r>
            <a:r>
              <a:rPr lang="en-US" dirty="0"/>
              <a:t>, and their information is </a:t>
            </a:r>
            <a:r>
              <a:rPr lang="en-US" b="1" dirty="0"/>
              <a:t>not integrated</a:t>
            </a:r>
            <a:r>
              <a:rPr lang="en-US" dirty="0"/>
              <a:t>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769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37384</TotalTime>
  <Words>393</Words>
  <Application>Microsoft Office PowerPoint</Application>
  <PresentationFormat>Widescreen</PresentationFormat>
  <Paragraphs>73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No: of Parameters Calculation- 〖BERT〗_base</vt:lpstr>
      <vt:lpstr>Total Parameters - 〖BERT〗_base</vt:lpstr>
      <vt:lpstr>〖BERT〗_base– Parameter Calculation</vt:lpstr>
      <vt:lpstr>PowerPoint Presentation</vt:lpstr>
      <vt:lpstr>PowerPoint Presentation</vt:lpstr>
      <vt:lpstr>PowerPoint Presentation</vt:lpstr>
      <vt:lpstr>No of Parameters- Transformer layers</vt:lpstr>
      <vt:lpstr>PowerPoint Presentation</vt:lpstr>
      <vt:lpstr>Summing up-Self attention</vt:lpstr>
      <vt:lpstr>PowerPoint Presentation</vt:lpstr>
      <vt:lpstr>Summary </vt:lpstr>
      <vt:lpstr>BERT Loss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Namah shivaya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Dr. Veena G</cp:lastModifiedBy>
  <cp:revision>1450</cp:revision>
  <dcterms:created xsi:type="dcterms:W3CDTF">2020-09-22T05:47:20Z</dcterms:created>
  <dcterms:modified xsi:type="dcterms:W3CDTF">2025-03-20T09:28:57Z</dcterms:modified>
</cp:coreProperties>
</file>