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8" r:id="rId9"/>
    <p:sldId id="264" r:id="rId10"/>
    <p:sldId id="265" r:id="rId11"/>
    <p:sldId id="267" r:id="rId12"/>
    <p:sldId id="266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4.995%" autoAdjust="0"/>
    <p:restoredTop sz="94.66%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theme" Target="theme/theme1.xml"/><Relationship Id="rId2" Type="http://purl.oclc.org/ooxml/officeDocument/relationships/slide" Target="slides/slide1.xml"/><Relationship Id="rId16" Type="http://purl.oclc.org/ooxml/officeDocument/relationships/viewProps" Target="view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presProps" Target="presProps.xml"/><Relationship Id="rId10" Type="http://purl.oclc.org/ooxml/officeDocument/relationships/slide" Target="slides/slide9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037-8D9D-5DDF-81DC-730CDBD2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D8B63-9031-E840-5F11-312FD9173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CE0A-2D30-7E07-1725-16AA8ACD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798C-2139-5629-3CB4-C7C86647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1653-C8D7-497F-480A-3B1476E1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7704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A275-90C1-4047-0873-7C7A91DE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B8C7E-18B1-F9E6-3BB5-00D1FD19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B67-307C-AE71-6667-8D7F7D68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8F3D-6508-6560-2C93-1748FE58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770B-6CBF-688C-3F96-5D1E68B4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59623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85FDC-3E54-761D-7305-3418874A9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A9147-54CE-1740-B20D-6262F7E6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14648-2BF1-239F-34B4-A38D43FA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2782-7BCB-C525-847F-AE4CF22B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9333-0ACC-8C75-3B97-6851F9F8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2973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F1A0-30F6-52A8-0136-BD21E7EF0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4A60-11B1-1A8E-AB08-1922328F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2ACB-1027-5ACC-E2A4-42816302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11075-1A2C-D87B-0E26-AEFE5E65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E0497-29A2-F836-311A-AB8C8430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03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3354-3D37-7188-BCB9-01E5A567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AB9E3-5461-D177-C3D0-8BF2629D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DCD5-C00D-F0C7-980B-37B5F384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53E0-1576-F5D0-11D2-2A9A26FF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62E0B-E7A1-2A42-50B7-26ED9700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68593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B28B-6286-B1D8-293E-3C5FB2DC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8C0E-82BC-D32B-FA7E-18EFCE37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7DF02-A12E-E030-5199-A53244085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6197A-AB86-3DF2-710C-4A449EBF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D836-B2F3-F2D0-6524-4FA9A28D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BDC63-9201-4DF9-ADE2-4498DD70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46243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4F76-B331-21C0-32F6-6FD574EA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A8A3-E0BF-620F-F3CA-3A98ECC0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0B4BF-E80F-24EF-8769-5F60C7F7B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68F7E-55B6-6047-5BE0-E535C2F88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FF121-464A-65C9-FA3D-C946D3DEB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AE8E7-01A1-FEC4-2C12-B57C2534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F7A16-8CB8-64D5-2EA8-3994C98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3C8B7-1E84-9BCF-2998-20ED2B90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208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403-87D9-59ED-5EC7-78400EBE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42499-D5CE-18C6-72F6-99A9581C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17396-ABA8-BF24-FE7F-CE9F20F2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18D5-D6CE-979C-E9C0-CE27B32C4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246128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E31BB-566D-2FD3-B30F-027D398F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81BE0C-3FC1-08CC-37EA-D95DCE15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EC11-CDD3-3210-060D-AFDFC255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942441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6E57-4EE5-012E-DDBB-79E1AA61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B4FF-2BD4-B4B5-1151-8EA01802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FF2BC-BC72-886A-0DED-0618831F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05EC-8DF6-0AE0-011B-D76E0BE4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8AE9-9F39-6A58-AFC0-E7715A58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1F3DC-152F-B8D5-0F70-DECD34C3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868971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04BA-149D-5A5E-AD22-1E0E7DE7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5860-5188-065A-03F1-C2771542B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8CE9B-61C1-C674-8DD1-3B24C9340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176A2-7E23-A54B-3250-C31A0D8A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CD68-ECCD-D3FF-B796-7056553C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506C-12B9-B890-19B6-FBE6F395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3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94C2C-B236-6211-9C20-65690114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02F45-055E-C773-EEDC-6A5A0E23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4192E-B7BA-D3BF-7131-C479B19A1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%"/>
                  </a:schemeClr>
                </a:solidFill>
              </a:defRPr>
            </a:lvl1pPr>
          </a:lstStyle>
          <a:p>
            <a:fld id="{37285EFD-D435-4A3C-B5F0-2C18AAE271CA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D3C02-9DFA-0F38-DE25-C7A266CDA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%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C5953-B496-AC08-F770-4499844F4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%"/>
                  </a:schemeClr>
                </a:solidFill>
              </a:defRPr>
            </a:lvl1pPr>
          </a:lstStyle>
          <a:p>
            <a:fld id="{27BC91B4-3D15-4E69-8E04-DFE1946C91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5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%"/>
        </a:lnSpc>
        <a:spcBef>
          <a:spcPct val="0%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%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0.png"/><Relationship Id="rId1" Type="http://purl.oclc.org/ooxml/officeDocument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purl.oclc.org/ooxml/officeDocument/relationships/image" Target="../media/image12.png"/><Relationship Id="rId2" Type="http://purl.oclc.org/ooxml/officeDocument/relationships/image" Target="../media/image11.png"/><Relationship Id="rId1" Type="http://purl.oclc.org/ooxml/officeDocument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purl.oclc.org/ooxml/officeDocument/relationships/image" Target="../media/image13.png"/><Relationship Id="rId1" Type="http://purl.oclc.org/ooxml/officeDocument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4.emf"/><Relationship Id="rId2" Type="http://purl.oclc.org/ooxml/officeDocument/relationships/image" Target="../media/image3.png"/><Relationship Id="rId1" Type="http://purl.oclc.org/ooxml/officeDocument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purl.oclc.org/ooxml/officeDocument/relationships/image" Target="../media/image5.emf"/><Relationship Id="rId1" Type="http://purl.oclc.org/ooxml/officeDocument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purl.oclc.org/ooxml/officeDocument/relationships/image" Target="../media/image7.png"/><Relationship Id="rId2" Type="http://purl.oclc.org/ooxml/officeDocument/relationships/image" Target="../media/image6.png"/><Relationship Id="rId1" Type="http://purl.oclc.org/ooxml/officeDocument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purl.oclc.org/ooxml/officeDocument/relationships/image" Target="../media/image8.png"/><Relationship Id="rId1" Type="http://purl.oclc.org/ooxml/officeDocument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9.pn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A5B3-E31B-5382-8221-11516F4134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20057-72D6-002E-916F-1B60EE13C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51018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E1F3F-104B-98DA-4F60-1DC0D757C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12" y="127820"/>
            <a:ext cx="8959898" cy="6587612"/>
          </a:xfrm>
        </p:spPr>
      </p:pic>
    </p:spTree>
    <p:extLst>
      <p:ext uri="{BB962C8B-B14F-4D97-AF65-F5344CB8AC3E}">
        <p14:creationId xmlns:p14="http://schemas.microsoft.com/office/powerpoint/2010/main" val="2341157393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CDC56B-1C48-6588-1EA0-E89CCF6D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73" y="92824"/>
            <a:ext cx="4658375" cy="2381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AA601C-F066-8C18-28A7-F6EF9907D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073" y="3076047"/>
            <a:ext cx="7725853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B278-2C90-F6D7-107D-8A69B4C4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480BF8-27BF-1E5D-FE16-9209A8A54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006" y="1825625"/>
            <a:ext cx="2981987" cy="4351338"/>
          </a:xfrm>
        </p:spPr>
      </p:pic>
    </p:spTree>
    <p:extLst>
      <p:ext uri="{BB962C8B-B14F-4D97-AF65-F5344CB8AC3E}">
        <p14:creationId xmlns:p14="http://schemas.microsoft.com/office/powerpoint/2010/main" val="3779470048"/>
      </p:ext>
    </p:extLst>
  </p:cSld>
  <p:clrMapOvr>
    <a:masterClrMapping/>
  </p:clrMapOvr>
</p:sld>
</file>

<file path=ppt/slides/slide1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3A1F-6A98-CF42-20A6-31FEA05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i="0" u="none" strike="noStrike" baseline="0%" dirty="0">
                <a:latin typeface="Arial-BoldMT"/>
              </a:rPr>
              <a:t>Masked multi-head attention</a:t>
            </a:r>
            <a:br>
              <a:rPr lang="en-GB" sz="3600" b="1" i="0" u="none" strike="noStrike" baseline="0%" dirty="0">
                <a:latin typeface="Arial-BoldMT"/>
              </a:rPr>
            </a:b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B848-749B-F213-46D8-8E31A3610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%" dirty="0">
                <a:latin typeface="PalatinoLinotype-Roman"/>
              </a:rPr>
              <a:t>instead of feeding the input directly to the decoder, we convert it into an</a:t>
            </a:r>
          </a:p>
          <a:p>
            <a:pPr algn="l"/>
            <a:r>
              <a:rPr lang="en-US" sz="1800" b="0" i="0" u="none" strike="noStrike" baseline="0%" dirty="0">
                <a:latin typeface="PalatinoLinotype-Roman"/>
              </a:rPr>
              <a:t>embedding (output embedding matrix) and add positional encoding, and then feed it to the</a:t>
            </a:r>
          </a:p>
          <a:p>
            <a:pPr algn="l"/>
            <a:r>
              <a:rPr lang="en-GB" sz="1800" b="0" i="0" u="none" strike="noStrike" baseline="0%" dirty="0">
                <a:latin typeface="PalatinoLinotype-Roman"/>
              </a:rPr>
              <a:t>decoder.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545217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C19F-ADA5-5DF2-8C25-1D24D9B6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Decoder-based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8C01-3C2B-F788-6F25-4D184FB07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Decoder-based models are trained to generate coherent and contextually relevant text by autoregressively predicting the next word or token based on the preceding ones.</a:t>
            </a:r>
          </a:p>
          <a:p>
            <a:pPr marL="0" indent="0" algn="just">
              <a:buNone/>
            </a:pPr>
            <a:r>
              <a:rPr lang="en-US" dirty="0"/>
              <a:t>Some of the most common decoder-based models are GPT-2 and GPT-3 proposed by OpenAI, which are adept at understanding the context provided and generating output that corresponds to the input they receive.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225265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D6BDC-8E19-4EEB-E682-85891969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0CDBA3-C544-CF76-4F6D-63B52276C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59" y="1915202"/>
            <a:ext cx="6106377" cy="387721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DD0C196-69CC-11F8-E738-F212614F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560" y="2019991"/>
            <a:ext cx="4326730" cy="413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1685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9039-F8FF-F4DD-3B41-55A1D3D4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D7EE4AE-38DA-E811-8DEB-0B07096E7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12" y="2621261"/>
            <a:ext cx="3934374" cy="22101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17307B-7504-87A8-5FC7-1C0B0B30B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580" y="1800248"/>
            <a:ext cx="6973556" cy="43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9947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EE1F-A769-BE5C-B9B4-B37BEFF1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A86AC-0F8C-752B-E47C-C6EDD688B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2519"/>
            <a:ext cx="759203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4B7C63-60C5-055C-5FFE-FF09045FDEC8}"/>
              </a:ext>
            </a:extLst>
          </p:cNvPr>
          <p:cNvSpPr txBox="1"/>
          <p:nvPr/>
        </p:nvSpPr>
        <p:spPr>
          <a:xfrm>
            <a:off x="7592038" y="2461846"/>
            <a:ext cx="40238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u="none" strike="noStrike" baseline="0%" dirty="0">
                <a:latin typeface="PalatinoLinotype-Roman"/>
              </a:rPr>
              <a:t>To predict the word next to the word </a:t>
            </a:r>
            <a:r>
              <a:rPr lang="en-US" sz="2400" b="0" i="1" u="none" strike="noStrike" baseline="0%" dirty="0">
                <a:latin typeface="PalatinoLinotype-Italic"/>
              </a:rPr>
              <a:t>&lt;</a:t>
            </a:r>
            <a:r>
              <a:rPr lang="en-US" sz="2400" b="0" i="1" u="none" strike="noStrike" baseline="0%" dirty="0" err="1">
                <a:latin typeface="PalatinoLinotype-Italic"/>
              </a:rPr>
              <a:t>sos</a:t>
            </a:r>
            <a:r>
              <a:rPr lang="en-US" sz="2400" b="0" i="1" u="none" strike="noStrike" baseline="0%" dirty="0">
                <a:latin typeface="PalatinoLinotype-Italic"/>
              </a:rPr>
              <a:t>&gt;</a:t>
            </a:r>
            <a:r>
              <a:rPr lang="en-US" sz="2400" b="0" i="0" u="none" strike="noStrike" baseline="0%" dirty="0">
                <a:latin typeface="PalatinoLinotype-Roman"/>
              </a:rPr>
              <a:t>, our model should not attend all the words to the right of </a:t>
            </a:r>
            <a:r>
              <a:rPr lang="en-US" sz="2400" b="0" i="1" u="none" strike="noStrike" baseline="0%" dirty="0">
                <a:latin typeface="PalatinoLinotype-Italic"/>
              </a:rPr>
              <a:t>&lt;</a:t>
            </a:r>
            <a:r>
              <a:rPr lang="en-US" sz="2400" b="0" i="1" u="none" strike="noStrike" baseline="0%" dirty="0" err="1">
                <a:latin typeface="PalatinoLinotype-Italic"/>
              </a:rPr>
              <a:t>sos</a:t>
            </a:r>
            <a:r>
              <a:rPr lang="en-US" sz="2400" b="0" i="1" u="none" strike="noStrike" baseline="0%" dirty="0">
                <a:latin typeface="PalatinoLinotype-Italic"/>
              </a:rPr>
              <a:t>&gt; </a:t>
            </a:r>
          </a:p>
          <a:p>
            <a:pPr algn="just"/>
            <a:endParaRPr lang="en-US" sz="2400" i="1" dirty="0">
              <a:latin typeface="PalatinoLinotype-Italic"/>
            </a:endParaRPr>
          </a:p>
          <a:p>
            <a:pPr algn="just"/>
            <a:r>
              <a:rPr lang="en-US" sz="2400" b="0" i="0" u="none" strike="noStrike" baseline="0%" dirty="0">
                <a:latin typeface="PalatinoLinotype-Roman"/>
              </a:rPr>
              <a:t>So, mask all the words to the right of </a:t>
            </a:r>
            <a:r>
              <a:rPr lang="en-US" sz="2400" b="0" i="1" u="none" strike="noStrike" baseline="0%" dirty="0">
                <a:latin typeface="PalatinoLinotype-Italic"/>
              </a:rPr>
              <a:t>&lt;</a:t>
            </a:r>
            <a:r>
              <a:rPr lang="en-US" sz="2400" b="0" i="1" u="none" strike="noStrike" baseline="0%" dirty="0" err="1">
                <a:latin typeface="PalatinoLinotype-Italic"/>
              </a:rPr>
              <a:t>sos</a:t>
            </a:r>
            <a:r>
              <a:rPr lang="en-US" sz="2400" b="0" i="1" u="none" strike="noStrike" baseline="0%" dirty="0">
                <a:latin typeface="PalatinoLinotype-Italic"/>
              </a:rPr>
              <a:t>&gt;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96064504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2770-38D0-AA82-A930-41DD71BD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A45C8-BA66-D3BF-4488-264FD1B81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750" y="1922935"/>
            <a:ext cx="5565399" cy="35762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C4B647-AD12-CCB1-2FCB-BB1872B6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49" y="1957829"/>
            <a:ext cx="5669271" cy="294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59746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F224-2612-FA9A-D033-DFCB4CB9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98AC-5159-1A2B-B58E-CB65B5B7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2181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%" dirty="0">
                <a:latin typeface="PalatinoLinotype-Roman"/>
              </a:rPr>
              <a:t>Now, we can apply the </a:t>
            </a:r>
            <a:r>
              <a:rPr lang="en-US" b="0" i="0" u="none" strike="noStrike" baseline="0%" dirty="0" err="1">
                <a:latin typeface="PalatinoLinotype-Roman"/>
              </a:rPr>
              <a:t>softmax</a:t>
            </a:r>
            <a:r>
              <a:rPr lang="en-US" b="0" i="0" u="none" strike="noStrike" baseline="0%" dirty="0">
                <a:latin typeface="PalatinoLinotype-Roman"/>
              </a:rPr>
              <a:t> function to the preceding matrix and multiply the result by the value matrix, , and obtain the final attention matrix, .</a:t>
            </a:r>
          </a:p>
          <a:p>
            <a:pPr algn="l"/>
            <a:r>
              <a:rPr lang="en-US" b="0" i="0" u="none" strike="noStrike" baseline="0%" dirty="0">
                <a:latin typeface="PalatinoLinotype-Roman"/>
              </a:rPr>
              <a:t> Similarly, we can compute </a:t>
            </a:r>
            <a:r>
              <a:rPr lang="en-US" b="1" i="1" u="none" strike="noStrike" baseline="0%" dirty="0">
                <a:latin typeface="PalatinoLinotype-BoldItalic"/>
              </a:rPr>
              <a:t>h </a:t>
            </a:r>
            <a:r>
              <a:rPr lang="en-US" b="0" i="0" u="none" strike="noStrike" baseline="0%" dirty="0">
                <a:latin typeface="PalatinoLinotype-Roman"/>
              </a:rPr>
              <a:t>number of attention matrices, concatenate them, and multiply the result by a new weight matrix, , and create the final attention matrix, , as shown: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4E1CB-ECA8-8600-4BD3-79AA5895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53" y="4670321"/>
            <a:ext cx="6315094" cy="87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87221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D543-6610-F404-4460-01542EC5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F0DC5-084A-1F6F-E03F-C890BB014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66315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EDFE-160E-DBC0-FF32-F00CCB28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i="0" u="none" strike="noStrike" baseline="0%" dirty="0">
                <a:latin typeface="Arial-BoldMT"/>
              </a:rPr>
              <a:t>Multi-head attention(</a:t>
            </a:r>
            <a:r>
              <a:rPr lang="en-GB" sz="1800" b="1" i="0" u="none" strike="noStrike" baseline="0%" dirty="0">
                <a:latin typeface="PalatinoLinotype-Bold"/>
              </a:rPr>
              <a:t>encoder-decoder attention)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3385D-6832-939D-E7F2-AF32FA19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025" y="2024218"/>
            <a:ext cx="580153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97967"/>
      </p:ext>
    </p:extLst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  <a:ln w="2540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2098</TotalTime>
  <Words>211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Arial-BoldMT</vt:lpstr>
      <vt:lpstr>PalatinoLinotype-Bold</vt:lpstr>
      <vt:lpstr>PalatinoLinotype-BoldItalic</vt:lpstr>
      <vt:lpstr>PalatinoLinotype-Italic</vt:lpstr>
      <vt:lpstr>PalatinoLinotype-Roman</vt:lpstr>
      <vt:lpstr>Office Theme</vt:lpstr>
      <vt:lpstr>PowerPoint Presentation</vt:lpstr>
      <vt:lpstr>Decoder-based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Multi-head attention(encoder-decoder attention)</vt:lpstr>
      <vt:lpstr>PowerPoint Presentation</vt:lpstr>
      <vt:lpstr>PowerPoint Presentation</vt:lpstr>
      <vt:lpstr>PowerPoint Presentation</vt:lpstr>
      <vt:lpstr>Masked multi-head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Veena G</dc:creator>
  <cp:lastModifiedBy>Dr. Veena G</cp:lastModifiedBy>
  <cp:revision>17</cp:revision>
  <dcterms:created xsi:type="dcterms:W3CDTF">2025-02-22T16:04:04Z</dcterms:created>
  <dcterms:modified xsi:type="dcterms:W3CDTF">2025-03-04T06:07:42Z</dcterms:modified>
</cp:coreProperties>
</file>