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877" r:id="rId2"/>
    <p:sldId id="1099" r:id="rId3"/>
    <p:sldId id="1100" r:id="rId4"/>
    <p:sldId id="1119" r:id="rId5"/>
    <p:sldId id="1101" r:id="rId6"/>
    <p:sldId id="1104" r:id="rId7"/>
    <p:sldId id="1121" r:id="rId8"/>
    <p:sldId id="1120" r:id="rId9"/>
    <p:sldId id="1103" r:id="rId10"/>
    <p:sldId id="1133" r:id="rId11"/>
    <p:sldId id="1128" r:id="rId12"/>
    <p:sldId id="1105" r:id="rId13"/>
    <p:sldId id="1129" r:id="rId14"/>
    <p:sldId id="1124" r:id="rId15"/>
    <p:sldId id="1130" r:id="rId16"/>
    <p:sldId id="1131" r:id="rId17"/>
    <p:sldId id="1132" r:id="rId18"/>
    <p:sldId id="108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etha M" initials="GM" lastIdx="1" clrIdx="0">
    <p:extLst>
      <p:ext uri="{19B8F6BF-5375-455C-9EA6-DF929625EA0E}">
        <p15:presenceInfo xmlns:p15="http://schemas.microsoft.com/office/powerpoint/2012/main" userId="Geetha 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DD9FB"/>
    <a:srgbClr val="FED9FF"/>
    <a:srgbClr val="FAD8FE"/>
    <a:srgbClr val="FDDA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7ED1DF-6978-FAB4-CC90-6B4F68315F26}" v="137" dt="2025-02-22T01:41:14.241"/>
    <p1510:client id="{E01D4016-F356-BC0F-094C-6A2D01BBBD95}" v="1" dt="2025-02-22T07:41:06.1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78E88-302C-457E-BDC4-2DC4E135B8EE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EE30E6-9EB3-46B3-B453-23E1904BDDC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27375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3C7B1-3372-48B0-BF9A-E8B0D66A9C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99325F-848E-4674-8D14-AA3DA16C8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54100-98DF-4A28-9BF8-E86A1F560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7BDE-1137-4A98-9219-707F20799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8E49A-5440-4FE1-ABC5-11FC41907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8605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F15FDF-F601-41FD-8F1B-59A9F5EE36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A3654-1792-4F83-B64D-233B5E88E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5986C-C991-4F3D-9CBA-F6544A8B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88F46D-1102-469C-8ADF-2CF3A74C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DB3704-AEE5-43AD-99BA-0AFCAC4C1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3575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F1B5E-9785-4FD7-B155-7D3ADCFED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1AD12-433F-482B-92DA-90AD36D07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F635-AD31-49AF-8FCA-EF5F0AC05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EDAFEA-B36F-47E4-A744-9D16E14B8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F7B23C-846F-4701-98E1-2AA30C0D7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2406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BDC06-3088-42D2-8F40-6F480CF96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0B074A-999D-4600-B4D0-6055B1583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FD8D0-4BD8-4161-9F83-D5FFB51B4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A84EC-C363-4961-BCB0-1E75C9812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90A75-1335-4BC4-ADE6-3D6153CCF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306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7FFD6-2DBE-4606-BC7E-6ECC83E0C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BFD17-4941-45D0-A94B-825AEA8AE1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85B78-E08B-4674-BA2D-C6D0AD9583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DB4DE-C6E0-43C0-9C5C-5CBAFA9C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EDF757-A17B-4E7E-95EC-C3D1684A0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29B607-D2B7-4A58-889B-3D7FE1C3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541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D72F9-2F59-4973-B3FF-FD6DCE55A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C2186A-852B-49CE-80A8-CEB575536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9C702-86B5-4E2F-A57A-E860E2EE8A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DA572B-349B-4A78-AAE0-D48A5298D3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ACCFEC-E740-4761-88D9-107254DA4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083EEB-A8CC-4F87-A568-4AA732FBC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D8D871-7F1F-474C-BE07-B566FE466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C8DB53-8474-4095-AA09-B4C2F488B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1181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C09624-20AB-4018-936C-C64A1B463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C54839-3857-4F43-8B7C-D63BB44A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E522D-D444-4666-9DD4-01033EC3A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6338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D1D9F-4466-4F53-9AAB-E3E815147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8CA21C-A89D-4EEA-B9E4-6F3FDC765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C4D00-53E7-4681-9B2D-2952E2657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450E1-7C11-4EC1-A8C1-117BC4E6D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4CD824-36FA-4CFB-97E7-23693B101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933C2F-7EAC-4ACD-A23F-E23737405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364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79157-5C58-4242-A86F-98463F57E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E5E7F4-367D-4208-B3DC-182274CDE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C56A5B-B6AD-4097-932C-3E8E77F3F2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1D7ED9-C05E-47C0-8B7E-E2B1DF5B4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5CA0B-359F-4C2E-AD7C-45E2CBB16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DF037C-C980-4AF7-9C32-929CBBF0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78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8F787-CF72-4AD9-A2E9-4BCE3AE4E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2738F-6BE8-40A6-91A4-84C9E66F2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1BFD6E-B51C-4B6D-8974-650D504EF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854563-0E79-4042-B36B-F08995911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FB683-83FB-43F1-924F-C37D43EEA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3280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C84A66-1229-4ED6-A9D1-8F02E8148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B1AC7-8752-4D00-B2A2-8AB4F1C01B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992777"/>
            <a:ext cx="10515600" cy="51841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8661F-0625-4389-83BE-429476154A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141DB-7750-451B-A040-0A3D20C5A8E8}" type="datetimeFigureOut">
              <a:rPr lang="en-IN" smtClean="0"/>
              <a:t>11-03-2025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604A-DE26-4FC2-8337-AF8A963C9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ABA0C0-1904-41CE-9E06-BC9E5A69A2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D9C27-A924-4FB9-B12B-4FB85672B464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703A67-7610-4F30-9DA1-29E339510F05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489" y="6369932"/>
            <a:ext cx="12218977" cy="5210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CC57E-CE71-4F72-B89D-034E1FBAC5C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954" y="6490361"/>
            <a:ext cx="1781941" cy="314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313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huggingface.co/black-forest-labs/FLUX.1-schnell" TargetMode="Externa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tory.com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B804-1F07-4BEE-9EF3-242F6526BF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ED1E86-6AC3-4B83-85F5-4B9DBDA3F8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9BEA63-6D42-4045-A1CE-EECC4791E94E}"/>
              </a:ext>
            </a:extLst>
          </p:cNvPr>
          <p:cNvSpPr/>
          <p:nvPr/>
        </p:nvSpPr>
        <p:spPr>
          <a:xfrm>
            <a:off x="2761" y="24662"/>
            <a:ext cx="12159727" cy="6858000"/>
          </a:xfrm>
          <a:prstGeom prst="rect">
            <a:avLst/>
          </a:prstGeom>
          <a:solidFill>
            <a:srgbClr val="B8114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993B45BB-FAE8-433F-8A1C-39CBD0DB46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044" y="2195680"/>
            <a:ext cx="3443174" cy="11048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9019EF-39C4-4A72-8DBB-45712BDC02E5}"/>
              </a:ext>
            </a:extLst>
          </p:cNvPr>
          <p:cNvSpPr txBox="1"/>
          <p:nvPr/>
        </p:nvSpPr>
        <p:spPr>
          <a:xfrm>
            <a:off x="6603600" y="620979"/>
            <a:ext cx="5394959" cy="169277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22AIE314    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Natural </a:t>
            </a:r>
            <a:r>
              <a:rPr lang="en-IN" sz="2800" b="1">
                <a:solidFill>
                  <a:schemeClr val="bg1"/>
                </a:solidFill>
                <a:latin typeface="Times New Roman"/>
                <a:cs typeface="Times New Roman"/>
              </a:rPr>
              <a:t>Language Processing</a:t>
            </a:r>
            <a:endParaRPr lang="en-IN" sz="2800" b="1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r>
              <a:rPr lang="en-IN" sz="2800" b="1" dirty="0">
                <a:solidFill>
                  <a:schemeClr val="bg1"/>
                </a:solidFill>
                <a:latin typeface="Times New Roman"/>
                <a:cs typeface="Times New Roman"/>
              </a:rPr>
              <a:t>Term Project Abstract</a:t>
            </a:r>
            <a:r>
              <a:rPr lang="en-IN" sz="2800" dirty="0">
                <a:solidFill>
                  <a:schemeClr val="bg1"/>
                </a:solidFill>
                <a:latin typeface="Times New Roman"/>
                <a:cs typeface="Times New Roman"/>
              </a:rPr>
              <a:t> </a:t>
            </a:r>
            <a:endParaRPr lang="en-US" sz="2800" dirty="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ctr"/>
            <a:endParaRPr lang="en-US" sz="2000" b="1" i="0" dirty="0">
              <a:solidFill>
                <a:schemeClr val="bg1"/>
              </a:solidFill>
              <a:effectLst/>
              <a:latin typeface="Segoe UI" panose="020B0502040204020203" pitchFamily="34" charset="0"/>
              <a:cs typeface="Segoe UI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8E7993D-50A7-4079-A22E-A3E4FEFA102A}"/>
              </a:ext>
            </a:extLst>
          </p:cNvPr>
          <p:cNvCxnSpPr>
            <a:cxnSpLocks/>
          </p:cNvCxnSpPr>
          <p:nvPr/>
        </p:nvCxnSpPr>
        <p:spPr>
          <a:xfrm>
            <a:off x="6553910" y="1871975"/>
            <a:ext cx="0" cy="1636813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1" name="Picture 1" descr="A person in a white shirt&#10;&#10;Description automatically generated">
            <a:extLst>
              <a:ext uri="{FF2B5EF4-FFF2-40B4-BE49-F238E27FC236}">
                <a16:creationId xmlns:a16="http://schemas.microsoft.com/office/drawing/2014/main" id="{4B50A742-4204-487A-9558-6A05025FB6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9827" y="280527"/>
            <a:ext cx="2639345" cy="2639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 descr="Amritapuri Campus | Amrita Vishwa Vidyapeetham">
            <a:extLst>
              <a:ext uri="{FF2B5EF4-FFF2-40B4-BE49-F238E27FC236}">
                <a16:creationId xmlns:a16="http://schemas.microsoft.com/office/drawing/2014/main" id="{D9708715-13EC-4C66-A09A-A0E399FC60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272" y="3300579"/>
            <a:ext cx="12192000" cy="3585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01231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7C8E7-4EE7-73E7-DECF-86DA34F9B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40BFA25-0BED-9A54-6F6C-EDCBB2D38B22}"/>
              </a:ext>
            </a:extLst>
          </p:cNvPr>
          <p:cNvSpPr txBox="1"/>
          <p:nvPr/>
        </p:nvSpPr>
        <p:spPr>
          <a:xfrm>
            <a:off x="260553" y="416626"/>
            <a:ext cx="11518491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Justification for your Model Choice: </a:t>
            </a:r>
          </a:p>
          <a:p>
            <a:endParaRPr lang="en-US" sz="2000" b="1" dirty="0"/>
          </a:p>
          <a:p>
            <a:r>
              <a:rPr lang="en-IN" sz="2000" b="1" dirty="0"/>
              <a:t>Why </a:t>
            </a:r>
            <a:r>
              <a:rPr lang="en-IN" sz="2000" b="1" dirty="0" err="1"/>
              <a:t>DeepSeek</a:t>
            </a:r>
            <a:r>
              <a:rPr lang="en-IN" sz="2000" b="1" dirty="0"/>
              <a:t> R1 (7B)?</a:t>
            </a:r>
          </a:p>
          <a:p>
            <a:endParaRPr lang="en-I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It balances </a:t>
            </a:r>
            <a:r>
              <a:rPr lang="en-US" sz="2000" b="1" dirty="0"/>
              <a:t>efficiency and long-form coherence</a:t>
            </a:r>
            <a:r>
              <a:rPr lang="en-US" sz="2000" dirty="0"/>
              <a:t>, which is crucial for interactive storytelling like D&amp;D.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While </a:t>
            </a:r>
            <a:r>
              <a:rPr lang="en-US" sz="2000" b="1" dirty="0"/>
              <a:t>Phi-3 is more efficient</a:t>
            </a:r>
            <a:r>
              <a:rPr lang="en-US" sz="2000" dirty="0"/>
              <a:t>, it struggles with extended narratives.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Gemma and Mistral</a:t>
            </a:r>
            <a:r>
              <a:rPr lang="en-US" sz="2000" dirty="0"/>
              <a:t> are good but require more computational power.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 err="1"/>
              <a:t>DeepSeek</a:t>
            </a:r>
            <a:r>
              <a:rPr lang="en-US" sz="2000" b="1" dirty="0"/>
              <a:t> R1 (7B) provides a strong middle ground</a:t>
            </a:r>
            <a:r>
              <a:rPr lang="en-US" sz="2000" dirty="0"/>
              <a:t>, offering solid storytelling capabilities with manageable computational needs.</a:t>
            </a:r>
          </a:p>
          <a:p>
            <a:endParaRPr lang="en-US" sz="2000" b="1" dirty="0"/>
          </a:p>
          <a:p>
            <a:r>
              <a:rPr lang="en-US" sz="2000" b="1" dirty="0"/>
              <a:t>How much spec machine and GPU do you think will suffice the finetuning of the model?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Intel core i7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Nvidia GeForce RTX 4070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16 GB RAM, 8 GB VRAM</a:t>
            </a:r>
          </a:p>
          <a:p>
            <a:endParaRPr lang="en-US" sz="2000" b="1" dirty="0"/>
          </a:p>
          <a:p>
            <a:r>
              <a:rPr lang="en-US" sz="2000" b="1" dirty="0"/>
              <a:t>Where do you plan to run your fine tuning code?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>
                <a:ea typeface="Calibri" panose="020F0502020204030204"/>
                <a:cs typeface="Calibri" panose="020F0502020204030204"/>
              </a:rPr>
              <a:t>LoRA</a:t>
            </a:r>
            <a:r>
              <a:rPr lang="en-US" sz="2000" dirty="0">
                <a:ea typeface="Calibri" panose="020F0502020204030204"/>
                <a:cs typeface="Calibri" panose="020F0502020204030204"/>
              </a:rPr>
              <a:t> or Google </a:t>
            </a:r>
            <a:r>
              <a:rPr lang="en-US" sz="2000" dirty="0" err="1">
                <a:ea typeface="Calibri" panose="020F0502020204030204"/>
                <a:cs typeface="Calibri" panose="020F0502020204030204"/>
              </a:rPr>
              <a:t>Colab</a:t>
            </a:r>
            <a:br>
              <a:rPr lang="en-US" sz="2000" b="1" dirty="0">
                <a:ea typeface="Calibri" panose="020F0502020204030204"/>
                <a:cs typeface="Calibri" panose="020F0502020204030204"/>
              </a:rPr>
            </a:b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4762926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094D8-46A4-EA3C-85C9-71266F6659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1409038-C364-EC3E-8A6C-621C08A89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37" y="576263"/>
            <a:ext cx="12372873" cy="2852737"/>
          </a:xfrm>
        </p:spPr>
        <p:txBody>
          <a:bodyPr>
            <a:noAutofit/>
          </a:bodyPr>
          <a:lstStyle/>
          <a:p>
            <a:pPr algn="ctr"/>
            <a:r>
              <a:rPr lang="it-IT" sz="6600" b="1" dirty="0"/>
              <a:t>FUNCTIONALITIES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553484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C34EB0-1BAA-293A-CA4A-052D53AF8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0438" y="-2036350"/>
            <a:ext cx="12372873" cy="2852737"/>
          </a:xfrm>
        </p:spPr>
        <p:txBody>
          <a:bodyPr>
            <a:normAutofit/>
          </a:bodyPr>
          <a:lstStyle/>
          <a:p>
            <a:pPr algn="ctr"/>
            <a:r>
              <a:rPr lang="it-IT" sz="4000" u="sng" dirty="0"/>
              <a:t>1. AI Dungeon Master (AI Storyteller)</a:t>
            </a:r>
            <a:endParaRPr lang="en-IN" sz="4000" u="sn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764154-9BD1-EEF3-6E78-FFB7BAC2E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72" y="973703"/>
            <a:ext cx="11635454" cy="529927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LLM generates </a:t>
            </a:r>
            <a:r>
              <a:rPr lang="en-US" sz="1800" b="1" dirty="0">
                <a:solidFill>
                  <a:schemeClr val="tx1"/>
                </a:solidFill>
              </a:rPr>
              <a:t>real-time, interactive story responses</a:t>
            </a:r>
            <a:r>
              <a:rPr lang="en-US" sz="1800" dirty="0">
                <a:solidFill>
                  <a:schemeClr val="tx1"/>
                </a:solidFill>
              </a:rPr>
              <a:t> based on player input, guiding the game like a Dungeon Master.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Input:</a:t>
            </a:r>
            <a:r>
              <a:rPr lang="en-US" sz="1800" dirty="0">
                <a:solidFill>
                  <a:schemeClr val="tx1"/>
                </a:solidFill>
              </a:rPr>
              <a:t> Player’s text input (actions, decisions, dialogue).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Output:</a:t>
            </a:r>
            <a:r>
              <a:rPr lang="en-US" sz="1800" dirty="0">
                <a:solidFill>
                  <a:schemeClr val="tx1"/>
                </a:solidFill>
              </a:rPr>
              <a:t> AI-generated story continuation in response to player choices.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Data Source : </a:t>
            </a:r>
            <a:r>
              <a:rPr lang="en-US" sz="1800" dirty="0">
                <a:solidFill>
                  <a:schemeClr val="tx1"/>
                </a:solidFill>
              </a:rPr>
              <a:t>Takes input from </a:t>
            </a:r>
            <a:r>
              <a:rPr lang="en-US" sz="1800" b="1" dirty="0">
                <a:solidFill>
                  <a:schemeClr val="tx1"/>
                </a:solidFill>
              </a:rPr>
              <a:t>player prompts</a:t>
            </a:r>
            <a:r>
              <a:rPr lang="en-US" sz="1800" dirty="0">
                <a:solidFill>
                  <a:schemeClr val="tx1"/>
                </a:solidFill>
              </a:rPr>
              <a:t> and references past interactions using </a:t>
            </a:r>
            <a:r>
              <a:rPr lang="en-US" sz="1800" b="1" dirty="0">
                <a:solidFill>
                  <a:schemeClr val="tx1"/>
                </a:solidFill>
              </a:rPr>
              <a:t>RAG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Fine-Tuning Needs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Basic gameplay can work with prompts and RAG alone.</a:t>
            </a:r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</a:rPr>
              <a:t> Fine-tuning is required when we want the AI to adopt </a:t>
            </a:r>
            <a:r>
              <a:rPr lang="en-US" sz="1800" b="1" dirty="0">
                <a:solidFill>
                  <a:schemeClr val="tx1"/>
                </a:solidFill>
              </a:rPr>
              <a:t>specific storytelling styles</a:t>
            </a:r>
            <a:r>
              <a:rPr lang="en-US" sz="1800" dirty="0">
                <a:solidFill>
                  <a:schemeClr val="tx1"/>
                </a:solidFill>
              </a:rPr>
              <a:t> or </a:t>
            </a:r>
            <a:r>
              <a:rPr lang="en-US" sz="1800" b="1" dirty="0">
                <a:solidFill>
                  <a:schemeClr val="tx1"/>
                </a:solidFill>
              </a:rPr>
              <a:t>improve consistency in long-term interactions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Dataset</a:t>
            </a:r>
            <a:r>
              <a:rPr lang="en-US" sz="1800" dirty="0">
                <a:solidFill>
                  <a:schemeClr val="tx1"/>
                </a:solidFill>
              </a:rPr>
              <a:t>: Public domain fiction, AI generated data.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Does it rely on a previous module? </a:t>
            </a:r>
            <a:r>
              <a:rPr lang="en-US" sz="1800" dirty="0">
                <a:solidFill>
                  <a:schemeClr val="tx1"/>
                </a:solidFill>
              </a:rPr>
              <a:t>Yes, it takes </a:t>
            </a:r>
            <a:r>
              <a:rPr lang="en-US" sz="1800" b="1" dirty="0">
                <a:solidFill>
                  <a:schemeClr val="tx1"/>
                </a:solidFill>
              </a:rPr>
              <a:t>past story events and user inputs</a:t>
            </a:r>
            <a:r>
              <a:rPr lang="en-US" sz="1800" dirty="0">
                <a:solidFill>
                  <a:schemeClr val="tx1"/>
                </a:solidFill>
              </a:rPr>
              <a:t> into account.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ML Techniques Used Beyond LLM : RAG</a:t>
            </a:r>
            <a:r>
              <a:rPr lang="en-US" sz="1800" dirty="0">
                <a:solidFill>
                  <a:schemeClr val="tx1"/>
                </a:solidFill>
              </a:rPr>
              <a:t> ensures the AI remembers past choices.</a:t>
            </a:r>
          </a:p>
        </p:txBody>
      </p:sp>
    </p:spTree>
    <p:extLst>
      <p:ext uri="{BB962C8B-B14F-4D97-AF65-F5344CB8AC3E}">
        <p14:creationId xmlns:p14="http://schemas.microsoft.com/office/powerpoint/2010/main" val="24850721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F0233-2E32-176A-D7D7-BB983270CF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248A16E-EFA6-67D4-0FC5-E31B6027C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27" y="0"/>
            <a:ext cx="10515600" cy="758159"/>
          </a:xfrm>
        </p:spPr>
        <p:txBody>
          <a:bodyPr>
            <a:normAutofit fontScale="90000"/>
          </a:bodyPr>
          <a:lstStyle/>
          <a:p>
            <a:r>
              <a:rPr lang="en-IN" sz="4000" u="sng" dirty="0"/>
              <a:t>2. </a:t>
            </a:r>
            <a:r>
              <a:rPr lang="en-US" sz="4000" u="sng" dirty="0"/>
              <a:t>Memory &amp; Story Continuity (RAG-based Retrieval)</a:t>
            </a:r>
            <a:endParaRPr lang="en-IN" sz="4000" u="sn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7B617F8-B297-76A9-6CE8-018FAD493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73" y="1042529"/>
            <a:ext cx="11635454" cy="529927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Ensures AI remembers player choices and past interactions for consistent storytelling.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Input:</a:t>
            </a:r>
            <a:r>
              <a:rPr lang="en-US" sz="1800" dirty="0">
                <a:solidFill>
                  <a:schemeClr val="tx1"/>
                </a:solidFill>
              </a:rPr>
              <a:t> Past player actions, character details, world events.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Output:</a:t>
            </a:r>
            <a:r>
              <a:rPr lang="en-US" sz="1800" dirty="0">
                <a:solidFill>
                  <a:schemeClr val="tx1"/>
                </a:solidFill>
              </a:rPr>
              <a:t> AI retrieves relevant past data and integrates it into new story responses.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Data Source : </a:t>
            </a:r>
            <a:r>
              <a:rPr lang="en-US" sz="1800" dirty="0">
                <a:solidFill>
                  <a:schemeClr val="tx1"/>
                </a:solidFill>
              </a:rPr>
              <a:t>Stores story logs in a database.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Fine-Tuning Needs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No fine tuning required.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Does it rely on a previous module? </a:t>
            </a:r>
            <a:r>
              <a:rPr lang="en-US" sz="1800" dirty="0">
                <a:solidFill>
                  <a:schemeClr val="tx1"/>
                </a:solidFill>
              </a:rPr>
              <a:t>Yes, it takes all past player inputs and generated text as input.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ML Techniques Used Beyond LLM :</a:t>
            </a:r>
            <a:r>
              <a:rPr lang="en-US" sz="1800" dirty="0">
                <a:solidFill>
                  <a:schemeClr val="tx1"/>
                </a:solidFill>
              </a:rPr>
              <a:t> RAG</a:t>
            </a:r>
          </a:p>
        </p:txBody>
      </p:sp>
    </p:spTree>
    <p:extLst>
      <p:ext uri="{BB962C8B-B14F-4D97-AF65-F5344CB8AC3E}">
        <p14:creationId xmlns:p14="http://schemas.microsoft.com/office/powerpoint/2010/main" val="373732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80DB6-1F9C-31DA-377D-4F3375EB2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46568-E419-E603-3287-810321FB9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972" y="0"/>
            <a:ext cx="10515600" cy="758159"/>
          </a:xfrm>
        </p:spPr>
        <p:txBody>
          <a:bodyPr/>
          <a:lstStyle/>
          <a:p>
            <a:r>
              <a:rPr lang="en-IN" sz="4000" u="sng" dirty="0"/>
              <a:t>3. Dynamic Image Generation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7551FDB1-BE5F-A294-4895-20DB2194A1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8273" y="1042529"/>
            <a:ext cx="11635454" cy="5299278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</a:rPr>
              <a:t>AI generates </a:t>
            </a:r>
            <a:r>
              <a:rPr lang="en-US" sz="1800" b="1" dirty="0">
                <a:solidFill>
                  <a:schemeClr val="tx1"/>
                </a:solidFill>
              </a:rPr>
              <a:t>scene illustrations</a:t>
            </a:r>
            <a:r>
              <a:rPr lang="en-US" sz="1800" dirty="0">
                <a:solidFill>
                  <a:schemeClr val="tx1"/>
                </a:solidFill>
              </a:rPr>
              <a:t> that match the evolving story.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Input:</a:t>
            </a:r>
            <a:r>
              <a:rPr lang="en-US" sz="1800" dirty="0">
                <a:solidFill>
                  <a:schemeClr val="tx1"/>
                </a:solidFill>
              </a:rPr>
              <a:t> AI generated text description of the scene.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Output:</a:t>
            </a:r>
            <a:r>
              <a:rPr lang="en-US" sz="1800" dirty="0">
                <a:solidFill>
                  <a:schemeClr val="tx1"/>
                </a:solidFill>
              </a:rPr>
              <a:t> AI-generated image depicting the scene, updated dynamically.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Data Source : </a:t>
            </a:r>
            <a:r>
              <a:rPr lang="en-US" sz="1800" dirty="0">
                <a:solidFill>
                  <a:schemeClr val="tx1"/>
                </a:solidFill>
              </a:rPr>
              <a:t>Extracts text descriptions from AI-generated story responses.</a:t>
            </a:r>
          </a:p>
          <a:p>
            <a:endParaRPr lang="en-US" sz="1800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Fine-Tuning Needs 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Works without fine-tuning but fine-tuning on a fantasy dataset can improve consistency.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Planning to use </a:t>
            </a:r>
            <a:r>
              <a:rPr lang="en-US" sz="1800" b="1" dirty="0">
                <a:solidFill>
                  <a:schemeClr val="tx1"/>
                </a:solidFill>
              </a:rPr>
              <a:t>FLUX.1 </a:t>
            </a:r>
            <a:r>
              <a:rPr lang="en-US" sz="1800" dirty="0">
                <a:solidFill>
                  <a:schemeClr val="tx1"/>
                </a:solidFill>
              </a:rPr>
              <a:t>model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(</a:t>
            </a:r>
            <a:r>
              <a:rPr lang="en-US" sz="1800" dirty="0">
                <a:solidFill>
                  <a:schemeClr val="tx1"/>
                </a:solidFill>
                <a:hlinkClick r:id="rId2"/>
              </a:rPr>
              <a:t>link</a:t>
            </a:r>
            <a:r>
              <a:rPr lang="en-US" sz="1800" dirty="0">
                <a:solidFill>
                  <a:schemeClr val="tx1"/>
                </a:solidFill>
              </a:rPr>
              <a:t>)</a:t>
            </a:r>
            <a:endParaRPr lang="en-US" sz="1800" b="1" dirty="0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>
                <a:solidFill>
                  <a:schemeClr val="tx1"/>
                </a:solidFill>
              </a:rPr>
              <a:t>Does it rely on a previous module? </a:t>
            </a:r>
            <a:r>
              <a:rPr lang="en-US" sz="1800" dirty="0">
                <a:solidFill>
                  <a:schemeClr val="tx1"/>
                </a:solidFill>
              </a:rPr>
              <a:t>Yes, takes input from </a:t>
            </a:r>
            <a:r>
              <a:rPr lang="en-US" sz="1800" b="1" dirty="0">
                <a:solidFill>
                  <a:schemeClr val="tx1"/>
                </a:solidFill>
              </a:rPr>
              <a:t>AI Dungeon Master’s story output</a:t>
            </a:r>
            <a:r>
              <a:rPr lang="en-US" sz="1800" dirty="0">
                <a:solidFill>
                  <a:schemeClr val="tx1"/>
                </a:solidFill>
              </a:rPr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ML Techniques Used Beyond LLM :</a:t>
            </a:r>
            <a:r>
              <a:rPr lang="en-US" sz="1800" dirty="0">
                <a:solidFill>
                  <a:schemeClr val="tx1"/>
                </a:solidFill>
              </a:rPr>
              <a:t> Generative adversarial networks.</a:t>
            </a:r>
          </a:p>
        </p:txBody>
      </p:sp>
    </p:spTree>
    <p:extLst>
      <p:ext uri="{BB962C8B-B14F-4D97-AF65-F5344CB8AC3E}">
        <p14:creationId xmlns:p14="http://schemas.microsoft.com/office/powerpoint/2010/main" val="1834072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F7B8-3EF8-5E07-D76A-9315C4A85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77804C-299B-FC2D-E396-A7DBDBF76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8301" y="373627"/>
            <a:ext cx="10515600" cy="758159"/>
          </a:xfrm>
        </p:spPr>
        <p:txBody>
          <a:bodyPr/>
          <a:lstStyle/>
          <a:p>
            <a:r>
              <a:rPr lang="en-IN" sz="4000" u="sng" dirty="0"/>
              <a:t>4. Multiplayer/Co-op Mode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B751DCD3-0B2E-A2D2-7E58-E93754E1C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6596" y="1848774"/>
            <a:ext cx="11635454" cy="529927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Multiplayer/Co-op Mode allows multiple players to interact in the same AI-generated world. It processes inputs from different players and generates responses that consider their combined actions, creating a shared and interactive storytelling experience.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It does not require fine-tuning but integrates with the AI Dungeon Master and memory system to track player choices and maintain consistency.</a:t>
            </a:r>
            <a:endParaRPr lang="en-US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90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69E3DE-E5E2-27D4-AC76-9C2CD4913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B79CAE8-A5F3-0EBE-E3A0-78F45DC76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798" y="393291"/>
            <a:ext cx="10515600" cy="758159"/>
          </a:xfrm>
        </p:spPr>
        <p:txBody>
          <a:bodyPr/>
          <a:lstStyle/>
          <a:p>
            <a:r>
              <a:rPr lang="en-IN" sz="4000" u="sng" dirty="0"/>
              <a:t>5. Procedural Worldbuilding &amp; Lore Generation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5F0245F-0F6F-336A-A8CD-6E5915E72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546" y="1947096"/>
            <a:ext cx="11635454" cy="52992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Expands the game world based on player actions.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AI creates NPCs, and lore dynamically, making each playthrough unique.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takes input from predefined settings and player-driven events, ensuring the world evolves naturally.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No fine-tuning needed, instead structured prompts and RAG can handle the functionalities. </a:t>
            </a:r>
            <a:endParaRPr lang="en-US" sz="4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9154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3A432-3AF5-8E90-517F-CF28573E2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8C22C1-94D5-C308-B447-BC974A1A8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99978" y="334298"/>
            <a:ext cx="10515600" cy="758159"/>
          </a:xfrm>
        </p:spPr>
        <p:txBody>
          <a:bodyPr/>
          <a:lstStyle/>
          <a:p>
            <a:r>
              <a:rPr lang="en-IN" sz="4000" u="sng" dirty="0"/>
              <a:t>6. Interactive User Interface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32C49F8A-E7A2-8583-E9A3-A3E5FF5B62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6546" y="1947096"/>
            <a:ext cx="11635454" cy="5299278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Interactive User Interface provides a seamless and engaging experience by dynamically displaying AI-generated text, images, and interactive choices in real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The frontend integrates with a backend, ensuring efficient communication between user actions and AI-generated content.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tx1"/>
                </a:solidFill>
              </a:rPr>
              <a:t>Frameworks</a:t>
            </a:r>
            <a:r>
              <a:rPr lang="en-US" dirty="0">
                <a:solidFill>
                  <a:schemeClr val="tx1"/>
                </a:solidFill>
              </a:rPr>
              <a:t> : React , next.js, three.js, HTML, CSS</a:t>
            </a:r>
          </a:p>
        </p:txBody>
      </p:sp>
    </p:spTree>
    <p:extLst>
      <p:ext uri="{BB962C8B-B14F-4D97-AF65-F5344CB8AC3E}">
        <p14:creationId xmlns:p14="http://schemas.microsoft.com/office/powerpoint/2010/main" val="19011306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2402F5E-003B-1729-6683-2847581FB366}"/>
              </a:ext>
            </a:extLst>
          </p:cNvPr>
          <p:cNvSpPr/>
          <p:nvPr/>
        </p:nvSpPr>
        <p:spPr>
          <a:xfrm>
            <a:off x="3800852" y="2967335"/>
            <a:ext cx="4590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Namah</a:t>
            </a:r>
            <a:r>
              <a:rPr lang="en-GB" sz="5400" b="1" cap="none" spc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 </a:t>
            </a:r>
            <a:r>
              <a:rPr lang="en-GB" sz="5400" b="1" cap="none" spc="0" err="1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ea typeface="Calibri Light"/>
                <a:cs typeface="Calibri Light"/>
              </a:rPr>
              <a:t>Shivaya</a:t>
            </a:r>
            <a:endParaRPr lang="en-IN" sz="5400" b="1" cap="none" spc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95546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52FD19-D04D-1EC2-EFBB-D7B533FF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3098" y="664497"/>
            <a:ext cx="8787068" cy="2852737"/>
          </a:xfrm>
        </p:spPr>
        <p:txBody>
          <a:bodyPr>
            <a:normAutofit/>
          </a:bodyPr>
          <a:lstStyle/>
          <a:p>
            <a:r>
              <a:rPr lang="en-US" sz="5400" b="1" dirty="0"/>
              <a:t>Dungeons &amp; AI</a:t>
            </a:r>
            <a:r>
              <a:rPr lang="en-US" sz="5400" dirty="0"/>
              <a:t> – </a:t>
            </a:r>
            <a:r>
              <a:rPr lang="en-US" sz="5400" i="1" dirty="0"/>
              <a:t>An </a:t>
            </a:r>
            <a:r>
              <a:rPr lang="en-IN" sz="5400" i="1" dirty="0"/>
              <a:t>AI tribute to Dungeons &amp; Dragons…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9B0B29-9389-9FCC-A236-F66C39232D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381959"/>
              </p:ext>
            </p:extLst>
          </p:nvPr>
        </p:nvGraphicFramePr>
        <p:xfrm>
          <a:off x="2032000" y="4062633"/>
          <a:ext cx="8128000" cy="1483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217330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5751971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Roll number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138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Anuvind M 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AM.EN.U4AIE22010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881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Harishankar Binu Nair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AM.EN.U4AIE22023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833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 S Harish Kumar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AM.EN.U4AIE22042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642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1192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472E394-459F-B4D4-2B1F-A261E4719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8604" y="670672"/>
            <a:ext cx="4960374" cy="436064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FUNCTIONALITIES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89AB96C0-7C56-F475-9B3B-A794C5EF80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5745" y="1421367"/>
            <a:ext cx="10960509" cy="44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Dungeon Master (AI Storyteller)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An LLM generates real-time story responses based on player input.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Image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generated visuals accompany text descriptions.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Memory &amp; Story Continuity (RAG-based Retrieval)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AI remembers player choices and past interactions.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Multiplayer/Co-op Mode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Allows multiple players to interact in the same AI-generated world.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Procedural Worldbuilding &amp; Lore Generation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 expands and evolves the game world dynamically. 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Interactive User Interface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– </a:t>
            </a:r>
            <a:r>
              <a:rPr lang="en-US" sz="1600" dirty="0">
                <a:latin typeface="Arial" panose="020B0604020202020204" pitchFamily="34" charset="0"/>
              </a:rPr>
              <a:t>real-time web-based UI that dynamically displays AI-generated text, images, and interactive story choices, allowing seamless player engagement.</a:t>
            </a:r>
            <a:endParaRPr lang="en-US" altLang="en-US" sz="16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009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58248-C8C8-69A7-4647-EC89931F4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8679"/>
            <a:ext cx="10515600" cy="436064"/>
          </a:xfrm>
        </p:spPr>
        <p:txBody>
          <a:bodyPr>
            <a:normAutofit fontScale="90000"/>
          </a:bodyPr>
          <a:lstStyle/>
          <a:p>
            <a:pPr algn="ctr"/>
            <a:r>
              <a:rPr lang="en-GB" u="sng" dirty="0">
                <a:ea typeface="Calibri Light"/>
                <a:cs typeface="Calibri Light"/>
              </a:rPr>
              <a:t>DOMAIN KNOWLEDGE REQUIRED</a:t>
            </a:r>
            <a:endParaRPr lang="en-GB" u="sng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D76FF82-3467-F5B3-9D23-AF275E163B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5280" y="2040799"/>
            <a:ext cx="11408902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Understanding LLMs, fine-tuning, and prompt engineering.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Computer Vision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Using image-generation models for scene illustrations.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Machine Learning (ML)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Implementing Retrieval-Augmented Generation (RAG).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Development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Integrating AI with a frontend and backend.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sz="1800" b="1" dirty="0">
                <a:latin typeface="Arial" panose="020B0604020202020204" pitchFamily="34" charset="0"/>
              </a:rPr>
              <a:t>UI/UX Design </a:t>
            </a:r>
            <a:r>
              <a:rPr lang="en-US" sz="1200" dirty="0"/>
              <a:t>– </a:t>
            </a:r>
            <a:r>
              <a:rPr lang="en-US" sz="1800" dirty="0">
                <a:latin typeface="Arial" panose="020B0604020202020204" pitchFamily="34" charset="0"/>
              </a:rPr>
              <a:t>Creating an interactive storytelling experience.</a:t>
            </a:r>
            <a:r>
              <a:rPr lang="en-US" altLang="en-US" sz="1800" dirty="0">
                <a:latin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016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D9C1E-B96B-990C-51DE-020A1DDD8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Do you have the below modules ? Give (Yes/No)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FFB33-66CD-A2D9-8A89-75036B7B0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245" y="1308688"/>
            <a:ext cx="10515600" cy="5184186"/>
          </a:xfrm>
        </p:spPr>
        <p:txBody>
          <a:bodyPr/>
          <a:lstStyle/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Frontend ( Web based interface or Mobile App) –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Select a suitable pretrained LLM with proper justification why the model –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Appropriate Fine tuning technique-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Appropriate Prompt Engineering Strategy :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RAG :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342900" lvl="0" indent="-342900" algn="just">
              <a:lnSpc>
                <a:spcPct val="115000"/>
              </a:lnSpc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N" b="1" kern="100" dirty="0">
                <a:effectLst/>
                <a:latin typeface="Aptos" panose="020B0004020202020204" pitchFamily="34" charset="0"/>
                <a:ea typeface="Yu Mincho" panose="02020400000000000000" pitchFamily="18" charset="-128"/>
                <a:cs typeface="Arial" panose="020B0604020202020204" pitchFamily="34" charset="0"/>
              </a:rPr>
              <a:t>RLHF : YES</a:t>
            </a:r>
            <a:endParaRPr lang="en-IN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592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95D3-DC36-63D7-9D98-87FC74604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83310" y="415566"/>
            <a:ext cx="10515600" cy="436064"/>
          </a:xfrm>
        </p:spPr>
        <p:txBody>
          <a:bodyPr>
            <a:normAutofit fontScale="90000"/>
          </a:bodyPr>
          <a:lstStyle/>
          <a:p>
            <a:r>
              <a:rPr lang="en-IN" sz="4000" u="sng" dirty="0"/>
              <a:t>Comparison with Existing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5079F-12E1-6A40-1AD0-72C61402E0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386" y="1258248"/>
            <a:ext cx="10515600" cy="5184186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lvl="1"/>
            <a:r>
              <a:rPr lang="en-IN" b="1" dirty="0"/>
              <a:t>Is there an existing tool which does the work that you propose :</a:t>
            </a:r>
            <a:r>
              <a:rPr lang="en-IN" dirty="0"/>
              <a:t> Yes.</a:t>
            </a:r>
          </a:p>
          <a:p>
            <a:pPr marL="457200" lvl="1" indent="0">
              <a:buNone/>
            </a:pPr>
            <a:r>
              <a:rPr lang="en-IN" dirty="0"/>
              <a:t>There is no game like </a:t>
            </a:r>
            <a:r>
              <a:rPr lang="en-IN" dirty="0" err="1"/>
              <a:t>our’s</a:t>
            </a:r>
            <a:r>
              <a:rPr lang="en-IN" dirty="0"/>
              <a:t>. But there are other story telling apps like Story.com</a:t>
            </a:r>
            <a:r>
              <a:rPr lang="en-IN" dirty="0">
                <a:hlinkClick r:id="rId2"/>
              </a:rPr>
              <a:t>(link) </a:t>
            </a:r>
            <a:r>
              <a:rPr lang="en-IN" dirty="0"/>
              <a:t>, that generate static texts(stories).</a:t>
            </a:r>
          </a:p>
          <a:p>
            <a:pPr marL="457200" lvl="1" indent="0">
              <a:buNone/>
            </a:pPr>
            <a:r>
              <a:rPr lang="en-IN" dirty="0"/>
              <a:t>	</a:t>
            </a:r>
            <a:endParaRPr lang="en-IN" dirty="0">
              <a:ea typeface="Calibri"/>
              <a:cs typeface="Calibri"/>
            </a:endParaRPr>
          </a:p>
          <a:p>
            <a:pPr lvl="1"/>
            <a:r>
              <a:rPr lang="en-IN" b="1" dirty="0">
                <a:ea typeface="Calibri"/>
                <a:cs typeface="Calibri"/>
              </a:rPr>
              <a:t>Compared to the existing what are your unique functionalities?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>
                <a:ea typeface="Calibri"/>
                <a:cs typeface="Calibri"/>
              </a:rPr>
              <a:t>Interactive AI Dungeon Master </a:t>
            </a:r>
            <a:r>
              <a:rPr lang="en-US" sz="2100" dirty="0">
                <a:ea typeface="Calibri"/>
                <a:cs typeface="Calibri"/>
              </a:rPr>
              <a:t>– Real-time, AI-driven storytelling with user choices affecting the narrative.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>
                <a:ea typeface="Calibri"/>
                <a:cs typeface="Calibri"/>
              </a:rPr>
              <a:t>Persistent Memory (RAG-based) </a:t>
            </a:r>
            <a:r>
              <a:rPr lang="en-US" sz="2100" dirty="0">
                <a:ea typeface="Calibri"/>
                <a:cs typeface="Calibri"/>
              </a:rPr>
              <a:t>– AI remembers past interactions, ensuring continuity in the story.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>
                <a:ea typeface="Calibri"/>
                <a:cs typeface="Calibri"/>
              </a:rPr>
              <a:t>Dynamic AI-Generated Visuals</a:t>
            </a:r>
            <a:r>
              <a:rPr lang="en-US" sz="2100" dirty="0">
                <a:ea typeface="Calibri"/>
                <a:cs typeface="Calibri"/>
              </a:rPr>
              <a:t> – Story scenes are illustrated with evolving AI-generated images.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>
                <a:ea typeface="Calibri"/>
                <a:cs typeface="Calibri"/>
              </a:rPr>
              <a:t>Multiplayer &amp; Co-op Storytelling</a:t>
            </a:r>
            <a:r>
              <a:rPr lang="en-US" sz="2100" dirty="0">
                <a:ea typeface="Calibri"/>
                <a:cs typeface="Calibri"/>
              </a:rPr>
              <a:t> – Players can collaborate in shared AI-generated adventures.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100" b="1" dirty="0">
                <a:ea typeface="Calibri"/>
                <a:cs typeface="Calibri"/>
              </a:rPr>
              <a:t>Procedural Worldbuilding</a:t>
            </a:r>
            <a:r>
              <a:rPr lang="en-US" sz="2100" dirty="0">
                <a:ea typeface="Calibri"/>
                <a:cs typeface="Calibri"/>
              </a:rPr>
              <a:t> – AI expands the game world, adding lore and evolving environments.</a:t>
            </a:r>
            <a:endParaRPr lang="en-IN" sz="2100" dirty="0">
              <a:ea typeface="Calibri"/>
              <a:cs typeface="Calibri"/>
            </a:endParaRPr>
          </a:p>
          <a:p>
            <a:pPr marL="457200" lvl="1" indent="0">
              <a:buNone/>
            </a:pPr>
            <a:r>
              <a:rPr lang="en-IN" b="1" dirty="0">
                <a:ea typeface="Calibri"/>
                <a:cs typeface="Calibri"/>
              </a:rPr>
              <a:t> </a:t>
            </a:r>
            <a:endParaRPr lang="en-IN" dirty="0">
              <a:ea typeface="Calibri"/>
              <a:cs typeface="Calibri"/>
            </a:endParaRPr>
          </a:p>
          <a:p>
            <a:pPr lvl="1"/>
            <a:r>
              <a:rPr lang="en-IN" b="1" dirty="0"/>
              <a:t>Have you seen research papers which has done similar work?</a:t>
            </a:r>
          </a:p>
          <a:p>
            <a:pPr lvl="2"/>
            <a:r>
              <a:rPr lang="en-US" dirty="0"/>
              <a:t>Some research papers explore AI-generated storytelling using GPT-based models. However, they lack </a:t>
            </a:r>
            <a:r>
              <a:rPr lang="en-US" b="1" dirty="0"/>
              <a:t>memory retention, real-time image generation, and evolving worlds</a:t>
            </a:r>
            <a:r>
              <a:rPr lang="en-US" dirty="0"/>
              <a:t>. Most focus on single-session stories without </a:t>
            </a:r>
            <a:r>
              <a:rPr lang="en-US" b="1" dirty="0"/>
              <a:t>long-term progression or multiplayer interaction</a:t>
            </a:r>
            <a:r>
              <a:rPr lang="en-US" dirty="0"/>
              <a:t>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09253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9538-B176-45F6-3124-AEAE3DA95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679759"/>
            <a:ext cx="10515600" cy="436064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Novelty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0D6CB7A-DF09-DC69-D655-AA38DA6E62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32170" y="2040799"/>
            <a:ext cx="11404191" cy="27764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Storytelling with Memory (RAG-based)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Ensures continuity by remembering past player choices.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 World Evolution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AI-generated lore, locations, and NPCs change based on player actions.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AI Dungeon Master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Adapts storytelling styles, difficulty, and plot twists in real time.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AI-Generated Scene Illustrations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Generates visuals that evolve with the story.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Multiplayer &amp; Co-op Storytelling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Players can collaborate in shared AI-driven adventures. </a:t>
            </a:r>
          </a:p>
        </p:txBody>
      </p:sp>
    </p:spTree>
    <p:extLst>
      <p:ext uri="{BB962C8B-B14F-4D97-AF65-F5344CB8AC3E}">
        <p14:creationId xmlns:p14="http://schemas.microsoft.com/office/powerpoint/2010/main" val="3567367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41A34-CD85-DFDA-6009-A25B59074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47" y="945062"/>
            <a:ext cx="12022395" cy="5912938"/>
          </a:xfrm>
        </p:spPr>
        <p:txBody>
          <a:bodyPr>
            <a:noAutofit/>
          </a:bodyPr>
          <a:lstStyle/>
          <a:p>
            <a:pPr lvl="1"/>
            <a:r>
              <a:rPr lang="en-IN" sz="1600" b="1" dirty="0"/>
              <a:t>Do you have any open dataset for fine tuning.?</a:t>
            </a:r>
            <a:r>
              <a:rPr lang="en-IN" sz="1600" dirty="0"/>
              <a:t> : No. </a:t>
            </a:r>
            <a:endParaRPr lang="en-IN" sz="1600" dirty="0"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IN" sz="1600" b="1" dirty="0"/>
              <a:t>Dataset Collection Strategy: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Scrape publicly available interactive fiction datasets.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Manually create structured game logs.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1600" dirty="0"/>
              <a:t>Generate synthetic data using AI self-play.</a:t>
            </a:r>
            <a:endParaRPr lang="en-IN" sz="1600" dirty="0">
              <a:ea typeface="Calibri"/>
              <a:cs typeface="Calibri"/>
            </a:endParaRPr>
          </a:p>
          <a:p>
            <a:r>
              <a:rPr lang="en-US" sz="1600" b="1" dirty="0"/>
              <a:t>Generating Data with AI: Strategy &amp; Authenticity</a:t>
            </a:r>
          </a:p>
          <a:p>
            <a:pPr marL="0" indent="0">
              <a:buNone/>
            </a:pPr>
            <a:r>
              <a:rPr lang="en-US" sz="1600" dirty="0"/>
              <a:t>We will generate data using an AI model trained on public fiction datasets. To ensure authenticity: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AI-generated stories will follow structured prompts to maintain coherence.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Human review will filter out inconsistencies and errors.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The process will be documented to prove originality and avoid plagiarism.</a:t>
            </a:r>
            <a:endParaRPr lang="en-IN" sz="1600" dirty="0">
              <a:ea typeface="Calibri"/>
              <a:cs typeface="Calibri"/>
            </a:endParaRPr>
          </a:p>
          <a:p>
            <a:r>
              <a:rPr lang="en-US" sz="1600" b="1" dirty="0"/>
              <a:t>Usage &amp; End Users of the App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Gamers &amp; RPG Enthusiasts</a:t>
            </a:r>
            <a:r>
              <a:rPr lang="en-US" sz="1600" dirty="0"/>
              <a:t> – Players who </a:t>
            </a:r>
            <a:r>
              <a:rPr lang="en-US" sz="1600" b="1" dirty="0"/>
              <a:t>enjoy AI-driven interactive storytelling.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Writers &amp; Content Creators</a:t>
            </a:r>
            <a:r>
              <a:rPr lang="en-US" sz="1600" dirty="0"/>
              <a:t> – Helps in </a:t>
            </a:r>
            <a:r>
              <a:rPr lang="en-US" sz="1600" b="1" dirty="0"/>
              <a:t>brainstorming and generating story ideas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Educators &amp; Students</a:t>
            </a:r>
            <a:r>
              <a:rPr lang="en-US" sz="1600" dirty="0"/>
              <a:t> – Enhances </a:t>
            </a:r>
            <a:r>
              <a:rPr lang="en-US" sz="1600" b="1" dirty="0"/>
              <a:t>creative writing and storytelling exercises</a:t>
            </a:r>
            <a:r>
              <a:rPr lang="en-US" sz="16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Makes Roleplaying Easier </a:t>
            </a:r>
            <a:r>
              <a:rPr lang="en-US" sz="1600" dirty="0"/>
              <a:t>– Acts as an AI Dungeon Master, allowing players to enjoy RPG adventures without needing a human DM.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More Than Just a Game </a:t>
            </a:r>
            <a:r>
              <a:rPr lang="en-US" sz="1600" dirty="0"/>
              <a:t>– A tool for storytelling, gaming, and creative exploration, making AI-powered adventures more engaging.</a:t>
            </a:r>
            <a:endParaRPr lang="en-IN" sz="1600" dirty="0"/>
          </a:p>
          <a:p>
            <a:endParaRPr lang="en-IN" sz="16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C1974A-BD0C-90C6-C0DC-B1C1BA8CCE96}"/>
              </a:ext>
            </a:extLst>
          </p:cNvPr>
          <p:cNvSpPr txBox="1">
            <a:spLocks/>
          </p:cNvSpPr>
          <p:nvPr/>
        </p:nvSpPr>
        <p:spPr>
          <a:xfrm>
            <a:off x="3335593" y="268082"/>
            <a:ext cx="10515600" cy="4360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6000" u="sng" dirty="0"/>
              <a:t>Answer the questions below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5294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E1857-966E-C905-359E-C7B41634E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109" y="365126"/>
            <a:ext cx="12327194" cy="436064"/>
          </a:xfrm>
        </p:spPr>
        <p:txBody>
          <a:bodyPr>
            <a:noAutofit/>
          </a:bodyPr>
          <a:lstStyle/>
          <a:p>
            <a:r>
              <a:rPr lang="en-IN" sz="2800" b="1" dirty="0">
                <a:latin typeface="+mn-lt"/>
                <a:ea typeface="+mn-ea"/>
                <a:cs typeface="+mn-cs"/>
              </a:rPr>
              <a:t>Select suitable Pretrained LLM/LLMs to do all the 5 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CD7FA-65EA-564D-46E2-40942DE7B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556" y="836907"/>
            <a:ext cx="11346425" cy="5184186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b="1" dirty="0">
                <a:ea typeface="Calibri"/>
                <a:cs typeface="Calibri"/>
              </a:rPr>
              <a:t>Your chosen Pretrained model : </a:t>
            </a:r>
            <a:r>
              <a:rPr lang="en-IN" sz="2000" dirty="0" err="1"/>
              <a:t>DeepSeek</a:t>
            </a:r>
            <a:r>
              <a:rPr lang="en-IN" sz="2000" dirty="0"/>
              <a:t> R1 (7B), 7 billion parameters</a:t>
            </a:r>
            <a:endParaRPr lang="en-US" sz="2000" b="1" dirty="0">
              <a:ea typeface="Calibri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b="1" dirty="0"/>
              <a:t>Comparison of other LLMs:</a:t>
            </a: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457200" lvl="1" indent="0">
              <a:buNone/>
            </a:pPr>
            <a:endParaRPr lang="en-US" dirty="0">
              <a:ea typeface="Calibri" panose="020F0502020204030204"/>
              <a:cs typeface="Calibri" panose="020F0502020204030204"/>
            </a:endParaRPr>
          </a:p>
          <a:p>
            <a:pPr marL="0" indent="0">
              <a:buNone/>
            </a:pPr>
            <a:endParaRPr lang="en-IN" dirty="0">
              <a:ea typeface="Calibri"/>
              <a:cs typeface="Calibri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6956F8-D616-7497-52C6-146ED0E6AE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7594569"/>
              </p:ext>
            </p:extLst>
          </p:nvPr>
        </p:nvGraphicFramePr>
        <p:xfrm>
          <a:off x="585017" y="2490430"/>
          <a:ext cx="11021964" cy="3200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794389">
                  <a:extLst>
                    <a:ext uri="{9D8B030D-6E8A-4147-A177-3AD203B41FA5}">
                      <a16:colId xmlns:a16="http://schemas.microsoft.com/office/drawing/2014/main" val="1115737588"/>
                    </a:ext>
                  </a:extLst>
                </a:gridCol>
                <a:gridCol w="1268362">
                  <a:extLst>
                    <a:ext uri="{9D8B030D-6E8A-4147-A177-3AD203B41FA5}">
                      <a16:colId xmlns:a16="http://schemas.microsoft.com/office/drawing/2014/main" val="1930810218"/>
                    </a:ext>
                  </a:extLst>
                </a:gridCol>
                <a:gridCol w="4286864">
                  <a:extLst>
                    <a:ext uri="{9D8B030D-6E8A-4147-A177-3AD203B41FA5}">
                      <a16:colId xmlns:a16="http://schemas.microsoft.com/office/drawing/2014/main" val="3485996086"/>
                    </a:ext>
                  </a:extLst>
                </a:gridCol>
                <a:gridCol w="3672349">
                  <a:extLst>
                    <a:ext uri="{9D8B030D-6E8A-4147-A177-3AD203B41FA5}">
                      <a16:colId xmlns:a16="http://schemas.microsoft.com/office/drawing/2014/main" val="335110097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Strengths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Weaknesses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8901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Phi-3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~3.8B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Highly efficient, lightweight, fast inference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Weaker long-form generation, struggles with deep narratives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656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Gemma 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Strong coherence, good reasoning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Higher resource usage compared to Phi-3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8898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Mistral 7B</a:t>
                      </a:r>
                    </a:p>
                    <a:p>
                      <a:r>
                        <a:rPr lang="en-IN" dirty="0"/>
                        <a:t>(backup)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reasoning, mixture of experts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Computationally heavier than Phi-3, similar to Gemma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746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/>
                        <a:t>DeepSeek</a:t>
                      </a:r>
                      <a:r>
                        <a:rPr lang="en-IN" dirty="0"/>
                        <a:t> R1 7B</a:t>
                      </a:r>
                    </a:p>
                    <a:p>
                      <a:r>
                        <a:rPr lang="en-IN" dirty="0"/>
                        <a:t>(chosen)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7B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Well-balanced for long-context generation, optimized RLHF training.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more demanding than Phi-3, but not as resource-heavy as larger models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2016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346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1503</Words>
  <Application>Microsoft Office PowerPoint</Application>
  <PresentationFormat>Widescreen</PresentationFormat>
  <Paragraphs>168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Aptos</vt:lpstr>
      <vt:lpstr>Arial</vt:lpstr>
      <vt:lpstr>Calibri</vt:lpstr>
      <vt:lpstr>Calibri Light</vt:lpstr>
      <vt:lpstr>Segoe UI</vt:lpstr>
      <vt:lpstr>Symbol</vt:lpstr>
      <vt:lpstr>Times New Roman</vt:lpstr>
      <vt:lpstr>Office Theme</vt:lpstr>
      <vt:lpstr>PowerPoint Presentation</vt:lpstr>
      <vt:lpstr>Dungeons &amp; AI – An AI tribute to Dungeons &amp; Dragons…</vt:lpstr>
      <vt:lpstr>FUNCTIONALITIES</vt:lpstr>
      <vt:lpstr>DOMAIN KNOWLEDGE REQUIRED</vt:lpstr>
      <vt:lpstr>Do you have the below modules ? Give (Yes/No)</vt:lpstr>
      <vt:lpstr>Comparison with Existing Tools</vt:lpstr>
      <vt:lpstr>Novelty components</vt:lpstr>
      <vt:lpstr>PowerPoint Presentation</vt:lpstr>
      <vt:lpstr>Select suitable Pretrained LLM/LLMs to do all the 5 functionalities</vt:lpstr>
      <vt:lpstr>PowerPoint Presentation</vt:lpstr>
      <vt:lpstr>FUNCTIONALITIES</vt:lpstr>
      <vt:lpstr>1. AI Dungeon Master (AI Storyteller)</vt:lpstr>
      <vt:lpstr>2. Memory &amp; Story Continuity (RAG-based Retrieval)</vt:lpstr>
      <vt:lpstr>3. Dynamic Image Generation</vt:lpstr>
      <vt:lpstr>4. Multiplayer/Co-op Mode</vt:lpstr>
      <vt:lpstr>5. Procedural Worldbuilding &amp; Lore Generation</vt:lpstr>
      <vt:lpstr>6. Interactive User Interface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Geetha M</dc:creator>
  <cp:lastModifiedBy>anuvind mp</cp:lastModifiedBy>
  <cp:revision>35</cp:revision>
  <dcterms:created xsi:type="dcterms:W3CDTF">2020-09-22T05:47:20Z</dcterms:created>
  <dcterms:modified xsi:type="dcterms:W3CDTF">2025-03-11T11:14:50Z</dcterms:modified>
</cp:coreProperties>
</file>