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1195" r:id="rId3"/>
    <p:sldId id="1134" r:id="rId4"/>
    <p:sldId id="1196" r:id="rId5"/>
    <p:sldId id="1197" r:id="rId6"/>
    <p:sldId id="1166" r:id="rId7"/>
    <p:sldId id="1165" r:id="rId8"/>
    <p:sldId id="1228" r:id="rId9"/>
    <p:sldId id="1229" r:id="rId10"/>
    <p:sldId id="1230" r:id="rId11"/>
    <p:sldId id="1167" r:id="rId12"/>
    <p:sldId id="1169" r:id="rId13"/>
    <p:sldId id="1170" r:id="rId14"/>
    <p:sldId id="1168" r:id="rId15"/>
    <p:sldId id="1231" r:id="rId16"/>
    <p:sldId id="337" r:id="rId17"/>
    <p:sldId id="289" r:id="rId18"/>
    <p:sldId id="1232" r:id="rId19"/>
    <p:sldId id="290" r:id="rId20"/>
    <p:sldId id="291" r:id="rId21"/>
    <p:sldId id="292" r:id="rId22"/>
    <p:sldId id="293" r:id="rId23"/>
    <p:sldId id="1233" r:id="rId24"/>
    <p:sldId id="1227" r:id="rId25"/>
    <p:sldId id="1226" r:id="rId26"/>
    <p:sldId id="340" r:id="rId27"/>
    <p:sldId id="341" r:id="rId28"/>
    <p:sldId id="342" r:id="rId29"/>
    <p:sldId id="294" r:id="rId30"/>
    <p:sldId id="295" r:id="rId31"/>
    <p:sldId id="296" r:id="rId32"/>
    <p:sldId id="297" r:id="rId33"/>
    <p:sldId id="298" r:id="rId34"/>
    <p:sldId id="305" r:id="rId35"/>
    <p:sldId id="1221" r:id="rId36"/>
    <p:sldId id="1179" r:id="rId37"/>
    <p:sldId id="1180" r:id="rId38"/>
    <p:sldId id="1181" r:id="rId39"/>
    <p:sldId id="1222" r:id="rId40"/>
    <p:sldId id="1234" r:id="rId41"/>
    <p:sldId id="1194" r:id="rId42"/>
    <p:sldId id="1184" r:id="rId43"/>
    <p:sldId id="1189" r:id="rId44"/>
    <p:sldId id="1191" r:id="rId45"/>
    <p:sldId id="1193" r:id="rId46"/>
    <p:sldId id="1190" r:id="rId47"/>
    <p:sldId id="1177" r:id="rId48"/>
    <p:sldId id="1178" r:id="rId49"/>
    <p:sldId id="1187" r:id="rId50"/>
    <p:sldId id="1201" r:id="rId51"/>
    <p:sldId id="1209" r:id="rId52"/>
    <p:sldId id="1188" r:id="rId53"/>
    <p:sldId id="1223" r:id="rId54"/>
    <p:sldId id="1224" r:id="rId55"/>
    <p:sldId id="1198" r:id="rId56"/>
    <p:sldId id="1199" r:id="rId57"/>
    <p:sldId id="1202" r:id="rId58"/>
    <p:sldId id="1200" r:id="rId59"/>
    <p:sldId id="1203" r:id="rId60"/>
    <p:sldId id="1204" r:id="rId61"/>
    <p:sldId id="1205" r:id="rId62"/>
    <p:sldId id="1207" r:id="rId63"/>
    <p:sldId id="1211" r:id="rId64"/>
    <p:sldId id="1208" r:id="rId65"/>
    <p:sldId id="1210" r:id="rId66"/>
    <p:sldId id="1212" r:id="rId67"/>
    <p:sldId id="1213" r:id="rId68"/>
    <p:sldId id="794" r:id="rId69"/>
    <p:sldId id="101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etha M" initials="GM" lastIdx="3" clrIdx="0">
    <p:extLst>
      <p:ext uri="{19B8F6BF-5375-455C-9EA6-DF929625EA0E}">
        <p15:presenceInfo xmlns:p15="http://schemas.microsoft.com/office/powerpoint/2012/main" userId="Geetha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AFE"/>
    <a:srgbClr val="FED9FF"/>
    <a:srgbClr val="FAD8FE"/>
    <a:srgbClr val="FDD9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43" autoAdjust="0"/>
  </p:normalViewPr>
  <p:slideViewPr>
    <p:cSldViewPr snapToGrid="0">
      <p:cViewPr varScale="1">
        <p:scale>
          <a:sx n="61" d="100"/>
          <a:sy n="61" d="100"/>
        </p:scale>
        <p:origin x="1493"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78E88-302C-457E-BDC4-2DC4E135B8EE}" type="datetimeFigureOut">
              <a:rPr lang="en-IN" smtClean="0"/>
              <a:t>09-06-2025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E30E6-9EB3-46B3-B453-23E1904BDDC3}" type="slidenum">
              <a:rPr lang="en-IN" smtClean="0"/>
              <a:t>‹#›</a:t>
            </a:fld>
            <a:endParaRPr lang="en-IN"/>
          </a:p>
        </p:txBody>
      </p:sp>
    </p:spTree>
    <p:extLst>
      <p:ext uri="{BB962C8B-B14F-4D97-AF65-F5344CB8AC3E}">
        <p14:creationId xmlns:p14="http://schemas.microsoft.com/office/powerpoint/2010/main" val="180273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Reparameterization-based PEFT</a:t>
            </a:r>
            <a:r>
              <a:rPr lang="en-US" dirty="0"/>
              <a:t> refers to a category of </a:t>
            </a:r>
            <a:r>
              <a:rPr lang="en-US" b="1" dirty="0"/>
              <a:t>parameter-efficient fine-tuning</a:t>
            </a:r>
            <a:r>
              <a:rPr lang="en-US" dirty="0"/>
              <a:t> (PEFT) techniques that </a:t>
            </a:r>
            <a:r>
              <a:rPr lang="en-US" b="1" dirty="0"/>
              <a:t>modify or </a:t>
            </a:r>
            <a:r>
              <a:rPr lang="en-US" b="1" dirty="0" err="1"/>
              <a:t>reparameterize</a:t>
            </a:r>
            <a:r>
              <a:rPr lang="en-US" b="1" dirty="0"/>
              <a:t> parts of the pre-trained model's architecture</a:t>
            </a:r>
            <a:r>
              <a:rPr lang="en-US" dirty="0"/>
              <a:t> to inject learnable components, while keeping the majority of the model </a:t>
            </a:r>
            <a:r>
              <a:rPr lang="en-US" b="1" dirty="0"/>
              <a:t>frozen</a:t>
            </a:r>
            <a:r>
              <a:rPr lang="en-US" dirty="0"/>
              <a:t>.</a:t>
            </a:r>
          </a:p>
          <a:p>
            <a:endParaRPr lang="en-IN" dirty="0"/>
          </a:p>
        </p:txBody>
      </p:sp>
      <p:sp>
        <p:nvSpPr>
          <p:cNvPr id="4" name="Slide Number Placeholder 3"/>
          <p:cNvSpPr>
            <a:spLocks noGrp="1"/>
          </p:cNvSpPr>
          <p:nvPr>
            <p:ph type="sldNum" sz="quarter" idx="5"/>
          </p:nvPr>
        </p:nvSpPr>
        <p:spPr/>
        <p:txBody>
          <a:bodyPr/>
          <a:lstStyle/>
          <a:p>
            <a:fld id="{18EE30E6-9EB3-46B3-B453-23E1904BDDC3}" type="slidenum">
              <a:rPr lang="en-IN" smtClean="0"/>
              <a:t>2</a:t>
            </a:fld>
            <a:endParaRPr lang="en-IN"/>
          </a:p>
        </p:txBody>
      </p:sp>
    </p:spTree>
    <p:extLst>
      <p:ext uri="{BB962C8B-B14F-4D97-AF65-F5344CB8AC3E}">
        <p14:creationId xmlns:p14="http://schemas.microsoft.com/office/powerpoint/2010/main" val="114243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operate in high-dimensional space, but they learn low-dimensional, meaningful structures that reflect the true complexity of the data.</a:t>
            </a:r>
          </a:p>
          <a:p>
            <a:endParaRPr lang="en-US" dirty="0"/>
          </a:p>
          <a:p>
            <a:r>
              <a:rPr lang="en-US" dirty="0"/>
              <a:t>How many directions in parameter space are </a:t>
            </a:r>
            <a:r>
              <a:rPr lang="en-US" i="1" dirty="0"/>
              <a:t>truly needed</a:t>
            </a:r>
            <a:r>
              <a:rPr lang="en-US" dirty="0"/>
              <a:t> to optimize a pre-trained model on a new task,</a:t>
            </a:r>
            <a:endParaRPr lang="en-IN" dirty="0"/>
          </a:p>
        </p:txBody>
      </p:sp>
      <p:sp>
        <p:nvSpPr>
          <p:cNvPr id="4" name="Slide Number Placeholder 3"/>
          <p:cNvSpPr>
            <a:spLocks noGrp="1"/>
          </p:cNvSpPr>
          <p:nvPr>
            <p:ph type="sldNum" sz="quarter" idx="5"/>
          </p:nvPr>
        </p:nvSpPr>
        <p:spPr/>
        <p:txBody>
          <a:bodyPr/>
          <a:lstStyle/>
          <a:p>
            <a:fld id="{18EE30E6-9EB3-46B3-B453-23E1904BDDC3}" type="slidenum">
              <a:rPr lang="en-IN" smtClean="0"/>
              <a:t>3</a:t>
            </a:fld>
            <a:endParaRPr lang="en-IN"/>
          </a:p>
        </p:txBody>
      </p:sp>
    </p:spTree>
    <p:extLst>
      <p:ext uri="{BB962C8B-B14F-4D97-AF65-F5344CB8AC3E}">
        <p14:creationId xmlns:p14="http://schemas.microsoft.com/office/powerpoint/2010/main" val="128356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8EE30E6-9EB3-46B3-B453-23E1904BDDC3}" type="slidenum">
              <a:rPr lang="en-IN" smtClean="0"/>
              <a:t>6</a:t>
            </a:fld>
            <a:endParaRPr lang="en-IN"/>
          </a:p>
        </p:txBody>
      </p:sp>
    </p:spTree>
    <p:extLst>
      <p:ext uri="{BB962C8B-B14F-4D97-AF65-F5344CB8AC3E}">
        <p14:creationId xmlns:p14="http://schemas.microsoft.com/office/powerpoint/2010/main" val="356756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Use the following </a:t>
            </a:r>
            <a:r>
              <a:rPr lang="en-US" b="1" dirty="0"/>
              <a:t>elementary row operations</a:t>
            </a:r>
            <a:r>
              <a:rPr lang="en-US" dirty="0"/>
              <a:t> to transform the matrix into </a:t>
            </a:r>
            <a:r>
              <a:rPr lang="en-US" b="1" dirty="0"/>
              <a:t>Row Echelon Form</a:t>
            </a:r>
            <a:r>
              <a:rPr lang="en-US" dirty="0"/>
              <a:t>:</a:t>
            </a:r>
          </a:p>
          <a:p>
            <a:pPr>
              <a:buFont typeface="Arial" panose="020B0604020202020204" pitchFamily="34" charset="0"/>
              <a:buChar char="•"/>
            </a:pPr>
            <a:r>
              <a:rPr lang="en-US" dirty="0"/>
              <a:t>Swap two rows.</a:t>
            </a:r>
          </a:p>
          <a:p>
            <a:pPr>
              <a:buFont typeface="Arial" panose="020B0604020202020204" pitchFamily="34" charset="0"/>
              <a:buChar char="•"/>
            </a:pPr>
            <a:r>
              <a:rPr lang="en-US" dirty="0"/>
              <a:t>Multiply a row by a non-zero scalar.</a:t>
            </a:r>
          </a:p>
          <a:p>
            <a:pPr>
              <a:buFont typeface="Arial" panose="020B0604020202020204" pitchFamily="34" charset="0"/>
              <a:buChar char="•"/>
            </a:pPr>
            <a:r>
              <a:rPr lang="en-US" dirty="0"/>
              <a:t>Add or subtract a multiple of one row from another row.</a:t>
            </a:r>
          </a:p>
          <a:p>
            <a:r>
              <a:rPr lang="en-US" dirty="0"/>
              <a:t>👉 In REF, each </a:t>
            </a:r>
            <a:r>
              <a:rPr lang="en-US" b="1" dirty="0"/>
              <a:t>leading entry (pivot)</a:t>
            </a:r>
            <a:r>
              <a:rPr lang="en-US" dirty="0"/>
              <a:t> of a non-zero row is to the right of the leading entry in the row above it, and all entries </a:t>
            </a:r>
            <a:r>
              <a:rPr lang="en-US" b="1" dirty="0"/>
              <a:t>below a pivot are zero</a:t>
            </a:r>
            <a:r>
              <a:rPr lang="en-US" dirty="0"/>
              <a:t>.</a:t>
            </a:r>
          </a:p>
          <a:p>
            <a:endParaRPr lang="en-IN" dirty="0"/>
          </a:p>
        </p:txBody>
      </p:sp>
      <p:sp>
        <p:nvSpPr>
          <p:cNvPr id="4" name="Slide Number Placeholder 3"/>
          <p:cNvSpPr>
            <a:spLocks noGrp="1"/>
          </p:cNvSpPr>
          <p:nvPr>
            <p:ph type="sldNum" sz="quarter" idx="5"/>
          </p:nvPr>
        </p:nvSpPr>
        <p:spPr/>
        <p:txBody>
          <a:bodyPr/>
          <a:lstStyle/>
          <a:p>
            <a:fld id="{18EE30E6-9EB3-46B3-B453-23E1904BDDC3}" type="slidenum">
              <a:rPr lang="en-IN" smtClean="0"/>
              <a:t>9</a:t>
            </a:fld>
            <a:endParaRPr lang="en-IN"/>
          </a:p>
        </p:txBody>
      </p:sp>
    </p:spTree>
    <p:extLst>
      <p:ext uri="{BB962C8B-B14F-4D97-AF65-F5344CB8AC3E}">
        <p14:creationId xmlns:p14="http://schemas.microsoft.com/office/powerpoint/2010/main" val="481722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1. Stabilize Update Magnitude</a:t>
            </a:r>
          </a:p>
          <a:p>
            <a:pPr>
              <a:buFont typeface="Arial" panose="020B0604020202020204" pitchFamily="34" charset="0"/>
              <a:buChar char="•"/>
            </a:pPr>
            <a:r>
              <a:rPr lang="en-US" dirty="0"/>
              <a:t>Without scaling, ABA BAB might produce values </a:t>
            </a:r>
            <a:r>
              <a:rPr lang="en-US" b="1" dirty="0"/>
              <a:t>too large or too small</a:t>
            </a:r>
            <a:r>
              <a:rPr lang="en-US" dirty="0"/>
              <a:t> depending on the rank </a:t>
            </a:r>
            <a:r>
              <a:rPr lang="en-US" dirty="0" err="1"/>
              <a:t>rrr</a:t>
            </a:r>
            <a:r>
              <a:rPr lang="en-US" dirty="0"/>
              <a:t>, affecting training dynamics.</a:t>
            </a:r>
          </a:p>
          <a:p>
            <a:pPr>
              <a:buFont typeface="Arial" panose="020B0604020202020204" pitchFamily="34" charset="0"/>
              <a:buChar char="•"/>
            </a:pPr>
            <a:r>
              <a:rPr lang="en-US" dirty="0"/>
              <a:t>The factor αr\frac{\alpha}{r}rα​ </a:t>
            </a:r>
            <a:r>
              <a:rPr lang="en-US" b="1" dirty="0"/>
              <a:t>normalizes</a:t>
            </a:r>
            <a:r>
              <a:rPr lang="en-US" dirty="0"/>
              <a:t> the contribution of the low-rank update so that its magnitude is </a:t>
            </a:r>
            <a:r>
              <a:rPr lang="en-US" b="1" dirty="0"/>
              <a:t>comparable to standard full-rank updates</a:t>
            </a:r>
            <a:r>
              <a:rPr lang="en-US" dirty="0"/>
              <a:t>.</a:t>
            </a:r>
          </a:p>
          <a:p>
            <a:pPr>
              <a:buNone/>
            </a:pPr>
            <a:r>
              <a:rPr lang="en-US" b="1" dirty="0"/>
              <a:t>2. Control Adaptation Strength</a:t>
            </a:r>
          </a:p>
          <a:p>
            <a:pPr>
              <a:buFont typeface="Arial" panose="020B0604020202020204" pitchFamily="34" charset="0"/>
              <a:buChar char="•"/>
            </a:pPr>
            <a:r>
              <a:rPr lang="en-US" dirty="0"/>
              <a:t>α\alphaα controls </a:t>
            </a:r>
            <a:r>
              <a:rPr lang="en-US" b="1" dirty="0"/>
              <a:t>how much influence</a:t>
            </a:r>
            <a:r>
              <a:rPr lang="en-US" dirty="0"/>
              <a:t> the </a:t>
            </a:r>
            <a:r>
              <a:rPr lang="en-US" dirty="0" err="1"/>
              <a:t>LoRA</a:t>
            </a:r>
            <a:r>
              <a:rPr lang="en-US" dirty="0"/>
              <a:t> adapters have on the model's behavior.</a:t>
            </a:r>
          </a:p>
          <a:p>
            <a:pPr>
              <a:buFont typeface="Arial" panose="020B0604020202020204" pitchFamily="34" charset="0"/>
              <a:buChar char="•"/>
            </a:pPr>
            <a:r>
              <a:rPr lang="en-US" dirty="0"/>
              <a:t>A small α\alphaα means gentle adaptation (safe for generalization); a large α\alphaα lets adapters override the base model more strongly.</a:t>
            </a:r>
          </a:p>
          <a:p>
            <a:pPr>
              <a:buNone/>
            </a:pPr>
            <a:r>
              <a:rPr lang="en-US" b="1" dirty="0"/>
              <a:t>3. Decouples Rank from Scale</a:t>
            </a:r>
          </a:p>
          <a:p>
            <a:pPr>
              <a:buFont typeface="Arial" panose="020B0604020202020204" pitchFamily="34" charset="0"/>
              <a:buChar char="•"/>
            </a:pPr>
            <a:r>
              <a:rPr lang="en-US" dirty="0"/>
              <a:t>Since ABA BAB is a product of two low-rank matrices, its magnitude </a:t>
            </a:r>
            <a:r>
              <a:rPr lang="en-US" b="1" dirty="0"/>
              <a:t>naturally scales with </a:t>
            </a:r>
            <a:r>
              <a:rPr lang="en-US" b="1" dirty="0" err="1"/>
              <a:t>rrr</a:t>
            </a:r>
            <a:r>
              <a:rPr lang="en-US" dirty="0"/>
              <a:t>.</a:t>
            </a:r>
          </a:p>
          <a:p>
            <a:pPr>
              <a:buFont typeface="Arial" panose="020B0604020202020204" pitchFamily="34" charset="0"/>
              <a:buChar char="•"/>
            </a:pPr>
            <a:r>
              <a:rPr lang="en-US" dirty="0"/>
              <a:t>Using 1r\frac{1}{r}r1​ counters that, ensuring the </a:t>
            </a:r>
            <a:r>
              <a:rPr lang="en-US" b="1" dirty="0"/>
              <a:t>update size stays consistent</a:t>
            </a:r>
            <a:r>
              <a:rPr lang="en-US" dirty="0"/>
              <a:t> even when rank changes.</a:t>
            </a:r>
          </a:p>
          <a:p>
            <a:pPr>
              <a:buFont typeface="Arial" panose="020B0604020202020204" pitchFamily="34" charset="0"/>
              <a:buChar char="•"/>
            </a:pPr>
            <a:r>
              <a:rPr lang="en-US" dirty="0"/>
              <a:t>This lets you </a:t>
            </a:r>
            <a:r>
              <a:rPr lang="en-US" b="1" dirty="0"/>
              <a:t>increase </a:t>
            </a:r>
            <a:r>
              <a:rPr lang="en-US" b="1" dirty="0" err="1"/>
              <a:t>rrr</a:t>
            </a:r>
            <a:r>
              <a:rPr lang="en-US" b="1" dirty="0"/>
              <a:t> for better expressivity</a:t>
            </a:r>
            <a:r>
              <a:rPr lang="en-US" dirty="0"/>
              <a:t> without blowing up the update.</a:t>
            </a:r>
          </a:p>
          <a:p>
            <a:endParaRPr lang="en-IN" dirty="0"/>
          </a:p>
        </p:txBody>
      </p:sp>
      <p:sp>
        <p:nvSpPr>
          <p:cNvPr id="4" name="Slide Number Placeholder 3"/>
          <p:cNvSpPr>
            <a:spLocks noGrp="1"/>
          </p:cNvSpPr>
          <p:nvPr>
            <p:ph type="sldNum" sz="quarter" idx="5"/>
          </p:nvPr>
        </p:nvSpPr>
        <p:spPr/>
        <p:txBody>
          <a:bodyPr/>
          <a:lstStyle/>
          <a:p>
            <a:fld id="{18EE30E6-9EB3-46B3-B453-23E1904BDDC3}" type="slidenum">
              <a:rPr lang="en-IN" smtClean="0"/>
              <a:t>19</a:t>
            </a:fld>
            <a:endParaRPr lang="en-IN"/>
          </a:p>
        </p:txBody>
      </p:sp>
    </p:spTree>
    <p:extLst>
      <p:ext uri="{BB962C8B-B14F-4D97-AF65-F5344CB8AC3E}">
        <p14:creationId xmlns:p14="http://schemas.microsoft.com/office/powerpoint/2010/main" val="357802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8EE30E6-9EB3-46B3-B453-23E1904BDDC3}" type="slidenum">
              <a:rPr lang="en-IN" smtClean="0"/>
              <a:t>69</a:t>
            </a:fld>
            <a:endParaRPr lang="en-IN"/>
          </a:p>
        </p:txBody>
      </p:sp>
    </p:spTree>
    <p:extLst>
      <p:ext uri="{BB962C8B-B14F-4D97-AF65-F5344CB8AC3E}">
        <p14:creationId xmlns:p14="http://schemas.microsoft.com/office/powerpoint/2010/main" val="60704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C7B1-3372-48B0-BF9A-E8B0D66A9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99325F-848E-4674-8D14-AA3DA16C8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D54100-98DF-4A28-9BF8-E86A1F560B62}"/>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5" name="Footer Placeholder 4">
            <a:extLst>
              <a:ext uri="{FF2B5EF4-FFF2-40B4-BE49-F238E27FC236}">
                <a16:creationId xmlns:a16="http://schemas.microsoft.com/office/drawing/2014/main" id="{3D7A7BDE-1137-4A98-9219-707F20799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8E49A-5440-4FE1-ABC5-11FC41907827}"/>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146860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F787-CF72-4AD9-A2E9-4BCE3AE4E4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62738F-6BE8-40A6-91A4-84C9E66F2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BFD6E-B51C-4B6D-8974-650D504EF906}"/>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5" name="Footer Placeholder 4">
            <a:extLst>
              <a:ext uri="{FF2B5EF4-FFF2-40B4-BE49-F238E27FC236}">
                <a16:creationId xmlns:a16="http://schemas.microsoft.com/office/drawing/2014/main" id="{61854563-0E79-4042-B36B-F08995911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FB683-83FB-43F1-924F-C37D43EEA213}"/>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218328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15FDF-F601-41FD-8F1B-59A9F5EE36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8A3654-1792-4F83-B64D-233B5E88E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5986C-C991-4F3D-9CBA-F6544A8B2841}"/>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5" name="Footer Placeholder 4">
            <a:extLst>
              <a:ext uri="{FF2B5EF4-FFF2-40B4-BE49-F238E27FC236}">
                <a16:creationId xmlns:a16="http://schemas.microsoft.com/office/drawing/2014/main" id="{2A88F46D-1102-469C-8ADF-2CF3A74C1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B3704-AEE5-43AD-99BA-0AFCAC4C1C05}"/>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2443575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8307" y="221361"/>
            <a:ext cx="6702425" cy="518159"/>
          </a:xfrm>
          <a:prstGeom prst="rect">
            <a:avLst/>
          </a:prstGeom>
        </p:spPr>
        <p:txBody>
          <a:bodyPr wrap="square" lIns="0" tIns="0" rIns="0" bIns="0">
            <a:spAutoFit/>
          </a:bodyPr>
          <a:lstStyle>
            <a:lvl1pPr>
              <a:defRPr sz="3200" b="0" i="0">
                <a:solidFill>
                  <a:srgbClr val="1F487C"/>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750" b="0" i="0">
                <a:solidFill>
                  <a:srgbClr val="464646"/>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7E7E7E"/>
                </a:solidFill>
                <a:latin typeface="Trebuchet MS"/>
                <a:cs typeface="Trebuchet MS"/>
              </a:defRPr>
            </a:lvl1pPr>
          </a:lstStyle>
          <a:p>
            <a:pPr marL="152400">
              <a:lnSpc>
                <a:spcPct val="100000"/>
              </a:lnSpc>
              <a:spcBef>
                <a:spcPts val="30"/>
              </a:spcBef>
            </a:pPr>
            <a:r>
              <a:rPr cap="small" spc="-20"/>
              <a:t>Protopapas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6/9/2025</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7000">
              <a:lnSpc>
                <a:spcPct val="100000"/>
              </a:lnSpc>
            </a:pPr>
            <a:fld id="{81D60167-4931-47E6-BA6A-407CBD079E47}" type="slidenum">
              <a:rPr spc="-25" dirty="0"/>
              <a:t>‹#›</a:t>
            </a:fld>
            <a:endParaRPr spc="-25"/>
          </a:p>
        </p:txBody>
      </p:sp>
    </p:spTree>
    <p:extLst>
      <p:ext uri="{BB962C8B-B14F-4D97-AF65-F5344CB8AC3E}">
        <p14:creationId xmlns:p14="http://schemas.microsoft.com/office/powerpoint/2010/main" val="45854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1B5E-9785-4FD7-B155-7D3ADCFED7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01AD12-433F-482B-92DA-90AD36D070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5F635-AD31-49AF-8FCA-EF5F0AC05BAA}"/>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5" name="Footer Placeholder 4">
            <a:extLst>
              <a:ext uri="{FF2B5EF4-FFF2-40B4-BE49-F238E27FC236}">
                <a16:creationId xmlns:a16="http://schemas.microsoft.com/office/drawing/2014/main" id="{0DEDAFEA-B36F-47E4-A744-9D16E14B8D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7B23C-846F-4701-98E1-2AA30C0D7C23}"/>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31324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DC06-3088-42D2-8F40-6F480CF96B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0B074A-999D-4600-B4D0-6055B15838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FD8D0-4BD8-4161-9F83-D5FFB51B4D68}"/>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5" name="Footer Placeholder 4">
            <a:extLst>
              <a:ext uri="{FF2B5EF4-FFF2-40B4-BE49-F238E27FC236}">
                <a16:creationId xmlns:a16="http://schemas.microsoft.com/office/drawing/2014/main" id="{B05A84EC-C363-4961-BCB0-1E75C9812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90A75-1335-4BC4-ADE6-3D6153CCFB9C}"/>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404330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FFD6-2DBE-4606-BC7E-6ECC83E0C5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6BFD17-4941-45D0-A94B-825AEA8AE1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585B78-E08B-4674-BA2D-C6D0AD9583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2DB4DE-C6E0-43C0-9C5C-5CBAFA9C44C9}"/>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6" name="Footer Placeholder 5">
            <a:extLst>
              <a:ext uri="{FF2B5EF4-FFF2-40B4-BE49-F238E27FC236}">
                <a16:creationId xmlns:a16="http://schemas.microsoft.com/office/drawing/2014/main" id="{CCEDF757-A17B-4E7E-95EC-C3D1684A0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29B607-D2B7-4A58-889B-3D7FE1C365F1}"/>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271541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72F9-2F59-4973-B3FF-FD6DCE55A6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C2186A-852B-49CE-80A8-CEB575536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9C702-86B5-4E2F-A57A-E860E2EE8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DA572B-349B-4A78-AAE0-D48A5298D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CCFEC-E740-4761-88D9-107254DA4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083EEB-A8CC-4F87-A568-4AA732FBC6B2}"/>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8" name="Footer Placeholder 7">
            <a:extLst>
              <a:ext uri="{FF2B5EF4-FFF2-40B4-BE49-F238E27FC236}">
                <a16:creationId xmlns:a16="http://schemas.microsoft.com/office/drawing/2014/main" id="{EFD8D871-7F1F-474C-BE07-B566FE4663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C8DB53-8474-4095-AA09-B4C2F488B167}"/>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62118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5954" y="6490361"/>
            <a:ext cx="1781941" cy="314840"/>
          </a:xfrm>
          <a:prstGeom prst="rect">
            <a:avLst/>
          </a:prstGeom>
        </p:spPr>
      </p:pic>
    </p:spTree>
    <p:extLst>
      <p:ext uri="{BB962C8B-B14F-4D97-AF65-F5344CB8AC3E}">
        <p14:creationId xmlns:p14="http://schemas.microsoft.com/office/powerpoint/2010/main" val="344173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09624-20AB-4018-936C-C64A1B463107}"/>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3" name="Footer Placeholder 2">
            <a:extLst>
              <a:ext uri="{FF2B5EF4-FFF2-40B4-BE49-F238E27FC236}">
                <a16:creationId xmlns:a16="http://schemas.microsoft.com/office/drawing/2014/main" id="{2DC54839-3857-4F43-8B7C-D63BB44A64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DE522D-D444-4666-9DD4-01033EC3A87B}"/>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258633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1D9F-4466-4F53-9AAB-E3E815147D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8CA21C-A89D-4EEA-B9E4-6F3FDC7656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5C4D00-53E7-4681-9B2D-2952E2657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450E1-7C11-4EC1-A8C1-117BC4E6D65A}"/>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6" name="Footer Placeholder 5">
            <a:extLst>
              <a:ext uri="{FF2B5EF4-FFF2-40B4-BE49-F238E27FC236}">
                <a16:creationId xmlns:a16="http://schemas.microsoft.com/office/drawing/2014/main" id="{864CD824-36FA-4CFB-97E7-23693B1012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933C2F-7EAC-4ACD-A23F-E23737405CD4}"/>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276636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9157-5C58-4242-A86F-98463F57E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E5E7F4-367D-4208-B3DC-182274CDE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C56A5B-B6AD-4097-932C-3E8E77F3F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D7ED9-C05E-47C0-8B7E-E2B1DF5B482A}"/>
              </a:ext>
            </a:extLst>
          </p:cNvPr>
          <p:cNvSpPr>
            <a:spLocks noGrp="1"/>
          </p:cNvSpPr>
          <p:nvPr>
            <p:ph type="dt" sz="half" idx="10"/>
          </p:nvPr>
        </p:nvSpPr>
        <p:spPr/>
        <p:txBody>
          <a:bodyPr/>
          <a:lstStyle/>
          <a:p>
            <a:fld id="{0A4141DB-7750-451B-A040-0A3D20C5A8E8}" type="datetimeFigureOut">
              <a:rPr lang="en-IN" smtClean="0"/>
              <a:t>09-06-2025</a:t>
            </a:fld>
            <a:endParaRPr lang="en-IN"/>
          </a:p>
        </p:txBody>
      </p:sp>
      <p:sp>
        <p:nvSpPr>
          <p:cNvPr id="6" name="Footer Placeholder 5">
            <a:extLst>
              <a:ext uri="{FF2B5EF4-FFF2-40B4-BE49-F238E27FC236}">
                <a16:creationId xmlns:a16="http://schemas.microsoft.com/office/drawing/2014/main" id="{5C05CA0B-359F-4C2E-AD7C-45E2CBB16A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DF037C-C980-4AF7-9C32-929CBBF046CC}"/>
              </a:ext>
            </a:extLst>
          </p:cNvPr>
          <p:cNvSpPr>
            <a:spLocks noGrp="1"/>
          </p:cNvSpPr>
          <p:nvPr>
            <p:ph type="sldNum" sz="quarter" idx="12"/>
          </p:nvPr>
        </p:nvSpPr>
        <p:spPr/>
        <p:txBody>
          <a:bodyPr/>
          <a:lstStyle/>
          <a:p>
            <a:fld id="{C51D9C27-A924-4FB9-B12B-4FB85672B464}" type="slidenum">
              <a:rPr lang="en-IN" smtClean="0"/>
              <a:t>‹#›</a:t>
            </a:fld>
            <a:endParaRPr lang="en-IN"/>
          </a:p>
        </p:txBody>
      </p:sp>
    </p:spTree>
    <p:extLst>
      <p:ext uri="{BB962C8B-B14F-4D97-AF65-F5344CB8AC3E}">
        <p14:creationId xmlns:p14="http://schemas.microsoft.com/office/powerpoint/2010/main" val="1497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84A66-1229-4ED6-A9D1-8F02E81480AE}"/>
              </a:ext>
            </a:extLst>
          </p:cNvPr>
          <p:cNvSpPr>
            <a:spLocks noGrp="1"/>
          </p:cNvSpPr>
          <p:nvPr>
            <p:ph type="title"/>
          </p:nvPr>
        </p:nvSpPr>
        <p:spPr>
          <a:xfrm>
            <a:off x="838200" y="365126"/>
            <a:ext cx="10515600" cy="436064"/>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CB1AC7-8752-4D00-B2A2-8AB4F1C01B0A}"/>
              </a:ext>
            </a:extLst>
          </p:cNvPr>
          <p:cNvSpPr>
            <a:spLocks noGrp="1"/>
          </p:cNvSpPr>
          <p:nvPr>
            <p:ph type="body" idx="1"/>
          </p:nvPr>
        </p:nvSpPr>
        <p:spPr>
          <a:xfrm>
            <a:off x="838200" y="992777"/>
            <a:ext cx="10515600" cy="51841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8661F-0625-4389-83BE-429476154A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141DB-7750-451B-A040-0A3D20C5A8E8}" type="datetimeFigureOut">
              <a:rPr lang="en-IN" smtClean="0"/>
              <a:t>09-06-2025</a:t>
            </a:fld>
            <a:endParaRPr lang="en-IN"/>
          </a:p>
        </p:txBody>
      </p:sp>
      <p:sp>
        <p:nvSpPr>
          <p:cNvPr id="5" name="Footer Placeholder 4">
            <a:extLst>
              <a:ext uri="{FF2B5EF4-FFF2-40B4-BE49-F238E27FC236}">
                <a16:creationId xmlns:a16="http://schemas.microsoft.com/office/drawing/2014/main" id="{9762604A-DE26-4FC2-8337-AF8A963C9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ABA0C0-1904-41CE-9E06-BC9E5A69A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D9C27-A924-4FB9-B12B-4FB85672B464}" type="slidenum">
              <a:rPr lang="en-IN" smtClean="0"/>
              <a:t>‹#›</a:t>
            </a:fld>
            <a:endParaRPr lang="en-IN"/>
          </a:p>
        </p:txBody>
      </p:sp>
      <p:pic>
        <p:nvPicPr>
          <p:cNvPr id="7" name="Picture 6">
            <a:extLst>
              <a:ext uri="{FF2B5EF4-FFF2-40B4-BE49-F238E27FC236}">
                <a16:creationId xmlns:a16="http://schemas.microsoft.com/office/drawing/2014/main" id="{C1703A67-7610-4F30-9DA1-29E339510F0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8" name="Picture 7">
            <a:extLst>
              <a:ext uri="{FF2B5EF4-FFF2-40B4-BE49-F238E27FC236}">
                <a16:creationId xmlns:a16="http://schemas.microsoft.com/office/drawing/2014/main" id="{D54CC57E-CE71-4F72-B89D-034E1FBAC5C9}"/>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25954" y="6490361"/>
            <a:ext cx="1781941" cy="314840"/>
          </a:xfrm>
          <a:prstGeom prst="rect">
            <a:avLst/>
          </a:prstGeom>
        </p:spPr>
      </p:pic>
    </p:spTree>
    <p:extLst>
      <p:ext uri="{BB962C8B-B14F-4D97-AF65-F5344CB8AC3E}">
        <p14:creationId xmlns:p14="http://schemas.microsoft.com/office/powerpoint/2010/main" val="762313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27.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4.png"/><Relationship Id="rId18" Type="http://schemas.openxmlformats.org/officeDocument/2006/relationships/image" Target="../media/image65.png"/><Relationship Id="rId3" Type="http://schemas.openxmlformats.org/officeDocument/2006/relationships/image" Target="../media/image48.png"/><Relationship Id="rId21" Type="http://schemas.openxmlformats.org/officeDocument/2006/relationships/image" Target="../media/image68.png"/><Relationship Id="rId7" Type="http://schemas.openxmlformats.org/officeDocument/2006/relationships/image" Target="../media/image56.png"/><Relationship Id="rId12" Type="http://schemas.openxmlformats.org/officeDocument/2006/relationships/image" Target="../media/image62.png"/><Relationship Id="rId17" Type="http://schemas.openxmlformats.org/officeDocument/2006/relationships/image" Target="../media/image63.png"/><Relationship Id="rId2" Type="http://schemas.openxmlformats.org/officeDocument/2006/relationships/image" Target="../media/image47.png"/><Relationship Id="rId16" Type="http://schemas.openxmlformats.org/officeDocument/2006/relationships/image" Target="../media/image54.png"/><Relationship Id="rId20"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1.png"/><Relationship Id="rId5" Type="http://schemas.openxmlformats.org/officeDocument/2006/relationships/image" Target="../media/image50.png"/><Relationship Id="rId15" Type="http://schemas.openxmlformats.org/officeDocument/2006/relationships/image" Target="../media/image53.png"/><Relationship Id="rId10" Type="http://schemas.openxmlformats.org/officeDocument/2006/relationships/image" Target="../media/image59.png"/><Relationship Id="rId19" Type="http://schemas.openxmlformats.org/officeDocument/2006/relationships/image" Target="../media/image66.png"/><Relationship Id="rId4" Type="http://schemas.openxmlformats.org/officeDocument/2006/relationships/image" Target="../media/image49.png"/><Relationship Id="rId9" Type="http://schemas.openxmlformats.org/officeDocument/2006/relationships/image" Target="../media/image58.png"/><Relationship Id="rId14" Type="http://schemas.openxmlformats.org/officeDocument/2006/relationships/image" Target="../media/image52.png"/><Relationship Id="rId22" Type="http://schemas.openxmlformats.org/officeDocument/2006/relationships/image" Target="../media/image69.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73.png"/><Relationship Id="rId3" Type="http://schemas.openxmlformats.org/officeDocument/2006/relationships/image" Target="../media/image48.png"/><Relationship Id="rId21"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72.png"/><Relationship Id="rId2" Type="http://schemas.openxmlformats.org/officeDocument/2006/relationships/image" Target="../media/image47.png"/><Relationship Id="rId16" Type="http://schemas.openxmlformats.org/officeDocument/2006/relationships/image" Target="../media/image71.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9.png"/><Relationship Id="rId5" Type="http://schemas.openxmlformats.org/officeDocument/2006/relationships/image" Target="../media/image50.png"/><Relationship Id="rId15" Type="http://schemas.openxmlformats.org/officeDocument/2006/relationships/image" Target="../media/image70.png"/><Relationship Id="rId23" Type="http://schemas.openxmlformats.org/officeDocument/2006/relationships/image" Target="../media/image74.png"/><Relationship Id="rId10" Type="http://schemas.openxmlformats.org/officeDocument/2006/relationships/image" Target="../media/image58.png"/><Relationship Id="rId19" Type="http://schemas.openxmlformats.org/officeDocument/2006/relationships/image" Target="../media/image52.png"/><Relationship Id="rId4" Type="http://schemas.openxmlformats.org/officeDocument/2006/relationships/image" Target="../media/image49.png"/><Relationship Id="rId9" Type="http://schemas.openxmlformats.org/officeDocument/2006/relationships/image" Target="../media/image57.png"/><Relationship Id="rId14" Type="http://schemas.openxmlformats.org/officeDocument/2006/relationships/image" Target="../media/image62.png"/><Relationship Id="rId22"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eople.cs.umass.edu/~miyyer/cs685/slides/multilingual.pdf" TargetMode="External"/><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rxiv.org/pdf/2305.14314"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rxiv.org/pdf/2305.14314" TargetMode="External"/><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8" Type="http://schemas.openxmlformats.org/officeDocument/2006/relationships/hyperlink" Target="https://learn.deeplearning.ai/courses/finetuning-large-language-models/lesson/1/introduction" TargetMode="External"/><Relationship Id="rId3" Type="http://schemas.openxmlformats.org/officeDocument/2006/relationships/hyperlink" Target="https://medium.com/@shravankoninti/decoding-strategies-of-all-decoder-only-models-gpt-631faa4c449a#:~:text=In%20the%20previous%20blog%20we,steps%20and%20it%20generates%20outputs" TargetMode="External"/><Relationship Id="rId7" Type="http://schemas.openxmlformats.org/officeDocument/2006/relationships/hyperlink" Target="https://jalammar.github.io/illustrated-gpt2/"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medium.com/@YanAIx/step-by-step-into-gpt-70bc4a5d8714" TargetMode="External"/><Relationship Id="rId5" Type="http://schemas.openxmlformats.org/officeDocument/2006/relationships/hyperlink" Target="https://medium.com/@shravankoninti/generative-pretrained-transformer-gpt-pre-training-fine-tuning-different-use-case-c93bb0553ffc" TargetMode="External"/><Relationship Id="rId4" Type="http://schemas.openxmlformats.org/officeDocument/2006/relationships/hyperlink" Target="https://medium.com/@shravankoninti/generative-pretrained-transformer-gpt-4b94d017a3f9"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B804-1F07-4BEE-9EF3-242F6526BF4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ED1E86-6AC3-4B83-85F5-4B9DBDA3F823}"/>
              </a:ext>
            </a:extLst>
          </p:cNvPr>
          <p:cNvSpPr>
            <a:spLocks noGrp="1"/>
          </p:cNvSpPr>
          <p:nvPr>
            <p:ph type="subTitle" idx="1"/>
          </p:nvPr>
        </p:nvSpPr>
        <p:spPr/>
        <p:txBody>
          <a:bodyPr/>
          <a:lstStyle/>
          <a:p>
            <a:endParaRPr lang="en-IN"/>
          </a:p>
        </p:txBody>
      </p:sp>
      <p:sp>
        <p:nvSpPr>
          <p:cNvPr id="5" name="Rectangle 4">
            <a:extLst>
              <a:ext uri="{FF2B5EF4-FFF2-40B4-BE49-F238E27FC236}">
                <a16:creationId xmlns:a16="http://schemas.microsoft.com/office/drawing/2014/main" id="{569BEA63-6D42-4045-A1CE-EECC4791E94E}"/>
              </a:ext>
            </a:extLst>
          </p:cNvPr>
          <p:cNvSpPr/>
          <p:nvPr/>
        </p:nvSpPr>
        <p:spPr>
          <a:xfrm>
            <a:off x="32272" y="0"/>
            <a:ext cx="12159727"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A picture containing drawing&#10;&#10;Description automatically generated">
            <a:extLst>
              <a:ext uri="{FF2B5EF4-FFF2-40B4-BE49-F238E27FC236}">
                <a16:creationId xmlns:a16="http://schemas.microsoft.com/office/drawing/2014/main" id="{993B45BB-FAE8-433F-8A1C-39CBD0DB4621}"/>
              </a:ext>
            </a:extLst>
          </p:cNvPr>
          <p:cNvPicPr>
            <a:picLocks noChangeAspect="1"/>
          </p:cNvPicPr>
          <p:nvPr/>
        </p:nvPicPr>
        <p:blipFill>
          <a:blip r:embed="rId2"/>
          <a:stretch>
            <a:fillRect/>
          </a:stretch>
        </p:blipFill>
        <p:spPr>
          <a:xfrm>
            <a:off x="2976044" y="2195680"/>
            <a:ext cx="3443174" cy="1104899"/>
          </a:xfrm>
          <a:prstGeom prst="rect">
            <a:avLst/>
          </a:prstGeom>
        </p:spPr>
      </p:pic>
      <p:sp>
        <p:nvSpPr>
          <p:cNvPr id="7" name="TextBox 6">
            <a:extLst>
              <a:ext uri="{FF2B5EF4-FFF2-40B4-BE49-F238E27FC236}">
                <a16:creationId xmlns:a16="http://schemas.microsoft.com/office/drawing/2014/main" id="{E39019EF-39C4-4A72-8DBB-45712BDC02E5}"/>
              </a:ext>
            </a:extLst>
          </p:cNvPr>
          <p:cNvSpPr txBox="1"/>
          <p:nvPr/>
        </p:nvSpPr>
        <p:spPr>
          <a:xfrm>
            <a:off x="6128272" y="1844100"/>
            <a:ext cx="5394959" cy="646331"/>
          </a:xfrm>
          <a:prstGeom prst="rect">
            <a:avLst/>
          </a:prstGeom>
          <a:noFill/>
        </p:spPr>
        <p:txBody>
          <a:bodyPr wrap="square" lIns="91440" tIns="45720" rIns="91440" bIns="45720" rtlCol="0" anchor="t">
            <a:spAutoFit/>
          </a:bodyPr>
          <a:lstStyle/>
          <a:p>
            <a:pPr algn="ctr"/>
            <a:r>
              <a:rPr lang="en-US" sz="3600" b="1">
                <a:solidFill>
                  <a:schemeClr val="bg1"/>
                </a:solidFill>
              </a:rPr>
              <a:t>Fine Tuning</a:t>
            </a:r>
            <a:endParaRPr lang="en-US" sz="3600" b="1">
              <a:solidFill>
                <a:schemeClr val="bg1"/>
              </a:solidFill>
              <a:ea typeface="Calibri"/>
              <a:cs typeface="Calibri"/>
            </a:endParaRPr>
          </a:p>
        </p:txBody>
      </p:sp>
      <p:cxnSp>
        <p:nvCxnSpPr>
          <p:cNvPr id="8" name="Straight Connector 7">
            <a:extLst>
              <a:ext uri="{FF2B5EF4-FFF2-40B4-BE49-F238E27FC236}">
                <a16:creationId xmlns:a16="http://schemas.microsoft.com/office/drawing/2014/main" id="{F8E7993D-50A7-4079-A22E-A3E4FEFA102A}"/>
              </a:ext>
            </a:extLst>
          </p:cNvPr>
          <p:cNvCxnSpPr>
            <a:cxnSpLocks/>
          </p:cNvCxnSpPr>
          <p:nvPr/>
        </p:nvCxnSpPr>
        <p:spPr>
          <a:xfrm>
            <a:off x="6553910" y="187197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pic>
        <p:nvPicPr>
          <p:cNvPr id="11" name="Picture 1" descr="A person in a white shirt&#10;&#10;Description automatically generated">
            <a:extLst>
              <a:ext uri="{FF2B5EF4-FFF2-40B4-BE49-F238E27FC236}">
                <a16:creationId xmlns:a16="http://schemas.microsoft.com/office/drawing/2014/main" id="{4B50A742-4204-487A-9558-6A05025FB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19827" y="280527"/>
            <a:ext cx="2639345" cy="26393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Amritapuri Campus | Amrita Vishwa Vidyapeetham">
            <a:extLst>
              <a:ext uri="{FF2B5EF4-FFF2-40B4-BE49-F238E27FC236}">
                <a16:creationId xmlns:a16="http://schemas.microsoft.com/office/drawing/2014/main" id="{D9708715-13EC-4C66-A09A-A0E399FC60B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272" y="3300579"/>
            <a:ext cx="12192000" cy="3585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60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8B9F-F9AA-8373-D361-7519FF78AB86}"/>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18E5A67E-05A6-FACE-8A52-155778BD039E}"/>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908351E8-0714-C1FF-8120-EFAD2D42E740}"/>
              </a:ext>
            </a:extLst>
          </p:cNvPr>
          <p:cNvPicPr>
            <a:picLocks noChangeAspect="1"/>
          </p:cNvPicPr>
          <p:nvPr/>
        </p:nvPicPr>
        <p:blipFill>
          <a:blip r:embed="rId2"/>
          <a:stretch>
            <a:fillRect/>
          </a:stretch>
        </p:blipFill>
        <p:spPr>
          <a:xfrm>
            <a:off x="0" y="57853"/>
            <a:ext cx="5830529" cy="1678261"/>
          </a:xfrm>
          <a:prstGeom prst="rect">
            <a:avLst/>
          </a:prstGeom>
        </p:spPr>
      </p:pic>
      <p:pic>
        <p:nvPicPr>
          <p:cNvPr id="9" name="Picture 8">
            <a:extLst>
              <a:ext uri="{FF2B5EF4-FFF2-40B4-BE49-F238E27FC236}">
                <a16:creationId xmlns:a16="http://schemas.microsoft.com/office/drawing/2014/main" id="{3E7DEBB5-AAFC-5AA4-7370-36E66BB40B2C}"/>
              </a:ext>
            </a:extLst>
          </p:cNvPr>
          <p:cNvPicPr>
            <a:picLocks noChangeAspect="1"/>
          </p:cNvPicPr>
          <p:nvPr/>
        </p:nvPicPr>
        <p:blipFill>
          <a:blip r:embed="rId3"/>
          <a:stretch>
            <a:fillRect/>
          </a:stretch>
        </p:blipFill>
        <p:spPr>
          <a:xfrm>
            <a:off x="5602870" y="160188"/>
            <a:ext cx="5173286" cy="6247182"/>
          </a:xfrm>
          <a:prstGeom prst="rect">
            <a:avLst/>
          </a:prstGeom>
        </p:spPr>
      </p:pic>
    </p:spTree>
    <p:extLst>
      <p:ext uri="{BB962C8B-B14F-4D97-AF65-F5344CB8AC3E}">
        <p14:creationId xmlns:p14="http://schemas.microsoft.com/office/powerpoint/2010/main" val="345369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A697-C867-5A58-6DF5-CA70071D9194}"/>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941AFA91-D400-0828-A900-9BCAC0BFC19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4565495-1D8F-2A70-7864-B5F97B46B08A}"/>
              </a:ext>
            </a:extLst>
          </p:cNvPr>
          <p:cNvPicPr>
            <a:picLocks noChangeAspect="1"/>
          </p:cNvPicPr>
          <p:nvPr/>
        </p:nvPicPr>
        <p:blipFill>
          <a:blip r:embed="rId2"/>
          <a:stretch>
            <a:fillRect/>
          </a:stretch>
        </p:blipFill>
        <p:spPr>
          <a:xfrm>
            <a:off x="749710" y="212569"/>
            <a:ext cx="10238226" cy="5652654"/>
          </a:xfrm>
          <a:prstGeom prst="rect">
            <a:avLst/>
          </a:prstGeom>
        </p:spPr>
      </p:pic>
      <p:pic>
        <p:nvPicPr>
          <p:cNvPr id="20" name="Picture 19">
            <a:extLst>
              <a:ext uri="{FF2B5EF4-FFF2-40B4-BE49-F238E27FC236}">
                <a16:creationId xmlns:a16="http://schemas.microsoft.com/office/drawing/2014/main" id="{3C0EE925-6F8F-7292-E8C9-0531AC4016E8}"/>
              </a:ext>
            </a:extLst>
          </p:cNvPr>
          <p:cNvPicPr>
            <a:picLocks noChangeAspect="1"/>
          </p:cNvPicPr>
          <p:nvPr/>
        </p:nvPicPr>
        <p:blipFill>
          <a:blip r:embed="rId3"/>
          <a:stretch>
            <a:fillRect/>
          </a:stretch>
        </p:blipFill>
        <p:spPr>
          <a:xfrm>
            <a:off x="7585658" y="5750366"/>
            <a:ext cx="3072509" cy="306444"/>
          </a:xfrm>
          <a:prstGeom prst="rect">
            <a:avLst/>
          </a:prstGeom>
        </p:spPr>
      </p:pic>
    </p:spTree>
    <p:extLst>
      <p:ext uri="{BB962C8B-B14F-4D97-AF65-F5344CB8AC3E}">
        <p14:creationId xmlns:p14="http://schemas.microsoft.com/office/powerpoint/2010/main" val="227102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C444-FAEC-794C-4D69-1F5F0E434527}"/>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A17EEBC7-4AE6-F06B-B160-716C49F36C4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D33AAD8-897E-2143-BE1A-CBC6C89347A9}"/>
              </a:ext>
            </a:extLst>
          </p:cNvPr>
          <p:cNvPicPr>
            <a:picLocks noChangeAspect="1"/>
          </p:cNvPicPr>
          <p:nvPr/>
        </p:nvPicPr>
        <p:blipFill>
          <a:blip r:embed="rId2"/>
          <a:stretch>
            <a:fillRect/>
          </a:stretch>
        </p:blipFill>
        <p:spPr>
          <a:xfrm>
            <a:off x="1527464" y="365125"/>
            <a:ext cx="8286424" cy="2872288"/>
          </a:xfrm>
          <a:prstGeom prst="rect">
            <a:avLst/>
          </a:prstGeom>
        </p:spPr>
      </p:pic>
      <p:pic>
        <p:nvPicPr>
          <p:cNvPr id="7" name="Picture 6">
            <a:extLst>
              <a:ext uri="{FF2B5EF4-FFF2-40B4-BE49-F238E27FC236}">
                <a16:creationId xmlns:a16="http://schemas.microsoft.com/office/drawing/2014/main" id="{9C9CF575-CAFE-C276-B2EC-AFEF5BF8CC95}"/>
              </a:ext>
            </a:extLst>
          </p:cNvPr>
          <p:cNvPicPr>
            <a:picLocks noChangeAspect="1"/>
          </p:cNvPicPr>
          <p:nvPr/>
        </p:nvPicPr>
        <p:blipFill>
          <a:blip r:embed="rId3"/>
          <a:stretch>
            <a:fillRect/>
          </a:stretch>
        </p:blipFill>
        <p:spPr>
          <a:xfrm>
            <a:off x="949461" y="3237413"/>
            <a:ext cx="9855423" cy="2939550"/>
          </a:xfrm>
          <a:prstGeom prst="rect">
            <a:avLst/>
          </a:prstGeom>
        </p:spPr>
      </p:pic>
    </p:spTree>
    <p:extLst>
      <p:ext uri="{BB962C8B-B14F-4D97-AF65-F5344CB8AC3E}">
        <p14:creationId xmlns:p14="http://schemas.microsoft.com/office/powerpoint/2010/main" val="25080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EFD5-CA6B-07CD-5FC0-AF2A7B06957B}"/>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2898D881-8BA5-068A-6140-B68FEF015EE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8DAD4D9-F3DD-8419-AFB0-27CEE5275799}"/>
              </a:ext>
            </a:extLst>
          </p:cNvPr>
          <p:cNvPicPr>
            <a:picLocks noChangeAspect="1"/>
          </p:cNvPicPr>
          <p:nvPr/>
        </p:nvPicPr>
        <p:blipFill>
          <a:blip r:embed="rId2"/>
          <a:stretch>
            <a:fillRect/>
          </a:stretch>
        </p:blipFill>
        <p:spPr>
          <a:xfrm>
            <a:off x="969715" y="1294114"/>
            <a:ext cx="10252570" cy="4067596"/>
          </a:xfrm>
          <a:prstGeom prst="rect">
            <a:avLst/>
          </a:prstGeom>
        </p:spPr>
      </p:pic>
    </p:spTree>
    <p:extLst>
      <p:ext uri="{BB962C8B-B14F-4D97-AF65-F5344CB8AC3E}">
        <p14:creationId xmlns:p14="http://schemas.microsoft.com/office/powerpoint/2010/main" val="128123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D96B-26DA-8ED4-C9FD-A444ADABDF75}"/>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D2B314E-07BF-3637-AD13-54259066ED4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0B1D511-A2D8-47D6-09C3-BE2FB6A6A57F}"/>
              </a:ext>
            </a:extLst>
          </p:cNvPr>
          <p:cNvPicPr>
            <a:picLocks noChangeAspect="1"/>
          </p:cNvPicPr>
          <p:nvPr/>
        </p:nvPicPr>
        <p:blipFill>
          <a:blip r:embed="rId2"/>
          <a:stretch>
            <a:fillRect/>
          </a:stretch>
        </p:blipFill>
        <p:spPr>
          <a:xfrm>
            <a:off x="1604458" y="801190"/>
            <a:ext cx="9179729" cy="4820292"/>
          </a:xfrm>
          <a:prstGeom prst="rect">
            <a:avLst/>
          </a:prstGeom>
        </p:spPr>
      </p:pic>
      <p:pic>
        <p:nvPicPr>
          <p:cNvPr id="6" name="Picture 5">
            <a:extLst>
              <a:ext uri="{FF2B5EF4-FFF2-40B4-BE49-F238E27FC236}">
                <a16:creationId xmlns:a16="http://schemas.microsoft.com/office/drawing/2014/main" id="{4A09762B-BCED-5856-3909-69AE13BB7971}"/>
              </a:ext>
            </a:extLst>
          </p:cNvPr>
          <p:cNvPicPr>
            <a:picLocks noChangeAspect="1"/>
          </p:cNvPicPr>
          <p:nvPr/>
        </p:nvPicPr>
        <p:blipFill>
          <a:blip r:embed="rId3"/>
          <a:stretch>
            <a:fillRect/>
          </a:stretch>
        </p:blipFill>
        <p:spPr>
          <a:xfrm>
            <a:off x="7911198" y="191085"/>
            <a:ext cx="2872989" cy="586791"/>
          </a:xfrm>
          <a:prstGeom prst="rect">
            <a:avLst/>
          </a:prstGeom>
        </p:spPr>
      </p:pic>
      <p:sp>
        <p:nvSpPr>
          <p:cNvPr id="7" name="TextBox 6">
            <a:extLst>
              <a:ext uri="{FF2B5EF4-FFF2-40B4-BE49-F238E27FC236}">
                <a16:creationId xmlns:a16="http://schemas.microsoft.com/office/drawing/2014/main" id="{6F67730D-A00A-99B6-17C2-8E4E012E4AC1}"/>
              </a:ext>
            </a:extLst>
          </p:cNvPr>
          <p:cNvSpPr txBox="1"/>
          <p:nvPr/>
        </p:nvSpPr>
        <p:spPr>
          <a:xfrm>
            <a:off x="9114755" y="687602"/>
            <a:ext cx="687752" cy="369332"/>
          </a:xfrm>
          <a:prstGeom prst="rect">
            <a:avLst/>
          </a:prstGeom>
          <a:noFill/>
        </p:spPr>
        <p:txBody>
          <a:bodyPr wrap="none" rtlCol="0">
            <a:spAutoFit/>
          </a:bodyPr>
          <a:lstStyle/>
          <a:p>
            <a:r>
              <a:rPr lang="en-IN" dirty="0"/>
              <a:t>LORA</a:t>
            </a:r>
          </a:p>
        </p:txBody>
      </p:sp>
      <p:pic>
        <p:nvPicPr>
          <p:cNvPr id="9" name="Picture 8">
            <a:extLst>
              <a:ext uri="{FF2B5EF4-FFF2-40B4-BE49-F238E27FC236}">
                <a16:creationId xmlns:a16="http://schemas.microsoft.com/office/drawing/2014/main" id="{17A3189A-89DA-3BFF-FBF5-C3840BF13F4A}"/>
              </a:ext>
            </a:extLst>
          </p:cNvPr>
          <p:cNvPicPr>
            <a:picLocks noChangeAspect="1"/>
          </p:cNvPicPr>
          <p:nvPr/>
        </p:nvPicPr>
        <p:blipFill>
          <a:blip r:embed="rId4"/>
          <a:stretch>
            <a:fillRect/>
          </a:stretch>
        </p:blipFill>
        <p:spPr>
          <a:xfrm>
            <a:off x="7401573" y="1047747"/>
            <a:ext cx="4801867" cy="377542"/>
          </a:xfrm>
          <a:prstGeom prst="rect">
            <a:avLst/>
          </a:prstGeom>
        </p:spPr>
      </p:pic>
    </p:spTree>
    <p:extLst>
      <p:ext uri="{BB962C8B-B14F-4D97-AF65-F5344CB8AC3E}">
        <p14:creationId xmlns:p14="http://schemas.microsoft.com/office/powerpoint/2010/main" val="130250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8A45-1535-D664-D54E-39389E1C3CF7}"/>
              </a:ext>
            </a:extLst>
          </p:cNvPr>
          <p:cNvSpPr>
            <a:spLocks noGrp="1"/>
          </p:cNvSpPr>
          <p:nvPr>
            <p:ph type="title"/>
          </p:nvPr>
        </p:nvSpPr>
        <p:spPr/>
        <p:txBody>
          <a:bodyPr>
            <a:normAutofit fontScale="90000"/>
          </a:bodyPr>
          <a:lstStyle/>
          <a:p>
            <a:r>
              <a:rPr lang="en-IN" dirty="0" err="1"/>
              <a:t>LoRA</a:t>
            </a:r>
            <a:endParaRPr lang="en-IN" dirty="0"/>
          </a:p>
        </p:txBody>
      </p:sp>
      <p:pic>
        <p:nvPicPr>
          <p:cNvPr id="5" name="Picture 4">
            <a:extLst>
              <a:ext uri="{FF2B5EF4-FFF2-40B4-BE49-F238E27FC236}">
                <a16:creationId xmlns:a16="http://schemas.microsoft.com/office/drawing/2014/main" id="{F56C35B3-1109-5072-77BB-4B1D5412462C}"/>
              </a:ext>
            </a:extLst>
          </p:cNvPr>
          <p:cNvPicPr>
            <a:picLocks noChangeAspect="1"/>
          </p:cNvPicPr>
          <p:nvPr/>
        </p:nvPicPr>
        <p:blipFill>
          <a:blip r:embed="rId2"/>
          <a:stretch>
            <a:fillRect/>
          </a:stretch>
        </p:blipFill>
        <p:spPr>
          <a:xfrm>
            <a:off x="518432" y="1453241"/>
            <a:ext cx="11155136" cy="4212429"/>
          </a:xfrm>
          <a:prstGeom prst="rect">
            <a:avLst/>
          </a:prstGeom>
        </p:spPr>
      </p:pic>
    </p:spTree>
    <p:extLst>
      <p:ext uri="{BB962C8B-B14F-4D97-AF65-F5344CB8AC3E}">
        <p14:creationId xmlns:p14="http://schemas.microsoft.com/office/powerpoint/2010/main" val="203859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E6C70-75A2-D554-CFC1-ADEF32A6472A}"/>
              </a:ext>
            </a:extLst>
          </p:cNvPr>
          <p:cNvSpPr>
            <a:spLocks noGrp="1"/>
          </p:cNvSpPr>
          <p:nvPr>
            <p:ph idx="1"/>
          </p:nvPr>
        </p:nvSpPr>
        <p:spPr>
          <a:xfrm>
            <a:off x="1371600" y="515566"/>
            <a:ext cx="10241280" cy="5556050"/>
          </a:xfrm>
        </p:spPr>
        <p:txBody>
          <a:bodyPr>
            <a:normAutofit/>
          </a:bodyPr>
          <a:lstStyle/>
          <a:p>
            <a:pPr algn="just"/>
            <a:r>
              <a:rPr lang="en-US" sz="2600" dirty="0" err="1">
                <a:solidFill>
                  <a:schemeClr val="tx2">
                    <a:lumMod val="75000"/>
                    <a:lumOff val="25000"/>
                  </a:schemeClr>
                </a:solidFill>
                <a:latin typeface="Times New Roman" panose="02020603050405020304" pitchFamily="18" charset="0"/>
                <a:cs typeface="Times New Roman" panose="02020603050405020304" pitchFamily="18" charset="0"/>
              </a:rPr>
              <a:t>LoRA</a:t>
            </a:r>
            <a:r>
              <a:rPr lang="en-US" sz="2600" dirty="0">
                <a:solidFill>
                  <a:schemeClr val="tx2">
                    <a:lumMod val="75000"/>
                    <a:lumOff val="25000"/>
                  </a:schemeClr>
                </a:solidFill>
                <a:latin typeface="Times New Roman" panose="02020603050405020304" pitchFamily="18" charset="0"/>
                <a:cs typeface="Times New Roman" panose="02020603050405020304" pitchFamily="18" charset="0"/>
              </a:rPr>
              <a:t>: Low-Rank Adaptation of Large Language Models</a:t>
            </a:r>
          </a:p>
          <a:p>
            <a:pPr lvl="1" algn="just"/>
            <a:r>
              <a:rPr lang="en-US" sz="2600" dirty="0">
                <a:latin typeface="Times New Roman" panose="02020603050405020304" pitchFamily="18" charset="0"/>
                <a:cs typeface="Times New Roman" panose="02020603050405020304" pitchFamily="18" charset="0"/>
              </a:rPr>
              <a:t>Try to achieve a </a:t>
            </a:r>
            <a:r>
              <a:rPr lang="en-US" sz="2600" b="1" dirty="0">
                <a:solidFill>
                  <a:schemeClr val="accent6">
                    <a:lumMod val="75000"/>
                  </a:schemeClr>
                </a:solidFill>
                <a:latin typeface="Times New Roman" panose="02020603050405020304" pitchFamily="18" charset="0"/>
                <a:cs typeface="Times New Roman" panose="02020603050405020304" pitchFamily="18" charset="0"/>
              </a:rPr>
              <a:t>small number of task-specific parameters</a:t>
            </a:r>
          </a:p>
          <a:p>
            <a:pPr lvl="1" algn="just"/>
            <a:r>
              <a:rPr lang="en-US" sz="2600" dirty="0">
                <a:latin typeface="Times New Roman" panose="02020603050405020304" pitchFamily="18" charset="0"/>
                <a:cs typeface="Times New Roman" panose="02020603050405020304" pitchFamily="18" charset="0"/>
              </a:rPr>
              <a:t>While the </a:t>
            </a:r>
            <a:r>
              <a:rPr lang="en-US" sz="2600" dirty="0">
                <a:solidFill>
                  <a:schemeClr val="accent6">
                    <a:lumMod val="50000"/>
                  </a:schemeClr>
                </a:solidFill>
                <a:latin typeface="Times New Roman" panose="02020603050405020304" pitchFamily="18" charset="0"/>
                <a:cs typeface="Times New Roman" panose="02020603050405020304" pitchFamily="18" charset="0"/>
              </a:rPr>
              <a:t>weights of a pre-trained model have full rank on the pre-trained tasks</a:t>
            </a:r>
            <a:r>
              <a:rPr lang="en-US" sz="2600" dirty="0">
                <a:latin typeface="Times New Roman" panose="02020603050405020304" pitchFamily="18" charset="0"/>
                <a:cs typeface="Times New Roman" panose="02020603050405020304" pitchFamily="18" charset="0"/>
              </a:rPr>
              <a:t>, the </a:t>
            </a:r>
            <a:r>
              <a:rPr lang="en-US" sz="2600" dirty="0" err="1">
                <a:latin typeface="Times New Roman" panose="02020603050405020304" pitchFamily="18" charset="0"/>
                <a:cs typeface="Times New Roman" panose="02020603050405020304" pitchFamily="18" charset="0"/>
              </a:rPr>
              <a:t>LoRA</a:t>
            </a:r>
            <a:r>
              <a:rPr lang="en-US" sz="2600" dirty="0">
                <a:latin typeface="Times New Roman" panose="02020603050405020304" pitchFamily="18" charset="0"/>
                <a:cs typeface="Times New Roman" panose="02020603050405020304" pitchFamily="18" charset="0"/>
              </a:rPr>
              <a:t> authors point out that </a:t>
            </a:r>
            <a:r>
              <a:rPr lang="en-US" sz="2600" dirty="0">
                <a:solidFill>
                  <a:schemeClr val="accent6">
                    <a:lumMod val="75000"/>
                  </a:schemeClr>
                </a:solidFill>
                <a:highlight>
                  <a:srgbClr val="FFFF00"/>
                </a:highlight>
                <a:latin typeface="Times New Roman" panose="02020603050405020304" pitchFamily="18" charset="0"/>
                <a:cs typeface="Times New Roman" panose="02020603050405020304" pitchFamily="18" charset="0"/>
              </a:rPr>
              <a:t>pre-trained large language models have a low “intrinsic dimension”* when they are adapted to a new task</a:t>
            </a:r>
          </a:p>
          <a:p>
            <a:pPr lvl="1" algn="just"/>
            <a:endParaRPr lang="en-US" sz="2600" dirty="0">
              <a:latin typeface="Times New Roman" panose="02020603050405020304" pitchFamily="18" charset="0"/>
              <a:cs typeface="Times New Roman" panose="02020603050405020304" pitchFamily="18" charset="0"/>
            </a:endParaRPr>
          </a:p>
          <a:p>
            <a:pPr lvl="1" algn="just"/>
            <a:endParaRPr lang="en-IN"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F4D8B11-9F40-487D-2F59-01BE41105F0C}"/>
              </a:ext>
            </a:extLst>
          </p:cNvPr>
          <p:cNvSpPr>
            <a:spLocks noGrp="1"/>
          </p:cNvSpPr>
          <p:nvPr>
            <p:ph type="sldNum" sz="quarter" idx="12"/>
          </p:nvPr>
        </p:nvSpPr>
        <p:spPr/>
        <p:txBody>
          <a:bodyPr/>
          <a:lstStyle/>
          <a:p>
            <a:fld id="{C01389E6-C847-4AD0-B56D-D205B2EAB1EE}" type="slidenum">
              <a:rPr lang="en-US" smtClean="0"/>
              <a:t>16</a:t>
            </a:fld>
            <a:endParaRPr lang="en-US"/>
          </a:p>
        </p:txBody>
      </p:sp>
      <p:sp>
        <p:nvSpPr>
          <p:cNvPr id="8" name="Oval 7">
            <a:extLst>
              <a:ext uri="{FF2B5EF4-FFF2-40B4-BE49-F238E27FC236}">
                <a16:creationId xmlns:a16="http://schemas.microsoft.com/office/drawing/2014/main" id="{B45AC8FB-2454-4D72-F0AA-01D60A15E3B7}"/>
              </a:ext>
            </a:extLst>
          </p:cNvPr>
          <p:cNvSpPr/>
          <p:nvPr/>
        </p:nvSpPr>
        <p:spPr>
          <a:xfrm>
            <a:off x="6993139" y="3429000"/>
            <a:ext cx="4524411" cy="2822578"/>
          </a:xfrm>
          <a:prstGeom prst="ellipse">
            <a:avLst/>
          </a:prstGeom>
          <a:solidFill>
            <a:schemeClr val="tx2">
              <a:lumMod val="75000"/>
              <a:lumOff val="25000"/>
            </a:schemeClr>
          </a:solidFill>
          <a:ln>
            <a:solidFill>
              <a:schemeClr val="tx2">
                <a:lumMod val="75000"/>
                <a:lumOff val="25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lnSpc>
                <a:spcPct val="150000"/>
              </a:lnSpc>
            </a:pPr>
            <a:r>
              <a:rPr lang="en-US" sz="2200" b="1">
                <a:solidFill>
                  <a:schemeClr val="bg1">
                    <a:lumMod val="95000"/>
                  </a:schemeClr>
                </a:solidFill>
                <a:latin typeface="Times New Roman" panose="02020603050405020304" pitchFamily="18" charset="0"/>
                <a:ea typeface="Open Sans" panose="020B0606030504020204" pitchFamily="34" charset="0"/>
                <a:cs typeface="Times New Roman" panose="02020603050405020304" pitchFamily="18" charset="0"/>
              </a:rPr>
              <a:t>Decompose the weight changes, ΔW, into a lower-rank representation</a:t>
            </a:r>
            <a:endParaRPr lang="en-IN" sz="2200">
              <a:solidFill>
                <a:schemeClr val="bg1">
                  <a:lumMod val="9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B6F276-7A41-BDDA-E862-3F243046AF80}"/>
              </a:ext>
            </a:extLst>
          </p:cNvPr>
          <p:cNvSpPr txBox="1"/>
          <p:nvPr/>
        </p:nvSpPr>
        <p:spPr>
          <a:xfrm>
            <a:off x="0" y="4840289"/>
            <a:ext cx="7387936" cy="646331"/>
          </a:xfrm>
          <a:prstGeom prst="rect">
            <a:avLst/>
          </a:prstGeom>
          <a:noFill/>
        </p:spPr>
        <p:txBody>
          <a:bodyPr wrap="square">
            <a:spAutoFit/>
          </a:bodyPr>
          <a:lstStyle/>
          <a:p>
            <a:r>
              <a:rPr lang="en-US" dirty="0"/>
              <a:t>*The intrinsic dimension refers to the minimum number of parameters required to effectively represent the information in a model.</a:t>
            </a:r>
            <a:endParaRPr lang="en-IN" dirty="0"/>
          </a:p>
        </p:txBody>
      </p:sp>
    </p:spTree>
    <p:extLst>
      <p:ext uri="{BB962C8B-B14F-4D97-AF65-F5344CB8AC3E}">
        <p14:creationId xmlns:p14="http://schemas.microsoft.com/office/powerpoint/2010/main" val="4217524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50"/>
              <a:t> </a:t>
            </a:r>
            <a:r>
              <a:t>-</a:t>
            </a:r>
            <a:r>
              <a:rPr spc="-145"/>
              <a:t> </a:t>
            </a:r>
            <a:r>
              <a:rPr spc="120"/>
              <a:t>Working</a:t>
            </a:r>
          </a:p>
        </p:txBody>
      </p:sp>
      <p:sp>
        <p:nvSpPr>
          <p:cNvPr id="3" name="object 3"/>
          <p:cNvSpPr txBox="1"/>
          <p:nvPr/>
        </p:nvSpPr>
        <p:spPr>
          <a:xfrm>
            <a:off x="912812" y="1193164"/>
            <a:ext cx="9232900" cy="449580"/>
          </a:xfrm>
          <a:prstGeom prst="rect">
            <a:avLst/>
          </a:prstGeom>
        </p:spPr>
        <p:txBody>
          <a:bodyPr vert="horz" wrap="square" lIns="0" tIns="16510" rIns="0" bIns="0" rtlCol="0">
            <a:spAutoFit/>
          </a:bodyPr>
          <a:lstStyle/>
          <a:p>
            <a:pPr marL="12700">
              <a:lnSpc>
                <a:spcPct val="100000"/>
              </a:lnSpc>
              <a:spcBef>
                <a:spcPts val="130"/>
              </a:spcBef>
            </a:pPr>
            <a:r>
              <a:rPr sz="2750" spc="-20">
                <a:solidFill>
                  <a:srgbClr val="464646"/>
                </a:solidFill>
                <a:latin typeface="Trebuchet MS"/>
                <a:cs typeface="Trebuchet MS"/>
              </a:rPr>
              <a:t>Now,</a:t>
            </a:r>
            <a:r>
              <a:rPr sz="2750" spc="-125">
                <a:solidFill>
                  <a:srgbClr val="464646"/>
                </a:solidFill>
                <a:latin typeface="Trebuchet MS"/>
                <a:cs typeface="Trebuchet MS"/>
              </a:rPr>
              <a:t> </a:t>
            </a:r>
            <a:r>
              <a:rPr sz="2750">
                <a:solidFill>
                  <a:srgbClr val="464646"/>
                </a:solidFill>
                <a:latin typeface="Trebuchet MS"/>
                <a:cs typeface="Trebuchet MS"/>
              </a:rPr>
              <a:t>we</a:t>
            </a:r>
            <a:r>
              <a:rPr sz="2750" spc="-114">
                <a:solidFill>
                  <a:srgbClr val="464646"/>
                </a:solidFill>
                <a:latin typeface="Trebuchet MS"/>
                <a:cs typeface="Trebuchet MS"/>
              </a:rPr>
              <a:t> </a:t>
            </a:r>
            <a:r>
              <a:rPr sz="2750" spc="170">
                <a:solidFill>
                  <a:srgbClr val="464646"/>
                </a:solidFill>
                <a:latin typeface="Trebuchet MS"/>
                <a:cs typeface="Trebuchet MS"/>
              </a:rPr>
              <a:t>use</a:t>
            </a:r>
            <a:r>
              <a:rPr sz="2750" spc="-185">
                <a:solidFill>
                  <a:srgbClr val="464646"/>
                </a:solidFill>
                <a:latin typeface="Trebuchet MS"/>
                <a:cs typeface="Trebuchet MS"/>
              </a:rPr>
              <a:t> </a:t>
            </a:r>
            <a:r>
              <a:rPr sz="2750" spc="60">
                <a:solidFill>
                  <a:srgbClr val="464646"/>
                </a:solidFill>
                <a:latin typeface="Trebuchet MS"/>
                <a:cs typeface="Trebuchet MS"/>
              </a:rPr>
              <a:t>the</a:t>
            </a:r>
            <a:r>
              <a:rPr sz="2750" spc="-185">
                <a:solidFill>
                  <a:srgbClr val="464646"/>
                </a:solidFill>
                <a:latin typeface="Trebuchet MS"/>
                <a:cs typeface="Trebuchet MS"/>
              </a:rPr>
              <a:t> </a:t>
            </a:r>
            <a:r>
              <a:rPr sz="2750" spc="190">
                <a:solidFill>
                  <a:srgbClr val="464646"/>
                </a:solidFill>
                <a:latin typeface="Trebuchet MS"/>
                <a:cs typeface="Trebuchet MS"/>
              </a:rPr>
              <a:t>same</a:t>
            </a:r>
            <a:r>
              <a:rPr sz="2750" spc="-114">
                <a:solidFill>
                  <a:srgbClr val="464646"/>
                </a:solidFill>
                <a:latin typeface="Trebuchet MS"/>
                <a:cs typeface="Trebuchet MS"/>
              </a:rPr>
              <a:t> </a:t>
            </a:r>
            <a:r>
              <a:rPr sz="2750" spc="65">
                <a:solidFill>
                  <a:srgbClr val="464646"/>
                </a:solidFill>
                <a:latin typeface="Trebuchet MS"/>
                <a:cs typeface="Trebuchet MS"/>
              </a:rPr>
              <a:t>concept</a:t>
            </a:r>
            <a:r>
              <a:rPr sz="2750" spc="-120">
                <a:solidFill>
                  <a:srgbClr val="464646"/>
                </a:solidFill>
                <a:latin typeface="Trebuchet MS"/>
                <a:cs typeface="Trebuchet MS"/>
              </a:rPr>
              <a:t> </a:t>
            </a:r>
            <a:r>
              <a:rPr sz="2750">
                <a:solidFill>
                  <a:srgbClr val="464646"/>
                </a:solidFill>
                <a:latin typeface="Trebuchet MS"/>
                <a:cs typeface="Trebuchet MS"/>
              </a:rPr>
              <a:t>of</a:t>
            </a:r>
            <a:r>
              <a:rPr sz="2750" spc="-100">
                <a:solidFill>
                  <a:srgbClr val="464646"/>
                </a:solidFill>
                <a:latin typeface="Trebuchet MS"/>
                <a:cs typeface="Trebuchet MS"/>
              </a:rPr>
              <a:t> </a:t>
            </a:r>
            <a:r>
              <a:rPr sz="2750" spc="95">
                <a:solidFill>
                  <a:srgbClr val="464646"/>
                </a:solidFill>
                <a:latin typeface="Trebuchet MS"/>
                <a:cs typeface="Trebuchet MS"/>
              </a:rPr>
              <a:t>matrix</a:t>
            </a:r>
            <a:r>
              <a:rPr sz="2750" spc="-140">
                <a:solidFill>
                  <a:srgbClr val="464646"/>
                </a:solidFill>
                <a:latin typeface="Trebuchet MS"/>
                <a:cs typeface="Trebuchet MS"/>
              </a:rPr>
              <a:t> </a:t>
            </a:r>
            <a:r>
              <a:rPr sz="2750" spc="105">
                <a:solidFill>
                  <a:srgbClr val="464646"/>
                </a:solidFill>
                <a:latin typeface="Trebuchet MS"/>
                <a:cs typeface="Trebuchet MS"/>
              </a:rPr>
              <a:t>decomposition</a:t>
            </a:r>
            <a:endParaRPr sz="2750">
              <a:latin typeface="Trebuchet MS"/>
              <a:cs typeface="Trebuchet MS"/>
            </a:endParaRPr>
          </a:p>
        </p:txBody>
      </p:sp>
      <p:sp>
        <p:nvSpPr>
          <p:cNvPr id="4" name="object 4"/>
          <p:cNvSpPr/>
          <p:nvPr/>
        </p:nvSpPr>
        <p:spPr>
          <a:xfrm>
            <a:off x="4753737" y="3258819"/>
            <a:ext cx="212090" cy="220979"/>
          </a:xfrm>
          <a:custGeom>
            <a:avLst/>
            <a:gdLst/>
            <a:ahLst/>
            <a:cxnLst/>
            <a:rect l="l" t="t" r="r" b="b"/>
            <a:pathLst>
              <a:path w="212089" h="220979">
                <a:moveTo>
                  <a:pt x="211963" y="99060"/>
                </a:moveTo>
                <a:lnTo>
                  <a:pt x="118110" y="99060"/>
                </a:lnTo>
                <a:lnTo>
                  <a:pt x="118110" y="0"/>
                </a:lnTo>
                <a:lnTo>
                  <a:pt x="93726" y="0"/>
                </a:lnTo>
                <a:lnTo>
                  <a:pt x="93726" y="99060"/>
                </a:lnTo>
                <a:lnTo>
                  <a:pt x="0" y="99060"/>
                </a:lnTo>
                <a:lnTo>
                  <a:pt x="0" y="121920"/>
                </a:lnTo>
                <a:lnTo>
                  <a:pt x="93726" y="121920"/>
                </a:lnTo>
                <a:lnTo>
                  <a:pt x="93726" y="220980"/>
                </a:lnTo>
                <a:lnTo>
                  <a:pt x="118110" y="220980"/>
                </a:lnTo>
                <a:lnTo>
                  <a:pt x="118110" y="121920"/>
                </a:lnTo>
                <a:lnTo>
                  <a:pt x="211963" y="121920"/>
                </a:lnTo>
                <a:lnTo>
                  <a:pt x="211963" y="99060"/>
                </a:lnTo>
                <a:close/>
              </a:path>
            </a:pathLst>
          </a:custGeom>
          <a:solidFill>
            <a:srgbClr val="000000"/>
          </a:solidFill>
        </p:spPr>
        <p:txBody>
          <a:bodyPr wrap="square" lIns="0" tIns="0" rIns="0" bIns="0" rtlCol="0"/>
          <a:lstStyle/>
          <a:p>
            <a:endParaRPr/>
          </a:p>
        </p:txBody>
      </p:sp>
      <p:grpSp>
        <p:nvGrpSpPr>
          <p:cNvPr id="5" name="object 5"/>
          <p:cNvGrpSpPr/>
          <p:nvPr/>
        </p:nvGrpSpPr>
        <p:grpSpPr>
          <a:xfrm>
            <a:off x="5158740" y="3232023"/>
            <a:ext cx="534670" cy="240029"/>
            <a:chOff x="5158740" y="3232023"/>
            <a:chExt cx="534670" cy="240029"/>
          </a:xfrm>
        </p:grpSpPr>
        <p:pic>
          <p:nvPicPr>
            <p:cNvPr id="6" name="object 6"/>
            <p:cNvPicPr/>
            <p:nvPr/>
          </p:nvPicPr>
          <p:blipFill>
            <a:blip r:embed="rId2" cstate="print"/>
            <a:stretch>
              <a:fillRect/>
            </a:stretch>
          </p:blipFill>
          <p:spPr>
            <a:xfrm>
              <a:off x="5158740" y="3232023"/>
              <a:ext cx="188087" cy="237616"/>
            </a:xfrm>
            <a:prstGeom prst="rect">
              <a:avLst/>
            </a:prstGeom>
          </p:spPr>
        </p:pic>
        <p:sp>
          <p:nvSpPr>
            <p:cNvPr id="7" name="object 7"/>
            <p:cNvSpPr/>
            <p:nvPr/>
          </p:nvSpPr>
          <p:spPr>
            <a:xfrm>
              <a:off x="5379085" y="3234690"/>
              <a:ext cx="314325" cy="237490"/>
            </a:xfrm>
            <a:custGeom>
              <a:avLst/>
              <a:gdLst/>
              <a:ahLst/>
              <a:cxnLst/>
              <a:rect l="l" t="t" r="r" b="b"/>
              <a:pathLst>
                <a:path w="314325" h="237489">
                  <a:moveTo>
                    <a:pt x="314070" y="0"/>
                  </a:moveTo>
                  <a:lnTo>
                    <a:pt x="243712" y="0"/>
                  </a:lnTo>
                  <a:lnTo>
                    <a:pt x="241807" y="8509"/>
                  </a:lnTo>
                  <a:lnTo>
                    <a:pt x="253364" y="10287"/>
                  </a:lnTo>
                  <a:lnTo>
                    <a:pt x="259079" y="16001"/>
                  </a:lnTo>
                  <a:lnTo>
                    <a:pt x="259079" y="30607"/>
                  </a:lnTo>
                  <a:lnTo>
                    <a:pt x="257555" y="36449"/>
                  </a:lnTo>
                  <a:lnTo>
                    <a:pt x="248919" y="56134"/>
                  </a:lnTo>
                  <a:lnTo>
                    <a:pt x="176656" y="195834"/>
                  </a:lnTo>
                  <a:lnTo>
                    <a:pt x="174878" y="195834"/>
                  </a:lnTo>
                  <a:lnTo>
                    <a:pt x="176307" y="130522"/>
                  </a:lnTo>
                  <a:lnTo>
                    <a:pt x="176402" y="0"/>
                  </a:lnTo>
                  <a:lnTo>
                    <a:pt x="150494" y="0"/>
                  </a:lnTo>
                  <a:lnTo>
                    <a:pt x="55244" y="195834"/>
                  </a:lnTo>
                  <a:lnTo>
                    <a:pt x="53593" y="195834"/>
                  </a:lnTo>
                  <a:lnTo>
                    <a:pt x="53705" y="136128"/>
                  </a:lnTo>
                  <a:lnTo>
                    <a:pt x="52069" y="56007"/>
                  </a:lnTo>
                  <a:lnTo>
                    <a:pt x="51815" y="35306"/>
                  </a:lnTo>
                  <a:lnTo>
                    <a:pt x="71881" y="8509"/>
                  </a:lnTo>
                  <a:lnTo>
                    <a:pt x="73660" y="0"/>
                  </a:lnTo>
                  <a:lnTo>
                    <a:pt x="1904" y="0"/>
                  </a:lnTo>
                  <a:lnTo>
                    <a:pt x="0" y="8509"/>
                  </a:lnTo>
                  <a:lnTo>
                    <a:pt x="4825" y="9144"/>
                  </a:lnTo>
                  <a:lnTo>
                    <a:pt x="8636" y="10668"/>
                  </a:lnTo>
                  <a:lnTo>
                    <a:pt x="28575" y="237236"/>
                  </a:lnTo>
                  <a:lnTo>
                    <a:pt x="55625" y="237236"/>
                  </a:lnTo>
                  <a:lnTo>
                    <a:pt x="147700" y="47371"/>
                  </a:lnTo>
                  <a:lnTo>
                    <a:pt x="149478" y="47371"/>
                  </a:lnTo>
                  <a:lnTo>
                    <a:pt x="148738" y="63799"/>
                  </a:lnTo>
                  <a:lnTo>
                    <a:pt x="147925" y="95752"/>
                  </a:lnTo>
                  <a:lnTo>
                    <a:pt x="147827" y="237236"/>
                  </a:lnTo>
                  <a:lnTo>
                    <a:pt x="174370" y="237236"/>
                  </a:lnTo>
                  <a:lnTo>
                    <a:pt x="277749" y="46989"/>
                  </a:lnTo>
                  <a:lnTo>
                    <a:pt x="283515" y="36826"/>
                  </a:lnTo>
                  <a:lnTo>
                    <a:pt x="312165" y="8509"/>
                  </a:lnTo>
                  <a:lnTo>
                    <a:pt x="314070" y="0"/>
                  </a:lnTo>
                  <a:close/>
                </a:path>
              </a:pathLst>
            </a:custGeom>
            <a:solidFill>
              <a:srgbClr val="000000"/>
            </a:solidFill>
          </p:spPr>
          <p:txBody>
            <a:bodyPr wrap="square" lIns="0" tIns="0" rIns="0" bIns="0" rtlCol="0"/>
            <a:lstStyle/>
            <a:p>
              <a:endParaRPr/>
            </a:p>
          </p:txBody>
        </p:sp>
      </p:grpSp>
      <p:sp>
        <p:nvSpPr>
          <p:cNvPr id="8" name="object 8"/>
          <p:cNvSpPr/>
          <p:nvPr/>
        </p:nvSpPr>
        <p:spPr>
          <a:xfrm>
            <a:off x="5837554" y="3393185"/>
            <a:ext cx="212090" cy="23495"/>
          </a:xfrm>
          <a:custGeom>
            <a:avLst/>
            <a:gdLst/>
            <a:ahLst/>
            <a:cxnLst/>
            <a:rect l="l" t="t" r="r" b="b"/>
            <a:pathLst>
              <a:path w="212089" h="23495">
                <a:moveTo>
                  <a:pt x="211962" y="0"/>
                </a:moveTo>
                <a:lnTo>
                  <a:pt x="0" y="0"/>
                </a:lnTo>
                <a:lnTo>
                  <a:pt x="0" y="22987"/>
                </a:lnTo>
                <a:lnTo>
                  <a:pt x="211962" y="22987"/>
                </a:lnTo>
                <a:lnTo>
                  <a:pt x="211962" y="0"/>
                </a:lnTo>
                <a:close/>
              </a:path>
            </a:pathLst>
          </a:custGeom>
          <a:solidFill>
            <a:srgbClr val="000000"/>
          </a:solidFill>
        </p:spPr>
        <p:txBody>
          <a:bodyPr wrap="square" lIns="0" tIns="0" rIns="0" bIns="0" rtlCol="0"/>
          <a:lstStyle/>
          <a:p>
            <a:endParaRPr/>
          </a:p>
        </p:txBody>
      </p:sp>
      <p:sp>
        <p:nvSpPr>
          <p:cNvPr id="9" name="object 9"/>
          <p:cNvSpPr/>
          <p:nvPr/>
        </p:nvSpPr>
        <p:spPr>
          <a:xfrm>
            <a:off x="5837554" y="3321811"/>
            <a:ext cx="212090" cy="22860"/>
          </a:xfrm>
          <a:custGeom>
            <a:avLst/>
            <a:gdLst/>
            <a:ahLst/>
            <a:cxnLst/>
            <a:rect l="l" t="t" r="r" b="b"/>
            <a:pathLst>
              <a:path w="212089" h="22860">
                <a:moveTo>
                  <a:pt x="211962" y="0"/>
                </a:moveTo>
                <a:lnTo>
                  <a:pt x="0" y="0"/>
                </a:lnTo>
                <a:lnTo>
                  <a:pt x="0" y="22860"/>
                </a:lnTo>
                <a:lnTo>
                  <a:pt x="211962" y="22860"/>
                </a:lnTo>
                <a:lnTo>
                  <a:pt x="211962" y="0"/>
                </a:lnTo>
                <a:close/>
              </a:path>
            </a:pathLst>
          </a:custGeom>
          <a:solidFill>
            <a:srgbClr val="000000"/>
          </a:solidFill>
        </p:spPr>
        <p:txBody>
          <a:bodyPr wrap="square" lIns="0" tIns="0" rIns="0" bIns="0" rtlCol="0"/>
          <a:lstStyle/>
          <a:p>
            <a:endParaRPr/>
          </a:p>
        </p:txBody>
      </p:sp>
      <p:grpSp>
        <p:nvGrpSpPr>
          <p:cNvPr id="10" name="object 10"/>
          <p:cNvGrpSpPr/>
          <p:nvPr/>
        </p:nvGrpSpPr>
        <p:grpSpPr>
          <a:xfrm>
            <a:off x="6193916" y="3234689"/>
            <a:ext cx="403860" cy="310515"/>
            <a:chOff x="6193916" y="3234689"/>
            <a:chExt cx="403860" cy="310515"/>
          </a:xfrm>
        </p:grpSpPr>
        <p:sp>
          <p:nvSpPr>
            <p:cNvPr id="11" name="object 11"/>
            <p:cNvSpPr/>
            <p:nvPr/>
          </p:nvSpPr>
          <p:spPr>
            <a:xfrm>
              <a:off x="6193916" y="3234689"/>
              <a:ext cx="314325" cy="237490"/>
            </a:xfrm>
            <a:custGeom>
              <a:avLst/>
              <a:gdLst/>
              <a:ahLst/>
              <a:cxnLst/>
              <a:rect l="l" t="t" r="r" b="b"/>
              <a:pathLst>
                <a:path w="314325" h="237489">
                  <a:moveTo>
                    <a:pt x="314071" y="0"/>
                  </a:moveTo>
                  <a:lnTo>
                    <a:pt x="243712" y="0"/>
                  </a:lnTo>
                  <a:lnTo>
                    <a:pt x="241808" y="8509"/>
                  </a:lnTo>
                  <a:lnTo>
                    <a:pt x="253237" y="10287"/>
                  </a:lnTo>
                  <a:lnTo>
                    <a:pt x="258953" y="16001"/>
                  </a:lnTo>
                  <a:lnTo>
                    <a:pt x="258953" y="30607"/>
                  </a:lnTo>
                  <a:lnTo>
                    <a:pt x="257556" y="36449"/>
                  </a:lnTo>
                  <a:lnTo>
                    <a:pt x="248920" y="56134"/>
                  </a:lnTo>
                  <a:lnTo>
                    <a:pt x="176530" y="195834"/>
                  </a:lnTo>
                  <a:lnTo>
                    <a:pt x="174879" y="195834"/>
                  </a:lnTo>
                  <a:lnTo>
                    <a:pt x="176307" y="130522"/>
                  </a:lnTo>
                  <a:lnTo>
                    <a:pt x="176403" y="0"/>
                  </a:lnTo>
                  <a:lnTo>
                    <a:pt x="150368" y="0"/>
                  </a:lnTo>
                  <a:lnTo>
                    <a:pt x="55245" y="195834"/>
                  </a:lnTo>
                  <a:lnTo>
                    <a:pt x="53467" y="195834"/>
                  </a:lnTo>
                  <a:lnTo>
                    <a:pt x="53721" y="159893"/>
                  </a:lnTo>
                  <a:lnTo>
                    <a:pt x="53641" y="136128"/>
                  </a:lnTo>
                  <a:lnTo>
                    <a:pt x="51943" y="56007"/>
                  </a:lnTo>
                  <a:lnTo>
                    <a:pt x="51816" y="35306"/>
                  </a:lnTo>
                  <a:lnTo>
                    <a:pt x="71755" y="8509"/>
                  </a:lnTo>
                  <a:lnTo>
                    <a:pt x="73660" y="0"/>
                  </a:lnTo>
                  <a:lnTo>
                    <a:pt x="1905" y="0"/>
                  </a:lnTo>
                  <a:lnTo>
                    <a:pt x="0" y="8509"/>
                  </a:lnTo>
                  <a:lnTo>
                    <a:pt x="4825" y="9144"/>
                  </a:lnTo>
                  <a:lnTo>
                    <a:pt x="8509" y="10668"/>
                  </a:lnTo>
                  <a:lnTo>
                    <a:pt x="28575" y="237236"/>
                  </a:lnTo>
                  <a:lnTo>
                    <a:pt x="55625" y="237236"/>
                  </a:lnTo>
                  <a:lnTo>
                    <a:pt x="147700" y="47371"/>
                  </a:lnTo>
                  <a:lnTo>
                    <a:pt x="149352" y="47371"/>
                  </a:lnTo>
                  <a:lnTo>
                    <a:pt x="148685" y="63799"/>
                  </a:lnTo>
                  <a:lnTo>
                    <a:pt x="147923" y="95752"/>
                  </a:lnTo>
                  <a:lnTo>
                    <a:pt x="147828" y="237236"/>
                  </a:lnTo>
                  <a:lnTo>
                    <a:pt x="174371" y="237236"/>
                  </a:lnTo>
                  <a:lnTo>
                    <a:pt x="277749" y="46989"/>
                  </a:lnTo>
                  <a:lnTo>
                    <a:pt x="283462" y="36826"/>
                  </a:lnTo>
                  <a:lnTo>
                    <a:pt x="312165" y="8509"/>
                  </a:lnTo>
                  <a:lnTo>
                    <a:pt x="314071" y="0"/>
                  </a:lnTo>
                  <a:close/>
                </a:path>
              </a:pathLst>
            </a:custGeom>
            <a:solidFill>
              <a:srgbClr val="000000"/>
            </a:solidFill>
          </p:spPr>
          <p:txBody>
            <a:bodyPr wrap="square" lIns="0" tIns="0" rIns="0" bIns="0" rtlCol="0"/>
            <a:lstStyle/>
            <a:p>
              <a:endParaRPr/>
            </a:p>
          </p:txBody>
        </p:sp>
        <p:pic>
          <p:nvPicPr>
            <p:cNvPr id="12" name="object 12"/>
            <p:cNvPicPr/>
            <p:nvPr/>
          </p:nvPicPr>
          <p:blipFill>
            <a:blip r:embed="rId3" cstate="print"/>
            <a:stretch>
              <a:fillRect/>
            </a:stretch>
          </p:blipFill>
          <p:spPr>
            <a:xfrm>
              <a:off x="6484962" y="3379596"/>
              <a:ext cx="112477" cy="165226"/>
            </a:xfrm>
            <a:prstGeom prst="rect">
              <a:avLst/>
            </a:prstGeom>
          </p:spPr>
        </p:pic>
      </p:grpSp>
      <p:sp>
        <p:nvSpPr>
          <p:cNvPr id="13" name="object 13"/>
          <p:cNvSpPr/>
          <p:nvPr/>
        </p:nvSpPr>
        <p:spPr>
          <a:xfrm>
            <a:off x="6736969" y="3258819"/>
            <a:ext cx="212090" cy="220979"/>
          </a:xfrm>
          <a:custGeom>
            <a:avLst/>
            <a:gdLst/>
            <a:ahLst/>
            <a:cxnLst/>
            <a:rect l="l" t="t" r="r" b="b"/>
            <a:pathLst>
              <a:path w="212090" h="220979">
                <a:moveTo>
                  <a:pt x="211963" y="99060"/>
                </a:moveTo>
                <a:lnTo>
                  <a:pt x="118110" y="99060"/>
                </a:lnTo>
                <a:lnTo>
                  <a:pt x="118110" y="0"/>
                </a:lnTo>
                <a:lnTo>
                  <a:pt x="93726" y="0"/>
                </a:lnTo>
                <a:lnTo>
                  <a:pt x="93726" y="99060"/>
                </a:lnTo>
                <a:lnTo>
                  <a:pt x="0" y="99060"/>
                </a:lnTo>
                <a:lnTo>
                  <a:pt x="0" y="121920"/>
                </a:lnTo>
                <a:lnTo>
                  <a:pt x="93726" y="121920"/>
                </a:lnTo>
                <a:lnTo>
                  <a:pt x="93726" y="220980"/>
                </a:lnTo>
                <a:lnTo>
                  <a:pt x="118110" y="220980"/>
                </a:lnTo>
                <a:lnTo>
                  <a:pt x="118110" y="121920"/>
                </a:lnTo>
                <a:lnTo>
                  <a:pt x="211963" y="121920"/>
                </a:lnTo>
                <a:lnTo>
                  <a:pt x="211963" y="99060"/>
                </a:lnTo>
                <a:close/>
              </a:path>
            </a:pathLst>
          </a:custGeom>
          <a:solidFill>
            <a:srgbClr val="000000"/>
          </a:solidFill>
        </p:spPr>
        <p:txBody>
          <a:bodyPr wrap="square" lIns="0" tIns="0" rIns="0" bIns="0" rtlCol="0"/>
          <a:lstStyle/>
          <a:p>
            <a:endParaRPr/>
          </a:p>
        </p:txBody>
      </p:sp>
      <p:sp>
        <p:nvSpPr>
          <p:cNvPr id="14" name="object 14"/>
          <p:cNvSpPr/>
          <p:nvPr/>
        </p:nvSpPr>
        <p:spPr>
          <a:xfrm>
            <a:off x="7057770" y="3355340"/>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endParaRPr/>
          </a:p>
        </p:txBody>
      </p:sp>
      <p:grpSp>
        <p:nvGrpSpPr>
          <p:cNvPr id="15" name="object 15"/>
          <p:cNvGrpSpPr/>
          <p:nvPr/>
        </p:nvGrpSpPr>
        <p:grpSpPr>
          <a:xfrm>
            <a:off x="2200275" y="2514536"/>
            <a:ext cx="2414270" cy="1138555"/>
            <a:chOff x="2200275" y="2514536"/>
            <a:chExt cx="2414270" cy="1138555"/>
          </a:xfrm>
        </p:grpSpPr>
        <p:sp>
          <p:nvSpPr>
            <p:cNvPr id="16" name="object 16"/>
            <p:cNvSpPr/>
            <p:nvPr/>
          </p:nvSpPr>
          <p:spPr>
            <a:xfrm>
              <a:off x="4210685" y="3234689"/>
              <a:ext cx="314325" cy="237490"/>
            </a:xfrm>
            <a:custGeom>
              <a:avLst/>
              <a:gdLst/>
              <a:ahLst/>
              <a:cxnLst/>
              <a:rect l="l" t="t" r="r" b="b"/>
              <a:pathLst>
                <a:path w="314325" h="237489">
                  <a:moveTo>
                    <a:pt x="314070" y="0"/>
                  </a:moveTo>
                  <a:lnTo>
                    <a:pt x="243712" y="0"/>
                  </a:lnTo>
                  <a:lnTo>
                    <a:pt x="241807" y="8509"/>
                  </a:lnTo>
                  <a:lnTo>
                    <a:pt x="253237" y="10287"/>
                  </a:lnTo>
                  <a:lnTo>
                    <a:pt x="258952" y="16001"/>
                  </a:lnTo>
                  <a:lnTo>
                    <a:pt x="258952" y="30607"/>
                  </a:lnTo>
                  <a:lnTo>
                    <a:pt x="257555" y="36449"/>
                  </a:lnTo>
                  <a:lnTo>
                    <a:pt x="248919" y="56134"/>
                  </a:lnTo>
                  <a:lnTo>
                    <a:pt x="176529" y="195834"/>
                  </a:lnTo>
                  <a:lnTo>
                    <a:pt x="174878" y="195834"/>
                  </a:lnTo>
                  <a:lnTo>
                    <a:pt x="176307" y="130522"/>
                  </a:lnTo>
                  <a:lnTo>
                    <a:pt x="176402" y="0"/>
                  </a:lnTo>
                  <a:lnTo>
                    <a:pt x="150367" y="0"/>
                  </a:lnTo>
                  <a:lnTo>
                    <a:pt x="55244" y="195834"/>
                  </a:lnTo>
                  <a:lnTo>
                    <a:pt x="53466" y="195834"/>
                  </a:lnTo>
                  <a:lnTo>
                    <a:pt x="53720" y="159893"/>
                  </a:lnTo>
                  <a:lnTo>
                    <a:pt x="53641" y="136128"/>
                  </a:lnTo>
                  <a:lnTo>
                    <a:pt x="51942" y="56007"/>
                  </a:lnTo>
                  <a:lnTo>
                    <a:pt x="51815" y="35306"/>
                  </a:lnTo>
                  <a:lnTo>
                    <a:pt x="71754" y="8509"/>
                  </a:lnTo>
                  <a:lnTo>
                    <a:pt x="73660" y="0"/>
                  </a:lnTo>
                  <a:lnTo>
                    <a:pt x="1904" y="0"/>
                  </a:lnTo>
                  <a:lnTo>
                    <a:pt x="0" y="8509"/>
                  </a:lnTo>
                  <a:lnTo>
                    <a:pt x="4825" y="9144"/>
                  </a:lnTo>
                  <a:lnTo>
                    <a:pt x="8509" y="10668"/>
                  </a:lnTo>
                  <a:lnTo>
                    <a:pt x="28575" y="237236"/>
                  </a:lnTo>
                  <a:lnTo>
                    <a:pt x="55625" y="237236"/>
                  </a:lnTo>
                  <a:lnTo>
                    <a:pt x="147700" y="47371"/>
                  </a:lnTo>
                  <a:lnTo>
                    <a:pt x="149351" y="47371"/>
                  </a:lnTo>
                  <a:lnTo>
                    <a:pt x="148685" y="63799"/>
                  </a:lnTo>
                  <a:lnTo>
                    <a:pt x="147923" y="95752"/>
                  </a:lnTo>
                  <a:lnTo>
                    <a:pt x="147827" y="237236"/>
                  </a:lnTo>
                  <a:lnTo>
                    <a:pt x="174370" y="237236"/>
                  </a:lnTo>
                  <a:lnTo>
                    <a:pt x="277749" y="46989"/>
                  </a:lnTo>
                  <a:lnTo>
                    <a:pt x="283462" y="36826"/>
                  </a:lnTo>
                  <a:lnTo>
                    <a:pt x="312165" y="8509"/>
                  </a:lnTo>
                  <a:lnTo>
                    <a:pt x="314070" y="0"/>
                  </a:lnTo>
                  <a:close/>
                </a:path>
              </a:pathLst>
            </a:custGeom>
            <a:solidFill>
              <a:srgbClr val="000000"/>
            </a:solidFill>
          </p:spPr>
          <p:txBody>
            <a:bodyPr wrap="square" lIns="0" tIns="0" rIns="0" bIns="0" rtlCol="0"/>
            <a:lstStyle/>
            <a:p>
              <a:endParaRPr/>
            </a:p>
          </p:txBody>
        </p:sp>
        <p:pic>
          <p:nvPicPr>
            <p:cNvPr id="17" name="object 17"/>
            <p:cNvPicPr/>
            <p:nvPr/>
          </p:nvPicPr>
          <p:blipFill>
            <a:blip r:embed="rId4" cstate="print"/>
            <a:stretch>
              <a:fillRect/>
            </a:stretch>
          </p:blipFill>
          <p:spPr>
            <a:xfrm>
              <a:off x="4501730" y="3379596"/>
              <a:ext cx="112477" cy="165226"/>
            </a:xfrm>
            <a:prstGeom prst="rect">
              <a:avLst/>
            </a:prstGeom>
          </p:spPr>
        </p:pic>
        <p:pic>
          <p:nvPicPr>
            <p:cNvPr id="18" name="object 18"/>
            <p:cNvPicPr/>
            <p:nvPr/>
          </p:nvPicPr>
          <p:blipFill>
            <a:blip r:embed="rId5" cstate="print"/>
            <a:stretch>
              <a:fillRect/>
            </a:stretch>
          </p:blipFill>
          <p:spPr>
            <a:xfrm>
              <a:off x="2200275" y="2533586"/>
              <a:ext cx="1995551" cy="1042987"/>
            </a:xfrm>
            <a:prstGeom prst="rect">
              <a:avLst/>
            </a:prstGeom>
          </p:spPr>
        </p:pic>
        <p:pic>
          <p:nvPicPr>
            <p:cNvPr id="19" name="object 19"/>
            <p:cNvPicPr/>
            <p:nvPr/>
          </p:nvPicPr>
          <p:blipFill>
            <a:blip r:embed="rId6" cstate="print"/>
            <a:stretch>
              <a:fillRect/>
            </a:stretch>
          </p:blipFill>
          <p:spPr>
            <a:xfrm>
              <a:off x="2286000" y="2514536"/>
              <a:ext cx="1138237" cy="1138237"/>
            </a:xfrm>
            <a:prstGeom prst="rect">
              <a:avLst/>
            </a:prstGeom>
          </p:spPr>
        </p:pic>
        <p:sp>
          <p:nvSpPr>
            <p:cNvPr id="20" name="object 20"/>
            <p:cNvSpPr/>
            <p:nvPr/>
          </p:nvSpPr>
          <p:spPr>
            <a:xfrm>
              <a:off x="2271776" y="2586100"/>
              <a:ext cx="1855470" cy="904875"/>
            </a:xfrm>
            <a:custGeom>
              <a:avLst/>
              <a:gdLst/>
              <a:ahLst/>
              <a:cxnLst/>
              <a:rect l="l" t="t" r="r" b="b"/>
              <a:pathLst>
                <a:path w="1855470" h="904875">
                  <a:moveTo>
                    <a:pt x="1030224" y="0"/>
                  </a:moveTo>
                  <a:lnTo>
                    <a:pt x="150749" y="0"/>
                  </a:lnTo>
                  <a:lnTo>
                    <a:pt x="103079" y="7679"/>
                  </a:lnTo>
                  <a:lnTo>
                    <a:pt x="61694" y="29069"/>
                  </a:lnTo>
                  <a:lnTo>
                    <a:pt x="29069" y="61694"/>
                  </a:lnTo>
                  <a:lnTo>
                    <a:pt x="7679" y="103079"/>
                  </a:lnTo>
                  <a:lnTo>
                    <a:pt x="0" y="150749"/>
                  </a:lnTo>
                  <a:lnTo>
                    <a:pt x="0" y="753999"/>
                  </a:lnTo>
                  <a:lnTo>
                    <a:pt x="7679" y="801681"/>
                  </a:lnTo>
                  <a:lnTo>
                    <a:pt x="29069" y="843098"/>
                  </a:lnTo>
                  <a:lnTo>
                    <a:pt x="61694" y="875760"/>
                  </a:lnTo>
                  <a:lnTo>
                    <a:pt x="103079" y="897181"/>
                  </a:lnTo>
                  <a:lnTo>
                    <a:pt x="150749" y="904875"/>
                  </a:lnTo>
                  <a:lnTo>
                    <a:pt x="1030224" y="904875"/>
                  </a:lnTo>
                  <a:lnTo>
                    <a:pt x="1077906" y="897181"/>
                  </a:lnTo>
                  <a:lnTo>
                    <a:pt x="1119323" y="875760"/>
                  </a:lnTo>
                  <a:lnTo>
                    <a:pt x="1151985" y="843098"/>
                  </a:lnTo>
                  <a:lnTo>
                    <a:pt x="1173406" y="801681"/>
                  </a:lnTo>
                  <a:lnTo>
                    <a:pt x="1181100" y="753999"/>
                  </a:lnTo>
                  <a:lnTo>
                    <a:pt x="1661826" y="753999"/>
                  </a:lnTo>
                  <a:lnTo>
                    <a:pt x="1181100" y="527812"/>
                  </a:lnTo>
                  <a:lnTo>
                    <a:pt x="1181100" y="150749"/>
                  </a:lnTo>
                  <a:lnTo>
                    <a:pt x="1173406" y="103079"/>
                  </a:lnTo>
                  <a:lnTo>
                    <a:pt x="1151985" y="61694"/>
                  </a:lnTo>
                  <a:lnTo>
                    <a:pt x="1119323" y="29069"/>
                  </a:lnTo>
                  <a:lnTo>
                    <a:pt x="1077906" y="7679"/>
                  </a:lnTo>
                  <a:lnTo>
                    <a:pt x="1030224" y="0"/>
                  </a:lnTo>
                  <a:close/>
                </a:path>
                <a:path w="1855470" h="904875">
                  <a:moveTo>
                    <a:pt x="1661826" y="753999"/>
                  </a:moveTo>
                  <a:lnTo>
                    <a:pt x="1181100" y="753999"/>
                  </a:lnTo>
                  <a:lnTo>
                    <a:pt x="1855089" y="844931"/>
                  </a:lnTo>
                  <a:lnTo>
                    <a:pt x="1661826" y="753999"/>
                  </a:lnTo>
                  <a:close/>
                </a:path>
              </a:pathLst>
            </a:custGeom>
            <a:solidFill>
              <a:srgbClr val="4F81BC"/>
            </a:solidFill>
          </p:spPr>
          <p:txBody>
            <a:bodyPr wrap="square" lIns="0" tIns="0" rIns="0" bIns="0" rtlCol="0"/>
            <a:lstStyle/>
            <a:p>
              <a:endParaRPr/>
            </a:p>
          </p:txBody>
        </p:sp>
        <p:sp>
          <p:nvSpPr>
            <p:cNvPr id="21" name="object 21"/>
            <p:cNvSpPr/>
            <p:nvPr/>
          </p:nvSpPr>
          <p:spPr>
            <a:xfrm>
              <a:off x="2271776" y="2586100"/>
              <a:ext cx="1855470" cy="904875"/>
            </a:xfrm>
            <a:custGeom>
              <a:avLst/>
              <a:gdLst/>
              <a:ahLst/>
              <a:cxnLst/>
              <a:rect l="l" t="t" r="r" b="b"/>
              <a:pathLst>
                <a:path w="1855470" h="904875">
                  <a:moveTo>
                    <a:pt x="0" y="150749"/>
                  </a:moveTo>
                  <a:lnTo>
                    <a:pt x="7679" y="103079"/>
                  </a:lnTo>
                  <a:lnTo>
                    <a:pt x="29069" y="61694"/>
                  </a:lnTo>
                  <a:lnTo>
                    <a:pt x="61694" y="29069"/>
                  </a:lnTo>
                  <a:lnTo>
                    <a:pt x="103079" y="7679"/>
                  </a:lnTo>
                  <a:lnTo>
                    <a:pt x="150749" y="0"/>
                  </a:lnTo>
                  <a:lnTo>
                    <a:pt x="688975" y="0"/>
                  </a:lnTo>
                  <a:lnTo>
                    <a:pt x="984250" y="0"/>
                  </a:lnTo>
                  <a:lnTo>
                    <a:pt x="1030224" y="0"/>
                  </a:lnTo>
                  <a:lnTo>
                    <a:pt x="1077906" y="7679"/>
                  </a:lnTo>
                  <a:lnTo>
                    <a:pt x="1119323" y="29069"/>
                  </a:lnTo>
                  <a:lnTo>
                    <a:pt x="1151985" y="61694"/>
                  </a:lnTo>
                  <a:lnTo>
                    <a:pt x="1173406" y="103079"/>
                  </a:lnTo>
                  <a:lnTo>
                    <a:pt x="1181100" y="150749"/>
                  </a:lnTo>
                  <a:lnTo>
                    <a:pt x="1181100" y="527812"/>
                  </a:lnTo>
                  <a:lnTo>
                    <a:pt x="1855089" y="844931"/>
                  </a:lnTo>
                  <a:lnTo>
                    <a:pt x="1181100" y="753999"/>
                  </a:lnTo>
                  <a:lnTo>
                    <a:pt x="1173406" y="801681"/>
                  </a:lnTo>
                  <a:lnTo>
                    <a:pt x="1151985" y="843098"/>
                  </a:lnTo>
                  <a:lnTo>
                    <a:pt x="1119323" y="875760"/>
                  </a:lnTo>
                  <a:lnTo>
                    <a:pt x="1077906" y="897181"/>
                  </a:lnTo>
                  <a:lnTo>
                    <a:pt x="1030224" y="904875"/>
                  </a:lnTo>
                  <a:lnTo>
                    <a:pt x="984250" y="904875"/>
                  </a:lnTo>
                  <a:lnTo>
                    <a:pt x="688975" y="904875"/>
                  </a:lnTo>
                  <a:lnTo>
                    <a:pt x="150749" y="904875"/>
                  </a:lnTo>
                  <a:lnTo>
                    <a:pt x="103079" y="897181"/>
                  </a:lnTo>
                  <a:lnTo>
                    <a:pt x="61694" y="875760"/>
                  </a:lnTo>
                  <a:lnTo>
                    <a:pt x="29069" y="843098"/>
                  </a:lnTo>
                  <a:lnTo>
                    <a:pt x="7679" y="801681"/>
                  </a:lnTo>
                  <a:lnTo>
                    <a:pt x="0" y="753999"/>
                  </a:lnTo>
                  <a:lnTo>
                    <a:pt x="0" y="527812"/>
                  </a:lnTo>
                  <a:lnTo>
                    <a:pt x="0" y="150749"/>
                  </a:lnTo>
                  <a:close/>
                </a:path>
              </a:pathLst>
            </a:custGeom>
            <a:ln w="28575">
              <a:solidFill>
                <a:srgbClr val="244060"/>
              </a:solidFill>
            </a:ln>
          </p:spPr>
          <p:txBody>
            <a:bodyPr wrap="square" lIns="0" tIns="0" rIns="0" bIns="0" rtlCol="0"/>
            <a:lstStyle/>
            <a:p>
              <a:endParaRPr/>
            </a:p>
          </p:txBody>
        </p:sp>
      </p:grpSp>
      <p:grpSp>
        <p:nvGrpSpPr>
          <p:cNvPr id="22" name="object 22"/>
          <p:cNvGrpSpPr/>
          <p:nvPr/>
        </p:nvGrpSpPr>
        <p:grpSpPr>
          <a:xfrm>
            <a:off x="7073496" y="1885950"/>
            <a:ext cx="3342640" cy="1583690"/>
            <a:chOff x="7073496" y="1885950"/>
            <a:chExt cx="3342640" cy="1583690"/>
          </a:xfrm>
        </p:grpSpPr>
        <p:pic>
          <p:nvPicPr>
            <p:cNvPr id="23" name="object 23"/>
            <p:cNvPicPr/>
            <p:nvPr/>
          </p:nvPicPr>
          <p:blipFill>
            <a:blip r:embed="rId7" cstate="print"/>
            <a:stretch>
              <a:fillRect/>
            </a:stretch>
          </p:blipFill>
          <p:spPr>
            <a:xfrm>
              <a:off x="7073496" y="3033267"/>
              <a:ext cx="187219" cy="170053"/>
            </a:xfrm>
            <a:prstGeom prst="rect">
              <a:avLst/>
            </a:prstGeom>
          </p:spPr>
        </p:pic>
        <p:sp>
          <p:nvSpPr>
            <p:cNvPr id="24" name="object 24"/>
            <p:cNvSpPr/>
            <p:nvPr/>
          </p:nvSpPr>
          <p:spPr>
            <a:xfrm>
              <a:off x="7347965" y="3232022"/>
              <a:ext cx="432434" cy="238125"/>
            </a:xfrm>
            <a:custGeom>
              <a:avLst/>
              <a:gdLst/>
              <a:ahLst/>
              <a:cxnLst/>
              <a:rect l="l" t="t" r="r" b="b"/>
              <a:pathLst>
                <a:path w="432434" h="238125">
                  <a:moveTo>
                    <a:pt x="130301" y="2666"/>
                  </a:moveTo>
                  <a:lnTo>
                    <a:pt x="45084" y="2666"/>
                  </a:lnTo>
                  <a:lnTo>
                    <a:pt x="43862" y="8127"/>
                  </a:lnTo>
                  <a:lnTo>
                    <a:pt x="43242" y="11179"/>
                  </a:lnTo>
                  <a:lnTo>
                    <a:pt x="49149" y="11556"/>
                  </a:lnTo>
                  <a:lnTo>
                    <a:pt x="53466" y="12700"/>
                  </a:lnTo>
                  <a:lnTo>
                    <a:pt x="58674" y="17144"/>
                  </a:lnTo>
                  <a:lnTo>
                    <a:pt x="60070" y="21081"/>
                  </a:lnTo>
                  <a:lnTo>
                    <a:pt x="59948" y="29463"/>
                  </a:lnTo>
                  <a:lnTo>
                    <a:pt x="59832" y="32095"/>
                  </a:lnTo>
                  <a:lnTo>
                    <a:pt x="59243" y="37337"/>
                  </a:lnTo>
                  <a:lnTo>
                    <a:pt x="59118" y="38449"/>
                  </a:lnTo>
                  <a:lnTo>
                    <a:pt x="27050" y="186309"/>
                  </a:lnTo>
                  <a:lnTo>
                    <a:pt x="20144" y="212990"/>
                  </a:lnTo>
                  <a:lnTo>
                    <a:pt x="20065" y="213232"/>
                  </a:lnTo>
                  <a:lnTo>
                    <a:pt x="18668" y="216662"/>
                  </a:lnTo>
                  <a:lnTo>
                    <a:pt x="17259" y="219128"/>
                  </a:lnTo>
                  <a:lnTo>
                    <a:pt x="15938" y="221741"/>
                  </a:lnTo>
                  <a:lnTo>
                    <a:pt x="1904" y="229235"/>
                  </a:lnTo>
                  <a:lnTo>
                    <a:pt x="0" y="237616"/>
                  </a:lnTo>
                  <a:lnTo>
                    <a:pt x="76580" y="237616"/>
                  </a:lnTo>
                  <a:lnTo>
                    <a:pt x="95561" y="236995"/>
                  </a:lnTo>
                  <a:lnTo>
                    <a:pt x="112125" y="235124"/>
                  </a:lnTo>
                  <a:lnTo>
                    <a:pt x="126283" y="231991"/>
                  </a:lnTo>
                  <a:lnTo>
                    <a:pt x="138049" y="227584"/>
                  </a:lnTo>
                  <a:lnTo>
                    <a:pt x="147375" y="222503"/>
                  </a:lnTo>
                  <a:lnTo>
                    <a:pt x="70802" y="222503"/>
                  </a:lnTo>
                  <a:lnTo>
                    <a:pt x="61753" y="222313"/>
                  </a:lnTo>
                  <a:lnTo>
                    <a:pt x="59549" y="222313"/>
                  </a:lnTo>
                  <a:lnTo>
                    <a:pt x="50037" y="221741"/>
                  </a:lnTo>
                  <a:lnTo>
                    <a:pt x="71255" y="123737"/>
                  </a:lnTo>
                  <a:lnTo>
                    <a:pt x="71374" y="123189"/>
                  </a:lnTo>
                  <a:lnTo>
                    <a:pt x="158022" y="123189"/>
                  </a:lnTo>
                  <a:lnTo>
                    <a:pt x="154340" y="120846"/>
                  </a:lnTo>
                  <a:lnTo>
                    <a:pt x="146811" y="117348"/>
                  </a:lnTo>
                  <a:lnTo>
                    <a:pt x="147065" y="115442"/>
                  </a:lnTo>
                  <a:lnTo>
                    <a:pt x="159851" y="110468"/>
                  </a:lnTo>
                  <a:lnTo>
                    <a:pt x="164305" y="108076"/>
                  </a:lnTo>
                  <a:lnTo>
                    <a:pt x="75056" y="108076"/>
                  </a:lnTo>
                  <a:lnTo>
                    <a:pt x="94340" y="19093"/>
                  </a:lnTo>
                  <a:lnTo>
                    <a:pt x="94460" y="18541"/>
                  </a:lnTo>
                  <a:lnTo>
                    <a:pt x="90999" y="18541"/>
                  </a:lnTo>
                  <a:lnTo>
                    <a:pt x="101084" y="18174"/>
                  </a:lnTo>
                  <a:lnTo>
                    <a:pt x="107918" y="18018"/>
                  </a:lnTo>
                  <a:lnTo>
                    <a:pt x="189034" y="18018"/>
                  </a:lnTo>
                  <a:lnTo>
                    <a:pt x="185134" y="14827"/>
                  </a:lnTo>
                  <a:lnTo>
                    <a:pt x="142539" y="3020"/>
                  </a:lnTo>
                  <a:lnTo>
                    <a:pt x="130301" y="2666"/>
                  </a:lnTo>
                  <a:close/>
                </a:path>
                <a:path w="432434" h="238125">
                  <a:moveTo>
                    <a:pt x="158022" y="123189"/>
                  </a:moveTo>
                  <a:lnTo>
                    <a:pt x="101726" y="123189"/>
                  </a:lnTo>
                  <a:lnTo>
                    <a:pt x="112369" y="123737"/>
                  </a:lnTo>
                  <a:lnTo>
                    <a:pt x="121618" y="125380"/>
                  </a:lnTo>
                  <a:lnTo>
                    <a:pt x="147319" y="158114"/>
                  </a:lnTo>
                  <a:lnTo>
                    <a:pt x="146724" y="168806"/>
                  </a:lnTo>
                  <a:lnTo>
                    <a:pt x="127444" y="208279"/>
                  </a:lnTo>
                  <a:lnTo>
                    <a:pt x="114961" y="216662"/>
                  </a:lnTo>
                  <a:lnTo>
                    <a:pt x="114827" y="216662"/>
                  </a:lnTo>
                  <a:lnTo>
                    <a:pt x="107807" y="219128"/>
                  </a:lnTo>
                  <a:lnTo>
                    <a:pt x="98805" y="220995"/>
                  </a:lnTo>
                  <a:lnTo>
                    <a:pt x="86412" y="222313"/>
                  </a:lnTo>
                  <a:lnTo>
                    <a:pt x="82097" y="222313"/>
                  </a:lnTo>
                  <a:lnTo>
                    <a:pt x="75945" y="222503"/>
                  </a:lnTo>
                  <a:lnTo>
                    <a:pt x="147375" y="222503"/>
                  </a:lnTo>
                  <a:lnTo>
                    <a:pt x="147724" y="222313"/>
                  </a:lnTo>
                  <a:lnTo>
                    <a:pt x="174118" y="192843"/>
                  </a:lnTo>
                  <a:lnTo>
                    <a:pt x="179958" y="162178"/>
                  </a:lnTo>
                  <a:lnTo>
                    <a:pt x="179433" y="154939"/>
                  </a:lnTo>
                  <a:lnTo>
                    <a:pt x="160940" y="125047"/>
                  </a:lnTo>
                  <a:lnTo>
                    <a:pt x="158022" y="123189"/>
                  </a:lnTo>
                  <a:close/>
                </a:path>
                <a:path w="432434" h="238125">
                  <a:moveTo>
                    <a:pt x="189034" y="18018"/>
                  </a:moveTo>
                  <a:lnTo>
                    <a:pt x="132711" y="18018"/>
                  </a:lnTo>
                  <a:lnTo>
                    <a:pt x="138683" y="18541"/>
                  </a:lnTo>
                  <a:lnTo>
                    <a:pt x="144144" y="19812"/>
                  </a:lnTo>
                  <a:lnTo>
                    <a:pt x="167385" y="37337"/>
                  </a:lnTo>
                  <a:lnTo>
                    <a:pt x="169163" y="41655"/>
                  </a:lnTo>
                  <a:lnTo>
                    <a:pt x="169930" y="45708"/>
                  </a:lnTo>
                  <a:lnTo>
                    <a:pt x="170052" y="60071"/>
                  </a:lnTo>
                  <a:lnTo>
                    <a:pt x="168655" y="67817"/>
                  </a:lnTo>
                  <a:lnTo>
                    <a:pt x="139573" y="102615"/>
                  </a:lnTo>
                  <a:lnTo>
                    <a:pt x="99313" y="108076"/>
                  </a:lnTo>
                  <a:lnTo>
                    <a:pt x="164305" y="108076"/>
                  </a:lnTo>
                  <a:lnTo>
                    <a:pt x="194087" y="80922"/>
                  </a:lnTo>
                  <a:lnTo>
                    <a:pt x="201802" y="50418"/>
                  </a:lnTo>
                  <a:lnTo>
                    <a:pt x="201350" y="42844"/>
                  </a:lnTo>
                  <a:lnTo>
                    <a:pt x="199993" y="35925"/>
                  </a:lnTo>
                  <a:lnTo>
                    <a:pt x="197731" y="29648"/>
                  </a:lnTo>
                  <a:lnTo>
                    <a:pt x="194563" y="24002"/>
                  </a:lnTo>
                  <a:lnTo>
                    <a:pt x="190349" y="19093"/>
                  </a:lnTo>
                  <a:lnTo>
                    <a:pt x="189034" y="18018"/>
                  </a:lnTo>
                  <a:close/>
                </a:path>
                <a:path w="432434" h="238125">
                  <a:moveTo>
                    <a:pt x="399414" y="0"/>
                  </a:moveTo>
                  <a:lnTo>
                    <a:pt x="373379" y="0"/>
                  </a:lnTo>
                  <a:lnTo>
                    <a:pt x="263016" y="190626"/>
                  </a:lnTo>
                  <a:lnTo>
                    <a:pt x="258516" y="198318"/>
                  </a:lnTo>
                  <a:lnTo>
                    <a:pt x="237998" y="224916"/>
                  </a:lnTo>
                  <a:lnTo>
                    <a:pt x="234823" y="227329"/>
                  </a:lnTo>
                  <a:lnTo>
                    <a:pt x="231520" y="228726"/>
                  </a:lnTo>
                  <a:lnTo>
                    <a:pt x="227964" y="229235"/>
                  </a:lnTo>
                  <a:lnTo>
                    <a:pt x="226059" y="237616"/>
                  </a:lnTo>
                  <a:lnTo>
                    <a:pt x="296417" y="237616"/>
                  </a:lnTo>
                  <a:lnTo>
                    <a:pt x="298323" y="229235"/>
                  </a:lnTo>
                  <a:lnTo>
                    <a:pt x="286765" y="227329"/>
                  </a:lnTo>
                  <a:lnTo>
                    <a:pt x="280924" y="221614"/>
                  </a:lnTo>
                  <a:lnTo>
                    <a:pt x="280924" y="207644"/>
                  </a:lnTo>
                  <a:lnTo>
                    <a:pt x="281939" y="202564"/>
                  </a:lnTo>
                  <a:lnTo>
                    <a:pt x="284099" y="196976"/>
                  </a:lnTo>
                  <a:lnTo>
                    <a:pt x="286130" y="191262"/>
                  </a:lnTo>
                  <a:lnTo>
                    <a:pt x="289432" y="184403"/>
                  </a:lnTo>
                  <a:lnTo>
                    <a:pt x="293877" y="176529"/>
                  </a:lnTo>
                  <a:lnTo>
                    <a:pt x="303275" y="159638"/>
                  </a:lnTo>
                  <a:lnTo>
                    <a:pt x="409663" y="159638"/>
                  </a:lnTo>
                  <a:lnTo>
                    <a:pt x="408701" y="144652"/>
                  </a:lnTo>
                  <a:lnTo>
                    <a:pt x="311023" y="144652"/>
                  </a:lnTo>
                  <a:lnTo>
                    <a:pt x="372363" y="36322"/>
                  </a:lnTo>
                  <a:lnTo>
                    <a:pt x="401746" y="36322"/>
                  </a:lnTo>
                  <a:lnTo>
                    <a:pt x="399414" y="0"/>
                  </a:lnTo>
                  <a:close/>
                </a:path>
                <a:path w="432434" h="238125">
                  <a:moveTo>
                    <a:pt x="428963" y="228726"/>
                  </a:moveTo>
                  <a:lnTo>
                    <a:pt x="366064" y="228726"/>
                  </a:lnTo>
                  <a:lnTo>
                    <a:pt x="360679" y="229235"/>
                  </a:lnTo>
                  <a:lnTo>
                    <a:pt x="358775" y="237616"/>
                  </a:lnTo>
                  <a:lnTo>
                    <a:pt x="430275" y="237616"/>
                  </a:lnTo>
                  <a:lnTo>
                    <a:pt x="432180" y="229235"/>
                  </a:lnTo>
                  <a:lnTo>
                    <a:pt x="428963" y="228726"/>
                  </a:lnTo>
                  <a:close/>
                </a:path>
                <a:path w="432434" h="238125">
                  <a:moveTo>
                    <a:pt x="409663" y="159638"/>
                  </a:moveTo>
                  <a:lnTo>
                    <a:pt x="379094" y="159638"/>
                  </a:lnTo>
                  <a:lnTo>
                    <a:pt x="380237" y="181863"/>
                  </a:lnTo>
                  <a:lnTo>
                    <a:pt x="380618" y="187198"/>
                  </a:lnTo>
                  <a:lnTo>
                    <a:pt x="380745" y="208279"/>
                  </a:lnTo>
                  <a:lnTo>
                    <a:pt x="379094" y="216535"/>
                  </a:lnTo>
                  <a:lnTo>
                    <a:pt x="372490" y="225932"/>
                  </a:lnTo>
                  <a:lnTo>
                    <a:pt x="367169" y="228726"/>
                  </a:lnTo>
                  <a:lnTo>
                    <a:pt x="427989" y="228726"/>
                  </a:lnTo>
                  <a:lnTo>
                    <a:pt x="423544" y="226949"/>
                  </a:lnTo>
                  <a:lnTo>
                    <a:pt x="421004" y="224409"/>
                  </a:lnTo>
                  <a:lnTo>
                    <a:pt x="418337" y="221996"/>
                  </a:lnTo>
                  <a:lnTo>
                    <a:pt x="416305" y="218186"/>
                  </a:lnTo>
                  <a:lnTo>
                    <a:pt x="414908" y="213105"/>
                  </a:lnTo>
                  <a:lnTo>
                    <a:pt x="413461" y="208279"/>
                  </a:lnTo>
                  <a:lnTo>
                    <a:pt x="413384" y="208025"/>
                  </a:lnTo>
                  <a:lnTo>
                    <a:pt x="412368" y="200913"/>
                  </a:lnTo>
                  <a:lnTo>
                    <a:pt x="411733" y="191897"/>
                  </a:lnTo>
                  <a:lnTo>
                    <a:pt x="409663" y="159638"/>
                  </a:lnTo>
                  <a:close/>
                </a:path>
                <a:path w="432434" h="238125">
                  <a:moveTo>
                    <a:pt x="401746" y="36322"/>
                  </a:moveTo>
                  <a:lnTo>
                    <a:pt x="374268" y="36322"/>
                  </a:lnTo>
                  <a:lnTo>
                    <a:pt x="374523" y="60832"/>
                  </a:lnTo>
                  <a:lnTo>
                    <a:pt x="374733" y="69028"/>
                  </a:lnTo>
                  <a:lnTo>
                    <a:pt x="374967" y="76485"/>
                  </a:lnTo>
                  <a:lnTo>
                    <a:pt x="375411" y="89280"/>
                  </a:lnTo>
                  <a:lnTo>
                    <a:pt x="378332" y="144652"/>
                  </a:lnTo>
                  <a:lnTo>
                    <a:pt x="408701" y="144652"/>
                  </a:lnTo>
                  <a:lnTo>
                    <a:pt x="401746" y="36322"/>
                  </a:lnTo>
                  <a:close/>
                </a:path>
              </a:pathLst>
            </a:custGeom>
            <a:solidFill>
              <a:srgbClr val="000000"/>
            </a:solidFill>
          </p:spPr>
          <p:txBody>
            <a:bodyPr wrap="square" lIns="0" tIns="0" rIns="0" bIns="0" rtlCol="0"/>
            <a:lstStyle/>
            <a:p>
              <a:endParaRPr/>
            </a:p>
          </p:txBody>
        </p:sp>
        <p:pic>
          <p:nvPicPr>
            <p:cNvPr id="25" name="object 25"/>
            <p:cNvPicPr/>
            <p:nvPr/>
          </p:nvPicPr>
          <p:blipFill>
            <a:blip r:embed="rId8" cstate="print"/>
            <a:stretch>
              <a:fillRect/>
            </a:stretch>
          </p:blipFill>
          <p:spPr>
            <a:xfrm>
              <a:off x="7581899" y="1885950"/>
              <a:ext cx="2833751" cy="1385824"/>
            </a:xfrm>
            <a:prstGeom prst="rect">
              <a:avLst/>
            </a:prstGeom>
          </p:spPr>
        </p:pic>
        <p:pic>
          <p:nvPicPr>
            <p:cNvPr id="26" name="object 26"/>
            <p:cNvPicPr/>
            <p:nvPr/>
          </p:nvPicPr>
          <p:blipFill>
            <a:blip r:embed="rId9" cstate="print"/>
            <a:stretch>
              <a:fillRect/>
            </a:stretch>
          </p:blipFill>
          <p:spPr>
            <a:xfrm>
              <a:off x="8601074" y="2019236"/>
              <a:ext cx="1652651" cy="862012"/>
            </a:xfrm>
            <a:prstGeom prst="rect">
              <a:avLst/>
            </a:prstGeom>
          </p:spPr>
        </p:pic>
        <p:sp>
          <p:nvSpPr>
            <p:cNvPr id="27" name="object 27"/>
            <p:cNvSpPr/>
            <p:nvPr/>
          </p:nvSpPr>
          <p:spPr>
            <a:xfrm>
              <a:off x="7653400" y="1938401"/>
              <a:ext cx="2695575" cy="1243965"/>
            </a:xfrm>
            <a:custGeom>
              <a:avLst/>
              <a:gdLst/>
              <a:ahLst/>
              <a:cxnLst/>
              <a:rect l="l" t="t" r="r" b="b"/>
              <a:pathLst>
                <a:path w="2695575" h="1243964">
                  <a:moveTo>
                    <a:pt x="2541524" y="0"/>
                  </a:moveTo>
                  <a:lnTo>
                    <a:pt x="963549" y="0"/>
                  </a:lnTo>
                  <a:lnTo>
                    <a:pt x="914866" y="7839"/>
                  </a:lnTo>
                  <a:lnTo>
                    <a:pt x="872608" y="29675"/>
                  </a:lnTo>
                  <a:lnTo>
                    <a:pt x="839300" y="62983"/>
                  </a:lnTo>
                  <a:lnTo>
                    <a:pt x="817464" y="105241"/>
                  </a:lnTo>
                  <a:lnTo>
                    <a:pt x="809625" y="153924"/>
                  </a:lnTo>
                  <a:lnTo>
                    <a:pt x="809625" y="538861"/>
                  </a:lnTo>
                  <a:lnTo>
                    <a:pt x="0" y="1243457"/>
                  </a:lnTo>
                  <a:lnTo>
                    <a:pt x="809625" y="769874"/>
                  </a:lnTo>
                  <a:lnTo>
                    <a:pt x="2695575" y="769874"/>
                  </a:lnTo>
                  <a:lnTo>
                    <a:pt x="2695575" y="153924"/>
                  </a:lnTo>
                  <a:lnTo>
                    <a:pt x="2687722" y="105241"/>
                  </a:lnTo>
                  <a:lnTo>
                    <a:pt x="2665854" y="62983"/>
                  </a:lnTo>
                  <a:lnTo>
                    <a:pt x="2632508" y="29675"/>
                  </a:lnTo>
                  <a:lnTo>
                    <a:pt x="2590219" y="7839"/>
                  </a:lnTo>
                  <a:lnTo>
                    <a:pt x="2541524" y="0"/>
                  </a:lnTo>
                  <a:close/>
                </a:path>
                <a:path w="2695575" h="1243964">
                  <a:moveTo>
                    <a:pt x="2695575" y="769874"/>
                  </a:moveTo>
                  <a:lnTo>
                    <a:pt x="809625" y="769874"/>
                  </a:lnTo>
                  <a:lnTo>
                    <a:pt x="817464" y="818569"/>
                  </a:lnTo>
                  <a:lnTo>
                    <a:pt x="839300" y="860858"/>
                  </a:lnTo>
                  <a:lnTo>
                    <a:pt x="872608" y="894204"/>
                  </a:lnTo>
                  <a:lnTo>
                    <a:pt x="914866" y="916072"/>
                  </a:lnTo>
                  <a:lnTo>
                    <a:pt x="963549" y="923925"/>
                  </a:lnTo>
                  <a:lnTo>
                    <a:pt x="2541524" y="923925"/>
                  </a:lnTo>
                  <a:lnTo>
                    <a:pt x="2590219" y="916072"/>
                  </a:lnTo>
                  <a:lnTo>
                    <a:pt x="2632508" y="894204"/>
                  </a:lnTo>
                  <a:lnTo>
                    <a:pt x="2665854" y="860858"/>
                  </a:lnTo>
                  <a:lnTo>
                    <a:pt x="2687722" y="818569"/>
                  </a:lnTo>
                  <a:lnTo>
                    <a:pt x="2695575" y="769874"/>
                  </a:lnTo>
                  <a:close/>
                </a:path>
              </a:pathLst>
            </a:custGeom>
            <a:solidFill>
              <a:srgbClr val="4F81BC"/>
            </a:solidFill>
          </p:spPr>
          <p:txBody>
            <a:bodyPr wrap="square" lIns="0" tIns="0" rIns="0" bIns="0" rtlCol="0"/>
            <a:lstStyle/>
            <a:p>
              <a:endParaRPr/>
            </a:p>
          </p:txBody>
        </p:sp>
        <p:sp>
          <p:nvSpPr>
            <p:cNvPr id="28" name="object 28"/>
            <p:cNvSpPr/>
            <p:nvPr/>
          </p:nvSpPr>
          <p:spPr>
            <a:xfrm>
              <a:off x="7653400" y="1938401"/>
              <a:ext cx="2695575" cy="1243965"/>
            </a:xfrm>
            <a:custGeom>
              <a:avLst/>
              <a:gdLst/>
              <a:ahLst/>
              <a:cxnLst/>
              <a:rect l="l" t="t" r="r" b="b"/>
              <a:pathLst>
                <a:path w="2695575" h="1243964">
                  <a:moveTo>
                    <a:pt x="809625" y="153924"/>
                  </a:moveTo>
                  <a:lnTo>
                    <a:pt x="817464" y="105241"/>
                  </a:lnTo>
                  <a:lnTo>
                    <a:pt x="839300" y="62983"/>
                  </a:lnTo>
                  <a:lnTo>
                    <a:pt x="872608" y="29675"/>
                  </a:lnTo>
                  <a:lnTo>
                    <a:pt x="914866" y="7839"/>
                  </a:lnTo>
                  <a:lnTo>
                    <a:pt x="963549" y="0"/>
                  </a:lnTo>
                  <a:lnTo>
                    <a:pt x="1123950" y="0"/>
                  </a:lnTo>
                  <a:lnTo>
                    <a:pt x="1595374" y="0"/>
                  </a:lnTo>
                  <a:lnTo>
                    <a:pt x="2541524" y="0"/>
                  </a:lnTo>
                  <a:lnTo>
                    <a:pt x="2590219" y="7839"/>
                  </a:lnTo>
                  <a:lnTo>
                    <a:pt x="2632508" y="29675"/>
                  </a:lnTo>
                  <a:lnTo>
                    <a:pt x="2665854" y="62983"/>
                  </a:lnTo>
                  <a:lnTo>
                    <a:pt x="2687722" y="105241"/>
                  </a:lnTo>
                  <a:lnTo>
                    <a:pt x="2695575" y="153924"/>
                  </a:lnTo>
                  <a:lnTo>
                    <a:pt x="2695575" y="538861"/>
                  </a:lnTo>
                  <a:lnTo>
                    <a:pt x="2695575" y="769874"/>
                  </a:lnTo>
                  <a:lnTo>
                    <a:pt x="2687722" y="818569"/>
                  </a:lnTo>
                  <a:lnTo>
                    <a:pt x="2665854" y="860858"/>
                  </a:lnTo>
                  <a:lnTo>
                    <a:pt x="2632508" y="894204"/>
                  </a:lnTo>
                  <a:lnTo>
                    <a:pt x="2590219" y="916072"/>
                  </a:lnTo>
                  <a:lnTo>
                    <a:pt x="2541524" y="923925"/>
                  </a:lnTo>
                  <a:lnTo>
                    <a:pt x="1595374" y="923925"/>
                  </a:lnTo>
                  <a:lnTo>
                    <a:pt x="1123950" y="923925"/>
                  </a:lnTo>
                  <a:lnTo>
                    <a:pt x="963549" y="923925"/>
                  </a:lnTo>
                  <a:lnTo>
                    <a:pt x="914866" y="916072"/>
                  </a:lnTo>
                  <a:lnTo>
                    <a:pt x="872608" y="894204"/>
                  </a:lnTo>
                  <a:lnTo>
                    <a:pt x="839300" y="860858"/>
                  </a:lnTo>
                  <a:lnTo>
                    <a:pt x="817464" y="818569"/>
                  </a:lnTo>
                  <a:lnTo>
                    <a:pt x="809625" y="769874"/>
                  </a:lnTo>
                  <a:lnTo>
                    <a:pt x="0" y="1243457"/>
                  </a:lnTo>
                  <a:lnTo>
                    <a:pt x="809625" y="538861"/>
                  </a:lnTo>
                  <a:lnTo>
                    <a:pt x="809625" y="153924"/>
                  </a:lnTo>
                  <a:close/>
                </a:path>
              </a:pathLst>
            </a:custGeom>
            <a:ln w="28575">
              <a:solidFill>
                <a:srgbClr val="244060"/>
              </a:solidFill>
            </a:ln>
          </p:spPr>
          <p:txBody>
            <a:bodyPr wrap="square" lIns="0" tIns="0" rIns="0" bIns="0" rtlCol="0"/>
            <a:lstStyle/>
            <a:p>
              <a:endParaRPr/>
            </a:p>
          </p:txBody>
        </p:sp>
      </p:grpSp>
      <p:grpSp>
        <p:nvGrpSpPr>
          <p:cNvPr id="29" name="object 29"/>
          <p:cNvGrpSpPr/>
          <p:nvPr/>
        </p:nvGrpSpPr>
        <p:grpSpPr>
          <a:xfrm>
            <a:off x="7082281" y="3540125"/>
            <a:ext cx="1771650" cy="1065530"/>
            <a:chOff x="7082281" y="3540125"/>
            <a:chExt cx="1771650" cy="1065530"/>
          </a:xfrm>
        </p:grpSpPr>
        <p:pic>
          <p:nvPicPr>
            <p:cNvPr id="30" name="object 30"/>
            <p:cNvPicPr/>
            <p:nvPr/>
          </p:nvPicPr>
          <p:blipFill>
            <a:blip r:embed="rId10" cstate="print"/>
            <a:stretch>
              <a:fillRect/>
            </a:stretch>
          </p:blipFill>
          <p:spPr>
            <a:xfrm>
              <a:off x="7082281" y="3540125"/>
              <a:ext cx="157479" cy="167386"/>
            </a:xfrm>
            <a:prstGeom prst="rect">
              <a:avLst/>
            </a:prstGeom>
          </p:spPr>
        </p:pic>
        <p:pic>
          <p:nvPicPr>
            <p:cNvPr id="31" name="object 31"/>
            <p:cNvPicPr/>
            <p:nvPr/>
          </p:nvPicPr>
          <p:blipFill>
            <a:blip r:embed="rId11" cstate="print"/>
            <a:stretch>
              <a:fillRect/>
            </a:stretch>
          </p:blipFill>
          <p:spPr>
            <a:xfrm>
              <a:off x="7153274" y="3686111"/>
              <a:ext cx="1700276" cy="919162"/>
            </a:xfrm>
            <a:prstGeom prst="rect">
              <a:avLst/>
            </a:prstGeom>
          </p:spPr>
        </p:pic>
        <p:pic>
          <p:nvPicPr>
            <p:cNvPr id="32" name="object 32"/>
            <p:cNvPicPr/>
            <p:nvPr/>
          </p:nvPicPr>
          <p:blipFill>
            <a:blip r:embed="rId12" cstate="print"/>
            <a:stretch>
              <a:fillRect/>
            </a:stretch>
          </p:blipFill>
          <p:spPr>
            <a:xfrm>
              <a:off x="7610474" y="3771836"/>
              <a:ext cx="1138237" cy="747712"/>
            </a:xfrm>
            <a:prstGeom prst="rect">
              <a:avLst/>
            </a:prstGeom>
          </p:spPr>
        </p:pic>
        <p:sp>
          <p:nvSpPr>
            <p:cNvPr id="33" name="object 33"/>
            <p:cNvSpPr/>
            <p:nvPr/>
          </p:nvSpPr>
          <p:spPr>
            <a:xfrm>
              <a:off x="7226680" y="3730879"/>
              <a:ext cx="1560195" cy="789305"/>
            </a:xfrm>
            <a:custGeom>
              <a:avLst/>
              <a:gdLst/>
              <a:ahLst/>
              <a:cxnLst/>
              <a:rect l="l" t="t" r="r" b="b"/>
              <a:pathLst>
                <a:path w="1560195" h="789304">
                  <a:moveTo>
                    <a:pt x="0" y="0"/>
                  </a:moveTo>
                  <a:lnTo>
                    <a:pt x="302895" y="366395"/>
                  </a:lnTo>
                  <a:lnTo>
                    <a:pt x="302895" y="668020"/>
                  </a:lnTo>
                  <a:lnTo>
                    <a:pt x="312370" y="715019"/>
                  </a:lnTo>
                  <a:lnTo>
                    <a:pt x="338216" y="753411"/>
                  </a:lnTo>
                  <a:lnTo>
                    <a:pt x="376564" y="779301"/>
                  </a:lnTo>
                  <a:lnTo>
                    <a:pt x="423545" y="788797"/>
                  </a:lnTo>
                  <a:lnTo>
                    <a:pt x="1439418" y="788797"/>
                  </a:lnTo>
                  <a:lnTo>
                    <a:pt x="1486417" y="779301"/>
                  </a:lnTo>
                  <a:lnTo>
                    <a:pt x="1524809" y="753411"/>
                  </a:lnTo>
                  <a:lnTo>
                    <a:pt x="1550699" y="715019"/>
                  </a:lnTo>
                  <a:lnTo>
                    <a:pt x="1560195" y="668020"/>
                  </a:lnTo>
                  <a:lnTo>
                    <a:pt x="1560195" y="185547"/>
                  </a:lnTo>
                  <a:lnTo>
                    <a:pt x="303102" y="185547"/>
                  </a:lnTo>
                  <a:lnTo>
                    <a:pt x="0" y="0"/>
                  </a:lnTo>
                  <a:close/>
                </a:path>
                <a:path w="1560195" h="789304">
                  <a:moveTo>
                    <a:pt x="1439418" y="64897"/>
                  </a:moveTo>
                  <a:lnTo>
                    <a:pt x="423545" y="64897"/>
                  </a:lnTo>
                  <a:lnTo>
                    <a:pt x="376564" y="74372"/>
                  </a:lnTo>
                  <a:lnTo>
                    <a:pt x="338216" y="100218"/>
                  </a:lnTo>
                  <a:lnTo>
                    <a:pt x="312370" y="138566"/>
                  </a:lnTo>
                  <a:lnTo>
                    <a:pt x="302895" y="185547"/>
                  </a:lnTo>
                  <a:lnTo>
                    <a:pt x="1560195" y="185547"/>
                  </a:lnTo>
                  <a:lnTo>
                    <a:pt x="1550699" y="138566"/>
                  </a:lnTo>
                  <a:lnTo>
                    <a:pt x="1524809" y="100218"/>
                  </a:lnTo>
                  <a:lnTo>
                    <a:pt x="1486417" y="74372"/>
                  </a:lnTo>
                  <a:lnTo>
                    <a:pt x="1439418" y="64897"/>
                  </a:lnTo>
                  <a:close/>
                </a:path>
              </a:pathLst>
            </a:custGeom>
            <a:solidFill>
              <a:srgbClr val="4F81BC"/>
            </a:solidFill>
          </p:spPr>
          <p:txBody>
            <a:bodyPr wrap="square" lIns="0" tIns="0" rIns="0" bIns="0" rtlCol="0"/>
            <a:lstStyle/>
            <a:p>
              <a:endParaRPr/>
            </a:p>
          </p:txBody>
        </p:sp>
        <p:sp>
          <p:nvSpPr>
            <p:cNvPr id="34" name="object 34"/>
            <p:cNvSpPr/>
            <p:nvPr/>
          </p:nvSpPr>
          <p:spPr>
            <a:xfrm>
              <a:off x="7226680" y="3730879"/>
              <a:ext cx="1560195" cy="789305"/>
            </a:xfrm>
            <a:custGeom>
              <a:avLst/>
              <a:gdLst/>
              <a:ahLst/>
              <a:cxnLst/>
              <a:rect l="l" t="t" r="r" b="b"/>
              <a:pathLst>
                <a:path w="1560195" h="789304">
                  <a:moveTo>
                    <a:pt x="302895" y="185547"/>
                  </a:moveTo>
                  <a:lnTo>
                    <a:pt x="312370" y="138566"/>
                  </a:lnTo>
                  <a:lnTo>
                    <a:pt x="338216" y="100218"/>
                  </a:lnTo>
                  <a:lnTo>
                    <a:pt x="376564" y="74372"/>
                  </a:lnTo>
                  <a:lnTo>
                    <a:pt x="423545" y="64897"/>
                  </a:lnTo>
                  <a:lnTo>
                    <a:pt x="512445" y="64897"/>
                  </a:lnTo>
                  <a:lnTo>
                    <a:pt x="826770" y="64897"/>
                  </a:lnTo>
                  <a:lnTo>
                    <a:pt x="1439418" y="64897"/>
                  </a:lnTo>
                  <a:lnTo>
                    <a:pt x="1486417" y="74372"/>
                  </a:lnTo>
                  <a:lnTo>
                    <a:pt x="1524809" y="100218"/>
                  </a:lnTo>
                  <a:lnTo>
                    <a:pt x="1550699" y="138566"/>
                  </a:lnTo>
                  <a:lnTo>
                    <a:pt x="1560195" y="185547"/>
                  </a:lnTo>
                  <a:lnTo>
                    <a:pt x="1560195" y="366395"/>
                  </a:lnTo>
                  <a:lnTo>
                    <a:pt x="1560195" y="668020"/>
                  </a:lnTo>
                  <a:lnTo>
                    <a:pt x="1550699" y="715019"/>
                  </a:lnTo>
                  <a:lnTo>
                    <a:pt x="1524809" y="753411"/>
                  </a:lnTo>
                  <a:lnTo>
                    <a:pt x="1486417" y="779301"/>
                  </a:lnTo>
                  <a:lnTo>
                    <a:pt x="1439418" y="788797"/>
                  </a:lnTo>
                  <a:lnTo>
                    <a:pt x="826770" y="788797"/>
                  </a:lnTo>
                  <a:lnTo>
                    <a:pt x="512445" y="788797"/>
                  </a:lnTo>
                  <a:lnTo>
                    <a:pt x="423545" y="788797"/>
                  </a:lnTo>
                  <a:lnTo>
                    <a:pt x="376564" y="779301"/>
                  </a:lnTo>
                  <a:lnTo>
                    <a:pt x="338216" y="753411"/>
                  </a:lnTo>
                  <a:lnTo>
                    <a:pt x="312370" y="715019"/>
                  </a:lnTo>
                  <a:lnTo>
                    <a:pt x="302895" y="668020"/>
                  </a:lnTo>
                  <a:lnTo>
                    <a:pt x="302895" y="366395"/>
                  </a:lnTo>
                  <a:lnTo>
                    <a:pt x="0" y="0"/>
                  </a:lnTo>
                  <a:lnTo>
                    <a:pt x="302895" y="185420"/>
                  </a:lnTo>
                  <a:close/>
                </a:path>
              </a:pathLst>
            </a:custGeom>
            <a:ln w="28574">
              <a:solidFill>
                <a:srgbClr val="244060"/>
              </a:solidFill>
            </a:ln>
          </p:spPr>
          <p:txBody>
            <a:bodyPr wrap="square" lIns="0" tIns="0" rIns="0" bIns="0" rtlCol="0"/>
            <a:lstStyle/>
            <a:p>
              <a:endParaRPr/>
            </a:p>
          </p:txBody>
        </p:sp>
      </p:grpSp>
      <p:sp>
        <p:nvSpPr>
          <p:cNvPr id="35" name="object 35"/>
          <p:cNvSpPr txBox="1"/>
          <p:nvPr/>
        </p:nvSpPr>
        <p:spPr>
          <a:xfrm>
            <a:off x="887412" y="4775898"/>
            <a:ext cx="10098405" cy="878205"/>
          </a:xfrm>
          <a:prstGeom prst="rect">
            <a:avLst/>
          </a:prstGeom>
        </p:spPr>
        <p:txBody>
          <a:bodyPr vert="horz" wrap="square" lIns="0" tIns="5715" rIns="0" bIns="0" rtlCol="0">
            <a:spAutoFit/>
          </a:bodyPr>
          <a:lstStyle/>
          <a:p>
            <a:pPr marL="38100" marR="30480">
              <a:lnSpc>
                <a:spcPct val="102400"/>
              </a:lnSpc>
              <a:spcBef>
                <a:spcPts val="45"/>
              </a:spcBef>
            </a:pPr>
            <a:r>
              <a:rPr sz="2750" spc="45" dirty="0">
                <a:solidFill>
                  <a:srgbClr val="464646"/>
                </a:solidFill>
                <a:latin typeface="Trebuchet MS"/>
                <a:cs typeface="Trebuchet MS"/>
              </a:rPr>
              <a:t>Remember,</a:t>
            </a:r>
            <a:r>
              <a:rPr sz="2750" spc="-170" dirty="0">
                <a:solidFill>
                  <a:srgbClr val="464646"/>
                </a:solidFill>
                <a:latin typeface="Trebuchet MS"/>
                <a:cs typeface="Trebuchet MS"/>
              </a:rPr>
              <a:t> </a:t>
            </a:r>
            <a:r>
              <a:rPr sz="2750" dirty="0">
                <a:solidFill>
                  <a:srgbClr val="464646"/>
                </a:solidFill>
                <a:latin typeface="Trebuchet MS"/>
                <a:cs typeface="Trebuchet MS"/>
              </a:rPr>
              <a:t>we</a:t>
            </a:r>
            <a:r>
              <a:rPr sz="2750" spc="-80" dirty="0">
                <a:solidFill>
                  <a:srgbClr val="464646"/>
                </a:solidFill>
                <a:latin typeface="Trebuchet MS"/>
                <a:cs typeface="Trebuchet MS"/>
              </a:rPr>
              <a:t> </a:t>
            </a:r>
            <a:r>
              <a:rPr sz="2750" dirty="0">
                <a:solidFill>
                  <a:srgbClr val="464646"/>
                </a:solidFill>
                <a:latin typeface="Trebuchet MS"/>
                <a:cs typeface="Trebuchet MS"/>
              </a:rPr>
              <a:t>are</a:t>
            </a:r>
            <a:r>
              <a:rPr sz="2750" spc="-150" dirty="0">
                <a:solidFill>
                  <a:srgbClr val="464646"/>
                </a:solidFill>
                <a:latin typeface="Trebuchet MS"/>
                <a:cs typeface="Trebuchet MS"/>
              </a:rPr>
              <a:t> </a:t>
            </a:r>
            <a:r>
              <a:rPr sz="2750" spc="150" dirty="0">
                <a:solidFill>
                  <a:srgbClr val="464646"/>
                </a:solidFill>
                <a:latin typeface="Trebuchet MS"/>
                <a:cs typeface="Trebuchet MS"/>
              </a:rPr>
              <a:t>decomposing</a:t>
            </a:r>
            <a:r>
              <a:rPr sz="2750" spc="-145" dirty="0">
                <a:solidFill>
                  <a:srgbClr val="464646"/>
                </a:solidFill>
                <a:latin typeface="Trebuchet MS"/>
                <a:cs typeface="Trebuchet MS"/>
              </a:rPr>
              <a:t> </a:t>
            </a:r>
            <a:r>
              <a:rPr sz="2750" dirty="0">
                <a:solidFill>
                  <a:srgbClr val="464646"/>
                </a:solidFill>
                <a:latin typeface="Trebuchet MS"/>
                <a:cs typeface="Trebuchet MS"/>
              </a:rPr>
              <a:t>the</a:t>
            </a:r>
            <a:r>
              <a:rPr sz="2750" spc="-80" dirty="0">
                <a:solidFill>
                  <a:srgbClr val="464646"/>
                </a:solidFill>
                <a:latin typeface="Trebuchet MS"/>
                <a:cs typeface="Trebuchet MS"/>
              </a:rPr>
              <a:t> </a:t>
            </a:r>
            <a:r>
              <a:rPr sz="2750" spc="90" dirty="0">
                <a:solidFill>
                  <a:srgbClr val="464646"/>
                </a:solidFill>
                <a:latin typeface="Trebuchet MS"/>
                <a:cs typeface="Trebuchet MS"/>
              </a:rPr>
              <a:t>update</a:t>
            </a:r>
            <a:r>
              <a:rPr sz="2750" spc="-75" dirty="0">
                <a:solidFill>
                  <a:srgbClr val="464646"/>
                </a:solidFill>
                <a:latin typeface="Trebuchet MS"/>
                <a:cs typeface="Trebuchet MS"/>
              </a:rPr>
              <a:t> </a:t>
            </a:r>
            <a:r>
              <a:rPr sz="2750" spc="114" dirty="0" err="1">
                <a:solidFill>
                  <a:srgbClr val="464646"/>
                </a:solidFill>
                <a:latin typeface="Trebuchet MS"/>
                <a:cs typeface="Trebuchet MS"/>
              </a:rPr>
              <a:t>matix</a:t>
            </a:r>
            <a:r>
              <a:rPr sz="2750" spc="-75" dirty="0">
                <a:solidFill>
                  <a:srgbClr val="464646"/>
                </a:solidFill>
                <a:latin typeface="Trebuchet MS"/>
                <a:cs typeface="Trebuchet MS"/>
              </a:rPr>
              <a:t> </a:t>
            </a:r>
            <a:r>
              <a:rPr sz="2750" spc="-25" dirty="0">
                <a:solidFill>
                  <a:srgbClr val="464646"/>
                </a:solidFill>
                <a:latin typeface="Trebuchet MS"/>
                <a:cs typeface="Trebuchet MS"/>
              </a:rPr>
              <a:t>(</a:t>
            </a:r>
            <a:r>
              <a:rPr sz="2750" spc="-25" dirty="0">
                <a:solidFill>
                  <a:srgbClr val="4F81BC"/>
                </a:solidFill>
                <a:latin typeface="Cambria Math"/>
                <a:cs typeface="Cambria Math"/>
              </a:rPr>
              <a:t>Δ𝑊</a:t>
            </a:r>
            <a:r>
              <a:rPr sz="2750" spc="-25" dirty="0">
                <a:solidFill>
                  <a:srgbClr val="464646"/>
                </a:solidFill>
                <a:latin typeface="Trebuchet MS"/>
                <a:cs typeface="Trebuchet MS"/>
              </a:rPr>
              <a:t>),</a:t>
            </a:r>
            <a:r>
              <a:rPr sz="2750" spc="-95" dirty="0">
                <a:solidFill>
                  <a:srgbClr val="464646"/>
                </a:solidFill>
                <a:latin typeface="Trebuchet MS"/>
                <a:cs typeface="Trebuchet MS"/>
              </a:rPr>
              <a:t> </a:t>
            </a:r>
            <a:r>
              <a:rPr sz="2750" spc="120" dirty="0">
                <a:solidFill>
                  <a:srgbClr val="464646"/>
                </a:solidFill>
                <a:latin typeface="Trebuchet MS"/>
                <a:cs typeface="Trebuchet MS"/>
              </a:rPr>
              <a:t>and </a:t>
            </a:r>
            <a:r>
              <a:rPr sz="2750" spc="95" dirty="0">
                <a:solidFill>
                  <a:srgbClr val="464646"/>
                </a:solidFill>
                <a:latin typeface="Trebuchet MS"/>
                <a:cs typeface="Trebuchet MS"/>
              </a:rPr>
              <a:t>not</a:t>
            </a:r>
            <a:r>
              <a:rPr sz="2750" spc="-130" dirty="0">
                <a:solidFill>
                  <a:srgbClr val="464646"/>
                </a:solidFill>
                <a:latin typeface="Trebuchet MS"/>
                <a:cs typeface="Trebuchet MS"/>
              </a:rPr>
              <a:t> </a:t>
            </a:r>
            <a:r>
              <a:rPr sz="2750" dirty="0">
                <a:solidFill>
                  <a:srgbClr val="464646"/>
                </a:solidFill>
                <a:latin typeface="Trebuchet MS"/>
                <a:cs typeface="Trebuchet MS"/>
              </a:rPr>
              <a:t>the</a:t>
            </a:r>
            <a:r>
              <a:rPr sz="2750" spc="-55" dirty="0">
                <a:solidFill>
                  <a:srgbClr val="464646"/>
                </a:solidFill>
                <a:latin typeface="Trebuchet MS"/>
                <a:cs typeface="Trebuchet MS"/>
              </a:rPr>
              <a:t> </a:t>
            </a:r>
            <a:r>
              <a:rPr sz="2750" spc="85" dirty="0">
                <a:solidFill>
                  <a:srgbClr val="464646"/>
                </a:solidFill>
                <a:latin typeface="Trebuchet MS"/>
                <a:cs typeface="Trebuchet MS"/>
              </a:rPr>
              <a:t>original</a:t>
            </a:r>
            <a:r>
              <a:rPr sz="2750" spc="-90" dirty="0">
                <a:solidFill>
                  <a:srgbClr val="464646"/>
                </a:solidFill>
                <a:latin typeface="Trebuchet MS"/>
                <a:cs typeface="Trebuchet MS"/>
              </a:rPr>
              <a:t> </a:t>
            </a:r>
            <a:r>
              <a:rPr sz="2750" spc="110" dirty="0">
                <a:solidFill>
                  <a:srgbClr val="464646"/>
                </a:solidFill>
                <a:latin typeface="Trebuchet MS"/>
                <a:cs typeface="Trebuchet MS"/>
              </a:rPr>
              <a:t>weights</a:t>
            </a:r>
            <a:r>
              <a:rPr sz="2750" spc="-45" dirty="0">
                <a:solidFill>
                  <a:srgbClr val="464646"/>
                </a:solidFill>
                <a:latin typeface="Trebuchet MS"/>
                <a:cs typeface="Trebuchet MS"/>
              </a:rPr>
              <a:t> </a:t>
            </a:r>
            <a:r>
              <a:rPr sz="2750" spc="-25" dirty="0">
                <a:solidFill>
                  <a:srgbClr val="C0504D"/>
                </a:solidFill>
                <a:latin typeface="Cambria Math"/>
                <a:cs typeface="Cambria Math"/>
              </a:rPr>
              <a:t>𝑊</a:t>
            </a:r>
            <a:r>
              <a:rPr sz="3000" spc="-37" baseline="-15277" dirty="0">
                <a:solidFill>
                  <a:srgbClr val="C0504D"/>
                </a:solidFill>
                <a:latin typeface="Cambria Math"/>
                <a:cs typeface="Cambria Math"/>
              </a:rPr>
              <a:t>0</a:t>
            </a:r>
            <a:r>
              <a:rPr sz="2750" spc="-25" dirty="0">
                <a:solidFill>
                  <a:srgbClr val="464646"/>
                </a:solidFill>
                <a:latin typeface="Trebuchet MS"/>
                <a:cs typeface="Trebuchet MS"/>
              </a:rPr>
              <a:t>.</a:t>
            </a:r>
            <a:endParaRPr sz="2750" dirty="0">
              <a:latin typeface="Trebuchet MS"/>
              <a:cs typeface="Trebuchet MS"/>
            </a:endParaRPr>
          </a:p>
        </p:txBody>
      </p:sp>
      <p:sp>
        <p:nvSpPr>
          <p:cNvPr id="36" name="object 36"/>
          <p:cNvSpPr txBox="1"/>
          <p:nvPr/>
        </p:nvSpPr>
        <p:spPr>
          <a:xfrm>
            <a:off x="2470150" y="2591117"/>
            <a:ext cx="782320" cy="853440"/>
          </a:xfrm>
          <a:prstGeom prst="rect">
            <a:avLst/>
          </a:prstGeom>
        </p:spPr>
        <p:txBody>
          <a:bodyPr vert="horz" wrap="square" lIns="0" tIns="10795" rIns="0" bIns="0" rtlCol="0">
            <a:spAutoFit/>
          </a:bodyPr>
          <a:lstStyle/>
          <a:p>
            <a:pPr marL="128270" marR="125095" algn="ctr">
              <a:lnSpc>
                <a:spcPct val="100800"/>
              </a:lnSpc>
              <a:spcBef>
                <a:spcPts val="85"/>
              </a:spcBef>
            </a:pPr>
            <a:r>
              <a:rPr sz="1800" spc="-10">
                <a:solidFill>
                  <a:srgbClr val="FFFFFF"/>
                </a:solidFill>
                <a:latin typeface="Calibri"/>
                <a:cs typeface="Calibri"/>
              </a:rPr>
              <a:t>Initial </a:t>
            </a:r>
            <a:r>
              <a:rPr sz="1800" spc="-25">
                <a:solidFill>
                  <a:srgbClr val="FFFFFF"/>
                </a:solidFill>
                <a:latin typeface="Calibri"/>
                <a:cs typeface="Calibri"/>
              </a:rPr>
              <a:t>LLM</a:t>
            </a:r>
            <a:endParaRPr sz="1800">
              <a:latin typeface="Calibri"/>
              <a:cs typeface="Calibri"/>
            </a:endParaRPr>
          </a:p>
          <a:p>
            <a:pPr algn="ctr">
              <a:lnSpc>
                <a:spcPct val="100000"/>
              </a:lnSpc>
              <a:spcBef>
                <a:spcPts val="15"/>
              </a:spcBef>
            </a:pPr>
            <a:r>
              <a:rPr sz="1800" spc="-10">
                <a:solidFill>
                  <a:srgbClr val="FFFFFF"/>
                </a:solidFill>
                <a:latin typeface="Calibri"/>
                <a:cs typeface="Calibri"/>
              </a:rPr>
              <a:t>Weights</a:t>
            </a:r>
            <a:endParaRPr sz="1800">
              <a:latin typeface="Calibri"/>
              <a:cs typeface="Calibri"/>
            </a:endParaRPr>
          </a:p>
        </p:txBody>
      </p:sp>
      <p:grpSp>
        <p:nvGrpSpPr>
          <p:cNvPr id="37" name="object 37"/>
          <p:cNvGrpSpPr/>
          <p:nvPr/>
        </p:nvGrpSpPr>
        <p:grpSpPr>
          <a:xfrm>
            <a:off x="4124325" y="2028761"/>
            <a:ext cx="1348105" cy="1138555"/>
            <a:chOff x="4124325" y="2028761"/>
            <a:chExt cx="1348105" cy="1138555"/>
          </a:xfrm>
        </p:grpSpPr>
        <p:pic>
          <p:nvPicPr>
            <p:cNvPr id="38" name="object 38"/>
            <p:cNvPicPr/>
            <p:nvPr/>
          </p:nvPicPr>
          <p:blipFill>
            <a:blip r:embed="rId13" cstate="print"/>
            <a:stretch>
              <a:fillRect/>
            </a:stretch>
          </p:blipFill>
          <p:spPr>
            <a:xfrm>
              <a:off x="4124325" y="2028761"/>
              <a:ext cx="1347724" cy="1138237"/>
            </a:xfrm>
            <a:prstGeom prst="rect">
              <a:avLst/>
            </a:prstGeom>
          </p:spPr>
        </p:pic>
        <p:pic>
          <p:nvPicPr>
            <p:cNvPr id="39" name="object 39"/>
            <p:cNvPicPr/>
            <p:nvPr/>
          </p:nvPicPr>
          <p:blipFill>
            <a:blip r:embed="rId14" cstate="print"/>
            <a:stretch>
              <a:fillRect/>
            </a:stretch>
          </p:blipFill>
          <p:spPr>
            <a:xfrm>
              <a:off x="4248150" y="2095436"/>
              <a:ext cx="1119187" cy="852487"/>
            </a:xfrm>
            <a:prstGeom prst="rect">
              <a:avLst/>
            </a:prstGeom>
          </p:spPr>
        </p:pic>
        <p:sp>
          <p:nvSpPr>
            <p:cNvPr id="40" name="object 40"/>
            <p:cNvSpPr/>
            <p:nvPr/>
          </p:nvSpPr>
          <p:spPr>
            <a:xfrm>
              <a:off x="4195826" y="2081275"/>
              <a:ext cx="1205230" cy="996950"/>
            </a:xfrm>
            <a:custGeom>
              <a:avLst/>
              <a:gdLst/>
              <a:ahLst/>
              <a:cxnLst/>
              <a:rect l="l" t="t" r="r" b="b"/>
              <a:pathLst>
                <a:path w="1205229" h="996950">
                  <a:moveTo>
                    <a:pt x="984250" y="781050"/>
                  </a:moveTo>
                  <a:lnTo>
                    <a:pt x="688975" y="781050"/>
                  </a:lnTo>
                  <a:lnTo>
                    <a:pt x="1205102" y="996696"/>
                  </a:lnTo>
                  <a:lnTo>
                    <a:pt x="984250" y="781050"/>
                  </a:lnTo>
                  <a:close/>
                </a:path>
                <a:path w="1205229" h="996950">
                  <a:moveTo>
                    <a:pt x="1050798" y="0"/>
                  </a:moveTo>
                  <a:lnTo>
                    <a:pt x="130175" y="0"/>
                  </a:lnTo>
                  <a:lnTo>
                    <a:pt x="79456" y="10213"/>
                  </a:lnTo>
                  <a:lnTo>
                    <a:pt x="38084" y="38084"/>
                  </a:lnTo>
                  <a:lnTo>
                    <a:pt x="10213" y="79456"/>
                  </a:lnTo>
                  <a:lnTo>
                    <a:pt x="0" y="130175"/>
                  </a:lnTo>
                  <a:lnTo>
                    <a:pt x="25" y="650875"/>
                  </a:lnTo>
                  <a:lnTo>
                    <a:pt x="10213" y="701486"/>
                  </a:lnTo>
                  <a:lnTo>
                    <a:pt x="38084" y="742902"/>
                  </a:lnTo>
                  <a:lnTo>
                    <a:pt x="79456" y="770816"/>
                  </a:lnTo>
                  <a:lnTo>
                    <a:pt x="130175" y="781050"/>
                  </a:lnTo>
                  <a:lnTo>
                    <a:pt x="1050798" y="781050"/>
                  </a:lnTo>
                  <a:lnTo>
                    <a:pt x="1101536" y="770816"/>
                  </a:lnTo>
                  <a:lnTo>
                    <a:pt x="1142952" y="742902"/>
                  </a:lnTo>
                  <a:lnTo>
                    <a:pt x="1170866" y="701486"/>
                  </a:lnTo>
                  <a:lnTo>
                    <a:pt x="1181100" y="650875"/>
                  </a:lnTo>
                  <a:lnTo>
                    <a:pt x="1181100" y="130175"/>
                  </a:lnTo>
                  <a:lnTo>
                    <a:pt x="1170866" y="79456"/>
                  </a:lnTo>
                  <a:lnTo>
                    <a:pt x="1142952" y="38084"/>
                  </a:lnTo>
                  <a:lnTo>
                    <a:pt x="1101536" y="10213"/>
                  </a:lnTo>
                  <a:lnTo>
                    <a:pt x="1050798" y="0"/>
                  </a:lnTo>
                  <a:close/>
                </a:path>
              </a:pathLst>
            </a:custGeom>
            <a:solidFill>
              <a:srgbClr val="4F81BC"/>
            </a:solidFill>
          </p:spPr>
          <p:txBody>
            <a:bodyPr wrap="square" lIns="0" tIns="0" rIns="0" bIns="0" rtlCol="0"/>
            <a:lstStyle/>
            <a:p>
              <a:endParaRPr/>
            </a:p>
          </p:txBody>
        </p:sp>
        <p:sp>
          <p:nvSpPr>
            <p:cNvPr id="41" name="object 41"/>
            <p:cNvSpPr/>
            <p:nvPr/>
          </p:nvSpPr>
          <p:spPr>
            <a:xfrm>
              <a:off x="4195826" y="2081275"/>
              <a:ext cx="1205230" cy="996950"/>
            </a:xfrm>
            <a:custGeom>
              <a:avLst/>
              <a:gdLst/>
              <a:ahLst/>
              <a:cxnLst/>
              <a:rect l="l" t="t" r="r" b="b"/>
              <a:pathLst>
                <a:path w="1205229" h="996950">
                  <a:moveTo>
                    <a:pt x="0" y="130175"/>
                  </a:moveTo>
                  <a:lnTo>
                    <a:pt x="10213" y="79456"/>
                  </a:lnTo>
                  <a:lnTo>
                    <a:pt x="38084" y="38084"/>
                  </a:lnTo>
                  <a:lnTo>
                    <a:pt x="79456" y="10213"/>
                  </a:lnTo>
                  <a:lnTo>
                    <a:pt x="130175" y="0"/>
                  </a:lnTo>
                  <a:lnTo>
                    <a:pt x="688975" y="0"/>
                  </a:lnTo>
                  <a:lnTo>
                    <a:pt x="984250" y="0"/>
                  </a:lnTo>
                  <a:lnTo>
                    <a:pt x="1050798" y="0"/>
                  </a:lnTo>
                  <a:lnTo>
                    <a:pt x="1101536" y="10213"/>
                  </a:lnTo>
                  <a:lnTo>
                    <a:pt x="1142952" y="38084"/>
                  </a:lnTo>
                  <a:lnTo>
                    <a:pt x="1170866" y="79456"/>
                  </a:lnTo>
                  <a:lnTo>
                    <a:pt x="1181100" y="130175"/>
                  </a:lnTo>
                  <a:lnTo>
                    <a:pt x="1181100" y="455549"/>
                  </a:lnTo>
                  <a:lnTo>
                    <a:pt x="1181100" y="650875"/>
                  </a:lnTo>
                  <a:lnTo>
                    <a:pt x="1170866" y="701486"/>
                  </a:lnTo>
                  <a:lnTo>
                    <a:pt x="1142952" y="742902"/>
                  </a:lnTo>
                  <a:lnTo>
                    <a:pt x="1101536" y="770816"/>
                  </a:lnTo>
                  <a:lnTo>
                    <a:pt x="1050798" y="781050"/>
                  </a:lnTo>
                  <a:lnTo>
                    <a:pt x="984250" y="781050"/>
                  </a:lnTo>
                  <a:lnTo>
                    <a:pt x="1205102" y="996696"/>
                  </a:lnTo>
                  <a:lnTo>
                    <a:pt x="688975" y="781050"/>
                  </a:lnTo>
                  <a:lnTo>
                    <a:pt x="130175" y="781050"/>
                  </a:lnTo>
                  <a:lnTo>
                    <a:pt x="79456" y="770816"/>
                  </a:lnTo>
                  <a:lnTo>
                    <a:pt x="38084" y="742902"/>
                  </a:lnTo>
                  <a:lnTo>
                    <a:pt x="10213" y="701486"/>
                  </a:lnTo>
                  <a:lnTo>
                    <a:pt x="0" y="650748"/>
                  </a:lnTo>
                  <a:lnTo>
                    <a:pt x="0" y="455549"/>
                  </a:lnTo>
                  <a:lnTo>
                    <a:pt x="0" y="130175"/>
                  </a:lnTo>
                  <a:close/>
                </a:path>
              </a:pathLst>
            </a:custGeom>
            <a:ln w="28575">
              <a:solidFill>
                <a:srgbClr val="244060"/>
              </a:solidFill>
            </a:ln>
          </p:spPr>
          <p:txBody>
            <a:bodyPr wrap="square" lIns="0" tIns="0" rIns="0" bIns="0" rtlCol="0"/>
            <a:lstStyle/>
            <a:p>
              <a:endParaRPr/>
            </a:p>
          </p:txBody>
        </p:sp>
      </p:grpSp>
      <p:sp>
        <p:nvSpPr>
          <p:cNvPr id="42" name="object 42"/>
          <p:cNvSpPr txBox="1"/>
          <p:nvPr/>
        </p:nvSpPr>
        <p:spPr>
          <a:xfrm>
            <a:off x="912812" y="1438010"/>
            <a:ext cx="4231640" cy="1028065"/>
          </a:xfrm>
          <a:prstGeom prst="rect">
            <a:avLst/>
          </a:prstGeom>
        </p:spPr>
        <p:txBody>
          <a:bodyPr vert="horz" wrap="square" lIns="0" tIns="200660" rIns="0" bIns="0" rtlCol="0">
            <a:spAutoFit/>
          </a:bodyPr>
          <a:lstStyle/>
          <a:p>
            <a:pPr marL="12700">
              <a:lnSpc>
                <a:spcPct val="100000"/>
              </a:lnSpc>
              <a:spcBef>
                <a:spcPts val="1580"/>
              </a:spcBef>
            </a:pPr>
            <a:r>
              <a:rPr sz="2750">
                <a:solidFill>
                  <a:srgbClr val="464646"/>
                </a:solidFill>
                <a:latin typeface="Trebuchet MS"/>
                <a:cs typeface="Trebuchet MS"/>
              </a:rPr>
              <a:t>while</a:t>
            </a:r>
            <a:r>
              <a:rPr sz="2750" spc="-15">
                <a:solidFill>
                  <a:srgbClr val="464646"/>
                </a:solidFill>
                <a:latin typeface="Trebuchet MS"/>
                <a:cs typeface="Trebuchet MS"/>
              </a:rPr>
              <a:t> </a:t>
            </a:r>
            <a:r>
              <a:rPr sz="2750" spc="100">
                <a:solidFill>
                  <a:srgbClr val="464646"/>
                </a:solidFill>
                <a:latin typeface="Trebuchet MS"/>
                <a:cs typeface="Trebuchet MS"/>
              </a:rPr>
              <a:t>finetuning</a:t>
            </a:r>
            <a:r>
              <a:rPr sz="2750" spc="-5">
                <a:solidFill>
                  <a:srgbClr val="464646"/>
                </a:solidFill>
                <a:latin typeface="Trebuchet MS"/>
                <a:cs typeface="Trebuchet MS"/>
              </a:rPr>
              <a:t> </a:t>
            </a:r>
            <a:r>
              <a:rPr sz="2750" spc="145">
                <a:solidFill>
                  <a:srgbClr val="464646"/>
                </a:solidFill>
                <a:latin typeface="Trebuchet MS"/>
                <a:cs typeface="Trebuchet MS"/>
              </a:rPr>
              <a:t>an</a:t>
            </a:r>
            <a:r>
              <a:rPr sz="2750" spc="-35">
                <a:solidFill>
                  <a:srgbClr val="464646"/>
                </a:solidFill>
                <a:latin typeface="Trebuchet MS"/>
                <a:cs typeface="Trebuchet MS"/>
              </a:rPr>
              <a:t> </a:t>
            </a:r>
            <a:r>
              <a:rPr sz="2750" spc="-20">
                <a:solidFill>
                  <a:srgbClr val="464646"/>
                </a:solidFill>
                <a:latin typeface="Trebuchet MS"/>
                <a:cs typeface="Trebuchet MS"/>
              </a:rPr>
              <a:t>LLM.</a:t>
            </a:r>
            <a:endParaRPr sz="2750">
              <a:latin typeface="Trebuchet MS"/>
              <a:cs typeface="Trebuchet MS"/>
            </a:endParaRPr>
          </a:p>
          <a:p>
            <a:pPr marR="5080" algn="r">
              <a:lnSpc>
                <a:spcPct val="100000"/>
              </a:lnSpc>
              <a:spcBef>
                <a:spcPts val="950"/>
              </a:spcBef>
            </a:pPr>
            <a:r>
              <a:rPr sz="1800" spc="-10">
                <a:solidFill>
                  <a:srgbClr val="FFFFFF"/>
                </a:solidFill>
                <a:latin typeface="Calibri"/>
                <a:cs typeface="Calibri"/>
              </a:rPr>
              <a:t>Update</a:t>
            </a:r>
            <a:endParaRPr sz="1800">
              <a:latin typeface="Calibri"/>
              <a:cs typeface="Calibri"/>
            </a:endParaRPr>
          </a:p>
        </p:txBody>
      </p:sp>
      <p:sp>
        <p:nvSpPr>
          <p:cNvPr id="43" name="object 43"/>
          <p:cNvSpPr txBox="1"/>
          <p:nvPr/>
        </p:nvSpPr>
        <p:spPr>
          <a:xfrm>
            <a:off x="4476496" y="2442527"/>
            <a:ext cx="620395" cy="300355"/>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FFFFFF"/>
                </a:solidFill>
                <a:latin typeface="Calibri"/>
                <a:cs typeface="Calibri"/>
              </a:rPr>
              <a:t>matrix</a:t>
            </a:r>
            <a:endParaRPr sz="1800">
              <a:latin typeface="Calibri"/>
              <a:cs typeface="Calibri"/>
            </a:endParaRPr>
          </a:p>
        </p:txBody>
      </p:sp>
      <p:sp>
        <p:nvSpPr>
          <p:cNvPr id="44" name="object 44"/>
          <p:cNvSpPr txBox="1"/>
          <p:nvPr/>
        </p:nvSpPr>
        <p:spPr>
          <a:xfrm>
            <a:off x="8787765" y="2096452"/>
            <a:ext cx="1239520" cy="576580"/>
          </a:xfrm>
          <a:prstGeom prst="rect">
            <a:avLst/>
          </a:prstGeom>
        </p:spPr>
        <p:txBody>
          <a:bodyPr vert="horz" wrap="square" lIns="0" tIns="10795" rIns="0" bIns="0" rtlCol="0">
            <a:spAutoFit/>
          </a:bodyPr>
          <a:lstStyle/>
          <a:p>
            <a:pPr marL="222885" marR="5080" indent="-210820">
              <a:lnSpc>
                <a:spcPct val="100800"/>
              </a:lnSpc>
              <a:spcBef>
                <a:spcPts val="85"/>
              </a:spcBef>
            </a:pPr>
            <a:r>
              <a:rPr sz="1800" spc="-10">
                <a:solidFill>
                  <a:srgbClr val="FFFFFF"/>
                </a:solidFill>
                <a:latin typeface="Calibri"/>
                <a:cs typeface="Calibri"/>
              </a:rPr>
              <a:t>Decomposed matrices</a:t>
            </a:r>
            <a:endParaRPr sz="1800">
              <a:latin typeface="Calibri"/>
              <a:cs typeface="Calibri"/>
            </a:endParaRPr>
          </a:p>
        </p:txBody>
      </p:sp>
      <p:grpSp>
        <p:nvGrpSpPr>
          <p:cNvPr id="45" name="object 45"/>
          <p:cNvGrpSpPr/>
          <p:nvPr/>
        </p:nvGrpSpPr>
        <p:grpSpPr>
          <a:xfrm>
            <a:off x="6534150" y="1809686"/>
            <a:ext cx="1395730" cy="1214755"/>
            <a:chOff x="6534150" y="1809686"/>
            <a:chExt cx="1395730" cy="1214755"/>
          </a:xfrm>
        </p:grpSpPr>
        <p:pic>
          <p:nvPicPr>
            <p:cNvPr id="46" name="object 46"/>
            <p:cNvPicPr/>
            <p:nvPr/>
          </p:nvPicPr>
          <p:blipFill>
            <a:blip r:embed="rId15" cstate="print"/>
            <a:stretch>
              <a:fillRect/>
            </a:stretch>
          </p:blipFill>
          <p:spPr>
            <a:xfrm>
              <a:off x="6534150" y="1809686"/>
              <a:ext cx="1395349" cy="1214437"/>
            </a:xfrm>
            <a:prstGeom prst="rect">
              <a:avLst/>
            </a:prstGeom>
          </p:spPr>
        </p:pic>
        <p:pic>
          <p:nvPicPr>
            <p:cNvPr id="47" name="object 47"/>
            <p:cNvPicPr/>
            <p:nvPr/>
          </p:nvPicPr>
          <p:blipFill>
            <a:blip r:embed="rId16" cstate="print"/>
            <a:stretch>
              <a:fillRect/>
            </a:stretch>
          </p:blipFill>
          <p:spPr>
            <a:xfrm>
              <a:off x="6543675" y="1838261"/>
              <a:ext cx="1357249" cy="862012"/>
            </a:xfrm>
            <a:prstGeom prst="rect">
              <a:avLst/>
            </a:prstGeom>
          </p:spPr>
        </p:pic>
        <p:sp>
          <p:nvSpPr>
            <p:cNvPr id="48" name="object 48"/>
            <p:cNvSpPr/>
            <p:nvPr/>
          </p:nvSpPr>
          <p:spPr>
            <a:xfrm>
              <a:off x="6605651" y="1862200"/>
              <a:ext cx="1257300" cy="1075690"/>
            </a:xfrm>
            <a:custGeom>
              <a:avLst/>
              <a:gdLst/>
              <a:ahLst/>
              <a:cxnLst/>
              <a:rect l="l" t="t" r="r" b="b"/>
              <a:pathLst>
                <a:path w="1257300" h="1075689">
                  <a:moveTo>
                    <a:pt x="523875" y="723900"/>
                  </a:moveTo>
                  <a:lnTo>
                    <a:pt x="209550" y="723900"/>
                  </a:lnTo>
                  <a:lnTo>
                    <a:pt x="571373" y="1075309"/>
                  </a:lnTo>
                  <a:lnTo>
                    <a:pt x="523875" y="723900"/>
                  </a:lnTo>
                  <a:close/>
                </a:path>
                <a:path w="1257300" h="1075689">
                  <a:moveTo>
                    <a:pt x="1136523" y="0"/>
                  </a:moveTo>
                  <a:lnTo>
                    <a:pt x="120650" y="0"/>
                  </a:lnTo>
                  <a:lnTo>
                    <a:pt x="73669" y="9475"/>
                  </a:lnTo>
                  <a:lnTo>
                    <a:pt x="35321" y="35321"/>
                  </a:lnTo>
                  <a:lnTo>
                    <a:pt x="9475" y="73669"/>
                  </a:lnTo>
                  <a:lnTo>
                    <a:pt x="0" y="120650"/>
                  </a:lnTo>
                  <a:lnTo>
                    <a:pt x="25" y="603250"/>
                  </a:lnTo>
                  <a:lnTo>
                    <a:pt x="9475" y="650122"/>
                  </a:lnTo>
                  <a:lnTo>
                    <a:pt x="35321" y="688514"/>
                  </a:lnTo>
                  <a:lnTo>
                    <a:pt x="73669" y="714404"/>
                  </a:lnTo>
                  <a:lnTo>
                    <a:pt x="120650" y="723900"/>
                  </a:lnTo>
                  <a:lnTo>
                    <a:pt x="1136523" y="723900"/>
                  </a:lnTo>
                  <a:lnTo>
                    <a:pt x="1183522" y="714404"/>
                  </a:lnTo>
                  <a:lnTo>
                    <a:pt x="1221914" y="688514"/>
                  </a:lnTo>
                  <a:lnTo>
                    <a:pt x="1247804" y="650122"/>
                  </a:lnTo>
                  <a:lnTo>
                    <a:pt x="1257300" y="603250"/>
                  </a:lnTo>
                  <a:lnTo>
                    <a:pt x="1257300" y="120650"/>
                  </a:lnTo>
                  <a:lnTo>
                    <a:pt x="1247804" y="73669"/>
                  </a:lnTo>
                  <a:lnTo>
                    <a:pt x="1221914" y="35321"/>
                  </a:lnTo>
                  <a:lnTo>
                    <a:pt x="1183522" y="9475"/>
                  </a:lnTo>
                  <a:lnTo>
                    <a:pt x="1136523" y="0"/>
                  </a:lnTo>
                  <a:close/>
                </a:path>
              </a:pathLst>
            </a:custGeom>
            <a:solidFill>
              <a:srgbClr val="4F81BC"/>
            </a:solidFill>
          </p:spPr>
          <p:txBody>
            <a:bodyPr wrap="square" lIns="0" tIns="0" rIns="0" bIns="0" rtlCol="0"/>
            <a:lstStyle/>
            <a:p>
              <a:endParaRPr/>
            </a:p>
          </p:txBody>
        </p:sp>
        <p:sp>
          <p:nvSpPr>
            <p:cNvPr id="49" name="object 49"/>
            <p:cNvSpPr/>
            <p:nvPr/>
          </p:nvSpPr>
          <p:spPr>
            <a:xfrm>
              <a:off x="6605651" y="1862200"/>
              <a:ext cx="1257300" cy="1075690"/>
            </a:xfrm>
            <a:custGeom>
              <a:avLst/>
              <a:gdLst/>
              <a:ahLst/>
              <a:cxnLst/>
              <a:rect l="l" t="t" r="r" b="b"/>
              <a:pathLst>
                <a:path w="1257300" h="1075689">
                  <a:moveTo>
                    <a:pt x="0" y="120650"/>
                  </a:moveTo>
                  <a:lnTo>
                    <a:pt x="9475" y="73669"/>
                  </a:lnTo>
                  <a:lnTo>
                    <a:pt x="35321" y="35321"/>
                  </a:lnTo>
                  <a:lnTo>
                    <a:pt x="73669" y="9475"/>
                  </a:lnTo>
                  <a:lnTo>
                    <a:pt x="120650" y="0"/>
                  </a:lnTo>
                  <a:lnTo>
                    <a:pt x="209550" y="0"/>
                  </a:lnTo>
                  <a:lnTo>
                    <a:pt x="523875" y="0"/>
                  </a:lnTo>
                  <a:lnTo>
                    <a:pt x="1136523" y="0"/>
                  </a:lnTo>
                  <a:lnTo>
                    <a:pt x="1183522" y="9475"/>
                  </a:lnTo>
                  <a:lnTo>
                    <a:pt x="1221914" y="35321"/>
                  </a:lnTo>
                  <a:lnTo>
                    <a:pt x="1247804" y="73669"/>
                  </a:lnTo>
                  <a:lnTo>
                    <a:pt x="1257300" y="120650"/>
                  </a:lnTo>
                  <a:lnTo>
                    <a:pt x="1257300" y="422275"/>
                  </a:lnTo>
                  <a:lnTo>
                    <a:pt x="1257300" y="603250"/>
                  </a:lnTo>
                  <a:lnTo>
                    <a:pt x="1247804" y="650122"/>
                  </a:lnTo>
                  <a:lnTo>
                    <a:pt x="1221914" y="688514"/>
                  </a:lnTo>
                  <a:lnTo>
                    <a:pt x="1183522" y="714404"/>
                  </a:lnTo>
                  <a:lnTo>
                    <a:pt x="1136523" y="723900"/>
                  </a:lnTo>
                  <a:lnTo>
                    <a:pt x="523875" y="723900"/>
                  </a:lnTo>
                  <a:lnTo>
                    <a:pt x="571373" y="1075309"/>
                  </a:lnTo>
                  <a:lnTo>
                    <a:pt x="209550" y="723900"/>
                  </a:lnTo>
                  <a:lnTo>
                    <a:pt x="120650" y="723900"/>
                  </a:lnTo>
                  <a:lnTo>
                    <a:pt x="73669" y="714404"/>
                  </a:lnTo>
                  <a:lnTo>
                    <a:pt x="35321" y="688514"/>
                  </a:lnTo>
                  <a:lnTo>
                    <a:pt x="9475" y="650122"/>
                  </a:lnTo>
                  <a:lnTo>
                    <a:pt x="0" y="603123"/>
                  </a:lnTo>
                  <a:lnTo>
                    <a:pt x="0" y="422275"/>
                  </a:lnTo>
                  <a:lnTo>
                    <a:pt x="0" y="120650"/>
                  </a:lnTo>
                  <a:close/>
                </a:path>
              </a:pathLst>
            </a:custGeom>
            <a:ln w="28575">
              <a:solidFill>
                <a:srgbClr val="244060"/>
              </a:solidFill>
            </a:ln>
          </p:spPr>
          <p:txBody>
            <a:bodyPr wrap="square" lIns="0" tIns="0" rIns="0" bIns="0" rtlCol="0"/>
            <a:lstStyle/>
            <a:p>
              <a:endParaRPr/>
            </a:p>
          </p:txBody>
        </p:sp>
      </p:grpSp>
      <p:sp>
        <p:nvSpPr>
          <p:cNvPr id="50" name="object 50"/>
          <p:cNvSpPr txBox="1"/>
          <p:nvPr/>
        </p:nvSpPr>
        <p:spPr>
          <a:xfrm>
            <a:off x="6729094" y="1916366"/>
            <a:ext cx="1000760" cy="577215"/>
          </a:xfrm>
          <a:prstGeom prst="rect">
            <a:avLst/>
          </a:prstGeom>
        </p:spPr>
        <p:txBody>
          <a:bodyPr vert="horz" wrap="square" lIns="0" tIns="10795" rIns="0" bIns="0" rtlCol="0">
            <a:spAutoFit/>
          </a:bodyPr>
          <a:lstStyle/>
          <a:p>
            <a:pPr marL="12700" marR="5080" indent="167640">
              <a:lnSpc>
                <a:spcPct val="100800"/>
              </a:lnSpc>
              <a:spcBef>
                <a:spcPts val="85"/>
              </a:spcBef>
            </a:pPr>
            <a:r>
              <a:rPr sz="1800" spc="-10">
                <a:solidFill>
                  <a:srgbClr val="FFFFFF"/>
                </a:solidFill>
                <a:latin typeface="Calibri"/>
                <a:cs typeface="Calibri"/>
              </a:rPr>
              <a:t>Scaling </a:t>
            </a:r>
            <a:r>
              <a:rPr sz="1800" spc="-20">
                <a:solidFill>
                  <a:srgbClr val="FFFFFF"/>
                </a:solidFill>
                <a:latin typeface="Calibri"/>
                <a:cs typeface="Calibri"/>
              </a:rPr>
              <a:t>parameter</a:t>
            </a:r>
            <a:endParaRPr sz="1800">
              <a:latin typeface="Calibri"/>
              <a:cs typeface="Calibri"/>
            </a:endParaRPr>
          </a:p>
        </p:txBody>
      </p:sp>
      <p:sp>
        <p:nvSpPr>
          <p:cNvPr id="52" name="object 52"/>
          <p:cNvSpPr txBox="1">
            <a:spLocks noGrp="1"/>
          </p:cNvSpPr>
          <p:nvPr>
            <p:ph type="ftr" sz="quarter" idx="5"/>
          </p:nvPr>
        </p:nvSpPr>
        <p:spPr>
          <a:prstGeom prst="rect">
            <a:avLst/>
          </a:prstGeom>
        </p:spPr>
        <p:txBody>
          <a:bodyPr vert="horz" wrap="square" lIns="0" tIns="3810" rIns="0" bIns="0" rtlCol="0">
            <a:spAutoFit/>
          </a:bodyPr>
          <a:lstStyle/>
          <a:p>
            <a:pPr marL="152400">
              <a:lnSpc>
                <a:spcPct val="100000"/>
              </a:lnSpc>
              <a:spcBef>
                <a:spcPts val="30"/>
              </a:spcBef>
            </a:pPr>
            <a:r>
              <a:rPr cap="small" spc="-20"/>
              <a:t>Protopapas</a:t>
            </a:r>
          </a:p>
        </p:txBody>
      </p:sp>
      <p:sp>
        <p:nvSpPr>
          <p:cNvPr id="53" name="object 53"/>
          <p:cNvSpPr txBox="1"/>
          <p:nvPr/>
        </p:nvSpPr>
        <p:spPr>
          <a:xfrm>
            <a:off x="11711305" y="6491263"/>
            <a:ext cx="203200" cy="204470"/>
          </a:xfrm>
          <a:prstGeom prst="rect">
            <a:avLst/>
          </a:prstGeom>
        </p:spPr>
        <p:txBody>
          <a:bodyPr vert="horz" wrap="square" lIns="0" tIns="0" rIns="0" bIns="0" rtlCol="0">
            <a:spAutoFit/>
          </a:bodyPr>
          <a:lstStyle/>
          <a:p>
            <a:pPr marL="12700">
              <a:lnSpc>
                <a:spcPct val="100000"/>
              </a:lnSpc>
            </a:pPr>
            <a:r>
              <a:rPr sz="1200" spc="40">
                <a:solidFill>
                  <a:srgbClr val="888888"/>
                </a:solidFill>
                <a:latin typeface="Trebuchet MS"/>
                <a:cs typeface="Trebuchet MS"/>
              </a:rPr>
              <a:t>40</a:t>
            </a:r>
            <a:endParaRPr sz="1200">
              <a:latin typeface="Trebuchet MS"/>
              <a:cs typeface="Trebuchet MS"/>
            </a:endParaRPr>
          </a:p>
        </p:txBody>
      </p:sp>
      <p:sp>
        <p:nvSpPr>
          <p:cNvPr id="51" name="object 51"/>
          <p:cNvSpPr txBox="1"/>
          <p:nvPr/>
        </p:nvSpPr>
        <p:spPr>
          <a:xfrm>
            <a:off x="7797800" y="3851973"/>
            <a:ext cx="723265" cy="576580"/>
          </a:xfrm>
          <a:prstGeom prst="rect">
            <a:avLst/>
          </a:prstGeom>
        </p:spPr>
        <p:txBody>
          <a:bodyPr vert="horz" wrap="square" lIns="0" tIns="12700" rIns="0" bIns="0" rtlCol="0">
            <a:spAutoFit/>
          </a:bodyPr>
          <a:lstStyle/>
          <a:p>
            <a:pPr algn="ctr">
              <a:lnSpc>
                <a:spcPct val="100000"/>
              </a:lnSpc>
              <a:spcBef>
                <a:spcPts val="100"/>
              </a:spcBef>
            </a:pPr>
            <a:r>
              <a:rPr sz="1800">
                <a:solidFill>
                  <a:srgbClr val="FFFFFF"/>
                </a:solidFill>
                <a:latin typeface="Calibri"/>
                <a:cs typeface="Calibri"/>
              </a:rPr>
              <a:t>Rank</a:t>
            </a:r>
            <a:r>
              <a:rPr sz="1800" spc="15">
                <a:solidFill>
                  <a:srgbClr val="FFFFFF"/>
                </a:solidFill>
                <a:latin typeface="Calibri"/>
                <a:cs typeface="Calibri"/>
              </a:rPr>
              <a:t> </a:t>
            </a:r>
            <a:r>
              <a:rPr sz="1800" spc="-25">
                <a:solidFill>
                  <a:srgbClr val="FFFFFF"/>
                </a:solidFill>
                <a:latin typeface="Calibri"/>
                <a:cs typeface="Calibri"/>
              </a:rPr>
              <a:t>of</a:t>
            </a:r>
            <a:endParaRPr sz="1800">
              <a:latin typeface="Calibri"/>
              <a:cs typeface="Calibri"/>
            </a:endParaRPr>
          </a:p>
          <a:p>
            <a:pPr marL="4445" algn="ctr">
              <a:lnSpc>
                <a:spcPct val="100000"/>
              </a:lnSpc>
              <a:spcBef>
                <a:spcPts val="20"/>
              </a:spcBef>
            </a:pPr>
            <a:r>
              <a:rPr sz="1800" spc="-25">
                <a:solidFill>
                  <a:srgbClr val="FFFFFF"/>
                </a:solidFill>
                <a:latin typeface="Cambria Math"/>
                <a:cs typeface="Cambria Math"/>
              </a:rPr>
              <a:t>𝐵𝐴</a:t>
            </a:r>
            <a:endParaRPr sz="1800">
              <a:latin typeface="Cambria Math"/>
              <a:cs typeface="Cambria Math"/>
            </a:endParaRPr>
          </a:p>
        </p:txBody>
      </p:sp>
      <p:pic>
        <p:nvPicPr>
          <p:cNvPr id="54" name="Picture 53">
            <a:extLst>
              <a:ext uri="{FF2B5EF4-FFF2-40B4-BE49-F238E27FC236}">
                <a16:creationId xmlns:a16="http://schemas.microsoft.com/office/drawing/2014/main" id="{177D8C08-1D2A-6482-5F18-F29359B78D21}"/>
              </a:ext>
            </a:extLst>
          </p:cNvPr>
          <p:cNvPicPr>
            <a:picLocks noChangeAspect="1"/>
          </p:cNvPicPr>
          <p:nvPr/>
        </p:nvPicPr>
        <p:blipFill>
          <a:blip r:embed="rId17"/>
          <a:stretch>
            <a:fillRect/>
          </a:stretch>
        </p:blipFill>
        <p:spPr>
          <a:xfrm>
            <a:off x="113264" y="5602541"/>
            <a:ext cx="7601534" cy="597663"/>
          </a:xfrm>
          <a:prstGeom prst="rect">
            <a:avLst/>
          </a:prstGeom>
        </p:spPr>
      </p:pic>
      <p:sp>
        <p:nvSpPr>
          <p:cNvPr id="56" name="TextBox 55">
            <a:extLst>
              <a:ext uri="{FF2B5EF4-FFF2-40B4-BE49-F238E27FC236}">
                <a16:creationId xmlns:a16="http://schemas.microsoft.com/office/drawing/2014/main" id="{DA3688B2-EF32-CBC2-08F3-B4D40D838248}"/>
              </a:ext>
            </a:extLst>
          </p:cNvPr>
          <p:cNvSpPr txBox="1"/>
          <p:nvPr/>
        </p:nvSpPr>
        <p:spPr>
          <a:xfrm>
            <a:off x="6843014" y="6006781"/>
            <a:ext cx="6105832" cy="369332"/>
          </a:xfrm>
          <a:prstGeom prst="rect">
            <a:avLst/>
          </a:prstGeom>
          <a:noFill/>
        </p:spPr>
        <p:txBody>
          <a:bodyPr wrap="square">
            <a:spAutoFit/>
          </a:bodyPr>
          <a:lstStyle/>
          <a:p>
            <a:r>
              <a:rPr lang="en-US" b="1" dirty="0"/>
              <a:t>d is dimensionality of the weight matrix being adapted</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36B5-877B-FF75-BD00-1B7932CC0FC9}"/>
              </a:ext>
            </a:extLst>
          </p:cNvPr>
          <p:cNvSpPr>
            <a:spLocks noGrp="1"/>
          </p:cNvSpPr>
          <p:nvPr>
            <p:ph type="title"/>
          </p:nvPr>
        </p:nvSpPr>
        <p:spPr/>
        <p:txBody>
          <a:bodyPr>
            <a:normAutofit fontScale="90000"/>
          </a:bodyPr>
          <a:lstStyle/>
          <a:p>
            <a:r>
              <a:rPr lang="en-IN" dirty="0" err="1"/>
              <a:t>LoRA</a:t>
            </a:r>
            <a:endParaRPr lang="en-IN" dirty="0"/>
          </a:p>
        </p:txBody>
      </p:sp>
      <p:pic>
        <p:nvPicPr>
          <p:cNvPr id="5" name="Picture 4">
            <a:extLst>
              <a:ext uri="{FF2B5EF4-FFF2-40B4-BE49-F238E27FC236}">
                <a16:creationId xmlns:a16="http://schemas.microsoft.com/office/drawing/2014/main" id="{83682AE6-AA86-06C8-F0DE-8D1277DCB53C}"/>
              </a:ext>
            </a:extLst>
          </p:cNvPr>
          <p:cNvPicPr>
            <a:picLocks noChangeAspect="1"/>
          </p:cNvPicPr>
          <p:nvPr/>
        </p:nvPicPr>
        <p:blipFill>
          <a:blip r:embed="rId2"/>
          <a:stretch>
            <a:fillRect/>
          </a:stretch>
        </p:blipFill>
        <p:spPr>
          <a:xfrm>
            <a:off x="1159328" y="1247390"/>
            <a:ext cx="11032671" cy="4875549"/>
          </a:xfrm>
          <a:prstGeom prst="rect">
            <a:avLst/>
          </a:prstGeom>
        </p:spPr>
      </p:pic>
    </p:spTree>
    <p:extLst>
      <p:ext uri="{BB962C8B-B14F-4D97-AF65-F5344CB8AC3E}">
        <p14:creationId xmlns:p14="http://schemas.microsoft.com/office/powerpoint/2010/main" val="619362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50"/>
              <a:t> </a:t>
            </a:r>
            <a:r>
              <a:t>-</a:t>
            </a:r>
            <a:r>
              <a:rPr spc="-145"/>
              <a:t> </a:t>
            </a:r>
            <a:r>
              <a:rPr spc="120"/>
              <a:t>Working</a:t>
            </a:r>
          </a:p>
        </p:txBody>
      </p:sp>
      <p:sp>
        <p:nvSpPr>
          <p:cNvPr id="22" name="object 22"/>
          <p:cNvSpPr txBox="1">
            <a:spLocks noGrp="1"/>
          </p:cNvSpPr>
          <p:nvPr>
            <p:ph type="ftr" sz="quarter" idx="5"/>
          </p:nvPr>
        </p:nvSpPr>
        <p:spPr>
          <a:prstGeom prst="rect">
            <a:avLst/>
          </a:prstGeom>
        </p:spPr>
        <p:txBody>
          <a:bodyPr vert="horz" wrap="square" lIns="0" tIns="3810" rIns="0" bIns="0" rtlCol="0">
            <a:spAutoFit/>
          </a:bodyPr>
          <a:lstStyle/>
          <a:p>
            <a:pPr marL="152400">
              <a:lnSpc>
                <a:spcPct val="100000"/>
              </a:lnSpc>
              <a:spcBef>
                <a:spcPts val="30"/>
              </a:spcBef>
            </a:pPr>
            <a:r>
              <a:rPr cap="small" spc="-20"/>
              <a:t>Protopapas</a:t>
            </a:r>
          </a:p>
        </p:txBody>
      </p:sp>
      <p:sp>
        <p:nvSpPr>
          <p:cNvPr id="23" name="object 23"/>
          <p:cNvSpPr txBox="1"/>
          <p:nvPr/>
        </p:nvSpPr>
        <p:spPr>
          <a:xfrm>
            <a:off x="11714480" y="6491263"/>
            <a:ext cx="200660" cy="204470"/>
          </a:xfrm>
          <a:prstGeom prst="rect">
            <a:avLst/>
          </a:prstGeom>
        </p:spPr>
        <p:txBody>
          <a:bodyPr vert="horz" wrap="square" lIns="0" tIns="0" rIns="0" bIns="0" rtlCol="0">
            <a:spAutoFit/>
          </a:bodyPr>
          <a:lstStyle/>
          <a:p>
            <a:pPr marL="12700">
              <a:lnSpc>
                <a:spcPct val="100000"/>
              </a:lnSpc>
            </a:pPr>
            <a:r>
              <a:rPr sz="1200" spc="35">
                <a:solidFill>
                  <a:srgbClr val="888888"/>
                </a:solidFill>
                <a:latin typeface="Trebuchet MS"/>
                <a:cs typeface="Trebuchet MS"/>
              </a:rPr>
              <a:t>42</a:t>
            </a:r>
            <a:endParaRPr sz="1200">
              <a:latin typeface="Trebuchet MS"/>
              <a:cs typeface="Trebuchet MS"/>
            </a:endParaRPr>
          </a:p>
        </p:txBody>
      </p:sp>
      <p:pic>
        <p:nvPicPr>
          <p:cNvPr id="25" name="Picture 24">
            <a:extLst>
              <a:ext uri="{FF2B5EF4-FFF2-40B4-BE49-F238E27FC236}">
                <a16:creationId xmlns:a16="http://schemas.microsoft.com/office/drawing/2014/main" id="{E85FB4BC-5E27-8BB7-A5E2-07CD742A0A81}"/>
              </a:ext>
            </a:extLst>
          </p:cNvPr>
          <p:cNvPicPr>
            <a:picLocks noChangeAspect="1"/>
          </p:cNvPicPr>
          <p:nvPr/>
        </p:nvPicPr>
        <p:blipFill>
          <a:blip r:embed="rId3"/>
          <a:stretch>
            <a:fillRect/>
          </a:stretch>
        </p:blipFill>
        <p:spPr>
          <a:xfrm>
            <a:off x="914400" y="959170"/>
            <a:ext cx="10515600" cy="4227412"/>
          </a:xfrm>
          <a:prstGeom prst="rect">
            <a:avLst/>
          </a:prstGeom>
        </p:spPr>
      </p:pic>
      <p:pic>
        <p:nvPicPr>
          <p:cNvPr id="27" name="Picture 26">
            <a:extLst>
              <a:ext uri="{FF2B5EF4-FFF2-40B4-BE49-F238E27FC236}">
                <a16:creationId xmlns:a16="http://schemas.microsoft.com/office/drawing/2014/main" id="{28486271-1500-FD6E-AE02-728760DC143C}"/>
              </a:ext>
            </a:extLst>
          </p:cNvPr>
          <p:cNvPicPr>
            <a:picLocks noChangeAspect="1"/>
          </p:cNvPicPr>
          <p:nvPr/>
        </p:nvPicPr>
        <p:blipFill>
          <a:blip r:embed="rId4"/>
          <a:stretch>
            <a:fillRect/>
          </a:stretch>
        </p:blipFill>
        <p:spPr>
          <a:xfrm>
            <a:off x="7895501" y="4697960"/>
            <a:ext cx="3382099" cy="19977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E7FF48-9121-4FE7-9F31-63E6D5C192AE}"/>
              </a:ext>
            </a:extLst>
          </p:cNvPr>
          <p:cNvSpPr>
            <a:spLocks noGrp="1"/>
          </p:cNvSpPr>
          <p:nvPr>
            <p:ph idx="1"/>
          </p:nvPr>
        </p:nvSpPr>
        <p:spPr/>
        <p:txBody>
          <a:bodyPr/>
          <a:lstStyle/>
          <a:p>
            <a:endParaRPr lang="en-IN"/>
          </a:p>
        </p:txBody>
      </p:sp>
      <p:sp>
        <p:nvSpPr>
          <p:cNvPr id="6" name="Rectangle 5">
            <a:extLst>
              <a:ext uri="{FF2B5EF4-FFF2-40B4-BE49-F238E27FC236}">
                <a16:creationId xmlns:a16="http://schemas.microsoft.com/office/drawing/2014/main" id="{6C5019E6-2BD9-4F92-A543-21D90A1A90AC}"/>
              </a:ext>
            </a:extLst>
          </p:cNvPr>
          <p:cNvSpPr/>
          <p:nvPr/>
        </p:nvSpPr>
        <p:spPr>
          <a:xfrm>
            <a:off x="1497840" y="1513927"/>
            <a:ext cx="8860221" cy="3830145"/>
          </a:xfrm>
          <a:prstGeom prst="rect">
            <a:avLst/>
          </a:prstGeom>
          <a:solidFill>
            <a:srgbClr val="FDDA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000" spc="0" dirty="0" err="1">
                <a:solidFill>
                  <a:schemeClr val="tx1"/>
                </a:solidFill>
                <a:latin typeface="Times New Roman" panose="02020603050405020304" pitchFamily="18" charset="0"/>
                <a:cs typeface="Times New Roman" panose="02020603050405020304" pitchFamily="18" charset="0"/>
              </a:rPr>
              <a:t>Reparametrization</a:t>
            </a:r>
            <a:r>
              <a:rPr lang="en-IN" sz="4000" spc="0" dirty="0">
                <a:solidFill>
                  <a:schemeClr val="tx1"/>
                </a:solidFill>
                <a:latin typeface="Times New Roman" panose="02020603050405020304" pitchFamily="18" charset="0"/>
                <a:cs typeface="Times New Roman" panose="02020603050405020304" pitchFamily="18" charset="0"/>
              </a:rPr>
              <a:t>-based methods- </a:t>
            </a:r>
            <a:r>
              <a:rPr lang="en-IN" sz="4000" spc="0" dirty="0" err="1">
                <a:solidFill>
                  <a:schemeClr val="tx1"/>
                </a:solidFill>
                <a:latin typeface="Times New Roman" panose="02020603050405020304" pitchFamily="18" charset="0"/>
                <a:cs typeface="Times New Roman" panose="02020603050405020304" pitchFamily="18" charset="0"/>
              </a:rPr>
              <a:t>LoRA</a:t>
            </a:r>
            <a:endParaRPr lang="en-IN" sz="4000" b="1" i="0" dirty="0">
              <a:solidFill>
                <a:schemeClr val="tx1"/>
              </a:solidFill>
              <a:effectLst/>
              <a:highlight>
                <a:srgbClr val="FFFFFF"/>
              </a:highlight>
              <a:latin typeface="sohne"/>
            </a:endParaRPr>
          </a:p>
        </p:txBody>
      </p:sp>
      <p:sp>
        <p:nvSpPr>
          <p:cNvPr id="2" name="TextBox 1">
            <a:extLst>
              <a:ext uri="{FF2B5EF4-FFF2-40B4-BE49-F238E27FC236}">
                <a16:creationId xmlns:a16="http://schemas.microsoft.com/office/drawing/2014/main" id="{F732896F-E8DF-4C07-9CC4-8C7D6DAF73FF}"/>
              </a:ext>
            </a:extLst>
          </p:cNvPr>
          <p:cNvSpPr txBox="1"/>
          <p:nvPr/>
        </p:nvSpPr>
        <p:spPr>
          <a:xfrm>
            <a:off x="0" y="6026639"/>
            <a:ext cx="2808526" cy="369332"/>
          </a:xfrm>
          <a:prstGeom prst="rect">
            <a:avLst/>
          </a:prstGeom>
          <a:noFill/>
        </p:spPr>
        <p:txBody>
          <a:bodyPr wrap="none" rtlCol="0">
            <a:spAutoFit/>
          </a:bodyPr>
          <a:lstStyle/>
          <a:p>
            <a:r>
              <a:rPr lang="en-IN"/>
              <a:t>Courtesy:, deeplearning.ai , </a:t>
            </a:r>
          </a:p>
        </p:txBody>
      </p:sp>
    </p:spTree>
    <p:extLst>
      <p:ext uri="{BB962C8B-B14F-4D97-AF65-F5344CB8AC3E}">
        <p14:creationId xmlns:p14="http://schemas.microsoft.com/office/powerpoint/2010/main" val="201699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50"/>
              <a:t> </a:t>
            </a:r>
            <a:r>
              <a:t>-</a:t>
            </a:r>
            <a:r>
              <a:rPr spc="-145"/>
              <a:t> </a:t>
            </a:r>
            <a:r>
              <a:rPr spc="120"/>
              <a:t>Working</a:t>
            </a:r>
          </a:p>
        </p:txBody>
      </p:sp>
      <p:pic>
        <p:nvPicPr>
          <p:cNvPr id="3" name="object 3"/>
          <p:cNvPicPr/>
          <p:nvPr/>
        </p:nvPicPr>
        <p:blipFill>
          <a:blip r:embed="rId2" cstate="print"/>
          <a:stretch>
            <a:fillRect/>
          </a:stretch>
        </p:blipFill>
        <p:spPr>
          <a:xfrm>
            <a:off x="3600450" y="2285873"/>
            <a:ext cx="1957451" cy="1909826"/>
          </a:xfrm>
          <a:prstGeom prst="rect">
            <a:avLst/>
          </a:prstGeom>
        </p:spPr>
      </p:pic>
      <p:sp>
        <p:nvSpPr>
          <p:cNvPr id="4" name="object 4"/>
          <p:cNvSpPr txBox="1"/>
          <p:nvPr/>
        </p:nvSpPr>
        <p:spPr>
          <a:xfrm>
            <a:off x="3676650" y="2343150"/>
            <a:ext cx="1809750" cy="1762125"/>
          </a:xfrm>
          <a:prstGeom prst="rect">
            <a:avLst/>
          </a:prstGeom>
          <a:solidFill>
            <a:srgbClr val="4F81BC"/>
          </a:solidFill>
          <a:ln w="38100">
            <a:solidFill>
              <a:srgbClr val="1F487C"/>
            </a:solidFill>
          </a:ln>
        </p:spPr>
        <p:txBody>
          <a:bodyPr vert="horz" wrap="square" lIns="0" tIns="49530" rIns="0" bIns="0" rtlCol="0">
            <a:spAutoFit/>
          </a:bodyPr>
          <a:lstStyle/>
          <a:p>
            <a:pPr>
              <a:lnSpc>
                <a:spcPct val="100000"/>
              </a:lnSpc>
              <a:spcBef>
                <a:spcPts val="390"/>
              </a:spcBef>
            </a:pPr>
            <a:endParaRPr sz="1800">
              <a:latin typeface="Times New Roman"/>
              <a:cs typeface="Times New Roman"/>
            </a:endParaRPr>
          </a:p>
          <a:p>
            <a:pPr marL="467359" marR="347345" indent="-113030">
              <a:lnSpc>
                <a:spcPts val="2100"/>
              </a:lnSpc>
            </a:pPr>
            <a:r>
              <a:rPr sz="1800" spc="-10">
                <a:solidFill>
                  <a:srgbClr val="FFFFFF"/>
                </a:solidFill>
                <a:latin typeface="Trebuchet MS"/>
                <a:cs typeface="Trebuchet MS"/>
              </a:rPr>
              <a:t>Pretrained </a:t>
            </a:r>
            <a:r>
              <a:rPr sz="1800" spc="65">
                <a:solidFill>
                  <a:srgbClr val="FFFFFF"/>
                </a:solidFill>
                <a:latin typeface="Trebuchet MS"/>
                <a:cs typeface="Trebuchet MS"/>
              </a:rPr>
              <a:t>Weights</a:t>
            </a:r>
            <a:endParaRPr sz="1800">
              <a:latin typeface="Trebuchet MS"/>
              <a:cs typeface="Trebuchet MS"/>
            </a:endParaRPr>
          </a:p>
          <a:p>
            <a:pPr marL="411480">
              <a:lnSpc>
                <a:spcPct val="100000"/>
              </a:lnSpc>
              <a:spcBef>
                <a:spcPts val="1040"/>
              </a:spcBef>
            </a:pPr>
            <a:r>
              <a:rPr sz="3000" baseline="-20833">
                <a:solidFill>
                  <a:srgbClr val="FFFFFF"/>
                </a:solidFill>
                <a:latin typeface="Cambria Math"/>
                <a:cs typeface="Cambria Math"/>
              </a:rPr>
              <a:t>W</a:t>
            </a:r>
            <a:r>
              <a:rPr sz="3000" spc="-37" baseline="-20833">
                <a:solidFill>
                  <a:srgbClr val="FFFFFF"/>
                </a:solidFill>
                <a:latin typeface="Cambria Math"/>
                <a:cs typeface="Cambria Math"/>
              </a:rPr>
              <a:t> </a:t>
            </a:r>
            <a:r>
              <a:rPr sz="3000" baseline="-20833">
                <a:solidFill>
                  <a:srgbClr val="FFFFFF"/>
                </a:solidFill>
                <a:latin typeface="Cambria Math"/>
                <a:cs typeface="Cambria Math"/>
              </a:rPr>
              <a:t>ε </a:t>
            </a:r>
            <a:r>
              <a:rPr sz="3000" spc="-30" baseline="-20833">
                <a:solidFill>
                  <a:srgbClr val="FFFFFF"/>
                </a:solidFill>
                <a:latin typeface="Cambria Math"/>
                <a:cs typeface="Cambria Math"/>
              </a:rPr>
              <a:t>ℝ</a:t>
            </a:r>
            <a:r>
              <a:rPr sz="1500" spc="-20">
                <a:solidFill>
                  <a:srgbClr val="FFFFFF"/>
                </a:solidFill>
                <a:latin typeface="Cambria Math"/>
                <a:cs typeface="Cambria Math"/>
              </a:rPr>
              <a:t>𝑑×𝑑</a:t>
            </a:r>
            <a:endParaRPr sz="1500">
              <a:latin typeface="Cambria Math"/>
              <a:cs typeface="Cambria Math"/>
            </a:endParaRPr>
          </a:p>
        </p:txBody>
      </p:sp>
      <p:grpSp>
        <p:nvGrpSpPr>
          <p:cNvPr id="5" name="object 5"/>
          <p:cNvGrpSpPr/>
          <p:nvPr/>
        </p:nvGrpSpPr>
        <p:grpSpPr>
          <a:xfrm>
            <a:off x="4448175" y="4600511"/>
            <a:ext cx="3329304" cy="557530"/>
            <a:chOff x="4448175" y="4600511"/>
            <a:chExt cx="3329304" cy="557530"/>
          </a:xfrm>
        </p:grpSpPr>
        <p:pic>
          <p:nvPicPr>
            <p:cNvPr id="6" name="object 6"/>
            <p:cNvPicPr/>
            <p:nvPr/>
          </p:nvPicPr>
          <p:blipFill>
            <a:blip r:embed="rId3" cstate="print"/>
            <a:stretch>
              <a:fillRect/>
            </a:stretch>
          </p:blipFill>
          <p:spPr>
            <a:xfrm>
              <a:off x="4448175" y="4781486"/>
              <a:ext cx="3290951" cy="376237"/>
            </a:xfrm>
            <a:prstGeom prst="rect">
              <a:avLst/>
            </a:prstGeom>
          </p:spPr>
        </p:pic>
        <p:sp>
          <p:nvSpPr>
            <p:cNvPr id="7" name="object 7"/>
            <p:cNvSpPr/>
            <p:nvPr/>
          </p:nvSpPr>
          <p:spPr>
            <a:xfrm>
              <a:off x="4524375" y="4838699"/>
              <a:ext cx="3143250" cy="228600"/>
            </a:xfrm>
            <a:custGeom>
              <a:avLst/>
              <a:gdLst/>
              <a:ahLst/>
              <a:cxnLst/>
              <a:rect l="l" t="t" r="r" b="b"/>
              <a:pathLst>
                <a:path w="3143250" h="228600">
                  <a:moveTo>
                    <a:pt x="3143250" y="0"/>
                  </a:moveTo>
                  <a:lnTo>
                    <a:pt x="0" y="0"/>
                  </a:lnTo>
                  <a:lnTo>
                    <a:pt x="0" y="228600"/>
                  </a:lnTo>
                  <a:lnTo>
                    <a:pt x="3143250" y="228600"/>
                  </a:lnTo>
                  <a:lnTo>
                    <a:pt x="3143250" y="0"/>
                  </a:lnTo>
                  <a:close/>
                </a:path>
              </a:pathLst>
            </a:custGeom>
            <a:solidFill>
              <a:srgbClr val="C0504D"/>
            </a:solidFill>
          </p:spPr>
          <p:txBody>
            <a:bodyPr wrap="square" lIns="0" tIns="0" rIns="0" bIns="0" rtlCol="0"/>
            <a:lstStyle/>
            <a:p>
              <a:endParaRPr/>
            </a:p>
          </p:txBody>
        </p:sp>
        <p:sp>
          <p:nvSpPr>
            <p:cNvPr id="8" name="object 8"/>
            <p:cNvSpPr/>
            <p:nvPr/>
          </p:nvSpPr>
          <p:spPr>
            <a:xfrm>
              <a:off x="4524375" y="4838699"/>
              <a:ext cx="3143250" cy="228600"/>
            </a:xfrm>
            <a:custGeom>
              <a:avLst/>
              <a:gdLst/>
              <a:ahLst/>
              <a:cxnLst/>
              <a:rect l="l" t="t" r="r" b="b"/>
              <a:pathLst>
                <a:path w="3143250" h="228600">
                  <a:moveTo>
                    <a:pt x="0" y="228600"/>
                  </a:moveTo>
                  <a:lnTo>
                    <a:pt x="3143250" y="228600"/>
                  </a:lnTo>
                  <a:lnTo>
                    <a:pt x="3143250" y="0"/>
                  </a:lnTo>
                  <a:lnTo>
                    <a:pt x="0" y="0"/>
                  </a:lnTo>
                  <a:lnTo>
                    <a:pt x="0" y="228600"/>
                  </a:lnTo>
                  <a:close/>
                </a:path>
              </a:pathLst>
            </a:custGeom>
            <a:ln w="38100">
              <a:solidFill>
                <a:srgbClr val="622422"/>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495800" y="4600511"/>
              <a:ext cx="3281426" cy="261937"/>
            </a:xfrm>
            <a:prstGeom prst="rect">
              <a:avLst/>
            </a:prstGeom>
          </p:spPr>
        </p:pic>
        <p:sp>
          <p:nvSpPr>
            <p:cNvPr id="10" name="object 10"/>
            <p:cNvSpPr/>
            <p:nvPr/>
          </p:nvSpPr>
          <p:spPr>
            <a:xfrm>
              <a:off x="4567301" y="4653025"/>
              <a:ext cx="3143250" cy="133350"/>
            </a:xfrm>
            <a:custGeom>
              <a:avLst/>
              <a:gdLst/>
              <a:ahLst/>
              <a:cxnLst/>
              <a:rect l="l" t="t" r="r" b="b"/>
              <a:pathLst>
                <a:path w="3143250" h="133350">
                  <a:moveTo>
                    <a:pt x="0" y="133350"/>
                  </a:moveTo>
                  <a:lnTo>
                    <a:pt x="869" y="107394"/>
                  </a:lnTo>
                  <a:lnTo>
                    <a:pt x="3238" y="86201"/>
                  </a:lnTo>
                  <a:lnTo>
                    <a:pt x="6750" y="71913"/>
                  </a:lnTo>
                  <a:lnTo>
                    <a:pt x="11049" y="66675"/>
                  </a:lnTo>
                  <a:lnTo>
                    <a:pt x="1560449" y="66675"/>
                  </a:lnTo>
                  <a:lnTo>
                    <a:pt x="1564767" y="61418"/>
                  </a:lnTo>
                  <a:lnTo>
                    <a:pt x="1568323" y="47101"/>
                  </a:lnTo>
                  <a:lnTo>
                    <a:pt x="1570736" y="25902"/>
                  </a:lnTo>
                  <a:lnTo>
                    <a:pt x="1571625" y="0"/>
                  </a:lnTo>
                  <a:lnTo>
                    <a:pt x="1572494" y="25902"/>
                  </a:lnTo>
                  <a:lnTo>
                    <a:pt x="1574863" y="47101"/>
                  </a:lnTo>
                  <a:lnTo>
                    <a:pt x="1578375" y="61418"/>
                  </a:lnTo>
                  <a:lnTo>
                    <a:pt x="1582674" y="66675"/>
                  </a:lnTo>
                  <a:lnTo>
                    <a:pt x="3132074" y="66675"/>
                  </a:lnTo>
                  <a:lnTo>
                    <a:pt x="3136392" y="71913"/>
                  </a:lnTo>
                  <a:lnTo>
                    <a:pt x="3139948" y="86201"/>
                  </a:lnTo>
                  <a:lnTo>
                    <a:pt x="3142360" y="107394"/>
                  </a:lnTo>
                  <a:lnTo>
                    <a:pt x="3143250" y="133350"/>
                  </a:lnTo>
                </a:path>
              </a:pathLst>
            </a:custGeom>
            <a:ln w="25400">
              <a:solidFill>
                <a:srgbClr val="4F81BC"/>
              </a:solidFill>
            </a:ln>
          </p:spPr>
          <p:txBody>
            <a:bodyPr wrap="square" lIns="0" tIns="0" rIns="0" bIns="0" rtlCol="0"/>
            <a:lstStyle/>
            <a:p>
              <a:endParaRPr/>
            </a:p>
          </p:txBody>
        </p:sp>
      </p:grpSp>
      <p:sp>
        <p:nvSpPr>
          <p:cNvPr id="11" name="object 11"/>
          <p:cNvSpPr txBox="1"/>
          <p:nvPr/>
        </p:nvSpPr>
        <p:spPr>
          <a:xfrm>
            <a:off x="4229734" y="4753673"/>
            <a:ext cx="172720"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X</a:t>
            </a:r>
            <a:endParaRPr sz="2000">
              <a:latin typeface="Cambria Math"/>
              <a:cs typeface="Cambria Math"/>
            </a:endParaRPr>
          </a:p>
        </p:txBody>
      </p:sp>
      <p:sp>
        <p:nvSpPr>
          <p:cNvPr id="12" name="object 12"/>
          <p:cNvSpPr txBox="1"/>
          <p:nvPr/>
        </p:nvSpPr>
        <p:spPr>
          <a:xfrm>
            <a:off x="6069710" y="4301807"/>
            <a:ext cx="175260"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𝑑</a:t>
            </a:r>
            <a:endParaRPr sz="2000">
              <a:latin typeface="Cambria Math"/>
              <a:cs typeface="Cambria Math"/>
            </a:endParaRPr>
          </a:p>
        </p:txBody>
      </p:sp>
      <p:grpSp>
        <p:nvGrpSpPr>
          <p:cNvPr id="13" name="object 13"/>
          <p:cNvGrpSpPr/>
          <p:nvPr/>
        </p:nvGrpSpPr>
        <p:grpSpPr>
          <a:xfrm>
            <a:off x="4676775" y="3362261"/>
            <a:ext cx="3510279" cy="1376680"/>
            <a:chOff x="4676775" y="3362261"/>
            <a:chExt cx="3510279" cy="1376680"/>
          </a:xfrm>
        </p:grpSpPr>
        <p:pic>
          <p:nvPicPr>
            <p:cNvPr id="14" name="object 14"/>
            <p:cNvPicPr/>
            <p:nvPr/>
          </p:nvPicPr>
          <p:blipFill>
            <a:blip r:embed="rId5" cstate="print"/>
            <a:stretch>
              <a:fillRect/>
            </a:stretch>
          </p:blipFill>
          <p:spPr>
            <a:xfrm>
              <a:off x="4676775" y="4181411"/>
              <a:ext cx="538162" cy="557212"/>
            </a:xfrm>
            <a:prstGeom prst="rect">
              <a:avLst/>
            </a:prstGeom>
          </p:spPr>
        </p:pic>
        <p:pic>
          <p:nvPicPr>
            <p:cNvPr id="15" name="object 15"/>
            <p:cNvPicPr/>
            <p:nvPr/>
          </p:nvPicPr>
          <p:blipFill>
            <a:blip r:embed="rId6" cstate="print"/>
            <a:stretch>
              <a:fillRect/>
            </a:stretch>
          </p:blipFill>
          <p:spPr>
            <a:xfrm>
              <a:off x="4734814" y="4224146"/>
              <a:ext cx="422401" cy="437895"/>
            </a:xfrm>
            <a:prstGeom prst="rect">
              <a:avLst/>
            </a:prstGeom>
          </p:spPr>
        </p:pic>
        <p:sp>
          <p:nvSpPr>
            <p:cNvPr id="16" name="object 16"/>
            <p:cNvSpPr/>
            <p:nvPr/>
          </p:nvSpPr>
          <p:spPr>
            <a:xfrm>
              <a:off x="4734814" y="4224146"/>
              <a:ext cx="422909" cy="438150"/>
            </a:xfrm>
            <a:custGeom>
              <a:avLst/>
              <a:gdLst/>
              <a:ahLst/>
              <a:cxnLst/>
              <a:rect l="l" t="t" r="r" b="b"/>
              <a:pathLst>
                <a:path w="422910" h="438150">
                  <a:moveTo>
                    <a:pt x="29337" y="0"/>
                  </a:moveTo>
                  <a:lnTo>
                    <a:pt x="358139" y="29336"/>
                  </a:lnTo>
                  <a:lnTo>
                    <a:pt x="268605" y="104139"/>
                  </a:lnTo>
                  <a:lnTo>
                    <a:pt x="422401" y="288163"/>
                  </a:lnTo>
                  <a:lnTo>
                    <a:pt x="243332" y="437895"/>
                  </a:lnTo>
                  <a:lnTo>
                    <a:pt x="89535" y="253872"/>
                  </a:lnTo>
                  <a:lnTo>
                    <a:pt x="0" y="328675"/>
                  </a:lnTo>
                  <a:lnTo>
                    <a:pt x="29337" y="0"/>
                  </a:lnTo>
                  <a:close/>
                </a:path>
              </a:pathLst>
            </a:custGeom>
            <a:ln w="9524">
              <a:solidFill>
                <a:srgbClr val="497DBA"/>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6477000" y="3362261"/>
              <a:ext cx="1709801" cy="747712"/>
            </a:xfrm>
            <a:prstGeom prst="rect">
              <a:avLst/>
            </a:prstGeom>
          </p:spPr>
        </p:pic>
        <p:sp>
          <p:nvSpPr>
            <p:cNvPr id="18" name="object 18"/>
            <p:cNvSpPr/>
            <p:nvPr/>
          </p:nvSpPr>
          <p:spPr>
            <a:xfrm>
              <a:off x="6553200" y="3419474"/>
              <a:ext cx="1562100" cy="600075"/>
            </a:xfrm>
            <a:custGeom>
              <a:avLst/>
              <a:gdLst/>
              <a:ahLst/>
              <a:cxnLst/>
              <a:rect l="l" t="t" r="r" b="b"/>
              <a:pathLst>
                <a:path w="1562100" h="600075">
                  <a:moveTo>
                    <a:pt x="1462024" y="0"/>
                  </a:moveTo>
                  <a:lnTo>
                    <a:pt x="100075" y="0"/>
                  </a:lnTo>
                  <a:lnTo>
                    <a:pt x="0" y="100075"/>
                  </a:lnTo>
                  <a:lnTo>
                    <a:pt x="0" y="600075"/>
                  </a:lnTo>
                  <a:lnTo>
                    <a:pt x="1562100" y="600075"/>
                  </a:lnTo>
                  <a:lnTo>
                    <a:pt x="1562100" y="100075"/>
                  </a:lnTo>
                  <a:lnTo>
                    <a:pt x="1462024" y="0"/>
                  </a:lnTo>
                  <a:close/>
                </a:path>
              </a:pathLst>
            </a:custGeom>
            <a:solidFill>
              <a:srgbClr val="F79546"/>
            </a:solidFill>
          </p:spPr>
          <p:txBody>
            <a:bodyPr wrap="square" lIns="0" tIns="0" rIns="0" bIns="0" rtlCol="0"/>
            <a:lstStyle/>
            <a:p>
              <a:endParaRPr/>
            </a:p>
          </p:txBody>
        </p:sp>
        <p:sp>
          <p:nvSpPr>
            <p:cNvPr id="19" name="object 19"/>
            <p:cNvSpPr/>
            <p:nvPr/>
          </p:nvSpPr>
          <p:spPr>
            <a:xfrm>
              <a:off x="6553200" y="3419474"/>
              <a:ext cx="1562100" cy="600075"/>
            </a:xfrm>
            <a:custGeom>
              <a:avLst/>
              <a:gdLst/>
              <a:ahLst/>
              <a:cxnLst/>
              <a:rect l="l" t="t" r="r" b="b"/>
              <a:pathLst>
                <a:path w="1562100" h="600075">
                  <a:moveTo>
                    <a:pt x="100075" y="0"/>
                  </a:moveTo>
                  <a:lnTo>
                    <a:pt x="1462024" y="0"/>
                  </a:lnTo>
                  <a:lnTo>
                    <a:pt x="1562100" y="100075"/>
                  </a:lnTo>
                  <a:lnTo>
                    <a:pt x="1562100" y="600075"/>
                  </a:lnTo>
                  <a:lnTo>
                    <a:pt x="0" y="600075"/>
                  </a:lnTo>
                  <a:lnTo>
                    <a:pt x="0" y="100075"/>
                  </a:lnTo>
                  <a:lnTo>
                    <a:pt x="100075" y="0"/>
                  </a:lnTo>
                  <a:close/>
                </a:path>
              </a:pathLst>
            </a:custGeom>
            <a:ln w="38100">
              <a:solidFill>
                <a:srgbClr val="974707"/>
              </a:solidFill>
            </a:ln>
          </p:spPr>
          <p:txBody>
            <a:bodyPr wrap="square" lIns="0" tIns="0" rIns="0" bIns="0" rtlCol="0"/>
            <a:lstStyle/>
            <a:p>
              <a:endParaRPr/>
            </a:p>
          </p:txBody>
        </p:sp>
      </p:grpSp>
      <p:sp>
        <p:nvSpPr>
          <p:cNvPr id="20" name="object 20"/>
          <p:cNvSpPr txBox="1"/>
          <p:nvPr/>
        </p:nvSpPr>
        <p:spPr>
          <a:xfrm>
            <a:off x="6731634" y="3613848"/>
            <a:ext cx="1203960" cy="266065"/>
          </a:xfrm>
          <a:prstGeom prst="rect">
            <a:avLst/>
          </a:prstGeom>
        </p:spPr>
        <p:txBody>
          <a:bodyPr vert="horz" wrap="square" lIns="0" tIns="15875" rIns="0" bIns="0" rtlCol="0">
            <a:spAutoFit/>
          </a:bodyPr>
          <a:lstStyle/>
          <a:p>
            <a:pPr marL="38100">
              <a:lnSpc>
                <a:spcPct val="100000"/>
              </a:lnSpc>
              <a:spcBef>
                <a:spcPts val="125"/>
              </a:spcBef>
            </a:pPr>
            <a:r>
              <a:rPr sz="1550">
                <a:solidFill>
                  <a:srgbClr val="FFFFFF"/>
                </a:solidFill>
                <a:latin typeface="Cambria Math"/>
                <a:cs typeface="Cambria Math"/>
              </a:rPr>
              <a:t>A</a:t>
            </a:r>
            <a:r>
              <a:rPr sz="1550" spc="175">
                <a:solidFill>
                  <a:srgbClr val="FFFFFF"/>
                </a:solidFill>
                <a:latin typeface="Cambria Math"/>
                <a:cs typeface="Cambria Math"/>
              </a:rPr>
              <a:t> </a:t>
            </a:r>
            <a:r>
              <a:rPr sz="1550">
                <a:solidFill>
                  <a:srgbClr val="FFFFFF"/>
                </a:solidFill>
                <a:latin typeface="Cambria Math"/>
                <a:cs typeface="Cambria Math"/>
              </a:rPr>
              <a:t>=</a:t>
            </a:r>
            <a:r>
              <a:rPr sz="1550" spc="185">
                <a:solidFill>
                  <a:srgbClr val="FFFFFF"/>
                </a:solidFill>
                <a:latin typeface="Cambria Math"/>
                <a:cs typeface="Cambria Math"/>
              </a:rPr>
              <a:t> </a:t>
            </a:r>
            <a:r>
              <a:rPr sz="1550">
                <a:solidFill>
                  <a:srgbClr val="FFFFFF"/>
                </a:solidFill>
                <a:latin typeface="Cambria Math"/>
                <a:cs typeface="Cambria Math"/>
              </a:rPr>
              <a:t>𝛮(0,</a:t>
            </a:r>
            <a:r>
              <a:rPr sz="1550" spc="-45">
                <a:solidFill>
                  <a:srgbClr val="FFFFFF"/>
                </a:solidFill>
                <a:latin typeface="Cambria Math"/>
                <a:cs typeface="Cambria Math"/>
              </a:rPr>
              <a:t> </a:t>
            </a:r>
            <a:r>
              <a:rPr sz="1550" spc="55">
                <a:solidFill>
                  <a:srgbClr val="FFFFFF"/>
                </a:solidFill>
                <a:latin typeface="Cambria Math"/>
                <a:cs typeface="Cambria Math"/>
              </a:rPr>
              <a:t>𝜎</a:t>
            </a:r>
            <a:r>
              <a:rPr sz="1650" spc="82" baseline="30303">
                <a:solidFill>
                  <a:srgbClr val="FFFFFF"/>
                </a:solidFill>
                <a:latin typeface="Cambria Math"/>
                <a:cs typeface="Cambria Math"/>
              </a:rPr>
              <a:t>2</a:t>
            </a:r>
            <a:r>
              <a:rPr sz="1550" spc="55">
                <a:solidFill>
                  <a:srgbClr val="FFFFFF"/>
                </a:solidFill>
                <a:latin typeface="Cambria Math"/>
                <a:cs typeface="Cambria Math"/>
              </a:rPr>
              <a:t>)</a:t>
            </a:r>
            <a:endParaRPr sz="1550">
              <a:latin typeface="Cambria Math"/>
              <a:cs typeface="Cambria Math"/>
            </a:endParaRPr>
          </a:p>
        </p:txBody>
      </p:sp>
      <p:grpSp>
        <p:nvGrpSpPr>
          <p:cNvPr id="21" name="object 21"/>
          <p:cNvGrpSpPr/>
          <p:nvPr/>
        </p:nvGrpSpPr>
        <p:grpSpPr>
          <a:xfrm>
            <a:off x="6477000" y="2209736"/>
            <a:ext cx="1710055" cy="1243330"/>
            <a:chOff x="6477000" y="2209736"/>
            <a:chExt cx="1710055" cy="1243330"/>
          </a:xfrm>
        </p:grpSpPr>
        <p:pic>
          <p:nvPicPr>
            <p:cNvPr id="22" name="object 22"/>
            <p:cNvPicPr/>
            <p:nvPr/>
          </p:nvPicPr>
          <p:blipFill>
            <a:blip r:embed="rId8" cstate="print"/>
            <a:stretch>
              <a:fillRect/>
            </a:stretch>
          </p:blipFill>
          <p:spPr>
            <a:xfrm>
              <a:off x="6477000" y="2209736"/>
              <a:ext cx="1709801" cy="747712"/>
            </a:xfrm>
            <a:prstGeom prst="rect">
              <a:avLst/>
            </a:prstGeom>
          </p:spPr>
        </p:pic>
        <p:sp>
          <p:nvSpPr>
            <p:cNvPr id="23" name="object 23"/>
            <p:cNvSpPr/>
            <p:nvPr/>
          </p:nvSpPr>
          <p:spPr>
            <a:xfrm>
              <a:off x="6553200" y="2266949"/>
              <a:ext cx="1562100" cy="600075"/>
            </a:xfrm>
            <a:custGeom>
              <a:avLst/>
              <a:gdLst/>
              <a:ahLst/>
              <a:cxnLst/>
              <a:rect l="l" t="t" r="r" b="b"/>
              <a:pathLst>
                <a:path w="1562100" h="600075">
                  <a:moveTo>
                    <a:pt x="1562100" y="0"/>
                  </a:moveTo>
                  <a:lnTo>
                    <a:pt x="0" y="0"/>
                  </a:lnTo>
                  <a:lnTo>
                    <a:pt x="0" y="499999"/>
                  </a:lnTo>
                  <a:lnTo>
                    <a:pt x="100075" y="600075"/>
                  </a:lnTo>
                  <a:lnTo>
                    <a:pt x="1462024" y="600075"/>
                  </a:lnTo>
                  <a:lnTo>
                    <a:pt x="1562100" y="499999"/>
                  </a:lnTo>
                  <a:lnTo>
                    <a:pt x="1562100" y="0"/>
                  </a:lnTo>
                  <a:close/>
                </a:path>
              </a:pathLst>
            </a:custGeom>
            <a:solidFill>
              <a:srgbClr val="F79546"/>
            </a:solidFill>
          </p:spPr>
          <p:txBody>
            <a:bodyPr wrap="square" lIns="0" tIns="0" rIns="0" bIns="0" rtlCol="0"/>
            <a:lstStyle/>
            <a:p>
              <a:endParaRPr/>
            </a:p>
          </p:txBody>
        </p:sp>
        <p:sp>
          <p:nvSpPr>
            <p:cNvPr id="24" name="object 24"/>
            <p:cNvSpPr/>
            <p:nvPr/>
          </p:nvSpPr>
          <p:spPr>
            <a:xfrm>
              <a:off x="6553200" y="2266949"/>
              <a:ext cx="1562100" cy="600075"/>
            </a:xfrm>
            <a:custGeom>
              <a:avLst/>
              <a:gdLst/>
              <a:ahLst/>
              <a:cxnLst/>
              <a:rect l="l" t="t" r="r" b="b"/>
              <a:pathLst>
                <a:path w="1562100" h="600075">
                  <a:moveTo>
                    <a:pt x="1462024" y="600075"/>
                  </a:moveTo>
                  <a:lnTo>
                    <a:pt x="100075" y="600075"/>
                  </a:lnTo>
                  <a:lnTo>
                    <a:pt x="0" y="499999"/>
                  </a:lnTo>
                  <a:lnTo>
                    <a:pt x="0" y="0"/>
                  </a:lnTo>
                  <a:lnTo>
                    <a:pt x="1562100" y="0"/>
                  </a:lnTo>
                  <a:lnTo>
                    <a:pt x="1562100" y="499999"/>
                  </a:lnTo>
                  <a:lnTo>
                    <a:pt x="1462024" y="600075"/>
                  </a:lnTo>
                  <a:close/>
                </a:path>
              </a:pathLst>
            </a:custGeom>
            <a:ln w="38100">
              <a:solidFill>
                <a:srgbClr val="974707"/>
              </a:solidFill>
            </a:ln>
          </p:spPr>
          <p:txBody>
            <a:bodyPr wrap="square" lIns="0" tIns="0" rIns="0" bIns="0" rtlCol="0"/>
            <a:lstStyle/>
            <a:p>
              <a:endParaRPr/>
            </a:p>
          </p:txBody>
        </p:sp>
        <p:pic>
          <p:nvPicPr>
            <p:cNvPr id="25" name="object 25"/>
            <p:cNvPicPr/>
            <p:nvPr/>
          </p:nvPicPr>
          <p:blipFill>
            <a:blip r:embed="rId9" cstate="print"/>
            <a:stretch>
              <a:fillRect/>
            </a:stretch>
          </p:blipFill>
          <p:spPr>
            <a:xfrm>
              <a:off x="6610350" y="3200336"/>
              <a:ext cx="1452499" cy="252412"/>
            </a:xfrm>
            <a:prstGeom prst="rect">
              <a:avLst/>
            </a:prstGeom>
          </p:spPr>
        </p:pic>
        <p:sp>
          <p:nvSpPr>
            <p:cNvPr id="26" name="object 26"/>
            <p:cNvSpPr/>
            <p:nvPr/>
          </p:nvSpPr>
          <p:spPr>
            <a:xfrm>
              <a:off x="6681850" y="3252723"/>
              <a:ext cx="1314450" cy="124460"/>
            </a:xfrm>
            <a:custGeom>
              <a:avLst/>
              <a:gdLst/>
              <a:ahLst/>
              <a:cxnLst/>
              <a:rect l="l" t="t" r="r" b="b"/>
              <a:pathLst>
                <a:path w="1314450" h="124460">
                  <a:moveTo>
                    <a:pt x="0" y="123951"/>
                  </a:moveTo>
                  <a:lnTo>
                    <a:pt x="803" y="99802"/>
                  </a:lnTo>
                  <a:lnTo>
                    <a:pt x="3000" y="80105"/>
                  </a:lnTo>
                  <a:lnTo>
                    <a:pt x="6268" y="66837"/>
                  </a:lnTo>
                  <a:lnTo>
                    <a:pt x="10287" y="61975"/>
                  </a:lnTo>
                  <a:lnTo>
                    <a:pt x="646810" y="61975"/>
                  </a:lnTo>
                  <a:lnTo>
                    <a:pt x="650849" y="57114"/>
                  </a:lnTo>
                  <a:lnTo>
                    <a:pt x="654161" y="43846"/>
                  </a:lnTo>
                  <a:lnTo>
                    <a:pt x="656401" y="24149"/>
                  </a:lnTo>
                  <a:lnTo>
                    <a:pt x="657225" y="0"/>
                  </a:lnTo>
                  <a:lnTo>
                    <a:pt x="658028" y="24149"/>
                  </a:lnTo>
                  <a:lnTo>
                    <a:pt x="660225" y="43846"/>
                  </a:lnTo>
                  <a:lnTo>
                    <a:pt x="663493" y="57114"/>
                  </a:lnTo>
                  <a:lnTo>
                    <a:pt x="667512" y="61975"/>
                  </a:lnTo>
                  <a:lnTo>
                    <a:pt x="1304035" y="61975"/>
                  </a:lnTo>
                  <a:lnTo>
                    <a:pt x="1308074" y="66837"/>
                  </a:lnTo>
                  <a:lnTo>
                    <a:pt x="1311386" y="80105"/>
                  </a:lnTo>
                  <a:lnTo>
                    <a:pt x="1313626" y="99802"/>
                  </a:lnTo>
                  <a:lnTo>
                    <a:pt x="1314450" y="123951"/>
                  </a:lnTo>
                </a:path>
              </a:pathLst>
            </a:custGeom>
            <a:ln w="25400">
              <a:solidFill>
                <a:srgbClr val="4F81BC"/>
              </a:solidFill>
            </a:ln>
          </p:spPr>
          <p:txBody>
            <a:bodyPr wrap="square" lIns="0" tIns="0" rIns="0" bIns="0" rtlCol="0"/>
            <a:lstStyle/>
            <a:p>
              <a:endParaRPr/>
            </a:p>
          </p:txBody>
        </p:sp>
      </p:grpSp>
      <p:sp>
        <p:nvSpPr>
          <p:cNvPr id="27" name="object 27"/>
          <p:cNvSpPr txBox="1"/>
          <p:nvPr/>
        </p:nvSpPr>
        <p:spPr>
          <a:xfrm>
            <a:off x="7263765" y="2935287"/>
            <a:ext cx="147955"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𝑟</a:t>
            </a:r>
            <a:endParaRPr sz="2000">
              <a:latin typeface="Cambria Math"/>
              <a:cs typeface="Cambria Math"/>
            </a:endParaRPr>
          </a:p>
        </p:txBody>
      </p:sp>
      <p:sp>
        <p:nvSpPr>
          <p:cNvPr id="28" name="object 28"/>
          <p:cNvSpPr txBox="1"/>
          <p:nvPr/>
        </p:nvSpPr>
        <p:spPr>
          <a:xfrm>
            <a:off x="7024369" y="2449131"/>
            <a:ext cx="541020" cy="266065"/>
          </a:xfrm>
          <a:prstGeom prst="rect">
            <a:avLst/>
          </a:prstGeom>
        </p:spPr>
        <p:txBody>
          <a:bodyPr vert="horz" wrap="square" lIns="0" tIns="15875" rIns="0" bIns="0" rtlCol="0">
            <a:spAutoFit/>
          </a:bodyPr>
          <a:lstStyle/>
          <a:p>
            <a:pPr marL="12700">
              <a:lnSpc>
                <a:spcPct val="100000"/>
              </a:lnSpc>
              <a:spcBef>
                <a:spcPts val="125"/>
              </a:spcBef>
            </a:pPr>
            <a:r>
              <a:rPr sz="1550">
                <a:solidFill>
                  <a:srgbClr val="FFFFFF"/>
                </a:solidFill>
                <a:latin typeface="Cambria Math"/>
                <a:cs typeface="Cambria Math"/>
              </a:rPr>
              <a:t>𝐵</a:t>
            </a:r>
            <a:r>
              <a:rPr sz="1550" spc="175">
                <a:solidFill>
                  <a:srgbClr val="FFFFFF"/>
                </a:solidFill>
                <a:latin typeface="Cambria Math"/>
                <a:cs typeface="Cambria Math"/>
              </a:rPr>
              <a:t> </a:t>
            </a:r>
            <a:r>
              <a:rPr sz="1550">
                <a:solidFill>
                  <a:srgbClr val="FFFFFF"/>
                </a:solidFill>
                <a:latin typeface="Cambria Math"/>
                <a:cs typeface="Cambria Math"/>
              </a:rPr>
              <a:t>=</a:t>
            </a:r>
            <a:r>
              <a:rPr sz="1550" spc="140">
                <a:solidFill>
                  <a:srgbClr val="FFFFFF"/>
                </a:solidFill>
                <a:latin typeface="Cambria Math"/>
                <a:cs typeface="Cambria Math"/>
              </a:rPr>
              <a:t> </a:t>
            </a:r>
            <a:r>
              <a:rPr sz="1550" spc="-50">
                <a:solidFill>
                  <a:srgbClr val="FFFFFF"/>
                </a:solidFill>
                <a:latin typeface="Cambria Math"/>
                <a:cs typeface="Cambria Math"/>
              </a:rPr>
              <a:t>0</a:t>
            </a:r>
            <a:endParaRPr sz="1550">
              <a:latin typeface="Cambria Math"/>
              <a:cs typeface="Cambria Math"/>
            </a:endParaRPr>
          </a:p>
        </p:txBody>
      </p:sp>
      <p:grpSp>
        <p:nvGrpSpPr>
          <p:cNvPr id="29" name="object 29"/>
          <p:cNvGrpSpPr/>
          <p:nvPr/>
        </p:nvGrpSpPr>
        <p:grpSpPr>
          <a:xfrm>
            <a:off x="4448175" y="1323911"/>
            <a:ext cx="3291204" cy="3434079"/>
            <a:chOff x="4448175" y="1323911"/>
            <a:chExt cx="3291204" cy="3434079"/>
          </a:xfrm>
        </p:grpSpPr>
        <p:pic>
          <p:nvPicPr>
            <p:cNvPr id="30" name="object 30"/>
            <p:cNvPicPr/>
            <p:nvPr/>
          </p:nvPicPr>
          <p:blipFill>
            <a:blip r:embed="rId10" cstate="print"/>
            <a:stretch>
              <a:fillRect/>
            </a:stretch>
          </p:blipFill>
          <p:spPr>
            <a:xfrm>
              <a:off x="6905625" y="1743011"/>
              <a:ext cx="547687" cy="557212"/>
            </a:xfrm>
            <a:prstGeom prst="rect">
              <a:avLst/>
            </a:prstGeom>
          </p:spPr>
        </p:pic>
        <p:pic>
          <p:nvPicPr>
            <p:cNvPr id="31" name="object 31"/>
            <p:cNvPicPr/>
            <p:nvPr/>
          </p:nvPicPr>
          <p:blipFill>
            <a:blip r:embed="rId11" cstate="print"/>
            <a:stretch>
              <a:fillRect/>
            </a:stretch>
          </p:blipFill>
          <p:spPr>
            <a:xfrm>
              <a:off x="6969125" y="1779143"/>
              <a:ext cx="422401" cy="437896"/>
            </a:xfrm>
            <a:prstGeom prst="rect">
              <a:avLst/>
            </a:prstGeom>
          </p:spPr>
        </p:pic>
        <p:sp>
          <p:nvSpPr>
            <p:cNvPr id="32" name="object 32"/>
            <p:cNvSpPr/>
            <p:nvPr/>
          </p:nvSpPr>
          <p:spPr>
            <a:xfrm>
              <a:off x="6969125" y="1779143"/>
              <a:ext cx="422909" cy="438150"/>
            </a:xfrm>
            <a:custGeom>
              <a:avLst/>
              <a:gdLst/>
              <a:ahLst/>
              <a:cxnLst/>
              <a:rect l="l" t="t" r="r" b="b"/>
              <a:pathLst>
                <a:path w="422909" h="438150">
                  <a:moveTo>
                    <a:pt x="29336" y="0"/>
                  </a:moveTo>
                  <a:lnTo>
                    <a:pt x="358140" y="29464"/>
                  </a:lnTo>
                  <a:lnTo>
                    <a:pt x="268604" y="104267"/>
                  </a:lnTo>
                  <a:lnTo>
                    <a:pt x="422401" y="288290"/>
                  </a:lnTo>
                  <a:lnTo>
                    <a:pt x="243331" y="437896"/>
                  </a:lnTo>
                  <a:lnTo>
                    <a:pt x="89534" y="253873"/>
                  </a:lnTo>
                  <a:lnTo>
                    <a:pt x="0" y="328803"/>
                  </a:lnTo>
                  <a:lnTo>
                    <a:pt x="29336" y="0"/>
                  </a:lnTo>
                  <a:close/>
                </a:path>
              </a:pathLst>
            </a:custGeom>
            <a:ln w="9525">
              <a:solidFill>
                <a:srgbClr val="497DBA"/>
              </a:solidFill>
            </a:ln>
          </p:spPr>
          <p:txBody>
            <a:bodyPr wrap="square" lIns="0" tIns="0" rIns="0" bIns="0" rtlCol="0"/>
            <a:lstStyle/>
            <a:p>
              <a:endParaRPr/>
            </a:p>
          </p:txBody>
        </p:sp>
        <p:pic>
          <p:nvPicPr>
            <p:cNvPr id="33" name="object 33"/>
            <p:cNvPicPr/>
            <p:nvPr/>
          </p:nvPicPr>
          <p:blipFill>
            <a:blip r:embed="rId12" cstate="print"/>
            <a:stretch>
              <a:fillRect/>
            </a:stretch>
          </p:blipFill>
          <p:spPr>
            <a:xfrm>
              <a:off x="6724650" y="4190936"/>
              <a:ext cx="547687" cy="566737"/>
            </a:xfrm>
            <a:prstGeom prst="rect">
              <a:avLst/>
            </a:prstGeom>
          </p:spPr>
        </p:pic>
        <p:pic>
          <p:nvPicPr>
            <p:cNvPr id="34" name="object 34"/>
            <p:cNvPicPr/>
            <p:nvPr/>
          </p:nvPicPr>
          <p:blipFill>
            <a:blip r:embed="rId13" cstate="print"/>
            <a:stretch>
              <a:fillRect/>
            </a:stretch>
          </p:blipFill>
          <p:spPr>
            <a:xfrm>
              <a:off x="6790308" y="4230369"/>
              <a:ext cx="423545" cy="444881"/>
            </a:xfrm>
            <a:prstGeom prst="rect">
              <a:avLst/>
            </a:prstGeom>
          </p:spPr>
        </p:pic>
        <p:sp>
          <p:nvSpPr>
            <p:cNvPr id="35" name="object 35"/>
            <p:cNvSpPr/>
            <p:nvPr/>
          </p:nvSpPr>
          <p:spPr>
            <a:xfrm>
              <a:off x="6790308" y="4230369"/>
              <a:ext cx="423545" cy="445134"/>
            </a:xfrm>
            <a:custGeom>
              <a:avLst/>
              <a:gdLst/>
              <a:ahLst/>
              <a:cxnLst/>
              <a:rect l="l" t="t" r="r" b="b"/>
              <a:pathLst>
                <a:path w="423545" h="445135">
                  <a:moveTo>
                    <a:pt x="382905" y="0"/>
                  </a:moveTo>
                  <a:lnTo>
                    <a:pt x="423545" y="327532"/>
                  </a:lnTo>
                  <a:lnTo>
                    <a:pt x="331470" y="255777"/>
                  </a:lnTo>
                  <a:lnTo>
                    <a:pt x="184023" y="444880"/>
                  </a:lnTo>
                  <a:lnTo>
                    <a:pt x="0" y="301370"/>
                  </a:lnTo>
                  <a:lnTo>
                    <a:pt x="147447" y="112267"/>
                  </a:lnTo>
                  <a:lnTo>
                    <a:pt x="55372" y="40512"/>
                  </a:lnTo>
                  <a:lnTo>
                    <a:pt x="382905" y="0"/>
                  </a:lnTo>
                  <a:close/>
                </a:path>
              </a:pathLst>
            </a:custGeom>
            <a:ln w="9525">
              <a:solidFill>
                <a:srgbClr val="497DBA"/>
              </a:solidFill>
            </a:ln>
          </p:spPr>
          <p:txBody>
            <a:bodyPr wrap="square" lIns="0" tIns="0" rIns="0" bIns="0" rtlCol="0"/>
            <a:lstStyle/>
            <a:p>
              <a:endParaRPr/>
            </a:p>
          </p:txBody>
        </p:sp>
        <p:pic>
          <p:nvPicPr>
            <p:cNvPr id="36" name="object 36"/>
            <p:cNvPicPr/>
            <p:nvPr/>
          </p:nvPicPr>
          <p:blipFill>
            <a:blip r:embed="rId14" cstate="print"/>
            <a:stretch>
              <a:fillRect/>
            </a:stretch>
          </p:blipFill>
          <p:spPr>
            <a:xfrm>
              <a:off x="4810125" y="1723961"/>
              <a:ext cx="538162" cy="557212"/>
            </a:xfrm>
            <a:prstGeom prst="rect">
              <a:avLst/>
            </a:prstGeom>
          </p:spPr>
        </p:pic>
        <p:pic>
          <p:nvPicPr>
            <p:cNvPr id="37" name="object 37"/>
            <p:cNvPicPr/>
            <p:nvPr/>
          </p:nvPicPr>
          <p:blipFill>
            <a:blip r:embed="rId15" cstate="print"/>
            <a:stretch>
              <a:fillRect/>
            </a:stretch>
          </p:blipFill>
          <p:spPr>
            <a:xfrm>
              <a:off x="4869941" y="1764792"/>
              <a:ext cx="421894" cy="435737"/>
            </a:xfrm>
            <a:prstGeom prst="rect">
              <a:avLst/>
            </a:prstGeom>
          </p:spPr>
        </p:pic>
        <p:sp>
          <p:nvSpPr>
            <p:cNvPr id="38" name="object 38"/>
            <p:cNvSpPr/>
            <p:nvPr/>
          </p:nvSpPr>
          <p:spPr>
            <a:xfrm>
              <a:off x="4869941" y="1764792"/>
              <a:ext cx="422275" cy="436245"/>
            </a:xfrm>
            <a:custGeom>
              <a:avLst/>
              <a:gdLst/>
              <a:ahLst/>
              <a:cxnLst/>
              <a:rect l="l" t="t" r="r" b="b"/>
              <a:pathLst>
                <a:path w="422275" h="436244">
                  <a:moveTo>
                    <a:pt x="395732" y="0"/>
                  </a:moveTo>
                  <a:lnTo>
                    <a:pt x="421894" y="328930"/>
                  </a:lnTo>
                  <a:lnTo>
                    <a:pt x="333121" y="253237"/>
                  </a:lnTo>
                  <a:lnTo>
                    <a:pt x="177546" y="435737"/>
                  </a:lnTo>
                  <a:lnTo>
                    <a:pt x="0" y="284353"/>
                  </a:lnTo>
                  <a:lnTo>
                    <a:pt x="155448" y="101854"/>
                  </a:lnTo>
                  <a:lnTo>
                    <a:pt x="66675" y="26162"/>
                  </a:lnTo>
                  <a:lnTo>
                    <a:pt x="395732" y="0"/>
                  </a:lnTo>
                  <a:close/>
                </a:path>
              </a:pathLst>
            </a:custGeom>
            <a:ln w="9525">
              <a:solidFill>
                <a:srgbClr val="497DBA"/>
              </a:solidFill>
            </a:ln>
          </p:spPr>
          <p:txBody>
            <a:bodyPr wrap="square" lIns="0" tIns="0" rIns="0" bIns="0" rtlCol="0"/>
            <a:lstStyle/>
            <a:p>
              <a:endParaRPr/>
            </a:p>
          </p:txBody>
        </p:sp>
        <p:pic>
          <p:nvPicPr>
            <p:cNvPr id="39" name="object 39"/>
            <p:cNvPicPr/>
            <p:nvPr/>
          </p:nvPicPr>
          <p:blipFill>
            <a:blip r:embed="rId16" cstate="print"/>
            <a:stretch>
              <a:fillRect/>
            </a:stretch>
          </p:blipFill>
          <p:spPr>
            <a:xfrm>
              <a:off x="5829300" y="1723961"/>
              <a:ext cx="538162" cy="528637"/>
            </a:xfrm>
            <a:prstGeom prst="rect">
              <a:avLst/>
            </a:prstGeom>
          </p:spPr>
        </p:pic>
        <p:pic>
          <p:nvPicPr>
            <p:cNvPr id="40" name="object 40"/>
            <p:cNvPicPr/>
            <p:nvPr/>
          </p:nvPicPr>
          <p:blipFill>
            <a:blip r:embed="rId17" cstate="print"/>
            <a:stretch>
              <a:fillRect/>
            </a:stretch>
          </p:blipFill>
          <p:spPr>
            <a:xfrm>
              <a:off x="5890767" y="1764030"/>
              <a:ext cx="419989" cy="406400"/>
            </a:xfrm>
            <a:prstGeom prst="rect">
              <a:avLst/>
            </a:prstGeom>
          </p:spPr>
        </p:pic>
        <p:sp>
          <p:nvSpPr>
            <p:cNvPr id="41" name="object 41"/>
            <p:cNvSpPr/>
            <p:nvPr/>
          </p:nvSpPr>
          <p:spPr>
            <a:xfrm>
              <a:off x="5890767" y="1763903"/>
              <a:ext cx="420370" cy="406400"/>
            </a:xfrm>
            <a:custGeom>
              <a:avLst/>
              <a:gdLst/>
              <a:ahLst/>
              <a:cxnLst/>
              <a:rect l="l" t="t" r="r" b="b"/>
              <a:pathLst>
                <a:path w="420370" h="406400">
                  <a:moveTo>
                    <a:pt x="0" y="138049"/>
                  </a:moveTo>
                  <a:lnTo>
                    <a:pt x="145034" y="138049"/>
                  </a:lnTo>
                  <a:lnTo>
                    <a:pt x="145034" y="0"/>
                  </a:lnTo>
                  <a:lnTo>
                    <a:pt x="274955" y="0"/>
                  </a:lnTo>
                  <a:lnTo>
                    <a:pt x="274955" y="138049"/>
                  </a:lnTo>
                  <a:lnTo>
                    <a:pt x="419989" y="138049"/>
                  </a:lnTo>
                  <a:lnTo>
                    <a:pt x="419989" y="267970"/>
                  </a:lnTo>
                  <a:lnTo>
                    <a:pt x="274955" y="267970"/>
                  </a:lnTo>
                  <a:lnTo>
                    <a:pt x="274955" y="406019"/>
                  </a:lnTo>
                  <a:lnTo>
                    <a:pt x="145034" y="406019"/>
                  </a:lnTo>
                  <a:lnTo>
                    <a:pt x="145034" y="267970"/>
                  </a:lnTo>
                  <a:lnTo>
                    <a:pt x="0" y="267970"/>
                  </a:lnTo>
                  <a:lnTo>
                    <a:pt x="0" y="138049"/>
                  </a:lnTo>
                  <a:close/>
                </a:path>
              </a:pathLst>
            </a:custGeom>
            <a:ln w="9524">
              <a:solidFill>
                <a:srgbClr val="497DBA"/>
              </a:solidFill>
            </a:ln>
          </p:spPr>
          <p:txBody>
            <a:bodyPr wrap="square" lIns="0" tIns="0" rIns="0" bIns="0" rtlCol="0"/>
            <a:lstStyle/>
            <a:p>
              <a:endParaRPr/>
            </a:p>
          </p:txBody>
        </p:sp>
        <p:pic>
          <p:nvPicPr>
            <p:cNvPr id="42" name="object 42"/>
            <p:cNvPicPr/>
            <p:nvPr/>
          </p:nvPicPr>
          <p:blipFill>
            <a:blip r:embed="rId3" cstate="print"/>
            <a:stretch>
              <a:fillRect/>
            </a:stretch>
          </p:blipFill>
          <p:spPr>
            <a:xfrm>
              <a:off x="4448175" y="1323911"/>
              <a:ext cx="3290951" cy="376237"/>
            </a:xfrm>
            <a:prstGeom prst="rect">
              <a:avLst/>
            </a:prstGeom>
          </p:spPr>
        </p:pic>
        <p:sp>
          <p:nvSpPr>
            <p:cNvPr id="43" name="object 43"/>
            <p:cNvSpPr/>
            <p:nvPr/>
          </p:nvSpPr>
          <p:spPr>
            <a:xfrm>
              <a:off x="4524375" y="1381125"/>
              <a:ext cx="3143250" cy="228600"/>
            </a:xfrm>
            <a:custGeom>
              <a:avLst/>
              <a:gdLst/>
              <a:ahLst/>
              <a:cxnLst/>
              <a:rect l="l" t="t" r="r" b="b"/>
              <a:pathLst>
                <a:path w="3143250" h="228600">
                  <a:moveTo>
                    <a:pt x="3143250" y="0"/>
                  </a:moveTo>
                  <a:lnTo>
                    <a:pt x="0" y="0"/>
                  </a:lnTo>
                  <a:lnTo>
                    <a:pt x="0" y="228600"/>
                  </a:lnTo>
                  <a:lnTo>
                    <a:pt x="3143250" y="228600"/>
                  </a:lnTo>
                  <a:lnTo>
                    <a:pt x="3143250" y="0"/>
                  </a:lnTo>
                  <a:close/>
                </a:path>
              </a:pathLst>
            </a:custGeom>
            <a:solidFill>
              <a:srgbClr val="C0504D"/>
            </a:solidFill>
          </p:spPr>
          <p:txBody>
            <a:bodyPr wrap="square" lIns="0" tIns="0" rIns="0" bIns="0" rtlCol="0"/>
            <a:lstStyle/>
            <a:p>
              <a:endParaRPr/>
            </a:p>
          </p:txBody>
        </p:sp>
        <p:sp>
          <p:nvSpPr>
            <p:cNvPr id="44" name="object 44"/>
            <p:cNvSpPr/>
            <p:nvPr/>
          </p:nvSpPr>
          <p:spPr>
            <a:xfrm>
              <a:off x="4524375" y="1381125"/>
              <a:ext cx="3143250" cy="228600"/>
            </a:xfrm>
            <a:custGeom>
              <a:avLst/>
              <a:gdLst/>
              <a:ahLst/>
              <a:cxnLst/>
              <a:rect l="l" t="t" r="r" b="b"/>
              <a:pathLst>
                <a:path w="3143250" h="228600">
                  <a:moveTo>
                    <a:pt x="0" y="228600"/>
                  </a:moveTo>
                  <a:lnTo>
                    <a:pt x="3143250" y="228600"/>
                  </a:lnTo>
                  <a:lnTo>
                    <a:pt x="3143250" y="0"/>
                  </a:lnTo>
                  <a:lnTo>
                    <a:pt x="0" y="0"/>
                  </a:lnTo>
                  <a:lnTo>
                    <a:pt x="0" y="228600"/>
                  </a:lnTo>
                  <a:close/>
                </a:path>
              </a:pathLst>
            </a:custGeom>
            <a:ln w="38100">
              <a:solidFill>
                <a:srgbClr val="622422"/>
              </a:solidFill>
            </a:ln>
          </p:spPr>
          <p:txBody>
            <a:bodyPr wrap="square" lIns="0" tIns="0" rIns="0" bIns="0" rtlCol="0"/>
            <a:lstStyle/>
            <a:p>
              <a:endParaRPr/>
            </a:p>
          </p:txBody>
        </p:sp>
      </p:grpSp>
      <p:sp>
        <p:nvSpPr>
          <p:cNvPr id="45" name="object 45"/>
          <p:cNvSpPr txBox="1"/>
          <p:nvPr/>
        </p:nvSpPr>
        <p:spPr>
          <a:xfrm>
            <a:off x="4225925" y="1310703"/>
            <a:ext cx="168275"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ℎ</a:t>
            </a:r>
            <a:endParaRPr sz="2000">
              <a:latin typeface="Cambria Math"/>
              <a:cs typeface="Cambria Math"/>
            </a:endParaRPr>
          </a:p>
        </p:txBody>
      </p:sp>
      <p:grpSp>
        <p:nvGrpSpPr>
          <p:cNvPr id="46" name="object 46"/>
          <p:cNvGrpSpPr/>
          <p:nvPr/>
        </p:nvGrpSpPr>
        <p:grpSpPr>
          <a:xfrm>
            <a:off x="6610350" y="2876486"/>
            <a:ext cx="1452880" cy="243204"/>
            <a:chOff x="6610350" y="2876486"/>
            <a:chExt cx="1452880" cy="243204"/>
          </a:xfrm>
        </p:grpSpPr>
        <p:pic>
          <p:nvPicPr>
            <p:cNvPr id="47" name="object 47"/>
            <p:cNvPicPr/>
            <p:nvPr/>
          </p:nvPicPr>
          <p:blipFill>
            <a:blip r:embed="rId18" cstate="print"/>
            <a:stretch>
              <a:fillRect/>
            </a:stretch>
          </p:blipFill>
          <p:spPr>
            <a:xfrm>
              <a:off x="6610350" y="2876486"/>
              <a:ext cx="1452499" cy="242887"/>
            </a:xfrm>
            <a:prstGeom prst="rect">
              <a:avLst/>
            </a:prstGeom>
          </p:spPr>
        </p:pic>
        <p:sp>
          <p:nvSpPr>
            <p:cNvPr id="48" name="object 48"/>
            <p:cNvSpPr/>
            <p:nvPr/>
          </p:nvSpPr>
          <p:spPr>
            <a:xfrm>
              <a:off x="6681851" y="2909950"/>
              <a:ext cx="1314450" cy="123825"/>
            </a:xfrm>
            <a:custGeom>
              <a:avLst/>
              <a:gdLst/>
              <a:ahLst/>
              <a:cxnLst/>
              <a:rect l="l" t="t" r="r" b="b"/>
              <a:pathLst>
                <a:path w="1314450" h="123825">
                  <a:moveTo>
                    <a:pt x="1314450" y="0"/>
                  </a:moveTo>
                  <a:lnTo>
                    <a:pt x="1313626" y="24076"/>
                  </a:lnTo>
                  <a:lnTo>
                    <a:pt x="1311386" y="43735"/>
                  </a:lnTo>
                  <a:lnTo>
                    <a:pt x="1308074" y="56989"/>
                  </a:lnTo>
                  <a:lnTo>
                    <a:pt x="1304035" y="61849"/>
                  </a:lnTo>
                  <a:lnTo>
                    <a:pt x="667512" y="61849"/>
                  </a:lnTo>
                  <a:lnTo>
                    <a:pt x="663493" y="66710"/>
                  </a:lnTo>
                  <a:lnTo>
                    <a:pt x="660225" y="79978"/>
                  </a:lnTo>
                  <a:lnTo>
                    <a:pt x="658028" y="99675"/>
                  </a:lnTo>
                  <a:lnTo>
                    <a:pt x="657225" y="123825"/>
                  </a:lnTo>
                  <a:lnTo>
                    <a:pt x="656401" y="99675"/>
                  </a:lnTo>
                  <a:lnTo>
                    <a:pt x="654161" y="79978"/>
                  </a:lnTo>
                  <a:lnTo>
                    <a:pt x="650849" y="66710"/>
                  </a:lnTo>
                  <a:lnTo>
                    <a:pt x="646810" y="61849"/>
                  </a:lnTo>
                  <a:lnTo>
                    <a:pt x="10287" y="61849"/>
                  </a:lnTo>
                  <a:lnTo>
                    <a:pt x="6268" y="56989"/>
                  </a:lnTo>
                  <a:lnTo>
                    <a:pt x="3000" y="43735"/>
                  </a:lnTo>
                  <a:lnTo>
                    <a:pt x="803" y="24076"/>
                  </a:lnTo>
                  <a:lnTo>
                    <a:pt x="0" y="0"/>
                  </a:lnTo>
                </a:path>
              </a:pathLst>
            </a:custGeom>
            <a:ln w="25400">
              <a:solidFill>
                <a:srgbClr val="4F81BC"/>
              </a:solidFill>
            </a:ln>
          </p:spPr>
          <p:txBody>
            <a:bodyPr wrap="square" lIns="0" tIns="0" rIns="0" bIns="0" rtlCol="0"/>
            <a:lstStyle/>
            <a:p>
              <a:endParaRPr/>
            </a:p>
          </p:txBody>
        </p:sp>
      </p:grpSp>
      <p:sp>
        <p:nvSpPr>
          <p:cNvPr id="49" name="object 49"/>
          <p:cNvSpPr txBox="1"/>
          <p:nvPr/>
        </p:nvSpPr>
        <p:spPr>
          <a:xfrm>
            <a:off x="292100" y="5578251"/>
            <a:ext cx="10273665" cy="1059815"/>
          </a:xfrm>
          <a:prstGeom prst="rect">
            <a:avLst/>
          </a:prstGeom>
        </p:spPr>
        <p:txBody>
          <a:bodyPr vert="horz" wrap="square" lIns="0" tIns="0" rIns="0" bIns="0" rtlCol="0">
            <a:spAutoFit/>
          </a:bodyPr>
          <a:lstStyle/>
          <a:p>
            <a:pPr marL="148590">
              <a:lnSpc>
                <a:spcPts val="3200"/>
              </a:lnSpc>
            </a:pPr>
            <a:r>
              <a:rPr sz="2750" spc="55">
                <a:solidFill>
                  <a:srgbClr val="464646"/>
                </a:solidFill>
                <a:latin typeface="Trebuchet MS"/>
                <a:cs typeface="Trebuchet MS"/>
              </a:rPr>
              <a:t>Notice</a:t>
            </a:r>
            <a:r>
              <a:rPr sz="2750" spc="-10">
                <a:solidFill>
                  <a:srgbClr val="464646"/>
                </a:solidFill>
                <a:latin typeface="Trebuchet MS"/>
                <a:cs typeface="Trebuchet MS"/>
              </a:rPr>
              <a:t> </a:t>
            </a:r>
            <a:r>
              <a:rPr sz="2750" spc="70">
                <a:solidFill>
                  <a:srgbClr val="464646"/>
                </a:solidFill>
                <a:latin typeface="Trebuchet MS"/>
                <a:cs typeface="Trebuchet MS"/>
              </a:rPr>
              <a:t>how</a:t>
            </a:r>
            <a:r>
              <a:rPr sz="2750" spc="-10">
                <a:solidFill>
                  <a:srgbClr val="464646"/>
                </a:solidFill>
                <a:latin typeface="Trebuchet MS"/>
                <a:cs typeface="Trebuchet MS"/>
              </a:rPr>
              <a:t> </a:t>
            </a:r>
            <a:r>
              <a:rPr sz="2750">
                <a:solidFill>
                  <a:srgbClr val="464646"/>
                </a:solidFill>
                <a:latin typeface="Trebuchet MS"/>
                <a:cs typeface="Trebuchet MS"/>
              </a:rPr>
              <a:t>the</a:t>
            </a:r>
            <a:r>
              <a:rPr sz="2750" spc="-5">
                <a:solidFill>
                  <a:srgbClr val="464646"/>
                </a:solidFill>
                <a:latin typeface="Trebuchet MS"/>
                <a:cs typeface="Trebuchet MS"/>
              </a:rPr>
              <a:t> </a:t>
            </a:r>
            <a:r>
              <a:rPr sz="2750" spc="55">
                <a:solidFill>
                  <a:srgbClr val="464646"/>
                </a:solidFill>
                <a:latin typeface="Trebuchet MS"/>
                <a:cs typeface="Trebuchet MS"/>
              </a:rPr>
              <a:t>reparameterization</a:t>
            </a:r>
            <a:r>
              <a:rPr sz="2750" spc="-40">
                <a:solidFill>
                  <a:srgbClr val="464646"/>
                </a:solidFill>
                <a:latin typeface="Trebuchet MS"/>
                <a:cs typeface="Trebuchet MS"/>
              </a:rPr>
              <a:t> </a:t>
            </a:r>
            <a:r>
              <a:rPr sz="2750">
                <a:solidFill>
                  <a:srgbClr val="464646"/>
                </a:solidFill>
                <a:latin typeface="Trebuchet MS"/>
                <a:cs typeface="Trebuchet MS"/>
              </a:rPr>
              <a:t>(LoRA)</a:t>
            </a:r>
            <a:r>
              <a:rPr sz="2750" spc="-60">
                <a:solidFill>
                  <a:srgbClr val="464646"/>
                </a:solidFill>
                <a:latin typeface="Trebuchet MS"/>
                <a:cs typeface="Trebuchet MS"/>
              </a:rPr>
              <a:t> </a:t>
            </a:r>
            <a:r>
              <a:rPr sz="2750" spc="180">
                <a:solidFill>
                  <a:srgbClr val="464646"/>
                </a:solidFill>
                <a:latin typeface="Trebuchet MS"/>
                <a:cs typeface="Trebuchet MS"/>
              </a:rPr>
              <a:t>runs</a:t>
            </a:r>
            <a:r>
              <a:rPr sz="2750" spc="-30">
                <a:solidFill>
                  <a:srgbClr val="464646"/>
                </a:solidFill>
                <a:latin typeface="Trebuchet MS"/>
                <a:cs typeface="Trebuchet MS"/>
              </a:rPr>
              <a:t> </a:t>
            </a:r>
            <a:r>
              <a:rPr sz="2750">
                <a:solidFill>
                  <a:srgbClr val="464646"/>
                </a:solidFill>
                <a:latin typeface="Trebuchet MS"/>
                <a:cs typeface="Trebuchet MS"/>
              </a:rPr>
              <a:t>parallel</a:t>
            </a:r>
            <a:r>
              <a:rPr sz="2750" spc="-50">
                <a:solidFill>
                  <a:srgbClr val="464646"/>
                </a:solidFill>
                <a:latin typeface="Trebuchet MS"/>
                <a:cs typeface="Trebuchet MS"/>
              </a:rPr>
              <a:t> </a:t>
            </a:r>
            <a:r>
              <a:rPr sz="2750">
                <a:solidFill>
                  <a:srgbClr val="464646"/>
                </a:solidFill>
                <a:latin typeface="Trebuchet MS"/>
                <a:cs typeface="Trebuchet MS"/>
              </a:rPr>
              <a:t>to</a:t>
            </a:r>
            <a:r>
              <a:rPr sz="2750" spc="-30">
                <a:solidFill>
                  <a:srgbClr val="464646"/>
                </a:solidFill>
                <a:latin typeface="Trebuchet MS"/>
                <a:cs typeface="Trebuchet MS"/>
              </a:rPr>
              <a:t> </a:t>
            </a:r>
            <a:r>
              <a:rPr sz="2750" spc="-25">
                <a:solidFill>
                  <a:srgbClr val="464646"/>
                </a:solidFill>
                <a:latin typeface="Trebuchet MS"/>
                <a:cs typeface="Trebuchet MS"/>
              </a:rPr>
              <a:t>the</a:t>
            </a:r>
            <a:endParaRPr sz="2750">
              <a:latin typeface="Trebuchet MS"/>
              <a:cs typeface="Trebuchet MS"/>
            </a:endParaRPr>
          </a:p>
          <a:p>
            <a:pPr marL="148590">
              <a:lnSpc>
                <a:spcPct val="100000"/>
              </a:lnSpc>
              <a:spcBef>
                <a:spcPts val="80"/>
              </a:spcBef>
            </a:pPr>
            <a:r>
              <a:rPr sz="2750" spc="85">
                <a:solidFill>
                  <a:srgbClr val="464646"/>
                </a:solidFill>
                <a:latin typeface="Trebuchet MS"/>
                <a:cs typeface="Trebuchet MS"/>
              </a:rPr>
              <a:t>original</a:t>
            </a:r>
            <a:r>
              <a:rPr sz="2750" spc="-110">
                <a:solidFill>
                  <a:srgbClr val="464646"/>
                </a:solidFill>
                <a:latin typeface="Trebuchet MS"/>
                <a:cs typeface="Trebuchet MS"/>
              </a:rPr>
              <a:t> </a:t>
            </a:r>
            <a:r>
              <a:rPr sz="2750" spc="-10">
                <a:solidFill>
                  <a:srgbClr val="464646"/>
                </a:solidFill>
                <a:latin typeface="Trebuchet MS"/>
                <a:cs typeface="Trebuchet MS"/>
              </a:rPr>
              <a:t>model.</a:t>
            </a:r>
            <a:endParaRPr sz="2750">
              <a:latin typeface="Trebuchet MS"/>
              <a:cs typeface="Trebuchet MS"/>
            </a:endParaRPr>
          </a:p>
          <a:p>
            <a:pPr marL="12700">
              <a:lnSpc>
                <a:spcPct val="100000"/>
              </a:lnSpc>
              <a:spcBef>
                <a:spcPts val="280"/>
              </a:spcBef>
            </a:pPr>
            <a:r>
              <a:rPr sz="1100" cap="small" spc="-10">
                <a:solidFill>
                  <a:srgbClr val="7E7E7E"/>
                </a:solidFill>
                <a:latin typeface="Trebuchet MS"/>
                <a:cs typeface="Trebuchet MS"/>
              </a:rPr>
              <a:t>Protopapas</a:t>
            </a:r>
            <a:endParaRPr sz="1100">
              <a:latin typeface="Trebuchet MS"/>
              <a:cs typeface="Trebuchet MS"/>
            </a:endParaRPr>
          </a:p>
        </p:txBody>
      </p:sp>
      <p:sp>
        <p:nvSpPr>
          <p:cNvPr id="50" name="object 50"/>
          <p:cNvSpPr txBox="1">
            <a:spLocks noGrp="1"/>
          </p:cNvSpPr>
          <p:nvPr>
            <p:ph type="sldNum" sz="quarter" idx="7"/>
          </p:nvPr>
        </p:nvSpPr>
        <p:spPr>
          <a:prstGeom prst="rect">
            <a:avLst/>
          </a:prstGeom>
        </p:spPr>
        <p:txBody>
          <a:bodyPr vert="horz" wrap="square" lIns="0" tIns="0" rIns="0" bIns="0" rtlCol="0">
            <a:spAutoFit/>
          </a:bodyPr>
          <a:lstStyle/>
          <a:p>
            <a:pPr marL="98425">
              <a:lnSpc>
                <a:spcPct val="100000"/>
              </a:lnSpc>
            </a:pPr>
            <a:r>
              <a:rPr spc="35"/>
              <a:t>44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err="1"/>
              <a:t>LoRA</a:t>
            </a:r>
            <a:r>
              <a:rPr spc="-150" dirty="0"/>
              <a:t> </a:t>
            </a:r>
            <a:r>
              <a:rPr dirty="0"/>
              <a:t>-</a:t>
            </a:r>
            <a:r>
              <a:rPr spc="-145" dirty="0"/>
              <a:t> </a:t>
            </a:r>
            <a:r>
              <a:rPr spc="120" dirty="0"/>
              <a:t>Working</a:t>
            </a:r>
          </a:p>
        </p:txBody>
      </p:sp>
      <p:grpSp>
        <p:nvGrpSpPr>
          <p:cNvPr id="3" name="object 3"/>
          <p:cNvGrpSpPr/>
          <p:nvPr/>
        </p:nvGrpSpPr>
        <p:grpSpPr>
          <a:xfrm>
            <a:off x="3600450" y="2285873"/>
            <a:ext cx="1957705" cy="1910080"/>
            <a:chOff x="3600450" y="2285873"/>
            <a:chExt cx="1957705" cy="1910080"/>
          </a:xfrm>
        </p:grpSpPr>
        <p:pic>
          <p:nvPicPr>
            <p:cNvPr id="4" name="object 4"/>
            <p:cNvPicPr/>
            <p:nvPr/>
          </p:nvPicPr>
          <p:blipFill>
            <a:blip r:embed="rId2" cstate="print"/>
            <a:stretch>
              <a:fillRect/>
            </a:stretch>
          </p:blipFill>
          <p:spPr>
            <a:xfrm>
              <a:off x="3600450" y="2285873"/>
              <a:ext cx="1957451" cy="1909826"/>
            </a:xfrm>
            <a:prstGeom prst="rect">
              <a:avLst/>
            </a:prstGeom>
          </p:spPr>
        </p:pic>
        <p:sp>
          <p:nvSpPr>
            <p:cNvPr id="5" name="object 5"/>
            <p:cNvSpPr/>
            <p:nvPr/>
          </p:nvSpPr>
          <p:spPr>
            <a:xfrm>
              <a:off x="3676650" y="2343150"/>
              <a:ext cx="1809750" cy="1762125"/>
            </a:xfrm>
            <a:custGeom>
              <a:avLst/>
              <a:gdLst/>
              <a:ahLst/>
              <a:cxnLst/>
              <a:rect l="l" t="t" r="r" b="b"/>
              <a:pathLst>
                <a:path w="1809750" h="1762125">
                  <a:moveTo>
                    <a:pt x="1809750" y="0"/>
                  </a:moveTo>
                  <a:lnTo>
                    <a:pt x="0" y="0"/>
                  </a:lnTo>
                  <a:lnTo>
                    <a:pt x="0" y="1762125"/>
                  </a:lnTo>
                  <a:lnTo>
                    <a:pt x="1809750" y="1762125"/>
                  </a:lnTo>
                  <a:lnTo>
                    <a:pt x="1809750" y="0"/>
                  </a:lnTo>
                  <a:close/>
                </a:path>
              </a:pathLst>
            </a:custGeom>
            <a:solidFill>
              <a:srgbClr val="BEBEBE"/>
            </a:solidFill>
          </p:spPr>
          <p:txBody>
            <a:bodyPr wrap="square" lIns="0" tIns="0" rIns="0" bIns="0" rtlCol="0"/>
            <a:lstStyle/>
            <a:p>
              <a:endParaRPr/>
            </a:p>
          </p:txBody>
        </p:sp>
        <p:sp>
          <p:nvSpPr>
            <p:cNvPr id="6" name="object 6"/>
            <p:cNvSpPr/>
            <p:nvPr/>
          </p:nvSpPr>
          <p:spPr>
            <a:xfrm>
              <a:off x="3676650" y="2343150"/>
              <a:ext cx="1809750" cy="1762125"/>
            </a:xfrm>
            <a:custGeom>
              <a:avLst/>
              <a:gdLst/>
              <a:ahLst/>
              <a:cxnLst/>
              <a:rect l="l" t="t" r="r" b="b"/>
              <a:pathLst>
                <a:path w="1809750" h="1762125">
                  <a:moveTo>
                    <a:pt x="0" y="1762125"/>
                  </a:moveTo>
                  <a:lnTo>
                    <a:pt x="1809750" y="1762125"/>
                  </a:lnTo>
                  <a:lnTo>
                    <a:pt x="1809750" y="0"/>
                  </a:lnTo>
                  <a:lnTo>
                    <a:pt x="0" y="0"/>
                  </a:lnTo>
                  <a:lnTo>
                    <a:pt x="0" y="1762125"/>
                  </a:lnTo>
                  <a:close/>
                </a:path>
              </a:pathLst>
            </a:custGeom>
            <a:ln w="38100">
              <a:solidFill>
                <a:srgbClr val="BEBEBE"/>
              </a:solidFill>
            </a:ln>
          </p:spPr>
          <p:txBody>
            <a:bodyPr wrap="square" lIns="0" tIns="0" rIns="0" bIns="0" rtlCol="0"/>
            <a:lstStyle/>
            <a:p>
              <a:endParaRPr/>
            </a:p>
          </p:txBody>
        </p:sp>
      </p:grpSp>
      <p:sp>
        <p:nvSpPr>
          <p:cNvPr id="7" name="object 7"/>
          <p:cNvSpPr txBox="1"/>
          <p:nvPr/>
        </p:nvSpPr>
        <p:spPr>
          <a:xfrm>
            <a:off x="3670300" y="2627312"/>
            <a:ext cx="1822450" cy="1012190"/>
          </a:xfrm>
          <a:prstGeom prst="rect">
            <a:avLst/>
          </a:prstGeom>
        </p:spPr>
        <p:txBody>
          <a:bodyPr vert="horz" wrap="square" lIns="0" tIns="27940" rIns="0" bIns="0" rtlCol="0">
            <a:spAutoFit/>
          </a:bodyPr>
          <a:lstStyle/>
          <a:p>
            <a:pPr marL="473709" marR="353695" indent="-113030">
              <a:lnSpc>
                <a:spcPts val="2100"/>
              </a:lnSpc>
              <a:spcBef>
                <a:spcPts val="220"/>
              </a:spcBef>
            </a:pPr>
            <a:r>
              <a:rPr sz="1800" spc="-10">
                <a:solidFill>
                  <a:srgbClr val="FFFFFF"/>
                </a:solidFill>
                <a:latin typeface="Trebuchet MS"/>
                <a:cs typeface="Trebuchet MS"/>
              </a:rPr>
              <a:t>Pretrained </a:t>
            </a:r>
            <a:r>
              <a:rPr sz="1800" spc="65">
                <a:solidFill>
                  <a:srgbClr val="FFFFFF"/>
                </a:solidFill>
                <a:latin typeface="Trebuchet MS"/>
                <a:cs typeface="Trebuchet MS"/>
              </a:rPr>
              <a:t>Weights</a:t>
            </a:r>
            <a:endParaRPr sz="1800">
              <a:latin typeface="Trebuchet MS"/>
              <a:cs typeface="Trebuchet MS"/>
            </a:endParaRPr>
          </a:p>
          <a:p>
            <a:pPr marL="417830">
              <a:lnSpc>
                <a:spcPct val="100000"/>
              </a:lnSpc>
              <a:spcBef>
                <a:spcPts val="1045"/>
              </a:spcBef>
            </a:pPr>
            <a:r>
              <a:rPr sz="3000" baseline="-20833">
                <a:solidFill>
                  <a:srgbClr val="FFFFFF"/>
                </a:solidFill>
                <a:latin typeface="Cambria Math"/>
                <a:cs typeface="Cambria Math"/>
              </a:rPr>
              <a:t>W</a:t>
            </a:r>
            <a:r>
              <a:rPr sz="3000" spc="-37" baseline="-20833">
                <a:solidFill>
                  <a:srgbClr val="FFFFFF"/>
                </a:solidFill>
                <a:latin typeface="Cambria Math"/>
                <a:cs typeface="Cambria Math"/>
              </a:rPr>
              <a:t> </a:t>
            </a:r>
            <a:r>
              <a:rPr sz="3000" baseline="-20833">
                <a:solidFill>
                  <a:srgbClr val="FFFFFF"/>
                </a:solidFill>
                <a:latin typeface="Cambria Math"/>
                <a:cs typeface="Cambria Math"/>
              </a:rPr>
              <a:t>ε </a:t>
            </a:r>
            <a:r>
              <a:rPr sz="3000" spc="-30" baseline="-20833">
                <a:solidFill>
                  <a:srgbClr val="FFFFFF"/>
                </a:solidFill>
                <a:latin typeface="Cambria Math"/>
                <a:cs typeface="Cambria Math"/>
              </a:rPr>
              <a:t>ℝ</a:t>
            </a:r>
            <a:r>
              <a:rPr sz="1500" spc="-20">
                <a:solidFill>
                  <a:srgbClr val="FFFFFF"/>
                </a:solidFill>
                <a:latin typeface="Cambria Math"/>
                <a:cs typeface="Cambria Math"/>
              </a:rPr>
              <a:t>𝑑×𝑑</a:t>
            </a:r>
            <a:endParaRPr sz="1500">
              <a:latin typeface="Cambria Math"/>
              <a:cs typeface="Cambria Math"/>
            </a:endParaRPr>
          </a:p>
        </p:txBody>
      </p:sp>
      <p:grpSp>
        <p:nvGrpSpPr>
          <p:cNvPr id="8" name="object 8"/>
          <p:cNvGrpSpPr/>
          <p:nvPr/>
        </p:nvGrpSpPr>
        <p:grpSpPr>
          <a:xfrm>
            <a:off x="4448175" y="4600511"/>
            <a:ext cx="3329304" cy="557530"/>
            <a:chOff x="4448175" y="4600511"/>
            <a:chExt cx="3329304" cy="557530"/>
          </a:xfrm>
        </p:grpSpPr>
        <p:pic>
          <p:nvPicPr>
            <p:cNvPr id="9" name="object 9"/>
            <p:cNvPicPr/>
            <p:nvPr/>
          </p:nvPicPr>
          <p:blipFill>
            <a:blip r:embed="rId3" cstate="print"/>
            <a:stretch>
              <a:fillRect/>
            </a:stretch>
          </p:blipFill>
          <p:spPr>
            <a:xfrm>
              <a:off x="4448175" y="4781486"/>
              <a:ext cx="3290951" cy="376237"/>
            </a:xfrm>
            <a:prstGeom prst="rect">
              <a:avLst/>
            </a:prstGeom>
          </p:spPr>
        </p:pic>
        <p:sp>
          <p:nvSpPr>
            <p:cNvPr id="10" name="object 10"/>
            <p:cNvSpPr/>
            <p:nvPr/>
          </p:nvSpPr>
          <p:spPr>
            <a:xfrm>
              <a:off x="4524375" y="4838699"/>
              <a:ext cx="3143250" cy="228600"/>
            </a:xfrm>
            <a:custGeom>
              <a:avLst/>
              <a:gdLst/>
              <a:ahLst/>
              <a:cxnLst/>
              <a:rect l="l" t="t" r="r" b="b"/>
              <a:pathLst>
                <a:path w="3143250" h="228600">
                  <a:moveTo>
                    <a:pt x="3143250" y="0"/>
                  </a:moveTo>
                  <a:lnTo>
                    <a:pt x="0" y="0"/>
                  </a:lnTo>
                  <a:lnTo>
                    <a:pt x="0" y="228600"/>
                  </a:lnTo>
                  <a:lnTo>
                    <a:pt x="3143250" y="228600"/>
                  </a:lnTo>
                  <a:lnTo>
                    <a:pt x="3143250" y="0"/>
                  </a:lnTo>
                  <a:close/>
                </a:path>
              </a:pathLst>
            </a:custGeom>
            <a:solidFill>
              <a:srgbClr val="C0504D"/>
            </a:solidFill>
          </p:spPr>
          <p:txBody>
            <a:bodyPr wrap="square" lIns="0" tIns="0" rIns="0" bIns="0" rtlCol="0"/>
            <a:lstStyle/>
            <a:p>
              <a:endParaRPr/>
            </a:p>
          </p:txBody>
        </p:sp>
        <p:sp>
          <p:nvSpPr>
            <p:cNvPr id="11" name="object 11"/>
            <p:cNvSpPr/>
            <p:nvPr/>
          </p:nvSpPr>
          <p:spPr>
            <a:xfrm>
              <a:off x="4524375" y="4838699"/>
              <a:ext cx="3143250" cy="228600"/>
            </a:xfrm>
            <a:custGeom>
              <a:avLst/>
              <a:gdLst/>
              <a:ahLst/>
              <a:cxnLst/>
              <a:rect l="l" t="t" r="r" b="b"/>
              <a:pathLst>
                <a:path w="3143250" h="228600">
                  <a:moveTo>
                    <a:pt x="0" y="228600"/>
                  </a:moveTo>
                  <a:lnTo>
                    <a:pt x="3143250" y="228600"/>
                  </a:lnTo>
                  <a:lnTo>
                    <a:pt x="3143250" y="0"/>
                  </a:lnTo>
                  <a:lnTo>
                    <a:pt x="0" y="0"/>
                  </a:lnTo>
                  <a:lnTo>
                    <a:pt x="0" y="228600"/>
                  </a:lnTo>
                  <a:close/>
                </a:path>
              </a:pathLst>
            </a:custGeom>
            <a:ln w="38100">
              <a:solidFill>
                <a:srgbClr val="622422"/>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4495800" y="4600511"/>
              <a:ext cx="3281426" cy="261937"/>
            </a:xfrm>
            <a:prstGeom prst="rect">
              <a:avLst/>
            </a:prstGeom>
          </p:spPr>
        </p:pic>
        <p:sp>
          <p:nvSpPr>
            <p:cNvPr id="13" name="object 13"/>
            <p:cNvSpPr/>
            <p:nvPr/>
          </p:nvSpPr>
          <p:spPr>
            <a:xfrm>
              <a:off x="4567301" y="4653025"/>
              <a:ext cx="3143250" cy="133350"/>
            </a:xfrm>
            <a:custGeom>
              <a:avLst/>
              <a:gdLst/>
              <a:ahLst/>
              <a:cxnLst/>
              <a:rect l="l" t="t" r="r" b="b"/>
              <a:pathLst>
                <a:path w="3143250" h="133350">
                  <a:moveTo>
                    <a:pt x="0" y="133350"/>
                  </a:moveTo>
                  <a:lnTo>
                    <a:pt x="869" y="107394"/>
                  </a:lnTo>
                  <a:lnTo>
                    <a:pt x="3238" y="86201"/>
                  </a:lnTo>
                  <a:lnTo>
                    <a:pt x="6750" y="71913"/>
                  </a:lnTo>
                  <a:lnTo>
                    <a:pt x="11049" y="66675"/>
                  </a:lnTo>
                  <a:lnTo>
                    <a:pt x="1560449" y="66675"/>
                  </a:lnTo>
                  <a:lnTo>
                    <a:pt x="1564767" y="61418"/>
                  </a:lnTo>
                  <a:lnTo>
                    <a:pt x="1568323" y="47101"/>
                  </a:lnTo>
                  <a:lnTo>
                    <a:pt x="1570736" y="25902"/>
                  </a:lnTo>
                  <a:lnTo>
                    <a:pt x="1571625" y="0"/>
                  </a:lnTo>
                  <a:lnTo>
                    <a:pt x="1572494" y="25902"/>
                  </a:lnTo>
                  <a:lnTo>
                    <a:pt x="1574863" y="47101"/>
                  </a:lnTo>
                  <a:lnTo>
                    <a:pt x="1578375" y="61418"/>
                  </a:lnTo>
                  <a:lnTo>
                    <a:pt x="1582674" y="66675"/>
                  </a:lnTo>
                  <a:lnTo>
                    <a:pt x="3132074" y="66675"/>
                  </a:lnTo>
                  <a:lnTo>
                    <a:pt x="3136392" y="71913"/>
                  </a:lnTo>
                  <a:lnTo>
                    <a:pt x="3139948" y="86201"/>
                  </a:lnTo>
                  <a:lnTo>
                    <a:pt x="3142360" y="107394"/>
                  </a:lnTo>
                  <a:lnTo>
                    <a:pt x="3143250" y="133350"/>
                  </a:lnTo>
                </a:path>
              </a:pathLst>
            </a:custGeom>
            <a:ln w="25400">
              <a:solidFill>
                <a:srgbClr val="4F81BC"/>
              </a:solidFill>
            </a:ln>
          </p:spPr>
          <p:txBody>
            <a:bodyPr wrap="square" lIns="0" tIns="0" rIns="0" bIns="0" rtlCol="0"/>
            <a:lstStyle/>
            <a:p>
              <a:endParaRPr/>
            </a:p>
          </p:txBody>
        </p:sp>
      </p:grpSp>
      <p:sp>
        <p:nvSpPr>
          <p:cNvPr id="14" name="object 14"/>
          <p:cNvSpPr txBox="1"/>
          <p:nvPr/>
        </p:nvSpPr>
        <p:spPr>
          <a:xfrm>
            <a:off x="4229734" y="4753673"/>
            <a:ext cx="172720"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X</a:t>
            </a:r>
            <a:endParaRPr sz="2000">
              <a:latin typeface="Cambria Math"/>
              <a:cs typeface="Cambria Math"/>
            </a:endParaRPr>
          </a:p>
        </p:txBody>
      </p:sp>
      <p:sp>
        <p:nvSpPr>
          <p:cNvPr id="15" name="object 15"/>
          <p:cNvSpPr txBox="1"/>
          <p:nvPr/>
        </p:nvSpPr>
        <p:spPr>
          <a:xfrm>
            <a:off x="6069710" y="4301807"/>
            <a:ext cx="175260"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𝑑</a:t>
            </a:r>
            <a:endParaRPr sz="2000">
              <a:latin typeface="Cambria Math"/>
              <a:cs typeface="Cambria Math"/>
            </a:endParaRPr>
          </a:p>
        </p:txBody>
      </p:sp>
      <p:grpSp>
        <p:nvGrpSpPr>
          <p:cNvPr id="16" name="object 16"/>
          <p:cNvGrpSpPr/>
          <p:nvPr/>
        </p:nvGrpSpPr>
        <p:grpSpPr>
          <a:xfrm>
            <a:off x="4448175" y="1323911"/>
            <a:ext cx="4729480" cy="3910329"/>
            <a:chOff x="4448175" y="1323911"/>
            <a:chExt cx="4729480" cy="3910329"/>
          </a:xfrm>
        </p:grpSpPr>
        <p:pic>
          <p:nvPicPr>
            <p:cNvPr id="17" name="object 17"/>
            <p:cNvPicPr/>
            <p:nvPr/>
          </p:nvPicPr>
          <p:blipFill>
            <a:blip r:embed="rId5" cstate="print"/>
            <a:stretch>
              <a:fillRect/>
            </a:stretch>
          </p:blipFill>
          <p:spPr>
            <a:xfrm>
              <a:off x="4676775" y="4181411"/>
              <a:ext cx="538162" cy="557212"/>
            </a:xfrm>
            <a:prstGeom prst="rect">
              <a:avLst/>
            </a:prstGeom>
          </p:spPr>
        </p:pic>
        <p:sp>
          <p:nvSpPr>
            <p:cNvPr id="18" name="object 18"/>
            <p:cNvSpPr/>
            <p:nvPr/>
          </p:nvSpPr>
          <p:spPr>
            <a:xfrm>
              <a:off x="4734813" y="4224147"/>
              <a:ext cx="422909" cy="438150"/>
            </a:xfrm>
            <a:custGeom>
              <a:avLst/>
              <a:gdLst/>
              <a:ahLst/>
              <a:cxnLst/>
              <a:rect l="l" t="t" r="r" b="b"/>
              <a:pathLst>
                <a:path w="422910" h="438150">
                  <a:moveTo>
                    <a:pt x="29337" y="0"/>
                  </a:moveTo>
                  <a:lnTo>
                    <a:pt x="0" y="328675"/>
                  </a:lnTo>
                  <a:lnTo>
                    <a:pt x="89535" y="253872"/>
                  </a:lnTo>
                  <a:lnTo>
                    <a:pt x="243332" y="437895"/>
                  </a:lnTo>
                  <a:lnTo>
                    <a:pt x="422401" y="288163"/>
                  </a:lnTo>
                  <a:lnTo>
                    <a:pt x="268605" y="104139"/>
                  </a:lnTo>
                  <a:lnTo>
                    <a:pt x="358139" y="29336"/>
                  </a:lnTo>
                  <a:lnTo>
                    <a:pt x="29337" y="0"/>
                  </a:lnTo>
                  <a:close/>
                </a:path>
              </a:pathLst>
            </a:custGeom>
            <a:solidFill>
              <a:srgbClr val="BEBEBE"/>
            </a:solidFill>
          </p:spPr>
          <p:txBody>
            <a:bodyPr wrap="square" lIns="0" tIns="0" rIns="0" bIns="0" rtlCol="0"/>
            <a:lstStyle/>
            <a:p>
              <a:endParaRPr/>
            </a:p>
          </p:txBody>
        </p:sp>
        <p:sp>
          <p:nvSpPr>
            <p:cNvPr id="19" name="object 19"/>
            <p:cNvSpPr/>
            <p:nvPr/>
          </p:nvSpPr>
          <p:spPr>
            <a:xfrm>
              <a:off x="4734813" y="4224147"/>
              <a:ext cx="422909" cy="438150"/>
            </a:xfrm>
            <a:custGeom>
              <a:avLst/>
              <a:gdLst/>
              <a:ahLst/>
              <a:cxnLst/>
              <a:rect l="l" t="t" r="r" b="b"/>
              <a:pathLst>
                <a:path w="422910" h="438150">
                  <a:moveTo>
                    <a:pt x="29337" y="0"/>
                  </a:moveTo>
                  <a:lnTo>
                    <a:pt x="358139" y="29336"/>
                  </a:lnTo>
                  <a:lnTo>
                    <a:pt x="268605" y="104139"/>
                  </a:lnTo>
                  <a:lnTo>
                    <a:pt x="422401" y="288163"/>
                  </a:lnTo>
                  <a:lnTo>
                    <a:pt x="243332" y="437895"/>
                  </a:lnTo>
                  <a:lnTo>
                    <a:pt x="89535" y="253872"/>
                  </a:lnTo>
                  <a:lnTo>
                    <a:pt x="0" y="328675"/>
                  </a:lnTo>
                  <a:lnTo>
                    <a:pt x="29337" y="0"/>
                  </a:lnTo>
                  <a:close/>
                </a:path>
              </a:pathLst>
            </a:custGeom>
            <a:ln w="9524">
              <a:solidFill>
                <a:srgbClr val="BEBEBE"/>
              </a:solidFill>
            </a:ln>
          </p:spPr>
          <p:txBody>
            <a:bodyPr wrap="square" lIns="0" tIns="0" rIns="0" bIns="0" rtlCol="0"/>
            <a:lstStyle/>
            <a:p>
              <a:endParaRPr/>
            </a:p>
          </p:txBody>
        </p:sp>
        <p:pic>
          <p:nvPicPr>
            <p:cNvPr id="20" name="object 20"/>
            <p:cNvPicPr/>
            <p:nvPr/>
          </p:nvPicPr>
          <p:blipFill>
            <a:blip r:embed="rId6" cstate="print"/>
            <a:stretch>
              <a:fillRect/>
            </a:stretch>
          </p:blipFill>
          <p:spPr>
            <a:xfrm>
              <a:off x="6905625" y="1743011"/>
              <a:ext cx="547687" cy="557212"/>
            </a:xfrm>
            <a:prstGeom prst="rect">
              <a:avLst/>
            </a:prstGeom>
          </p:spPr>
        </p:pic>
        <p:pic>
          <p:nvPicPr>
            <p:cNvPr id="21" name="object 21"/>
            <p:cNvPicPr/>
            <p:nvPr/>
          </p:nvPicPr>
          <p:blipFill>
            <a:blip r:embed="rId7" cstate="print"/>
            <a:stretch>
              <a:fillRect/>
            </a:stretch>
          </p:blipFill>
          <p:spPr>
            <a:xfrm>
              <a:off x="6969125" y="1779143"/>
              <a:ext cx="422401" cy="437896"/>
            </a:xfrm>
            <a:prstGeom prst="rect">
              <a:avLst/>
            </a:prstGeom>
          </p:spPr>
        </p:pic>
        <p:sp>
          <p:nvSpPr>
            <p:cNvPr id="22" name="object 22"/>
            <p:cNvSpPr/>
            <p:nvPr/>
          </p:nvSpPr>
          <p:spPr>
            <a:xfrm>
              <a:off x="6969125" y="1779143"/>
              <a:ext cx="422909" cy="438150"/>
            </a:xfrm>
            <a:custGeom>
              <a:avLst/>
              <a:gdLst/>
              <a:ahLst/>
              <a:cxnLst/>
              <a:rect l="l" t="t" r="r" b="b"/>
              <a:pathLst>
                <a:path w="422909" h="438150">
                  <a:moveTo>
                    <a:pt x="29336" y="0"/>
                  </a:moveTo>
                  <a:lnTo>
                    <a:pt x="358140" y="29464"/>
                  </a:lnTo>
                  <a:lnTo>
                    <a:pt x="268604" y="104267"/>
                  </a:lnTo>
                  <a:lnTo>
                    <a:pt x="422401" y="288290"/>
                  </a:lnTo>
                  <a:lnTo>
                    <a:pt x="243331" y="437896"/>
                  </a:lnTo>
                  <a:lnTo>
                    <a:pt x="89534" y="253873"/>
                  </a:lnTo>
                  <a:lnTo>
                    <a:pt x="0" y="328803"/>
                  </a:lnTo>
                  <a:lnTo>
                    <a:pt x="29336" y="0"/>
                  </a:lnTo>
                  <a:close/>
                </a:path>
              </a:pathLst>
            </a:custGeom>
            <a:ln w="9525">
              <a:solidFill>
                <a:srgbClr val="497DBA"/>
              </a:solidFill>
            </a:ln>
          </p:spPr>
          <p:txBody>
            <a:bodyPr wrap="square" lIns="0" tIns="0" rIns="0" bIns="0" rtlCol="0"/>
            <a:lstStyle/>
            <a:p>
              <a:endParaRPr/>
            </a:p>
          </p:txBody>
        </p:sp>
        <p:pic>
          <p:nvPicPr>
            <p:cNvPr id="23" name="object 23"/>
            <p:cNvPicPr/>
            <p:nvPr/>
          </p:nvPicPr>
          <p:blipFill>
            <a:blip r:embed="rId8" cstate="print"/>
            <a:stretch>
              <a:fillRect/>
            </a:stretch>
          </p:blipFill>
          <p:spPr>
            <a:xfrm>
              <a:off x="6724650" y="4190936"/>
              <a:ext cx="547687" cy="566737"/>
            </a:xfrm>
            <a:prstGeom prst="rect">
              <a:avLst/>
            </a:prstGeom>
          </p:spPr>
        </p:pic>
        <p:pic>
          <p:nvPicPr>
            <p:cNvPr id="24" name="object 24"/>
            <p:cNvPicPr/>
            <p:nvPr/>
          </p:nvPicPr>
          <p:blipFill>
            <a:blip r:embed="rId9" cstate="print"/>
            <a:stretch>
              <a:fillRect/>
            </a:stretch>
          </p:blipFill>
          <p:spPr>
            <a:xfrm>
              <a:off x="6790308" y="4230369"/>
              <a:ext cx="423545" cy="444881"/>
            </a:xfrm>
            <a:prstGeom prst="rect">
              <a:avLst/>
            </a:prstGeom>
          </p:spPr>
        </p:pic>
        <p:sp>
          <p:nvSpPr>
            <p:cNvPr id="25" name="object 25"/>
            <p:cNvSpPr/>
            <p:nvPr/>
          </p:nvSpPr>
          <p:spPr>
            <a:xfrm>
              <a:off x="6790308" y="4230369"/>
              <a:ext cx="423545" cy="445134"/>
            </a:xfrm>
            <a:custGeom>
              <a:avLst/>
              <a:gdLst/>
              <a:ahLst/>
              <a:cxnLst/>
              <a:rect l="l" t="t" r="r" b="b"/>
              <a:pathLst>
                <a:path w="423545" h="445135">
                  <a:moveTo>
                    <a:pt x="382905" y="0"/>
                  </a:moveTo>
                  <a:lnTo>
                    <a:pt x="423545" y="327532"/>
                  </a:lnTo>
                  <a:lnTo>
                    <a:pt x="331470" y="255777"/>
                  </a:lnTo>
                  <a:lnTo>
                    <a:pt x="184023" y="444880"/>
                  </a:lnTo>
                  <a:lnTo>
                    <a:pt x="0" y="301370"/>
                  </a:lnTo>
                  <a:lnTo>
                    <a:pt x="147447" y="112267"/>
                  </a:lnTo>
                  <a:lnTo>
                    <a:pt x="55372" y="40512"/>
                  </a:lnTo>
                  <a:lnTo>
                    <a:pt x="382905" y="0"/>
                  </a:lnTo>
                  <a:close/>
                </a:path>
              </a:pathLst>
            </a:custGeom>
            <a:ln w="9525">
              <a:solidFill>
                <a:srgbClr val="497DBA"/>
              </a:solidFill>
            </a:ln>
          </p:spPr>
          <p:txBody>
            <a:bodyPr wrap="square" lIns="0" tIns="0" rIns="0" bIns="0" rtlCol="0"/>
            <a:lstStyle/>
            <a:p>
              <a:endParaRPr/>
            </a:p>
          </p:txBody>
        </p:sp>
        <p:pic>
          <p:nvPicPr>
            <p:cNvPr id="26" name="object 26"/>
            <p:cNvPicPr/>
            <p:nvPr/>
          </p:nvPicPr>
          <p:blipFill>
            <a:blip r:embed="rId10" cstate="print"/>
            <a:stretch>
              <a:fillRect/>
            </a:stretch>
          </p:blipFill>
          <p:spPr>
            <a:xfrm>
              <a:off x="4810125" y="1723961"/>
              <a:ext cx="538162" cy="557212"/>
            </a:xfrm>
            <a:prstGeom prst="rect">
              <a:avLst/>
            </a:prstGeom>
          </p:spPr>
        </p:pic>
        <p:sp>
          <p:nvSpPr>
            <p:cNvPr id="27" name="object 27"/>
            <p:cNvSpPr/>
            <p:nvPr/>
          </p:nvSpPr>
          <p:spPr>
            <a:xfrm>
              <a:off x="4869941" y="1764792"/>
              <a:ext cx="422275" cy="436245"/>
            </a:xfrm>
            <a:custGeom>
              <a:avLst/>
              <a:gdLst/>
              <a:ahLst/>
              <a:cxnLst/>
              <a:rect l="l" t="t" r="r" b="b"/>
              <a:pathLst>
                <a:path w="422275" h="436244">
                  <a:moveTo>
                    <a:pt x="395732" y="0"/>
                  </a:moveTo>
                  <a:lnTo>
                    <a:pt x="66675" y="26162"/>
                  </a:lnTo>
                  <a:lnTo>
                    <a:pt x="155448" y="101854"/>
                  </a:lnTo>
                  <a:lnTo>
                    <a:pt x="0" y="284353"/>
                  </a:lnTo>
                  <a:lnTo>
                    <a:pt x="177546" y="435737"/>
                  </a:lnTo>
                  <a:lnTo>
                    <a:pt x="333121" y="253237"/>
                  </a:lnTo>
                  <a:lnTo>
                    <a:pt x="421894" y="328930"/>
                  </a:lnTo>
                  <a:lnTo>
                    <a:pt x="395732" y="0"/>
                  </a:lnTo>
                  <a:close/>
                </a:path>
              </a:pathLst>
            </a:custGeom>
            <a:solidFill>
              <a:srgbClr val="BEBEBE"/>
            </a:solidFill>
          </p:spPr>
          <p:txBody>
            <a:bodyPr wrap="square" lIns="0" tIns="0" rIns="0" bIns="0" rtlCol="0"/>
            <a:lstStyle/>
            <a:p>
              <a:endParaRPr/>
            </a:p>
          </p:txBody>
        </p:sp>
        <p:sp>
          <p:nvSpPr>
            <p:cNvPr id="28" name="object 28"/>
            <p:cNvSpPr/>
            <p:nvPr/>
          </p:nvSpPr>
          <p:spPr>
            <a:xfrm>
              <a:off x="4869941" y="1764792"/>
              <a:ext cx="422275" cy="436245"/>
            </a:xfrm>
            <a:custGeom>
              <a:avLst/>
              <a:gdLst/>
              <a:ahLst/>
              <a:cxnLst/>
              <a:rect l="l" t="t" r="r" b="b"/>
              <a:pathLst>
                <a:path w="422275" h="436244">
                  <a:moveTo>
                    <a:pt x="395732" y="0"/>
                  </a:moveTo>
                  <a:lnTo>
                    <a:pt x="421894" y="328930"/>
                  </a:lnTo>
                  <a:lnTo>
                    <a:pt x="333121" y="253237"/>
                  </a:lnTo>
                  <a:lnTo>
                    <a:pt x="177546" y="435737"/>
                  </a:lnTo>
                  <a:lnTo>
                    <a:pt x="0" y="284353"/>
                  </a:lnTo>
                  <a:lnTo>
                    <a:pt x="155448" y="101854"/>
                  </a:lnTo>
                  <a:lnTo>
                    <a:pt x="66675" y="26162"/>
                  </a:lnTo>
                  <a:lnTo>
                    <a:pt x="395732" y="0"/>
                  </a:lnTo>
                  <a:close/>
                </a:path>
              </a:pathLst>
            </a:custGeom>
            <a:ln w="9525">
              <a:solidFill>
                <a:srgbClr val="BEBEBE"/>
              </a:solidFill>
            </a:ln>
          </p:spPr>
          <p:txBody>
            <a:bodyPr wrap="square" lIns="0" tIns="0" rIns="0" bIns="0" rtlCol="0"/>
            <a:lstStyle/>
            <a:p>
              <a:endParaRPr/>
            </a:p>
          </p:txBody>
        </p:sp>
        <p:pic>
          <p:nvPicPr>
            <p:cNvPr id="29" name="object 29"/>
            <p:cNvPicPr/>
            <p:nvPr/>
          </p:nvPicPr>
          <p:blipFill>
            <a:blip r:embed="rId11" cstate="print"/>
            <a:stretch>
              <a:fillRect/>
            </a:stretch>
          </p:blipFill>
          <p:spPr>
            <a:xfrm>
              <a:off x="5829300" y="1723961"/>
              <a:ext cx="538162" cy="528637"/>
            </a:xfrm>
            <a:prstGeom prst="rect">
              <a:avLst/>
            </a:prstGeom>
          </p:spPr>
        </p:pic>
        <p:pic>
          <p:nvPicPr>
            <p:cNvPr id="30" name="object 30"/>
            <p:cNvPicPr/>
            <p:nvPr/>
          </p:nvPicPr>
          <p:blipFill>
            <a:blip r:embed="rId12" cstate="print"/>
            <a:stretch>
              <a:fillRect/>
            </a:stretch>
          </p:blipFill>
          <p:spPr>
            <a:xfrm>
              <a:off x="5890767" y="1764030"/>
              <a:ext cx="419989" cy="406400"/>
            </a:xfrm>
            <a:prstGeom prst="rect">
              <a:avLst/>
            </a:prstGeom>
          </p:spPr>
        </p:pic>
        <p:sp>
          <p:nvSpPr>
            <p:cNvPr id="31" name="object 31"/>
            <p:cNvSpPr/>
            <p:nvPr/>
          </p:nvSpPr>
          <p:spPr>
            <a:xfrm>
              <a:off x="5890767" y="1763903"/>
              <a:ext cx="420370" cy="406400"/>
            </a:xfrm>
            <a:custGeom>
              <a:avLst/>
              <a:gdLst/>
              <a:ahLst/>
              <a:cxnLst/>
              <a:rect l="l" t="t" r="r" b="b"/>
              <a:pathLst>
                <a:path w="420370" h="406400">
                  <a:moveTo>
                    <a:pt x="0" y="138049"/>
                  </a:moveTo>
                  <a:lnTo>
                    <a:pt x="145034" y="138049"/>
                  </a:lnTo>
                  <a:lnTo>
                    <a:pt x="145034" y="0"/>
                  </a:lnTo>
                  <a:lnTo>
                    <a:pt x="274955" y="0"/>
                  </a:lnTo>
                  <a:lnTo>
                    <a:pt x="274955" y="138049"/>
                  </a:lnTo>
                  <a:lnTo>
                    <a:pt x="419989" y="138049"/>
                  </a:lnTo>
                  <a:lnTo>
                    <a:pt x="419989" y="267970"/>
                  </a:lnTo>
                  <a:lnTo>
                    <a:pt x="274955" y="267970"/>
                  </a:lnTo>
                  <a:lnTo>
                    <a:pt x="274955" y="406019"/>
                  </a:lnTo>
                  <a:lnTo>
                    <a:pt x="145034" y="406019"/>
                  </a:lnTo>
                  <a:lnTo>
                    <a:pt x="145034" y="267970"/>
                  </a:lnTo>
                  <a:lnTo>
                    <a:pt x="0" y="267970"/>
                  </a:lnTo>
                  <a:lnTo>
                    <a:pt x="0" y="138049"/>
                  </a:lnTo>
                  <a:close/>
                </a:path>
              </a:pathLst>
            </a:custGeom>
            <a:ln w="9524">
              <a:solidFill>
                <a:srgbClr val="497DBA"/>
              </a:solidFill>
            </a:ln>
          </p:spPr>
          <p:txBody>
            <a:bodyPr wrap="square" lIns="0" tIns="0" rIns="0" bIns="0" rtlCol="0"/>
            <a:lstStyle/>
            <a:p>
              <a:endParaRPr/>
            </a:p>
          </p:txBody>
        </p:sp>
        <p:pic>
          <p:nvPicPr>
            <p:cNvPr id="32" name="object 32"/>
            <p:cNvPicPr/>
            <p:nvPr/>
          </p:nvPicPr>
          <p:blipFill>
            <a:blip r:embed="rId3" cstate="print"/>
            <a:stretch>
              <a:fillRect/>
            </a:stretch>
          </p:blipFill>
          <p:spPr>
            <a:xfrm>
              <a:off x="4448175" y="1323911"/>
              <a:ext cx="3290951" cy="376237"/>
            </a:xfrm>
            <a:prstGeom prst="rect">
              <a:avLst/>
            </a:prstGeom>
          </p:spPr>
        </p:pic>
        <p:sp>
          <p:nvSpPr>
            <p:cNvPr id="33" name="object 33"/>
            <p:cNvSpPr/>
            <p:nvPr/>
          </p:nvSpPr>
          <p:spPr>
            <a:xfrm>
              <a:off x="4524375" y="1381125"/>
              <a:ext cx="3143250" cy="228600"/>
            </a:xfrm>
            <a:custGeom>
              <a:avLst/>
              <a:gdLst/>
              <a:ahLst/>
              <a:cxnLst/>
              <a:rect l="l" t="t" r="r" b="b"/>
              <a:pathLst>
                <a:path w="3143250" h="228600">
                  <a:moveTo>
                    <a:pt x="3143250" y="0"/>
                  </a:moveTo>
                  <a:lnTo>
                    <a:pt x="0" y="0"/>
                  </a:lnTo>
                  <a:lnTo>
                    <a:pt x="0" y="228600"/>
                  </a:lnTo>
                  <a:lnTo>
                    <a:pt x="3143250" y="228600"/>
                  </a:lnTo>
                  <a:lnTo>
                    <a:pt x="3143250" y="0"/>
                  </a:lnTo>
                  <a:close/>
                </a:path>
              </a:pathLst>
            </a:custGeom>
            <a:solidFill>
              <a:srgbClr val="C0504D"/>
            </a:solidFill>
          </p:spPr>
          <p:txBody>
            <a:bodyPr wrap="square" lIns="0" tIns="0" rIns="0" bIns="0" rtlCol="0"/>
            <a:lstStyle/>
            <a:p>
              <a:endParaRPr/>
            </a:p>
          </p:txBody>
        </p:sp>
        <p:sp>
          <p:nvSpPr>
            <p:cNvPr id="34" name="object 34"/>
            <p:cNvSpPr/>
            <p:nvPr/>
          </p:nvSpPr>
          <p:spPr>
            <a:xfrm>
              <a:off x="4524375" y="1381125"/>
              <a:ext cx="3143250" cy="228600"/>
            </a:xfrm>
            <a:custGeom>
              <a:avLst/>
              <a:gdLst/>
              <a:ahLst/>
              <a:cxnLst/>
              <a:rect l="l" t="t" r="r" b="b"/>
              <a:pathLst>
                <a:path w="3143250" h="228600">
                  <a:moveTo>
                    <a:pt x="0" y="228600"/>
                  </a:moveTo>
                  <a:lnTo>
                    <a:pt x="3143250" y="228600"/>
                  </a:lnTo>
                  <a:lnTo>
                    <a:pt x="3143250" y="0"/>
                  </a:lnTo>
                  <a:lnTo>
                    <a:pt x="0" y="0"/>
                  </a:lnTo>
                  <a:lnTo>
                    <a:pt x="0" y="228600"/>
                  </a:lnTo>
                  <a:close/>
                </a:path>
              </a:pathLst>
            </a:custGeom>
            <a:ln w="38100">
              <a:solidFill>
                <a:srgbClr val="622422"/>
              </a:solidFill>
            </a:ln>
          </p:spPr>
          <p:txBody>
            <a:bodyPr wrap="square" lIns="0" tIns="0" rIns="0" bIns="0" rtlCol="0"/>
            <a:lstStyle/>
            <a:p>
              <a:endParaRPr/>
            </a:p>
          </p:txBody>
        </p:sp>
        <p:pic>
          <p:nvPicPr>
            <p:cNvPr id="35" name="object 35"/>
            <p:cNvPicPr/>
            <p:nvPr/>
          </p:nvPicPr>
          <p:blipFill>
            <a:blip r:embed="rId13" cstate="print"/>
            <a:stretch>
              <a:fillRect/>
            </a:stretch>
          </p:blipFill>
          <p:spPr>
            <a:xfrm>
              <a:off x="7991475" y="1457325"/>
              <a:ext cx="1185862" cy="3776726"/>
            </a:xfrm>
            <a:prstGeom prst="rect">
              <a:avLst/>
            </a:prstGeom>
          </p:spPr>
        </p:pic>
        <p:sp>
          <p:nvSpPr>
            <p:cNvPr id="36" name="object 36"/>
            <p:cNvSpPr/>
            <p:nvPr/>
          </p:nvSpPr>
          <p:spPr>
            <a:xfrm>
              <a:off x="8218296" y="1495425"/>
              <a:ext cx="910590" cy="3532504"/>
            </a:xfrm>
            <a:custGeom>
              <a:avLst/>
              <a:gdLst/>
              <a:ahLst/>
              <a:cxnLst/>
              <a:rect l="l" t="t" r="r" b="b"/>
              <a:pathLst>
                <a:path w="910590" h="3532504">
                  <a:moveTo>
                    <a:pt x="3428" y="0"/>
                  </a:moveTo>
                  <a:lnTo>
                    <a:pt x="0" y="57150"/>
                  </a:lnTo>
                  <a:lnTo>
                    <a:pt x="41275" y="59562"/>
                  </a:lnTo>
                  <a:lnTo>
                    <a:pt x="79121" y="66548"/>
                  </a:lnTo>
                  <a:lnTo>
                    <a:pt x="117094" y="78104"/>
                  </a:lnTo>
                  <a:lnTo>
                    <a:pt x="155067" y="93852"/>
                  </a:lnTo>
                  <a:lnTo>
                    <a:pt x="193039" y="113919"/>
                  </a:lnTo>
                  <a:lnTo>
                    <a:pt x="201929" y="119761"/>
                  </a:lnTo>
                  <a:lnTo>
                    <a:pt x="232536" y="71500"/>
                  </a:lnTo>
                  <a:lnTo>
                    <a:pt x="176910" y="41021"/>
                  </a:lnTo>
                  <a:lnTo>
                    <a:pt x="133350" y="23240"/>
                  </a:lnTo>
                  <a:lnTo>
                    <a:pt x="89280" y="10413"/>
                  </a:lnTo>
                  <a:lnTo>
                    <a:pt x="44703" y="2539"/>
                  </a:lnTo>
                  <a:lnTo>
                    <a:pt x="3428" y="0"/>
                  </a:lnTo>
                  <a:close/>
                </a:path>
                <a:path w="910590" h="3532504">
                  <a:moveTo>
                    <a:pt x="370712" y="181990"/>
                  </a:moveTo>
                  <a:lnTo>
                    <a:pt x="330834" y="222885"/>
                  </a:lnTo>
                  <a:lnTo>
                    <a:pt x="343407" y="235203"/>
                  </a:lnTo>
                  <a:lnTo>
                    <a:pt x="379983" y="274954"/>
                  </a:lnTo>
                  <a:lnTo>
                    <a:pt x="415671" y="318388"/>
                  </a:lnTo>
                  <a:lnTo>
                    <a:pt x="450850" y="365125"/>
                  </a:lnTo>
                  <a:lnTo>
                    <a:pt x="471550" y="395350"/>
                  </a:lnTo>
                  <a:lnTo>
                    <a:pt x="518795" y="363092"/>
                  </a:lnTo>
                  <a:lnTo>
                    <a:pt x="496570" y="330708"/>
                  </a:lnTo>
                  <a:lnTo>
                    <a:pt x="459739" y="281939"/>
                  </a:lnTo>
                  <a:lnTo>
                    <a:pt x="422021" y="236347"/>
                  </a:lnTo>
                  <a:lnTo>
                    <a:pt x="383285" y="194183"/>
                  </a:lnTo>
                  <a:lnTo>
                    <a:pt x="370712" y="181990"/>
                  </a:lnTo>
                  <a:close/>
                </a:path>
                <a:path w="910590" h="3532504">
                  <a:moveTo>
                    <a:pt x="609092" y="512445"/>
                  </a:moveTo>
                  <a:lnTo>
                    <a:pt x="558673" y="539241"/>
                  </a:lnTo>
                  <a:lnTo>
                    <a:pt x="581659" y="582676"/>
                  </a:lnTo>
                  <a:lnTo>
                    <a:pt x="611504" y="643889"/>
                  </a:lnTo>
                  <a:lnTo>
                    <a:pt x="640079" y="707644"/>
                  </a:lnTo>
                  <a:lnTo>
                    <a:pt x="654811" y="743458"/>
                  </a:lnTo>
                  <a:lnTo>
                    <a:pt x="707644" y="721613"/>
                  </a:lnTo>
                  <a:lnTo>
                    <a:pt x="692150" y="684149"/>
                  </a:lnTo>
                  <a:lnTo>
                    <a:pt x="662812" y="618871"/>
                  </a:lnTo>
                  <a:lnTo>
                    <a:pt x="632205" y="555878"/>
                  </a:lnTo>
                  <a:lnTo>
                    <a:pt x="609092" y="512445"/>
                  </a:lnTo>
                  <a:close/>
                </a:path>
                <a:path w="910590" h="3532504">
                  <a:moveTo>
                    <a:pt x="767842" y="883920"/>
                  </a:moveTo>
                  <a:lnTo>
                    <a:pt x="713867" y="902462"/>
                  </a:lnTo>
                  <a:lnTo>
                    <a:pt x="716787" y="911225"/>
                  </a:lnTo>
                  <a:lnTo>
                    <a:pt x="739139" y="982852"/>
                  </a:lnTo>
                  <a:lnTo>
                    <a:pt x="759841" y="1056004"/>
                  </a:lnTo>
                  <a:lnTo>
                    <a:pt x="775970" y="1120013"/>
                  </a:lnTo>
                  <a:lnTo>
                    <a:pt x="831342" y="1105915"/>
                  </a:lnTo>
                  <a:lnTo>
                    <a:pt x="814831" y="1040511"/>
                  </a:lnTo>
                  <a:lnTo>
                    <a:pt x="793750" y="965835"/>
                  </a:lnTo>
                  <a:lnTo>
                    <a:pt x="770889" y="892683"/>
                  </a:lnTo>
                  <a:lnTo>
                    <a:pt x="767842" y="883920"/>
                  </a:lnTo>
                  <a:close/>
                </a:path>
                <a:path w="910590" h="3532504">
                  <a:moveTo>
                    <a:pt x="867028" y="1276096"/>
                  </a:moveTo>
                  <a:lnTo>
                    <a:pt x="810641" y="1285366"/>
                  </a:lnTo>
                  <a:lnTo>
                    <a:pt x="823213" y="1361439"/>
                  </a:lnTo>
                  <a:lnTo>
                    <a:pt x="833881" y="1440052"/>
                  </a:lnTo>
                  <a:lnTo>
                    <a:pt x="841375" y="1510157"/>
                  </a:lnTo>
                  <a:lnTo>
                    <a:pt x="898144" y="1504188"/>
                  </a:lnTo>
                  <a:lnTo>
                    <a:pt x="890524" y="1432433"/>
                  </a:lnTo>
                  <a:lnTo>
                    <a:pt x="879601" y="1352041"/>
                  </a:lnTo>
                  <a:lnTo>
                    <a:pt x="867028" y="1276096"/>
                  </a:lnTo>
                  <a:close/>
                </a:path>
                <a:path w="910590" h="3532504">
                  <a:moveTo>
                    <a:pt x="909320" y="1677797"/>
                  </a:moveTo>
                  <a:lnTo>
                    <a:pt x="852170" y="1678686"/>
                  </a:lnTo>
                  <a:lnTo>
                    <a:pt x="853426" y="1758569"/>
                  </a:lnTo>
                  <a:lnTo>
                    <a:pt x="853439" y="1759458"/>
                  </a:lnTo>
                  <a:lnTo>
                    <a:pt x="852170" y="1839595"/>
                  </a:lnTo>
                  <a:lnTo>
                    <a:pt x="849122" y="1905380"/>
                  </a:lnTo>
                  <a:lnTo>
                    <a:pt x="906145" y="1908048"/>
                  </a:lnTo>
                  <a:lnTo>
                    <a:pt x="909320" y="1840484"/>
                  </a:lnTo>
                  <a:lnTo>
                    <a:pt x="910576" y="1759458"/>
                  </a:lnTo>
                  <a:lnTo>
                    <a:pt x="910589" y="1758569"/>
                  </a:lnTo>
                  <a:lnTo>
                    <a:pt x="909333" y="1678686"/>
                  </a:lnTo>
                  <a:lnTo>
                    <a:pt x="909320" y="1677797"/>
                  </a:lnTo>
                  <a:close/>
                </a:path>
                <a:path w="910590" h="3532504">
                  <a:moveTo>
                    <a:pt x="834262" y="2074545"/>
                  </a:moveTo>
                  <a:lnTo>
                    <a:pt x="833881" y="2078736"/>
                  </a:lnTo>
                  <a:lnTo>
                    <a:pt x="823213" y="2157349"/>
                  </a:lnTo>
                  <a:lnTo>
                    <a:pt x="810386" y="2235200"/>
                  </a:lnTo>
                  <a:lnTo>
                    <a:pt x="798322" y="2297811"/>
                  </a:lnTo>
                  <a:lnTo>
                    <a:pt x="854455" y="2308606"/>
                  </a:lnTo>
                  <a:lnTo>
                    <a:pt x="866775" y="2244598"/>
                  </a:lnTo>
                  <a:lnTo>
                    <a:pt x="879855" y="2165096"/>
                  </a:lnTo>
                  <a:lnTo>
                    <a:pt x="890651" y="2084704"/>
                  </a:lnTo>
                  <a:lnTo>
                    <a:pt x="891158" y="2080514"/>
                  </a:lnTo>
                  <a:lnTo>
                    <a:pt x="834262" y="2074545"/>
                  </a:lnTo>
                  <a:close/>
                </a:path>
                <a:path w="910590" h="3532504">
                  <a:moveTo>
                    <a:pt x="759968" y="2462403"/>
                  </a:moveTo>
                  <a:lnTo>
                    <a:pt x="739267" y="2535936"/>
                  </a:lnTo>
                  <a:lnTo>
                    <a:pt x="716914" y="2607564"/>
                  </a:lnTo>
                  <a:lnTo>
                    <a:pt x="692911" y="2677287"/>
                  </a:lnTo>
                  <a:lnTo>
                    <a:pt x="692657" y="2678176"/>
                  </a:lnTo>
                  <a:lnTo>
                    <a:pt x="746125" y="2698242"/>
                  </a:lnTo>
                  <a:lnTo>
                    <a:pt x="747013" y="2695956"/>
                  </a:lnTo>
                  <a:lnTo>
                    <a:pt x="771525" y="2624582"/>
                  </a:lnTo>
                  <a:lnTo>
                    <a:pt x="794384" y="2551430"/>
                  </a:lnTo>
                  <a:lnTo>
                    <a:pt x="814958" y="2477897"/>
                  </a:lnTo>
                  <a:lnTo>
                    <a:pt x="759968" y="2462403"/>
                  </a:lnTo>
                  <a:close/>
                </a:path>
                <a:path w="910590" h="3532504">
                  <a:moveTo>
                    <a:pt x="629411" y="2835656"/>
                  </a:moveTo>
                  <a:lnTo>
                    <a:pt x="611885" y="2874772"/>
                  </a:lnTo>
                  <a:lnTo>
                    <a:pt x="582041" y="2936113"/>
                  </a:lnTo>
                  <a:lnTo>
                    <a:pt x="550926" y="2994660"/>
                  </a:lnTo>
                  <a:lnTo>
                    <a:pt x="526923" y="3036570"/>
                  </a:lnTo>
                  <a:lnTo>
                    <a:pt x="576452" y="3065018"/>
                  </a:lnTo>
                  <a:lnTo>
                    <a:pt x="601472" y="3021457"/>
                  </a:lnTo>
                  <a:lnTo>
                    <a:pt x="633476" y="2961005"/>
                  </a:lnTo>
                  <a:lnTo>
                    <a:pt x="664082" y="2898140"/>
                  </a:lnTo>
                  <a:lnTo>
                    <a:pt x="681481" y="2858897"/>
                  </a:lnTo>
                  <a:lnTo>
                    <a:pt x="629411" y="2835656"/>
                  </a:lnTo>
                  <a:close/>
                </a:path>
                <a:path w="910590" h="3532504">
                  <a:moveTo>
                    <a:pt x="434212" y="3176524"/>
                  </a:moveTo>
                  <a:lnTo>
                    <a:pt x="380364" y="3244088"/>
                  </a:lnTo>
                  <a:lnTo>
                    <a:pt x="343788" y="3283966"/>
                  </a:lnTo>
                  <a:lnTo>
                    <a:pt x="306704" y="3320161"/>
                  </a:lnTo>
                  <a:lnTo>
                    <a:pt x="283845" y="3339846"/>
                  </a:lnTo>
                  <a:lnTo>
                    <a:pt x="321182" y="3383026"/>
                  </a:lnTo>
                  <a:lnTo>
                    <a:pt x="385952" y="3322574"/>
                  </a:lnTo>
                  <a:lnTo>
                    <a:pt x="424433" y="3280410"/>
                  </a:lnTo>
                  <a:lnTo>
                    <a:pt x="461899" y="3234817"/>
                  </a:lnTo>
                  <a:lnTo>
                    <a:pt x="479932" y="3210814"/>
                  </a:lnTo>
                  <a:lnTo>
                    <a:pt x="434212" y="3176524"/>
                  </a:lnTo>
                  <a:close/>
                </a:path>
                <a:path w="910590" h="3532504">
                  <a:moveTo>
                    <a:pt x="150875" y="3365500"/>
                  </a:moveTo>
                  <a:lnTo>
                    <a:pt x="4445" y="3489325"/>
                  </a:lnTo>
                  <a:lnTo>
                    <a:pt x="191261" y="3532124"/>
                  </a:lnTo>
                  <a:lnTo>
                    <a:pt x="179133" y="3482086"/>
                  </a:lnTo>
                  <a:lnTo>
                    <a:pt x="154050" y="3482086"/>
                  </a:lnTo>
                  <a:lnTo>
                    <a:pt x="132587" y="3429127"/>
                  </a:lnTo>
                  <a:lnTo>
                    <a:pt x="146430" y="3423539"/>
                  </a:lnTo>
                  <a:lnTo>
                    <a:pt x="164943" y="3423539"/>
                  </a:lnTo>
                  <a:lnTo>
                    <a:pt x="150875" y="3365500"/>
                  </a:lnTo>
                  <a:close/>
                </a:path>
                <a:path w="910590" h="3532504">
                  <a:moveTo>
                    <a:pt x="146430" y="3423539"/>
                  </a:moveTo>
                  <a:lnTo>
                    <a:pt x="132587" y="3429127"/>
                  </a:lnTo>
                  <a:lnTo>
                    <a:pt x="154050" y="3482086"/>
                  </a:lnTo>
                  <a:lnTo>
                    <a:pt x="167894" y="3476498"/>
                  </a:lnTo>
                  <a:lnTo>
                    <a:pt x="146430" y="3423539"/>
                  </a:lnTo>
                  <a:close/>
                </a:path>
                <a:path w="910590" h="3532504">
                  <a:moveTo>
                    <a:pt x="164943" y="3423539"/>
                  </a:moveTo>
                  <a:lnTo>
                    <a:pt x="146430" y="3423539"/>
                  </a:lnTo>
                  <a:lnTo>
                    <a:pt x="167894" y="3476498"/>
                  </a:lnTo>
                  <a:lnTo>
                    <a:pt x="154050" y="3482086"/>
                  </a:lnTo>
                  <a:lnTo>
                    <a:pt x="179133" y="3482086"/>
                  </a:lnTo>
                  <a:lnTo>
                    <a:pt x="164943" y="3423539"/>
                  </a:lnTo>
                  <a:close/>
                </a:path>
              </a:pathLst>
            </a:custGeom>
            <a:solidFill>
              <a:srgbClr val="000000"/>
            </a:solidFill>
          </p:spPr>
          <p:txBody>
            <a:bodyPr wrap="square" lIns="0" tIns="0" rIns="0" bIns="0" rtlCol="0"/>
            <a:lstStyle/>
            <a:p>
              <a:endParaRPr/>
            </a:p>
          </p:txBody>
        </p:sp>
      </p:grpSp>
      <p:sp>
        <p:nvSpPr>
          <p:cNvPr id="37" name="object 37"/>
          <p:cNvSpPr txBox="1"/>
          <p:nvPr/>
        </p:nvSpPr>
        <p:spPr>
          <a:xfrm>
            <a:off x="4225925" y="1310703"/>
            <a:ext cx="168275"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ℎ</a:t>
            </a:r>
            <a:endParaRPr sz="2000">
              <a:latin typeface="Cambria Math"/>
              <a:cs typeface="Cambria Math"/>
            </a:endParaRPr>
          </a:p>
        </p:txBody>
      </p:sp>
      <p:sp>
        <p:nvSpPr>
          <p:cNvPr id="38" name="object 38"/>
          <p:cNvSpPr txBox="1"/>
          <p:nvPr/>
        </p:nvSpPr>
        <p:spPr>
          <a:xfrm>
            <a:off x="8841740" y="1264348"/>
            <a:ext cx="1191895" cy="639445"/>
          </a:xfrm>
          <a:prstGeom prst="rect">
            <a:avLst/>
          </a:prstGeom>
        </p:spPr>
        <p:txBody>
          <a:bodyPr vert="horz" wrap="square" lIns="0" tIns="15875" rIns="0" bIns="0" rtlCol="0">
            <a:spAutoFit/>
          </a:bodyPr>
          <a:lstStyle/>
          <a:p>
            <a:pPr marL="315595" marR="5080" indent="-303530">
              <a:lnSpc>
                <a:spcPct val="100000"/>
              </a:lnSpc>
              <a:spcBef>
                <a:spcPts val="125"/>
              </a:spcBef>
            </a:pPr>
            <a:r>
              <a:rPr sz="2000" spc="55" dirty="0">
                <a:latin typeface="Trebuchet MS"/>
                <a:cs typeface="Trebuchet MS"/>
              </a:rPr>
              <a:t>Backward </a:t>
            </a:r>
            <a:r>
              <a:rPr sz="2000" spc="110" dirty="0">
                <a:latin typeface="Trebuchet MS"/>
                <a:cs typeface="Trebuchet MS"/>
              </a:rPr>
              <a:t>Pass</a:t>
            </a:r>
            <a:endParaRPr sz="2000" dirty="0">
              <a:latin typeface="Trebuchet MS"/>
              <a:cs typeface="Trebuchet MS"/>
            </a:endParaRPr>
          </a:p>
        </p:txBody>
      </p:sp>
      <p:sp>
        <p:nvSpPr>
          <p:cNvPr id="39" name="object 39"/>
          <p:cNvSpPr txBox="1"/>
          <p:nvPr/>
        </p:nvSpPr>
        <p:spPr>
          <a:xfrm>
            <a:off x="9458325" y="2562225"/>
            <a:ext cx="2543175" cy="2247900"/>
          </a:xfrm>
          <a:prstGeom prst="rect">
            <a:avLst/>
          </a:prstGeom>
          <a:solidFill>
            <a:srgbClr val="C0504D"/>
          </a:solidFill>
          <a:ln w="38100">
            <a:solidFill>
              <a:srgbClr val="622422"/>
            </a:solidFill>
          </a:ln>
        </p:spPr>
        <p:txBody>
          <a:bodyPr vert="horz" wrap="square" lIns="0" tIns="36195" rIns="0" bIns="0" rtlCol="0">
            <a:spAutoFit/>
          </a:bodyPr>
          <a:lstStyle/>
          <a:p>
            <a:pPr marL="95250" marR="75565">
              <a:lnSpc>
                <a:spcPct val="100000"/>
              </a:lnSpc>
              <a:spcBef>
                <a:spcPts val="285"/>
              </a:spcBef>
            </a:pPr>
            <a:r>
              <a:rPr sz="2000" spc="90">
                <a:solidFill>
                  <a:srgbClr val="FFFFFF"/>
                </a:solidFill>
                <a:latin typeface="Trebuchet MS"/>
                <a:cs typeface="Trebuchet MS"/>
              </a:rPr>
              <a:t>During</a:t>
            </a:r>
            <a:r>
              <a:rPr sz="2000" spc="-114">
                <a:solidFill>
                  <a:srgbClr val="FFFFFF"/>
                </a:solidFill>
                <a:latin typeface="Trebuchet MS"/>
                <a:cs typeface="Trebuchet MS"/>
              </a:rPr>
              <a:t> </a:t>
            </a:r>
            <a:r>
              <a:rPr sz="2000" spc="-25">
                <a:solidFill>
                  <a:srgbClr val="FFFFFF"/>
                </a:solidFill>
                <a:latin typeface="Trebuchet MS"/>
                <a:cs typeface="Trebuchet MS"/>
              </a:rPr>
              <a:t>the </a:t>
            </a:r>
            <a:r>
              <a:rPr sz="2000" spc="55">
                <a:solidFill>
                  <a:srgbClr val="FFFFFF"/>
                </a:solidFill>
                <a:latin typeface="Trebuchet MS"/>
                <a:cs typeface="Trebuchet MS"/>
              </a:rPr>
              <a:t>backward</a:t>
            </a:r>
            <a:r>
              <a:rPr sz="2000" spc="-165">
                <a:solidFill>
                  <a:srgbClr val="FFFFFF"/>
                </a:solidFill>
                <a:latin typeface="Trebuchet MS"/>
                <a:cs typeface="Trebuchet MS"/>
              </a:rPr>
              <a:t> </a:t>
            </a:r>
            <a:r>
              <a:rPr sz="2000" spc="65">
                <a:solidFill>
                  <a:srgbClr val="FFFFFF"/>
                </a:solidFill>
                <a:latin typeface="Trebuchet MS"/>
                <a:cs typeface="Trebuchet MS"/>
              </a:rPr>
              <a:t>pass,</a:t>
            </a:r>
            <a:r>
              <a:rPr sz="2000" spc="-75">
                <a:solidFill>
                  <a:srgbClr val="FFFFFF"/>
                </a:solidFill>
                <a:latin typeface="Trebuchet MS"/>
                <a:cs typeface="Trebuchet MS"/>
              </a:rPr>
              <a:t> </a:t>
            </a:r>
            <a:r>
              <a:rPr sz="2000" spc="-25">
                <a:solidFill>
                  <a:srgbClr val="FFFFFF"/>
                </a:solidFill>
                <a:latin typeface="Trebuchet MS"/>
                <a:cs typeface="Trebuchet MS"/>
              </a:rPr>
              <a:t>we </a:t>
            </a:r>
            <a:r>
              <a:rPr sz="2000" spc="-10">
                <a:solidFill>
                  <a:srgbClr val="FFFFFF"/>
                </a:solidFill>
                <a:latin typeface="Trebuchet MS"/>
                <a:cs typeface="Trebuchet MS"/>
              </a:rPr>
              <a:t>don’t</a:t>
            </a:r>
            <a:r>
              <a:rPr sz="2000" spc="-165">
                <a:solidFill>
                  <a:srgbClr val="FFFFFF"/>
                </a:solidFill>
                <a:latin typeface="Trebuchet MS"/>
                <a:cs typeface="Trebuchet MS"/>
              </a:rPr>
              <a:t> </a:t>
            </a:r>
            <a:r>
              <a:rPr sz="2000" spc="125">
                <a:solidFill>
                  <a:srgbClr val="FFFFFF"/>
                </a:solidFill>
                <a:latin typeface="Trebuchet MS"/>
                <a:cs typeface="Trebuchet MS"/>
              </a:rPr>
              <a:t>use</a:t>
            </a:r>
            <a:r>
              <a:rPr sz="2000" spc="-135">
                <a:solidFill>
                  <a:srgbClr val="FFFFFF"/>
                </a:solidFill>
                <a:latin typeface="Trebuchet MS"/>
                <a:cs typeface="Trebuchet MS"/>
              </a:rPr>
              <a:t> </a:t>
            </a:r>
            <a:r>
              <a:rPr sz="2000">
                <a:solidFill>
                  <a:srgbClr val="FFFFFF"/>
                </a:solidFill>
                <a:latin typeface="Trebuchet MS"/>
                <a:cs typeface="Trebuchet MS"/>
              </a:rPr>
              <a:t>the</a:t>
            </a:r>
            <a:r>
              <a:rPr sz="2000" spc="-55">
                <a:solidFill>
                  <a:srgbClr val="FFFFFF"/>
                </a:solidFill>
                <a:latin typeface="Trebuchet MS"/>
                <a:cs typeface="Trebuchet MS"/>
              </a:rPr>
              <a:t> </a:t>
            </a:r>
            <a:r>
              <a:rPr sz="2000" spc="-20">
                <a:solidFill>
                  <a:srgbClr val="FFFFFF"/>
                </a:solidFill>
                <a:latin typeface="Trebuchet MS"/>
                <a:cs typeface="Trebuchet MS"/>
              </a:rPr>
              <a:t>pre- </a:t>
            </a:r>
            <a:r>
              <a:rPr sz="2000">
                <a:solidFill>
                  <a:srgbClr val="FFFFFF"/>
                </a:solidFill>
                <a:latin typeface="Trebuchet MS"/>
                <a:cs typeface="Trebuchet MS"/>
              </a:rPr>
              <a:t>trained</a:t>
            </a:r>
            <a:r>
              <a:rPr sz="2000" spc="-50">
                <a:solidFill>
                  <a:srgbClr val="FFFFFF"/>
                </a:solidFill>
                <a:latin typeface="Trebuchet MS"/>
                <a:cs typeface="Trebuchet MS"/>
              </a:rPr>
              <a:t> </a:t>
            </a:r>
            <a:r>
              <a:rPr sz="2000" spc="70">
                <a:solidFill>
                  <a:srgbClr val="FFFFFF"/>
                </a:solidFill>
                <a:latin typeface="Trebuchet MS"/>
                <a:cs typeface="Trebuchet MS"/>
              </a:rPr>
              <a:t>weights</a:t>
            </a:r>
            <a:r>
              <a:rPr sz="2000" spc="-40">
                <a:solidFill>
                  <a:srgbClr val="FFFFFF"/>
                </a:solidFill>
                <a:latin typeface="Trebuchet MS"/>
                <a:cs typeface="Trebuchet MS"/>
              </a:rPr>
              <a:t> </a:t>
            </a:r>
            <a:r>
              <a:rPr sz="2000" spc="90">
                <a:solidFill>
                  <a:srgbClr val="FFFFFF"/>
                </a:solidFill>
                <a:latin typeface="Trebuchet MS"/>
                <a:cs typeface="Trebuchet MS"/>
              </a:rPr>
              <a:t>and </a:t>
            </a:r>
            <a:r>
              <a:rPr sz="2000">
                <a:solidFill>
                  <a:srgbClr val="FFFFFF"/>
                </a:solidFill>
                <a:latin typeface="Trebuchet MS"/>
                <a:cs typeface="Trebuchet MS"/>
              </a:rPr>
              <a:t>the</a:t>
            </a:r>
            <a:r>
              <a:rPr sz="2000" spc="-105">
                <a:solidFill>
                  <a:srgbClr val="FFFFFF"/>
                </a:solidFill>
                <a:latin typeface="Trebuchet MS"/>
                <a:cs typeface="Trebuchet MS"/>
              </a:rPr>
              <a:t> </a:t>
            </a:r>
            <a:r>
              <a:rPr sz="2000" spc="65">
                <a:solidFill>
                  <a:srgbClr val="FFFFFF"/>
                </a:solidFill>
                <a:latin typeface="Trebuchet MS"/>
                <a:cs typeface="Trebuchet MS"/>
              </a:rPr>
              <a:t>gradients</a:t>
            </a:r>
            <a:r>
              <a:rPr sz="2000" spc="-114">
                <a:solidFill>
                  <a:srgbClr val="FFFFFF"/>
                </a:solidFill>
                <a:latin typeface="Trebuchet MS"/>
                <a:cs typeface="Trebuchet MS"/>
              </a:rPr>
              <a:t> </a:t>
            </a:r>
            <a:r>
              <a:rPr sz="2000" spc="-20">
                <a:solidFill>
                  <a:srgbClr val="FFFFFF"/>
                </a:solidFill>
                <a:latin typeface="Trebuchet MS"/>
                <a:cs typeface="Trebuchet MS"/>
              </a:rPr>
              <a:t>only </a:t>
            </a:r>
            <a:r>
              <a:rPr sz="2000" spc="-10">
                <a:solidFill>
                  <a:srgbClr val="FFFFFF"/>
                </a:solidFill>
                <a:latin typeface="Trebuchet MS"/>
                <a:cs typeface="Trebuchet MS"/>
              </a:rPr>
              <a:t>flow</a:t>
            </a:r>
            <a:r>
              <a:rPr sz="2000" spc="-125">
                <a:solidFill>
                  <a:srgbClr val="FFFFFF"/>
                </a:solidFill>
                <a:latin typeface="Trebuchet MS"/>
                <a:cs typeface="Trebuchet MS"/>
              </a:rPr>
              <a:t> </a:t>
            </a:r>
            <a:r>
              <a:rPr sz="2000" spc="70">
                <a:solidFill>
                  <a:srgbClr val="FFFFFF"/>
                </a:solidFill>
                <a:latin typeface="Trebuchet MS"/>
                <a:cs typeface="Trebuchet MS"/>
              </a:rPr>
              <a:t>through</a:t>
            </a:r>
            <a:r>
              <a:rPr sz="2000" spc="-90">
                <a:solidFill>
                  <a:srgbClr val="FFFFFF"/>
                </a:solidFill>
                <a:latin typeface="Trebuchet MS"/>
                <a:cs typeface="Trebuchet MS"/>
              </a:rPr>
              <a:t> </a:t>
            </a:r>
            <a:r>
              <a:rPr sz="2000" spc="-25">
                <a:solidFill>
                  <a:srgbClr val="FFFFFF"/>
                </a:solidFill>
                <a:latin typeface="Trebuchet MS"/>
                <a:cs typeface="Trebuchet MS"/>
              </a:rPr>
              <a:t>the </a:t>
            </a:r>
            <a:r>
              <a:rPr sz="2000" spc="-10">
                <a:solidFill>
                  <a:srgbClr val="FFFFFF"/>
                </a:solidFill>
                <a:latin typeface="Trebuchet MS"/>
                <a:cs typeface="Trebuchet MS"/>
              </a:rPr>
              <a:t>adapters.</a:t>
            </a:r>
            <a:endParaRPr sz="2000">
              <a:latin typeface="Trebuchet MS"/>
              <a:cs typeface="Trebuchet MS"/>
            </a:endParaRPr>
          </a:p>
        </p:txBody>
      </p:sp>
      <p:grpSp>
        <p:nvGrpSpPr>
          <p:cNvPr id="40" name="object 40"/>
          <p:cNvGrpSpPr/>
          <p:nvPr/>
        </p:nvGrpSpPr>
        <p:grpSpPr>
          <a:xfrm>
            <a:off x="6477000" y="3362261"/>
            <a:ext cx="1710055" cy="748030"/>
            <a:chOff x="6477000" y="3362261"/>
            <a:chExt cx="1710055" cy="748030"/>
          </a:xfrm>
        </p:grpSpPr>
        <p:pic>
          <p:nvPicPr>
            <p:cNvPr id="41" name="object 41"/>
            <p:cNvPicPr/>
            <p:nvPr/>
          </p:nvPicPr>
          <p:blipFill>
            <a:blip r:embed="rId14" cstate="print"/>
            <a:stretch>
              <a:fillRect/>
            </a:stretch>
          </p:blipFill>
          <p:spPr>
            <a:xfrm>
              <a:off x="6477000" y="3362261"/>
              <a:ext cx="1709801" cy="747712"/>
            </a:xfrm>
            <a:prstGeom prst="rect">
              <a:avLst/>
            </a:prstGeom>
          </p:spPr>
        </p:pic>
        <p:sp>
          <p:nvSpPr>
            <p:cNvPr id="42" name="object 42"/>
            <p:cNvSpPr/>
            <p:nvPr/>
          </p:nvSpPr>
          <p:spPr>
            <a:xfrm>
              <a:off x="6553200" y="3419474"/>
              <a:ext cx="1562100" cy="600075"/>
            </a:xfrm>
            <a:custGeom>
              <a:avLst/>
              <a:gdLst/>
              <a:ahLst/>
              <a:cxnLst/>
              <a:rect l="l" t="t" r="r" b="b"/>
              <a:pathLst>
                <a:path w="1562100" h="600075">
                  <a:moveTo>
                    <a:pt x="1462024" y="0"/>
                  </a:moveTo>
                  <a:lnTo>
                    <a:pt x="100075" y="0"/>
                  </a:lnTo>
                  <a:lnTo>
                    <a:pt x="0" y="100075"/>
                  </a:lnTo>
                  <a:lnTo>
                    <a:pt x="0" y="600075"/>
                  </a:lnTo>
                  <a:lnTo>
                    <a:pt x="1562100" y="600075"/>
                  </a:lnTo>
                  <a:lnTo>
                    <a:pt x="1562100" y="100075"/>
                  </a:lnTo>
                  <a:lnTo>
                    <a:pt x="1462024" y="0"/>
                  </a:lnTo>
                  <a:close/>
                </a:path>
              </a:pathLst>
            </a:custGeom>
            <a:solidFill>
              <a:srgbClr val="F79546"/>
            </a:solidFill>
          </p:spPr>
          <p:txBody>
            <a:bodyPr wrap="square" lIns="0" tIns="0" rIns="0" bIns="0" rtlCol="0"/>
            <a:lstStyle/>
            <a:p>
              <a:endParaRPr/>
            </a:p>
          </p:txBody>
        </p:sp>
        <p:sp>
          <p:nvSpPr>
            <p:cNvPr id="43" name="object 43"/>
            <p:cNvSpPr/>
            <p:nvPr/>
          </p:nvSpPr>
          <p:spPr>
            <a:xfrm>
              <a:off x="6553200" y="3419474"/>
              <a:ext cx="1562100" cy="600075"/>
            </a:xfrm>
            <a:custGeom>
              <a:avLst/>
              <a:gdLst/>
              <a:ahLst/>
              <a:cxnLst/>
              <a:rect l="l" t="t" r="r" b="b"/>
              <a:pathLst>
                <a:path w="1562100" h="600075">
                  <a:moveTo>
                    <a:pt x="100075" y="0"/>
                  </a:moveTo>
                  <a:lnTo>
                    <a:pt x="1462024" y="0"/>
                  </a:lnTo>
                  <a:lnTo>
                    <a:pt x="1562100" y="100075"/>
                  </a:lnTo>
                  <a:lnTo>
                    <a:pt x="1562100" y="600075"/>
                  </a:lnTo>
                  <a:lnTo>
                    <a:pt x="0" y="600075"/>
                  </a:lnTo>
                  <a:lnTo>
                    <a:pt x="0" y="100075"/>
                  </a:lnTo>
                  <a:lnTo>
                    <a:pt x="100075" y="0"/>
                  </a:lnTo>
                  <a:close/>
                </a:path>
              </a:pathLst>
            </a:custGeom>
            <a:ln w="38100">
              <a:solidFill>
                <a:srgbClr val="974707"/>
              </a:solidFill>
            </a:ln>
          </p:spPr>
          <p:txBody>
            <a:bodyPr wrap="square" lIns="0" tIns="0" rIns="0" bIns="0" rtlCol="0"/>
            <a:lstStyle/>
            <a:p>
              <a:endParaRPr/>
            </a:p>
          </p:txBody>
        </p:sp>
      </p:grpSp>
      <p:sp>
        <p:nvSpPr>
          <p:cNvPr id="44" name="object 44"/>
          <p:cNvSpPr txBox="1"/>
          <p:nvPr/>
        </p:nvSpPr>
        <p:spPr>
          <a:xfrm>
            <a:off x="6731634" y="3613848"/>
            <a:ext cx="1203960" cy="266065"/>
          </a:xfrm>
          <a:prstGeom prst="rect">
            <a:avLst/>
          </a:prstGeom>
        </p:spPr>
        <p:txBody>
          <a:bodyPr vert="horz" wrap="square" lIns="0" tIns="15875" rIns="0" bIns="0" rtlCol="0">
            <a:spAutoFit/>
          </a:bodyPr>
          <a:lstStyle/>
          <a:p>
            <a:pPr marL="38100">
              <a:lnSpc>
                <a:spcPct val="100000"/>
              </a:lnSpc>
              <a:spcBef>
                <a:spcPts val="125"/>
              </a:spcBef>
            </a:pPr>
            <a:r>
              <a:rPr sz="1550">
                <a:solidFill>
                  <a:srgbClr val="FFFFFF"/>
                </a:solidFill>
                <a:latin typeface="Cambria Math"/>
                <a:cs typeface="Cambria Math"/>
              </a:rPr>
              <a:t>A</a:t>
            </a:r>
            <a:r>
              <a:rPr sz="1550" spc="175">
                <a:solidFill>
                  <a:srgbClr val="FFFFFF"/>
                </a:solidFill>
                <a:latin typeface="Cambria Math"/>
                <a:cs typeface="Cambria Math"/>
              </a:rPr>
              <a:t> </a:t>
            </a:r>
            <a:r>
              <a:rPr sz="1550">
                <a:solidFill>
                  <a:srgbClr val="FFFFFF"/>
                </a:solidFill>
                <a:latin typeface="Cambria Math"/>
                <a:cs typeface="Cambria Math"/>
              </a:rPr>
              <a:t>=</a:t>
            </a:r>
            <a:r>
              <a:rPr sz="1550" spc="185">
                <a:solidFill>
                  <a:srgbClr val="FFFFFF"/>
                </a:solidFill>
                <a:latin typeface="Cambria Math"/>
                <a:cs typeface="Cambria Math"/>
              </a:rPr>
              <a:t> </a:t>
            </a:r>
            <a:r>
              <a:rPr sz="1550">
                <a:solidFill>
                  <a:srgbClr val="FFFFFF"/>
                </a:solidFill>
                <a:latin typeface="Cambria Math"/>
                <a:cs typeface="Cambria Math"/>
              </a:rPr>
              <a:t>𝛮(0,</a:t>
            </a:r>
            <a:r>
              <a:rPr sz="1550" spc="-45">
                <a:solidFill>
                  <a:srgbClr val="FFFFFF"/>
                </a:solidFill>
                <a:latin typeface="Cambria Math"/>
                <a:cs typeface="Cambria Math"/>
              </a:rPr>
              <a:t> </a:t>
            </a:r>
            <a:r>
              <a:rPr sz="1550" spc="55">
                <a:solidFill>
                  <a:srgbClr val="FFFFFF"/>
                </a:solidFill>
                <a:latin typeface="Cambria Math"/>
                <a:cs typeface="Cambria Math"/>
              </a:rPr>
              <a:t>𝜎</a:t>
            </a:r>
            <a:r>
              <a:rPr sz="1650" spc="82" baseline="30303">
                <a:solidFill>
                  <a:srgbClr val="FFFFFF"/>
                </a:solidFill>
                <a:latin typeface="Cambria Math"/>
                <a:cs typeface="Cambria Math"/>
              </a:rPr>
              <a:t>2</a:t>
            </a:r>
            <a:r>
              <a:rPr sz="1550" spc="55">
                <a:solidFill>
                  <a:srgbClr val="FFFFFF"/>
                </a:solidFill>
                <a:latin typeface="Cambria Math"/>
                <a:cs typeface="Cambria Math"/>
              </a:rPr>
              <a:t>)</a:t>
            </a:r>
            <a:endParaRPr sz="1550">
              <a:latin typeface="Cambria Math"/>
              <a:cs typeface="Cambria Math"/>
            </a:endParaRPr>
          </a:p>
        </p:txBody>
      </p:sp>
      <p:grpSp>
        <p:nvGrpSpPr>
          <p:cNvPr id="45" name="object 45"/>
          <p:cNvGrpSpPr/>
          <p:nvPr/>
        </p:nvGrpSpPr>
        <p:grpSpPr>
          <a:xfrm>
            <a:off x="6477000" y="2209736"/>
            <a:ext cx="1710055" cy="1243330"/>
            <a:chOff x="6477000" y="2209736"/>
            <a:chExt cx="1710055" cy="1243330"/>
          </a:xfrm>
        </p:grpSpPr>
        <p:pic>
          <p:nvPicPr>
            <p:cNvPr id="46" name="object 46"/>
            <p:cNvPicPr/>
            <p:nvPr/>
          </p:nvPicPr>
          <p:blipFill>
            <a:blip r:embed="rId15" cstate="print"/>
            <a:stretch>
              <a:fillRect/>
            </a:stretch>
          </p:blipFill>
          <p:spPr>
            <a:xfrm>
              <a:off x="6477000" y="2209736"/>
              <a:ext cx="1709801" cy="747712"/>
            </a:xfrm>
            <a:prstGeom prst="rect">
              <a:avLst/>
            </a:prstGeom>
          </p:spPr>
        </p:pic>
        <p:sp>
          <p:nvSpPr>
            <p:cNvPr id="47" name="object 47"/>
            <p:cNvSpPr/>
            <p:nvPr/>
          </p:nvSpPr>
          <p:spPr>
            <a:xfrm>
              <a:off x="6553200" y="2266949"/>
              <a:ext cx="1562100" cy="600075"/>
            </a:xfrm>
            <a:custGeom>
              <a:avLst/>
              <a:gdLst/>
              <a:ahLst/>
              <a:cxnLst/>
              <a:rect l="l" t="t" r="r" b="b"/>
              <a:pathLst>
                <a:path w="1562100" h="600075">
                  <a:moveTo>
                    <a:pt x="1562100" y="0"/>
                  </a:moveTo>
                  <a:lnTo>
                    <a:pt x="0" y="0"/>
                  </a:lnTo>
                  <a:lnTo>
                    <a:pt x="0" y="499999"/>
                  </a:lnTo>
                  <a:lnTo>
                    <a:pt x="100075" y="600075"/>
                  </a:lnTo>
                  <a:lnTo>
                    <a:pt x="1462024" y="600075"/>
                  </a:lnTo>
                  <a:lnTo>
                    <a:pt x="1562100" y="499999"/>
                  </a:lnTo>
                  <a:lnTo>
                    <a:pt x="1562100" y="0"/>
                  </a:lnTo>
                  <a:close/>
                </a:path>
              </a:pathLst>
            </a:custGeom>
            <a:solidFill>
              <a:srgbClr val="F79546"/>
            </a:solidFill>
          </p:spPr>
          <p:txBody>
            <a:bodyPr wrap="square" lIns="0" tIns="0" rIns="0" bIns="0" rtlCol="0"/>
            <a:lstStyle/>
            <a:p>
              <a:endParaRPr/>
            </a:p>
          </p:txBody>
        </p:sp>
        <p:sp>
          <p:nvSpPr>
            <p:cNvPr id="48" name="object 48"/>
            <p:cNvSpPr/>
            <p:nvPr/>
          </p:nvSpPr>
          <p:spPr>
            <a:xfrm>
              <a:off x="6553200" y="2266949"/>
              <a:ext cx="1562100" cy="600075"/>
            </a:xfrm>
            <a:custGeom>
              <a:avLst/>
              <a:gdLst/>
              <a:ahLst/>
              <a:cxnLst/>
              <a:rect l="l" t="t" r="r" b="b"/>
              <a:pathLst>
                <a:path w="1562100" h="600075">
                  <a:moveTo>
                    <a:pt x="1462024" y="600075"/>
                  </a:moveTo>
                  <a:lnTo>
                    <a:pt x="100075" y="600075"/>
                  </a:lnTo>
                  <a:lnTo>
                    <a:pt x="0" y="499999"/>
                  </a:lnTo>
                  <a:lnTo>
                    <a:pt x="0" y="0"/>
                  </a:lnTo>
                  <a:lnTo>
                    <a:pt x="1562100" y="0"/>
                  </a:lnTo>
                  <a:lnTo>
                    <a:pt x="1562100" y="499999"/>
                  </a:lnTo>
                  <a:lnTo>
                    <a:pt x="1462024" y="600075"/>
                  </a:lnTo>
                  <a:close/>
                </a:path>
              </a:pathLst>
            </a:custGeom>
            <a:ln w="38100">
              <a:solidFill>
                <a:srgbClr val="974707"/>
              </a:solidFill>
            </a:ln>
          </p:spPr>
          <p:txBody>
            <a:bodyPr wrap="square" lIns="0" tIns="0" rIns="0" bIns="0" rtlCol="0"/>
            <a:lstStyle/>
            <a:p>
              <a:endParaRPr/>
            </a:p>
          </p:txBody>
        </p:sp>
        <p:pic>
          <p:nvPicPr>
            <p:cNvPr id="49" name="object 49"/>
            <p:cNvPicPr/>
            <p:nvPr/>
          </p:nvPicPr>
          <p:blipFill>
            <a:blip r:embed="rId16" cstate="print"/>
            <a:stretch>
              <a:fillRect/>
            </a:stretch>
          </p:blipFill>
          <p:spPr>
            <a:xfrm>
              <a:off x="6610350" y="3200336"/>
              <a:ext cx="1452499" cy="252412"/>
            </a:xfrm>
            <a:prstGeom prst="rect">
              <a:avLst/>
            </a:prstGeom>
          </p:spPr>
        </p:pic>
        <p:sp>
          <p:nvSpPr>
            <p:cNvPr id="50" name="object 50"/>
            <p:cNvSpPr/>
            <p:nvPr/>
          </p:nvSpPr>
          <p:spPr>
            <a:xfrm>
              <a:off x="6681850" y="3252723"/>
              <a:ext cx="1314450" cy="124460"/>
            </a:xfrm>
            <a:custGeom>
              <a:avLst/>
              <a:gdLst/>
              <a:ahLst/>
              <a:cxnLst/>
              <a:rect l="l" t="t" r="r" b="b"/>
              <a:pathLst>
                <a:path w="1314450" h="124460">
                  <a:moveTo>
                    <a:pt x="0" y="123951"/>
                  </a:moveTo>
                  <a:lnTo>
                    <a:pt x="803" y="99802"/>
                  </a:lnTo>
                  <a:lnTo>
                    <a:pt x="3000" y="80105"/>
                  </a:lnTo>
                  <a:lnTo>
                    <a:pt x="6268" y="66837"/>
                  </a:lnTo>
                  <a:lnTo>
                    <a:pt x="10287" y="61975"/>
                  </a:lnTo>
                  <a:lnTo>
                    <a:pt x="646810" y="61975"/>
                  </a:lnTo>
                  <a:lnTo>
                    <a:pt x="650849" y="57114"/>
                  </a:lnTo>
                  <a:lnTo>
                    <a:pt x="654161" y="43846"/>
                  </a:lnTo>
                  <a:lnTo>
                    <a:pt x="656401" y="24149"/>
                  </a:lnTo>
                  <a:lnTo>
                    <a:pt x="657225" y="0"/>
                  </a:lnTo>
                  <a:lnTo>
                    <a:pt x="658028" y="24149"/>
                  </a:lnTo>
                  <a:lnTo>
                    <a:pt x="660225" y="43846"/>
                  </a:lnTo>
                  <a:lnTo>
                    <a:pt x="663493" y="57114"/>
                  </a:lnTo>
                  <a:lnTo>
                    <a:pt x="667512" y="61975"/>
                  </a:lnTo>
                  <a:lnTo>
                    <a:pt x="1304035" y="61975"/>
                  </a:lnTo>
                  <a:lnTo>
                    <a:pt x="1308074" y="66837"/>
                  </a:lnTo>
                  <a:lnTo>
                    <a:pt x="1311386" y="80105"/>
                  </a:lnTo>
                  <a:lnTo>
                    <a:pt x="1313626" y="99802"/>
                  </a:lnTo>
                  <a:lnTo>
                    <a:pt x="1314450" y="123951"/>
                  </a:lnTo>
                </a:path>
              </a:pathLst>
            </a:custGeom>
            <a:ln w="25400">
              <a:solidFill>
                <a:srgbClr val="4F81BC"/>
              </a:solidFill>
            </a:ln>
          </p:spPr>
          <p:txBody>
            <a:bodyPr wrap="square" lIns="0" tIns="0" rIns="0" bIns="0" rtlCol="0"/>
            <a:lstStyle/>
            <a:p>
              <a:endParaRPr/>
            </a:p>
          </p:txBody>
        </p:sp>
      </p:grpSp>
      <p:sp>
        <p:nvSpPr>
          <p:cNvPr id="51" name="object 51"/>
          <p:cNvSpPr txBox="1"/>
          <p:nvPr/>
        </p:nvSpPr>
        <p:spPr>
          <a:xfrm>
            <a:off x="7263765" y="2935287"/>
            <a:ext cx="147955"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𝑟</a:t>
            </a:r>
            <a:endParaRPr sz="2000">
              <a:latin typeface="Cambria Math"/>
              <a:cs typeface="Cambria Math"/>
            </a:endParaRPr>
          </a:p>
        </p:txBody>
      </p:sp>
      <p:sp>
        <p:nvSpPr>
          <p:cNvPr id="52" name="object 52"/>
          <p:cNvSpPr txBox="1"/>
          <p:nvPr/>
        </p:nvSpPr>
        <p:spPr>
          <a:xfrm>
            <a:off x="7024369" y="2449131"/>
            <a:ext cx="541020" cy="266065"/>
          </a:xfrm>
          <a:prstGeom prst="rect">
            <a:avLst/>
          </a:prstGeom>
        </p:spPr>
        <p:txBody>
          <a:bodyPr vert="horz" wrap="square" lIns="0" tIns="15875" rIns="0" bIns="0" rtlCol="0">
            <a:spAutoFit/>
          </a:bodyPr>
          <a:lstStyle/>
          <a:p>
            <a:pPr marL="12700">
              <a:lnSpc>
                <a:spcPct val="100000"/>
              </a:lnSpc>
              <a:spcBef>
                <a:spcPts val="125"/>
              </a:spcBef>
            </a:pPr>
            <a:r>
              <a:rPr sz="1550">
                <a:solidFill>
                  <a:srgbClr val="FFFFFF"/>
                </a:solidFill>
                <a:latin typeface="Cambria Math"/>
                <a:cs typeface="Cambria Math"/>
              </a:rPr>
              <a:t>𝐵</a:t>
            </a:r>
            <a:r>
              <a:rPr sz="1550" spc="175">
                <a:solidFill>
                  <a:srgbClr val="FFFFFF"/>
                </a:solidFill>
                <a:latin typeface="Cambria Math"/>
                <a:cs typeface="Cambria Math"/>
              </a:rPr>
              <a:t> </a:t>
            </a:r>
            <a:r>
              <a:rPr sz="1550">
                <a:solidFill>
                  <a:srgbClr val="FFFFFF"/>
                </a:solidFill>
                <a:latin typeface="Cambria Math"/>
                <a:cs typeface="Cambria Math"/>
              </a:rPr>
              <a:t>=</a:t>
            </a:r>
            <a:r>
              <a:rPr sz="1550" spc="140">
                <a:solidFill>
                  <a:srgbClr val="FFFFFF"/>
                </a:solidFill>
                <a:latin typeface="Cambria Math"/>
                <a:cs typeface="Cambria Math"/>
              </a:rPr>
              <a:t> </a:t>
            </a:r>
            <a:r>
              <a:rPr sz="1550" spc="-50">
                <a:solidFill>
                  <a:srgbClr val="FFFFFF"/>
                </a:solidFill>
                <a:latin typeface="Cambria Math"/>
                <a:cs typeface="Cambria Math"/>
              </a:rPr>
              <a:t>0</a:t>
            </a:r>
            <a:endParaRPr sz="1550">
              <a:latin typeface="Cambria Math"/>
              <a:cs typeface="Cambria Math"/>
            </a:endParaRPr>
          </a:p>
        </p:txBody>
      </p:sp>
      <p:grpSp>
        <p:nvGrpSpPr>
          <p:cNvPr id="53" name="object 53"/>
          <p:cNvGrpSpPr/>
          <p:nvPr/>
        </p:nvGrpSpPr>
        <p:grpSpPr>
          <a:xfrm>
            <a:off x="6610350" y="2876486"/>
            <a:ext cx="1452880" cy="243204"/>
            <a:chOff x="6610350" y="2876486"/>
            <a:chExt cx="1452880" cy="243204"/>
          </a:xfrm>
        </p:grpSpPr>
        <p:pic>
          <p:nvPicPr>
            <p:cNvPr id="54" name="object 54"/>
            <p:cNvPicPr/>
            <p:nvPr/>
          </p:nvPicPr>
          <p:blipFill>
            <a:blip r:embed="rId17" cstate="print"/>
            <a:stretch>
              <a:fillRect/>
            </a:stretch>
          </p:blipFill>
          <p:spPr>
            <a:xfrm>
              <a:off x="6610350" y="2876486"/>
              <a:ext cx="1452499" cy="242887"/>
            </a:xfrm>
            <a:prstGeom prst="rect">
              <a:avLst/>
            </a:prstGeom>
          </p:spPr>
        </p:pic>
        <p:sp>
          <p:nvSpPr>
            <p:cNvPr id="55" name="object 55"/>
            <p:cNvSpPr/>
            <p:nvPr/>
          </p:nvSpPr>
          <p:spPr>
            <a:xfrm>
              <a:off x="6681851" y="2909950"/>
              <a:ext cx="1314450" cy="123825"/>
            </a:xfrm>
            <a:custGeom>
              <a:avLst/>
              <a:gdLst/>
              <a:ahLst/>
              <a:cxnLst/>
              <a:rect l="l" t="t" r="r" b="b"/>
              <a:pathLst>
                <a:path w="1314450" h="123825">
                  <a:moveTo>
                    <a:pt x="1314450" y="0"/>
                  </a:moveTo>
                  <a:lnTo>
                    <a:pt x="1313626" y="24076"/>
                  </a:lnTo>
                  <a:lnTo>
                    <a:pt x="1311386" y="43735"/>
                  </a:lnTo>
                  <a:lnTo>
                    <a:pt x="1308074" y="56989"/>
                  </a:lnTo>
                  <a:lnTo>
                    <a:pt x="1304035" y="61849"/>
                  </a:lnTo>
                  <a:lnTo>
                    <a:pt x="667512" y="61849"/>
                  </a:lnTo>
                  <a:lnTo>
                    <a:pt x="663493" y="66710"/>
                  </a:lnTo>
                  <a:lnTo>
                    <a:pt x="660225" y="79978"/>
                  </a:lnTo>
                  <a:lnTo>
                    <a:pt x="658028" y="99675"/>
                  </a:lnTo>
                  <a:lnTo>
                    <a:pt x="657225" y="123825"/>
                  </a:lnTo>
                  <a:lnTo>
                    <a:pt x="656401" y="99675"/>
                  </a:lnTo>
                  <a:lnTo>
                    <a:pt x="654161" y="79978"/>
                  </a:lnTo>
                  <a:lnTo>
                    <a:pt x="650849" y="66710"/>
                  </a:lnTo>
                  <a:lnTo>
                    <a:pt x="646810" y="61849"/>
                  </a:lnTo>
                  <a:lnTo>
                    <a:pt x="10287" y="61849"/>
                  </a:lnTo>
                  <a:lnTo>
                    <a:pt x="6268" y="56989"/>
                  </a:lnTo>
                  <a:lnTo>
                    <a:pt x="3000" y="43735"/>
                  </a:lnTo>
                  <a:lnTo>
                    <a:pt x="803" y="24076"/>
                  </a:lnTo>
                  <a:lnTo>
                    <a:pt x="0" y="0"/>
                  </a:lnTo>
                </a:path>
              </a:pathLst>
            </a:custGeom>
            <a:ln w="25400">
              <a:solidFill>
                <a:srgbClr val="4F81BC"/>
              </a:solidFill>
            </a:ln>
          </p:spPr>
          <p:txBody>
            <a:bodyPr wrap="square" lIns="0" tIns="0" rIns="0" bIns="0" rtlCol="0"/>
            <a:lstStyle/>
            <a:p>
              <a:endParaRPr/>
            </a:p>
          </p:txBody>
        </p:sp>
      </p:grpSp>
      <p:sp>
        <p:nvSpPr>
          <p:cNvPr id="57" name="object 57"/>
          <p:cNvSpPr txBox="1">
            <a:spLocks noGrp="1"/>
          </p:cNvSpPr>
          <p:nvPr>
            <p:ph type="sldNum" sz="quarter" idx="7"/>
          </p:nvPr>
        </p:nvSpPr>
        <p:spPr>
          <a:prstGeom prst="rect">
            <a:avLst/>
          </a:prstGeom>
        </p:spPr>
        <p:txBody>
          <a:bodyPr vert="horz" wrap="square" lIns="0" tIns="0" rIns="0" bIns="0" rtlCol="0">
            <a:spAutoFit/>
          </a:bodyPr>
          <a:lstStyle/>
          <a:p>
            <a:pPr marL="98425">
              <a:lnSpc>
                <a:spcPct val="100000"/>
              </a:lnSpc>
            </a:pPr>
            <a:r>
              <a:rPr spc="35"/>
              <a:t>45</a:t>
            </a:r>
          </a:p>
        </p:txBody>
      </p:sp>
      <p:pic>
        <p:nvPicPr>
          <p:cNvPr id="61" name="Picture 60">
            <a:extLst>
              <a:ext uri="{FF2B5EF4-FFF2-40B4-BE49-F238E27FC236}">
                <a16:creationId xmlns:a16="http://schemas.microsoft.com/office/drawing/2014/main" id="{9E1CAD87-F141-25EF-3C1D-E20D11CB9455}"/>
              </a:ext>
            </a:extLst>
          </p:cNvPr>
          <p:cNvPicPr>
            <a:picLocks noChangeAspect="1"/>
          </p:cNvPicPr>
          <p:nvPr/>
        </p:nvPicPr>
        <p:blipFill>
          <a:blip r:embed="rId18"/>
          <a:stretch>
            <a:fillRect/>
          </a:stretch>
        </p:blipFill>
        <p:spPr>
          <a:xfrm>
            <a:off x="838200" y="2360991"/>
            <a:ext cx="1272650" cy="632515"/>
          </a:xfrm>
          <a:prstGeom prst="rect">
            <a:avLst/>
          </a:prstGeom>
        </p:spPr>
      </p:pic>
      <p:pic>
        <p:nvPicPr>
          <p:cNvPr id="63" name="Picture 62">
            <a:extLst>
              <a:ext uri="{FF2B5EF4-FFF2-40B4-BE49-F238E27FC236}">
                <a16:creationId xmlns:a16="http://schemas.microsoft.com/office/drawing/2014/main" id="{10C57C28-4925-01FD-F285-DB3DA502D19E}"/>
              </a:ext>
            </a:extLst>
          </p:cNvPr>
          <p:cNvPicPr>
            <a:picLocks noChangeAspect="1"/>
          </p:cNvPicPr>
          <p:nvPr/>
        </p:nvPicPr>
        <p:blipFill>
          <a:blip r:embed="rId19"/>
          <a:stretch>
            <a:fillRect/>
          </a:stretch>
        </p:blipFill>
        <p:spPr>
          <a:xfrm>
            <a:off x="275533" y="3133407"/>
            <a:ext cx="2865368" cy="541067"/>
          </a:xfrm>
          <a:prstGeom prst="rect">
            <a:avLst/>
          </a:prstGeom>
        </p:spPr>
      </p:pic>
      <p:pic>
        <p:nvPicPr>
          <p:cNvPr id="65" name="Picture 64">
            <a:extLst>
              <a:ext uri="{FF2B5EF4-FFF2-40B4-BE49-F238E27FC236}">
                <a16:creationId xmlns:a16="http://schemas.microsoft.com/office/drawing/2014/main" id="{F1960139-50C1-B564-5807-E21D3ABE1DE1}"/>
              </a:ext>
            </a:extLst>
          </p:cNvPr>
          <p:cNvPicPr>
            <a:picLocks noChangeAspect="1"/>
          </p:cNvPicPr>
          <p:nvPr/>
        </p:nvPicPr>
        <p:blipFill>
          <a:blip r:embed="rId20"/>
          <a:stretch>
            <a:fillRect/>
          </a:stretch>
        </p:blipFill>
        <p:spPr>
          <a:xfrm>
            <a:off x="412870" y="1879082"/>
            <a:ext cx="2491956" cy="327688"/>
          </a:xfrm>
          <a:prstGeom prst="rect">
            <a:avLst/>
          </a:prstGeom>
        </p:spPr>
      </p:pic>
      <p:pic>
        <p:nvPicPr>
          <p:cNvPr id="67" name="Picture 66">
            <a:extLst>
              <a:ext uri="{FF2B5EF4-FFF2-40B4-BE49-F238E27FC236}">
                <a16:creationId xmlns:a16="http://schemas.microsoft.com/office/drawing/2014/main" id="{CB0B516E-EEF9-310B-BACA-7D8B755B548D}"/>
              </a:ext>
            </a:extLst>
          </p:cNvPr>
          <p:cNvPicPr>
            <a:picLocks noChangeAspect="1"/>
          </p:cNvPicPr>
          <p:nvPr/>
        </p:nvPicPr>
        <p:blipFill>
          <a:blip r:embed="rId21"/>
          <a:stretch>
            <a:fillRect/>
          </a:stretch>
        </p:blipFill>
        <p:spPr>
          <a:xfrm>
            <a:off x="611113" y="1264348"/>
            <a:ext cx="2042337" cy="434378"/>
          </a:xfrm>
          <a:prstGeom prst="rect">
            <a:avLst/>
          </a:prstGeom>
        </p:spPr>
      </p:pic>
      <p:sp>
        <p:nvSpPr>
          <p:cNvPr id="69" name="TextBox 68">
            <a:extLst>
              <a:ext uri="{FF2B5EF4-FFF2-40B4-BE49-F238E27FC236}">
                <a16:creationId xmlns:a16="http://schemas.microsoft.com/office/drawing/2014/main" id="{F04C33E4-A0BB-C24A-270F-5B90D86DCB9F}"/>
              </a:ext>
            </a:extLst>
          </p:cNvPr>
          <p:cNvSpPr txBox="1"/>
          <p:nvPr/>
        </p:nvSpPr>
        <p:spPr>
          <a:xfrm>
            <a:off x="386499" y="3746880"/>
            <a:ext cx="2527986" cy="1477328"/>
          </a:xfrm>
          <a:prstGeom prst="rect">
            <a:avLst/>
          </a:prstGeom>
          <a:noFill/>
        </p:spPr>
        <p:txBody>
          <a:bodyPr wrap="square">
            <a:spAutoFit/>
          </a:bodyPr>
          <a:lstStyle/>
          <a:p>
            <a:r>
              <a:rPr lang="en-US" dirty="0"/>
              <a:t>But </a:t>
            </a:r>
            <a:r>
              <a:rPr lang="en-US" b="1" dirty="0"/>
              <a:t>W0​ is never updated</a:t>
            </a:r>
            <a:r>
              <a:rPr lang="en-US" dirty="0"/>
              <a:t>, and ΔW is </a:t>
            </a:r>
            <a:r>
              <a:rPr lang="en-US" b="1" dirty="0"/>
              <a:t>not computed as a gradient</a:t>
            </a:r>
            <a:r>
              <a:rPr lang="en-US" dirty="0"/>
              <a:t> — it is </a:t>
            </a:r>
            <a:r>
              <a:rPr lang="en-US" b="1" dirty="0"/>
              <a:t>parameterized directly as BA</a:t>
            </a:r>
            <a:endParaRPr lang="en-IN" dirty="0"/>
          </a:p>
        </p:txBody>
      </p:sp>
      <p:pic>
        <p:nvPicPr>
          <p:cNvPr id="59" name="Picture 58">
            <a:extLst>
              <a:ext uri="{FF2B5EF4-FFF2-40B4-BE49-F238E27FC236}">
                <a16:creationId xmlns:a16="http://schemas.microsoft.com/office/drawing/2014/main" id="{F451F856-526A-0592-8BDC-27EC6126205F}"/>
              </a:ext>
            </a:extLst>
          </p:cNvPr>
          <p:cNvPicPr>
            <a:picLocks noChangeAspect="1"/>
          </p:cNvPicPr>
          <p:nvPr/>
        </p:nvPicPr>
        <p:blipFill>
          <a:blip r:embed="rId22"/>
          <a:stretch>
            <a:fillRect/>
          </a:stretch>
        </p:blipFill>
        <p:spPr>
          <a:xfrm>
            <a:off x="8186801" y="179581"/>
            <a:ext cx="3486637" cy="495369"/>
          </a:xfrm>
          <a:prstGeom prst="rect">
            <a:avLst/>
          </a:prstGeom>
        </p:spPr>
      </p:pic>
      <p:sp>
        <p:nvSpPr>
          <p:cNvPr id="62" name="TextBox 61">
            <a:extLst>
              <a:ext uri="{FF2B5EF4-FFF2-40B4-BE49-F238E27FC236}">
                <a16:creationId xmlns:a16="http://schemas.microsoft.com/office/drawing/2014/main" id="{661EBABE-B2FF-DF3D-7B2F-FEC2149CB8BE}"/>
              </a:ext>
            </a:extLst>
          </p:cNvPr>
          <p:cNvSpPr txBox="1"/>
          <p:nvPr/>
        </p:nvSpPr>
        <p:spPr>
          <a:xfrm>
            <a:off x="6244970" y="350829"/>
            <a:ext cx="4768651" cy="369332"/>
          </a:xfrm>
          <a:prstGeom prst="rect">
            <a:avLst/>
          </a:prstGeom>
          <a:noFill/>
        </p:spPr>
        <p:txBody>
          <a:bodyPr wrap="square">
            <a:spAutoFit/>
          </a:bodyPr>
          <a:lstStyle/>
          <a:p>
            <a:pPr marL="315595" marR="5080" indent="-303530">
              <a:lnSpc>
                <a:spcPct val="100000"/>
              </a:lnSpc>
              <a:spcBef>
                <a:spcPts val="125"/>
              </a:spcBef>
            </a:pPr>
            <a:r>
              <a:rPr lang="en-IN" spc="55" dirty="0">
                <a:latin typeface="Trebuchet MS"/>
                <a:cs typeface="Trebuchet MS"/>
              </a:rPr>
              <a:t>For</a:t>
            </a:r>
            <a:r>
              <a:rPr lang="en-IN" sz="1800" spc="55" dirty="0">
                <a:latin typeface="Trebuchet MS"/>
                <a:cs typeface="Trebuchet MS"/>
              </a:rPr>
              <a:t>ward </a:t>
            </a:r>
            <a:r>
              <a:rPr lang="en-IN" sz="1800" spc="110" dirty="0">
                <a:latin typeface="Trebuchet MS"/>
                <a:cs typeface="Trebuchet MS"/>
              </a:rPr>
              <a:t>Pass</a:t>
            </a:r>
            <a:endParaRPr lang="en-IN" sz="1800" dirty="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00450" y="2285873"/>
            <a:ext cx="1957451" cy="1909826"/>
          </a:xfrm>
          <a:prstGeom prst="rect">
            <a:avLst/>
          </a:prstGeom>
        </p:spPr>
      </p:pic>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50"/>
              <a:t> </a:t>
            </a:r>
            <a:r>
              <a:t>-</a:t>
            </a:r>
            <a:r>
              <a:rPr spc="-145"/>
              <a:t> </a:t>
            </a:r>
            <a:r>
              <a:rPr spc="120"/>
              <a:t>Working</a:t>
            </a:r>
          </a:p>
        </p:txBody>
      </p:sp>
      <p:sp>
        <p:nvSpPr>
          <p:cNvPr id="4" name="object 4"/>
          <p:cNvSpPr txBox="1"/>
          <p:nvPr/>
        </p:nvSpPr>
        <p:spPr>
          <a:xfrm>
            <a:off x="3676650" y="2343150"/>
            <a:ext cx="1809750" cy="1762125"/>
          </a:xfrm>
          <a:prstGeom prst="rect">
            <a:avLst/>
          </a:prstGeom>
          <a:solidFill>
            <a:srgbClr val="4F81BC"/>
          </a:solidFill>
          <a:ln w="38100">
            <a:solidFill>
              <a:srgbClr val="1F487C"/>
            </a:solidFill>
          </a:ln>
        </p:spPr>
        <p:txBody>
          <a:bodyPr vert="horz" wrap="square" lIns="0" tIns="49530" rIns="0" bIns="0" rtlCol="0">
            <a:spAutoFit/>
          </a:bodyPr>
          <a:lstStyle/>
          <a:p>
            <a:pPr>
              <a:lnSpc>
                <a:spcPct val="100000"/>
              </a:lnSpc>
              <a:spcBef>
                <a:spcPts val="390"/>
              </a:spcBef>
            </a:pPr>
            <a:endParaRPr sz="1800">
              <a:latin typeface="Times New Roman"/>
              <a:cs typeface="Times New Roman"/>
            </a:endParaRPr>
          </a:p>
          <a:p>
            <a:pPr marL="467359" marR="347345" indent="-113030">
              <a:lnSpc>
                <a:spcPts val="2100"/>
              </a:lnSpc>
            </a:pPr>
            <a:r>
              <a:rPr sz="1800" spc="-10">
                <a:solidFill>
                  <a:srgbClr val="FFFFFF"/>
                </a:solidFill>
                <a:latin typeface="Trebuchet MS"/>
                <a:cs typeface="Trebuchet MS"/>
              </a:rPr>
              <a:t>Pretrained </a:t>
            </a:r>
            <a:r>
              <a:rPr sz="1800" spc="65">
                <a:solidFill>
                  <a:srgbClr val="FFFFFF"/>
                </a:solidFill>
                <a:latin typeface="Trebuchet MS"/>
                <a:cs typeface="Trebuchet MS"/>
              </a:rPr>
              <a:t>Weights</a:t>
            </a:r>
            <a:endParaRPr sz="1800">
              <a:latin typeface="Trebuchet MS"/>
              <a:cs typeface="Trebuchet MS"/>
            </a:endParaRPr>
          </a:p>
          <a:p>
            <a:pPr marL="411480">
              <a:lnSpc>
                <a:spcPct val="100000"/>
              </a:lnSpc>
              <a:spcBef>
                <a:spcPts val="1040"/>
              </a:spcBef>
            </a:pPr>
            <a:r>
              <a:rPr sz="3000" baseline="-20833">
                <a:solidFill>
                  <a:srgbClr val="FFFFFF"/>
                </a:solidFill>
                <a:latin typeface="Cambria Math"/>
                <a:cs typeface="Cambria Math"/>
              </a:rPr>
              <a:t>W</a:t>
            </a:r>
            <a:r>
              <a:rPr sz="3000" spc="-37" baseline="-20833">
                <a:solidFill>
                  <a:srgbClr val="FFFFFF"/>
                </a:solidFill>
                <a:latin typeface="Cambria Math"/>
                <a:cs typeface="Cambria Math"/>
              </a:rPr>
              <a:t> </a:t>
            </a:r>
            <a:r>
              <a:rPr sz="3000" baseline="-20833">
                <a:solidFill>
                  <a:srgbClr val="FFFFFF"/>
                </a:solidFill>
                <a:latin typeface="Cambria Math"/>
                <a:cs typeface="Cambria Math"/>
              </a:rPr>
              <a:t>ε </a:t>
            </a:r>
            <a:r>
              <a:rPr sz="3000" spc="-30" baseline="-20833">
                <a:solidFill>
                  <a:srgbClr val="FFFFFF"/>
                </a:solidFill>
                <a:latin typeface="Cambria Math"/>
                <a:cs typeface="Cambria Math"/>
              </a:rPr>
              <a:t>ℝ</a:t>
            </a:r>
            <a:r>
              <a:rPr sz="1500" spc="-20">
                <a:solidFill>
                  <a:srgbClr val="FFFFFF"/>
                </a:solidFill>
                <a:latin typeface="Cambria Math"/>
                <a:cs typeface="Cambria Math"/>
              </a:rPr>
              <a:t>𝑑×𝑑</a:t>
            </a:r>
            <a:endParaRPr sz="1500">
              <a:latin typeface="Cambria Math"/>
              <a:cs typeface="Cambria Math"/>
            </a:endParaRPr>
          </a:p>
        </p:txBody>
      </p:sp>
      <p:grpSp>
        <p:nvGrpSpPr>
          <p:cNvPr id="5" name="object 5"/>
          <p:cNvGrpSpPr/>
          <p:nvPr/>
        </p:nvGrpSpPr>
        <p:grpSpPr>
          <a:xfrm>
            <a:off x="4448175" y="4600511"/>
            <a:ext cx="3329304" cy="557530"/>
            <a:chOff x="4448175" y="4600511"/>
            <a:chExt cx="3329304" cy="557530"/>
          </a:xfrm>
        </p:grpSpPr>
        <p:pic>
          <p:nvPicPr>
            <p:cNvPr id="6" name="object 6"/>
            <p:cNvPicPr/>
            <p:nvPr/>
          </p:nvPicPr>
          <p:blipFill>
            <a:blip r:embed="rId3" cstate="print"/>
            <a:stretch>
              <a:fillRect/>
            </a:stretch>
          </p:blipFill>
          <p:spPr>
            <a:xfrm>
              <a:off x="4448175" y="4781486"/>
              <a:ext cx="3290951" cy="376237"/>
            </a:xfrm>
            <a:prstGeom prst="rect">
              <a:avLst/>
            </a:prstGeom>
          </p:spPr>
        </p:pic>
        <p:sp>
          <p:nvSpPr>
            <p:cNvPr id="7" name="object 7"/>
            <p:cNvSpPr/>
            <p:nvPr/>
          </p:nvSpPr>
          <p:spPr>
            <a:xfrm>
              <a:off x="4524375" y="4838699"/>
              <a:ext cx="3143250" cy="228600"/>
            </a:xfrm>
            <a:custGeom>
              <a:avLst/>
              <a:gdLst/>
              <a:ahLst/>
              <a:cxnLst/>
              <a:rect l="l" t="t" r="r" b="b"/>
              <a:pathLst>
                <a:path w="3143250" h="228600">
                  <a:moveTo>
                    <a:pt x="3143250" y="0"/>
                  </a:moveTo>
                  <a:lnTo>
                    <a:pt x="0" y="0"/>
                  </a:lnTo>
                  <a:lnTo>
                    <a:pt x="0" y="228600"/>
                  </a:lnTo>
                  <a:lnTo>
                    <a:pt x="3143250" y="228600"/>
                  </a:lnTo>
                  <a:lnTo>
                    <a:pt x="3143250" y="0"/>
                  </a:lnTo>
                  <a:close/>
                </a:path>
              </a:pathLst>
            </a:custGeom>
            <a:solidFill>
              <a:srgbClr val="C0504D"/>
            </a:solidFill>
          </p:spPr>
          <p:txBody>
            <a:bodyPr wrap="square" lIns="0" tIns="0" rIns="0" bIns="0" rtlCol="0"/>
            <a:lstStyle/>
            <a:p>
              <a:endParaRPr/>
            </a:p>
          </p:txBody>
        </p:sp>
        <p:sp>
          <p:nvSpPr>
            <p:cNvPr id="8" name="object 8"/>
            <p:cNvSpPr/>
            <p:nvPr/>
          </p:nvSpPr>
          <p:spPr>
            <a:xfrm>
              <a:off x="4524375" y="4838699"/>
              <a:ext cx="3143250" cy="228600"/>
            </a:xfrm>
            <a:custGeom>
              <a:avLst/>
              <a:gdLst/>
              <a:ahLst/>
              <a:cxnLst/>
              <a:rect l="l" t="t" r="r" b="b"/>
              <a:pathLst>
                <a:path w="3143250" h="228600">
                  <a:moveTo>
                    <a:pt x="0" y="228600"/>
                  </a:moveTo>
                  <a:lnTo>
                    <a:pt x="3143250" y="228600"/>
                  </a:lnTo>
                  <a:lnTo>
                    <a:pt x="3143250" y="0"/>
                  </a:lnTo>
                  <a:lnTo>
                    <a:pt x="0" y="0"/>
                  </a:lnTo>
                  <a:lnTo>
                    <a:pt x="0" y="228600"/>
                  </a:lnTo>
                  <a:close/>
                </a:path>
              </a:pathLst>
            </a:custGeom>
            <a:ln w="38100">
              <a:solidFill>
                <a:srgbClr val="622422"/>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495800" y="4600511"/>
              <a:ext cx="3281426" cy="261937"/>
            </a:xfrm>
            <a:prstGeom prst="rect">
              <a:avLst/>
            </a:prstGeom>
          </p:spPr>
        </p:pic>
        <p:sp>
          <p:nvSpPr>
            <p:cNvPr id="10" name="object 10"/>
            <p:cNvSpPr/>
            <p:nvPr/>
          </p:nvSpPr>
          <p:spPr>
            <a:xfrm>
              <a:off x="4567301" y="4653025"/>
              <a:ext cx="3143250" cy="133350"/>
            </a:xfrm>
            <a:custGeom>
              <a:avLst/>
              <a:gdLst/>
              <a:ahLst/>
              <a:cxnLst/>
              <a:rect l="l" t="t" r="r" b="b"/>
              <a:pathLst>
                <a:path w="3143250" h="133350">
                  <a:moveTo>
                    <a:pt x="0" y="133350"/>
                  </a:moveTo>
                  <a:lnTo>
                    <a:pt x="869" y="107394"/>
                  </a:lnTo>
                  <a:lnTo>
                    <a:pt x="3238" y="86201"/>
                  </a:lnTo>
                  <a:lnTo>
                    <a:pt x="6750" y="71913"/>
                  </a:lnTo>
                  <a:lnTo>
                    <a:pt x="11049" y="66675"/>
                  </a:lnTo>
                  <a:lnTo>
                    <a:pt x="1560449" y="66675"/>
                  </a:lnTo>
                  <a:lnTo>
                    <a:pt x="1564767" y="61418"/>
                  </a:lnTo>
                  <a:lnTo>
                    <a:pt x="1568323" y="47101"/>
                  </a:lnTo>
                  <a:lnTo>
                    <a:pt x="1570736" y="25902"/>
                  </a:lnTo>
                  <a:lnTo>
                    <a:pt x="1571625" y="0"/>
                  </a:lnTo>
                  <a:lnTo>
                    <a:pt x="1572494" y="25902"/>
                  </a:lnTo>
                  <a:lnTo>
                    <a:pt x="1574863" y="47101"/>
                  </a:lnTo>
                  <a:lnTo>
                    <a:pt x="1578375" y="61418"/>
                  </a:lnTo>
                  <a:lnTo>
                    <a:pt x="1582674" y="66675"/>
                  </a:lnTo>
                  <a:lnTo>
                    <a:pt x="3132074" y="66675"/>
                  </a:lnTo>
                  <a:lnTo>
                    <a:pt x="3136392" y="71913"/>
                  </a:lnTo>
                  <a:lnTo>
                    <a:pt x="3139948" y="86201"/>
                  </a:lnTo>
                  <a:lnTo>
                    <a:pt x="3142360" y="107394"/>
                  </a:lnTo>
                  <a:lnTo>
                    <a:pt x="3143250" y="133350"/>
                  </a:lnTo>
                </a:path>
              </a:pathLst>
            </a:custGeom>
            <a:ln w="25400">
              <a:solidFill>
                <a:srgbClr val="4F81BC"/>
              </a:solidFill>
            </a:ln>
          </p:spPr>
          <p:txBody>
            <a:bodyPr wrap="square" lIns="0" tIns="0" rIns="0" bIns="0" rtlCol="0"/>
            <a:lstStyle/>
            <a:p>
              <a:endParaRPr/>
            </a:p>
          </p:txBody>
        </p:sp>
      </p:grpSp>
      <p:sp>
        <p:nvSpPr>
          <p:cNvPr id="11" name="object 11"/>
          <p:cNvSpPr txBox="1"/>
          <p:nvPr/>
        </p:nvSpPr>
        <p:spPr>
          <a:xfrm>
            <a:off x="4229734" y="4753673"/>
            <a:ext cx="172720"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X</a:t>
            </a:r>
            <a:endParaRPr sz="2000">
              <a:latin typeface="Cambria Math"/>
              <a:cs typeface="Cambria Math"/>
            </a:endParaRPr>
          </a:p>
        </p:txBody>
      </p:sp>
      <p:sp>
        <p:nvSpPr>
          <p:cNvPr id="12" name="object 12"/>
          <p:cNvSpPr txBox="1"/>
          <p:nvPr/>
        </p:nvSpPr>
        <p:spPr>
          <a:xfrm>
            <a:off x="6069710" y="4301807"/>
            <a:ext cx="175260"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𝑑</a:t>
            </a:r>
            <a:endParaRPr sz="2000">
              <a:latin typeface="Cambria Math"/>
              <a:cs typeface="Cambria Math"/>
            </a:endParaRPr>
          </a:p>
        </p:txBody>
      </p:sp>
      <p:grpSp>
        <p:nvGrpSpPr>
          <p:cNvPr id="13" name="object 13"/>
          <p:cNvGrpSpPr/>
          <p:nvPr/>
        </p:nvGrpSpPr>
        <p:grpSpPr>
          <a:xfrm>
            <a:off x="4448175" y="457073"/>
            <a:ext cx="7743825" cy="4300855"/>
            <a:chOff x="4448175" y="457073"/>
            <a:chExt cx="7743825" cy="4300855"/>
          </a:xfrm>
        </p:grpSpPr>
        <p:pic>
          <p:nvPicPr>
            <p:cNvPr id="14" name="object 14"/>
            <p:cNvPicPr/>
            <p:nvPr/>
          </p:nvPicPr>
          <p:blipFill>
            <a:blip r:embed="rId5" cstate="print"/>
            <a:stretch>
              <a:fillRect/>
            </a:stretch>
          </p:blipFill>
          <p:spPr>
            <a:xfrm>
              <a:off x="4676775" y="4181411"/>
              <a:ext cx="538162" cy="557212"/>
            </a:xfrm>
            <a:prstGeom prst="rect">
              <a:avLst/>
            </a:prstGeom>
          </p:spPr>
        </p:pic>
        <p:pic>
          <p:nvPicPr>
            <p:cNvPr id="15" name="object 15"/>
            <p:cNvPicPr/>
            <p:nvPr/>
          </p:nvPicPr>
          <p:blipFill>
            <a:blip r:embed="rId6" cstate="print"/>
            <a:stretch>
              <a:fillRect/>
            </a:stretch>
          </p:blipFill>
          <p:spPr>
            <a:xfrm>
              <a:off x="4734813" y="4224146"/>
              <a:ext cx="422401" cy="437895"/>
            </a:xfrm>
            <a:prstGeom prst="rect">
              <a:avLst/>
            </a:prstGeom>
          </p:spPr>
        </p:pic>
        <p:sp>
          <p:nvSpPr>
            <p:cNvPr id="16" name="object 16"/>
            <p:cNvSpPr/>
            <p:nvPr/>
          </p:nvSpPr>
          <p:spPr>
            <a:xfrm>
              <a:off x="4734813" y="4224146"/>
              <a:ext cx="422909" cy="438150"/>
            </a:xfrm>
            <a:custGeom>
              <a:avLst/>
              <a:gdLst/>
              <a:ahLst/>
              <a:cxnLst/>
              <a:rect l="l" t="t" r="r" b="b"/>
              <a:pathLst>
                <a:path w="422910" h="438150">
                  <a:moveTo>
                    <a:pt x="29337" y="0"/>
                  </a:moveTo>
                  <a:lnTo>
                    <a:pt x="358139" y="29336"/>
                  </a:lnTo>
                  <a:lnTo>
                    <a:pt x="268605" y="104139"/>
                  </a:lnTo>
                  <a:lnTo>
                    <a:pt x="422401" y="288163"/>
                  </a:lnTo>
                  <a:lnTo>
                    <a:pt x="243332" y="437895"/>
                  </a:lnTo>
                  <a:lnTo>
                    <a:pt x="89535" y="253872"/>
                  </a:lnTo>
                  <a:lnTo>
                    <a:pt x="0" y="328675"/>
                  </a:lnTo>
                  <a:lnTo>
                    <a:pt x="29337" y="0"/>
                  </a:lnTo>
                  <a:close/>
                </a:path>
              </a:pathLst>
            </a:custGeom>
            <a:ln w="9524">
              <a:solidFill>
                <a:srgbClr val="497DBA"/>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6905625" y="1743011"/>
              <a:ext cx="547687" cy="557212"/>
            </a:xfrm>
            <a:prstGeom prst="rect">
              <a:avLst/>
            </a:prstGeom>
          </p:spPr>
        </p:pic>
        <p:pic>
          <p:nvPicPr>
            <p:cNvPr id="18" name="object 18"/>
            <p:cNvPicPr/>
            <p:nvPr/>
          </p:nvPicPr>
          <p:blipFill>
            <a:blip r:embed="rId8" cstate="print"/>
            <a:stretch>
              <a:fillRect/>
            </a:stretch>
          </p:blipFill>
          <p:spPr>
            <a:xfrm>
              <a:off x="6969125" y="1779143"/>
              <a:ext cx="422401" cy="437896"/>
            </a:xfrm>
            <a:prstGeom prst="rect">
              <a:avLst/>
            </a:prstGeom>
          </p:spPr>
        </p:pic>
        <p:sp>
          <p:nvSpPr>
            <p:cNvPr id="19" name="object 19"/>
            <p:cNvSpPr/>
            <p:nvPr/>
          </p:nvSpPr>
          <p:spPr>
            <a:xfrm>
              <a:off x="6969125" y="1779143"/>
              <a:ext cx="422909" cy="438150"/>
            </a:xfrm>
            <a:custGeom>
              <a:avLst/>
              <a:gdLst/>
              <a:ahLst/>
              <a:cxnLst/>
              <a:rect l="l" t="t" r="r" b="b"/>
              <a:pathLst>
                <a:path w="422909" h="438150">
                  <a:moveTo>
                    <a:pt x="29336" y="0"/>
                  </a:moveTo>
                  <a:lnTo>
                    <a:pt x="358140" y="29464"/>
                  </a:lnTo>
                  <a:lnTo>
                    <a:pt x="268604" y="104267"/>
                  </a:lnTo>
                  <a:lnTo>
                    <a:pt x="422401" y="288290"/>
                  </a:lnTo>
                  <a:lnTo>
                    <a:pt x="243331" y="437896"/>
                  </a:lnTo>
                  <a:lnTo>
                    <a:pt x="89534" y="253873"/>
                  </a:lnTo>
                  <a:lnTo>
                    <a:pt x="0" y="328803"/>
                  </a:lnTo>
                  <a:lnTo>
                    <a:pt x="29336" y="0"/>
                  </a:lnTo>
                  <a:close/>
                </a:path>
              </a:pathLst>
            </a:custGeom>
            <a:ln w="9525">
              <a:solidFill>
                <a:srgbClr val="497DBA"/>
              </a:solidFill>
            </a:ln>
          </p:spPr>
          <p:txBody>
            <a:bodyPr wrap="square" lIns="0" tIns="0" rIns="0" bIns="0" rtlCol="0"/>
            <a:lstStyle/>
            <a:p>
              <a:endParaRPr/>
            </a:p>
          </p:txBody>
        </p:sp>
        <p:pic>
          <p:nvPicPr>
            <p:cNvPr id="20" name="object 20"/>
            <p:cNvPicPr/>
            <p:nvPr/>
          </p:nvPicPr>
          <p:blipFill>
            <a:blip r:embed="rId9" cstate="print"/>
            <a:stretch>
              <a:fillRect/>
            </a:stretch>
          </p:blipFill>
          <p:spPr>
            <a:xfrm>
              <a:off x="6724650" y="4190936"/>
              <a:ext cx="547687" cy="566737"/>
            </a:xfrm>
            <a:prstGeom prst="rect">
              <a:avLst/>
            </a:prstGeom>
          </p:spPr>
        </p:pic>
        <p:pic>
          <p:nvPicPr>
            <p:cNvPr id="21" name="object 21"/>
            <p:cNvPicPr/>
            <p:nvPr/>
          </p:nvPicPr>
          <p:blipFill>
            <a:blip r:embed="rId10" cstate="print"/>
            <a:stretch>
              <a:fillRect/>
            </a:stretch>
          </p:blipFill>
          <p:spPr>
            <a:xfrm>
              <a:off x="6790308" y="4230369"/>
              <a:ext cx="423545" cy="444881"/>
            </a:xfrm>
            <a:prstGeom prst="rect">
              <a:avLst/>
            </a:prstGeom>
          </p:spPr>
        </p:pic>
        <p:sp>
          <p:nvSpPr>
            <p:cNvPr id="22" name="object 22"/>
            <p:cNvSpPr/>
            <p:nvPr/>
          </p:nvSpPr>
          <p:spPr>
            <a:xfrm>
              <a:off x="6790308" y="4230369"/>
              <a:ext cx="423545" cy="445134"/>
            </a:xfrm>
            <a:custGeom>
              <a:avLst/>
              <a:gdLst/>
              <a:ahLst/>
              <a:cxnLst/>
              <a:rect l="l" t="t" r="r" b="b"/>
              <a:pathLst>
                <a:path w="423545" h="445135">
                  <a:moveTo>
                    <a:pt x="382905" y="0"/>
                  </a:moveTo>
                  <a:lnTo>
                    <a:pt x="423545" y="327532"/>
                  </a:lnTo>
                  <a:lnTo>
                    <a:pt x="331470" y="255777"/>
                  </a:lnTo>
                  <a:lnTo>
                    <a:pt x="184023" y="444880"/>
                  </a:lnTo>
                  <a:lnTo>
                    <a:pt x="0" y="301370"/>
                  </a:lnTo>
                  <a:lnTo>
                    <a:pt x="147447" y="112267"/>
                  </a:lnTo>
                  <a:lnTo>
                    <a:pt x="55372" y="40512"/>
                  </a:lnTo>
                  <a:lnTo>
                    <a:pt x="382905" y="0"/>
                  </a:lnTo>
                  <a:close/>
                </a:path>
              </a:pathLst>
            </a:custGeom>
            <a:ln w="9525">
              <a:solidFill>
                <a:srgbClr val="497DBA"/>
              </a:solidFill>
            </a:ln>
          </p:spPr>
          <p:txBody>
            <a:bodyPr wrap="square" lIns="0" tIns="0" rIns="0" bIns="0" rtlCol="0"/>
            <a:lstStyle/>
            <a:p>
              <a:endParaRPr/>
            </a:p>
          </p:txBody>
        </p:sp>
        <p:pic>
          <p:nvPicPr>
            <p:cNvPr id="23" name="object 23"/>
            <p:cNvPicPr/>
            <p:nvPr/>
          </p:nvPicPr>
          <p:blipFill>
            <a:blip r:embed="rId11" cstate="print"/>
            <a:stretch>
              <a:fillRect/>
            </a:stretch>
          </p:blipFill>
          <p:spPr>
            <a:xfrm>
              <a:off x="4810125" y="1723961"/>
              <a:ext cx="538162" cy="557212"/>
            </a:xfrm>
            <a:prstGeom prst="rect">
              <a:avLst/>
            </a:prstGeom>
          </p:spPr>
        </p:pic>
        <p:pic>
          <p:nvPicPr>
            <p:cNvPr id="24" name="object 24"/>
            <p:cNvPicPr/>
            <p:nvPr/>
          </p:nvPicPr>
          <p:blipFill>
            <a:blip r:embed="rId12" cstate="print"/>
            <a:stretch>
              <a:fillRect/>
            </a:stretch>
          </p:blipFill>
          <p:spPr>
            <a:xfrm>
              <a:off x="4869941" y="1764792"/>
              <a:ext cx="421894" cy="435737"/>
            </a:xfrm>
            <a:prstGeom prst="rect">
              <a:avLst/>
            </a:prstGeom>
          </p:spPr>
        </p:pic>
        <p:sp>
          <p:nvSpPr>
            <p:cNvPr id="25" name="object 25"/>
            <p:cNvSpPr/>
            <p:nvPr/>
          </p:nvSpPr>
          <p:spPr>
            <a:xfrm>
              <a:off x="4869941" y="1764792"/>
              <a:ext cx="422275" cy="436245"/>
            </a:xfrm>
            <a:custGeom>
              <a:avLst/>
              <a:gdLst/>
              <a:ahLst/>
              <a:cxnLst/>
              <a:rect l="l" t="t" r="r" b="b"/>
              <a:pathLst>
                <a:path w="422275" h="436244">
                  <a:moveTo>
                    <a:pt x="395732" y="0"/>
                  </a:moveTo>
                  <a:lnTo>
                    <a:pt x="421894" y="328930"/>
                  </a:lnTo>
                  <a:lnTo>
                    <a:pt x="333121" y="253237"/>
                  </a:lnTo>
                  <a:lnTo>
                    <a:pt x="177546" y="435737"/>
                  </a:lnTo>
                  <a:lnTo>
                    <a:pt x="0" y="284353"/>
                  </a:lnTo>
                  <a:lnTo>
                    <a:pt x="155448" y="101854"/>
                  </a:lnTo>
                  <a:lnTo>
                    <a:pt x="66675" y="26162"/>
                  </a:lnTo>
                  <a:lnTo>
                    <a:pt x="395732" y="0"/>
                  </a:lnTo>
                  <a:close/>
                </a:path>
              </a:pathLst>
            </a:custGeom>
            <a:ln w="9525">
              <a:solidFill>
                <a:srgbClr val="497DBA"/>
              </a:solidFill>
            </a:ln>
          </p:spPr>
          <p:txBody>
            <a:bodyPr wrap="square" lIns="0" tIns="0" rIns="0" bIns="0" rtlCol="0"/>
            <a:lstStyle/>
            <a:p>
              <a:endParaRPr/>
            </a:p>
          </p:txBody>
        </p:sp>
        <p:pic>
          <p:nvPicPr>
            <p:cNvPr id="26" name="object 26"/>
            <p:cNvPicPr/>
            <p:nvPr/>
          </p:nvPicPr>
          <p:blipFill>
            <a:blip r:embed="rId13" cstate="print"/>
            <a:stretch>
              <a:fillRect/>
            </a:stretch>
          </p:blipFill>
          <p:spPr>
            <a:xfrm>
              <a:off x="5829300" y="1723961"/>
              <a:ext cx="538162" cy="528637"/>
            </a:xfrm>
            <a:prstGeom prst="rect">
              <a:avLst/>
            </a:prstGeom>
          </p:spPr>
        </p:pic>
        <p:pic>
          <p:nvPicPr>
            <p:cNvPr id="27" name="object 27"/>
            <p:cNvPicPr/>
            <p:nvPr/>
          </p:nvPicPr>
          <p:blipFill>
            <a:blip r:embed="rId14" cstate="print"/>
            <a:stretch>
              <a:fillRect/>
            </a:stretch>
          </p:blipFill>
          <p:spPr>
            <a:xfrm>
              <a:off x="5890767" y="1764030"/>
              <a:ext cx="419989" cy="406400"/>
            </a:xfrm>
            <a:prstGeom prst="rect">
              <a:avLst/>
            </a:prstGeom>
          </p:spPr>
        </p:pic>
        <p:sp>
          <p:nvSpPr>
            <p:cNvPr id="28" name="object 28"/>
            <p:cNvSpPr/>
            <p:nvPr/>
          </p:nvSpPr>
          <p:spPr>
            <a:xfrm>
              <a:off x="5890767" y="1763903"/>
              <a:ext cx="420370" cy="406400"/>
            </a:xfrm>
            <a:custGeom>
              <a:avLst/>
              <a:gdLst/>
              <a:ahLst/>
              <a:cxnLst/>
              <a:rect l="l" t="t" r="r" b="b"/>
              <a:pathLst>
                <a:path w="420370" h="406400">
                  <a:moveTo>
                    <a:pt x="0" y="138049"/>
                  </a:moveTo>
                  <a:lnTo>
                    <a:pt x="145034" y="138049"/>
                  </a:lnTo>
                  <a:lnTo>
                    <a:pt x="145034" y="0"/>
                  </a:lnTo>
                  <a:lnTo>
                    <a:pt x="274955" y="0"/>
                  </a:lnTo>
                  <a:lnTo>
                    <a:pt x="274955" y="138049"/>
                  </a:lnTo>
                  <a:lnTo>
                    <a:pt x="419989" y="138049"/>
                  </a:lnTo>
                  <a:lnTo>
                    <a:pt x="419989" y="267970"/>
                  </a:lnTo>
                  <a:lnTo>
                    <a:pt x="274955" y="267970"/>
                  </a:lnTo>
                  <a:lnTo>
                    <a:pt x="274955" y="406019"/>
                  </a:lnTo>
                  <a:lnTo>
                    <a:pt x="145034" y="406019"/>
                  </a:lnTo>
                  <a:lnTo>
                    <a:pt x="145034" y="267970"/>
                  </a:lnTo>
                  <a:lnTo>
                    <a:pt x="0" y="267970"/>
                  </a:lnTo>
                  <a:lnTo>
                    <a:pt x="0" y="138049"/>
                  </a:lnTo>
                  <a:close/>
                </a:path>
              </a:pathLst>
            </a:custGeom>
            <a:ln w="9524">
              <a:solidFill>
                <a:srgbClr val="497DBA"/>
              </a:solidFill>
            </a:ln>
          </p:spPr>
          <p:txBody>
            <a:bodyPr wrap="square" lIns="0" tIns="0" rIns="0" bIns="0" rtlCol="0"/>
            <a:lstStyle/>
            <a:p>
              <a:endParaRPr/>
            </a:p>
          </p:txBody>
        </p:sp>
        <p:pic>
          <p:nvPicPr>
            <p:cNvPr id="29" name="object 29"/>
            <p:cNvPicPr/>
            <p:nvPr/>
          </p:nvPicPr>
          <p:blipFill>
            <a:blip r:embed="rId3" cstate="print"/>
            <a:stretch>
              <a:fillRect/>
            </a:stretch>
          </p:blipFill>
          <p:spPr>
            <a:xfrm>
              <a:off x="4448175" y="1323911"/>
              <a:ext cx="3290951" cy="376237"/>
            </a:xfrm>
            <a:prstGeom prst="rect">
              <a:avLst/>
            </a:prstGeom>
          </p:spPr>
        </p:pic>
        <p:sp>
          <p:nvSpPr>
            <p:cNvPr id="30" name="object 30"/>
            <p:cNvSpPr/>
            <p:nvPr/>
          </p:nvSpPr>
          <p:spPr>
            <a:xfrm>
              <a:off x="4524375" y="1381125"/>
              <a:ext cx="3143250" cy="228600"/>
            </a:xfrm>
            <a:custGeom>
              <a:avLst/>
              <a:gdLst/>
              <a:ahLst/>
              <a:cxnLst/>
              <a:rect l="l" t="t" r="r" b="b"/>
              <a:pathLst>
                <a:path w="3143250" h="228600">
                  <a:moveTo>
                    <a:pt x="3143250" y="0"/>
                  </a:moveTo>
                  <a:lnTo>
                    <a:pt x="0" y="0"/>
                  </a:lnTo>
                  <a:lnTo>
                    <a:pt x="0" y="228600"/>
                  </a:lnTo>
                  <a:lnTo>
                    <a:pt x="3143250" y="228600"/>
                  </a:lnTo>
                  <a:lnTo>
                    <a:pt x="3143250" y="0"/>
                  </a:lnTo>
                  <a:close/>
                </a:path>
              </a:pathLst>
            </a:custGeom>
            <a:solidFill>
              <a:srgbClr val="C0504D"/>
            </a:solidFill>
          </p:spPr>
          <p:txBody>
            <a:bodyPr wrap="square" lIns="0" tIns="0" rIns="0" bIns="0" rtlCol="0"/>
            <a:lstStyle/>
            <a:p>
              <a:endParaRPr/>
            </a:p>
          </p:txBody>
        </p:sp>
        <p:sp>
          <p:nvSpPr>
            <p:cNvPr id="31" name="object 31"/>
            <p:cNvSpPr/>
            <p:nvPr/>
          </p:nvSpPr>
          <p:spPr>
            <a:xfrm>
              <a:off x="4524375" y="1381125"/>
              <a:ext cx="3143250" cy="228600"/>
            </a:xfrm>
            <a:custGeom>
              <a:avLst/>
              <a:gdLst/>
              <a:ahLst/>
              <a:cxnLst/>
              <a:rect l="l" t="t" r="r" b="b"/>
              <a:pathLst>
                <a:path w="3143250" h="228600">
                  <a:moveTo>
                    <a:pt x="0" y="228600"/>
                  </a:moveTo>
                  <a:lnTo>
                    <a:pt x="3143250" y="228600"/>
                  </a:lnTo>
                  <a:lnTo>
                    <a:pt x="3143250" y="0"/>
                  </a:lnTo>
                  <a:lnTo>
                    <a:pt x="0" y="0"/>
                  </a:lnTo>
                  <a:lnTo>
                    <a:pt x="0" y="228600"/>
                  </a:lnTo>
                  <a:close/>
                </a:path>
              </a:pathLst>
            </a:custGeom>
            <a:ln w="38100">
              <a:solidFill>
                <a:srgbClr val="622422"/>
              </a:solidFill>
            </a:ln>
          </p:spPr>
          <p:txBody>
            <a:bodyPr wrap="square" lIns="0" tIns="0" rIns="0" bIns="0" rtlCol="0"/>
            <a:lstStyle/>
            <a:p>
              <a:endParaRPr/>
            </a:p>
          </p:txBody>
        </p:sp>
        <p:pic>
          <p:nvPicPr>
            <p:cNvPr id="32" name="object 32"/>
            <p:cNvPicPr/>
            <p:nvPr/>
          </p:nvPicPr>
          <p:blipFill>
            <a:blip r:embed="rId15" cstate="print"/>
            <a:stretch>
              <a:fillRect/>
            </a:stretch>
          </p:blipFill>
          <p:spPr>
            <a:xfrm>
              <a:off x="8143875" y="457073"/>
              <a:ext cx="4048125" cy="2948051"/>
            </a:xfrm>
            <a:prstGeom prst="rect">
              <a:avLst/>
            </a:prstGeom>
          </p:spPr>
        </p:pic>
        <p:pic>
          <p:nvPicPr>
            <p:cNvPr id="33" name="object 33"/>
            <p:cNvPicPr/>
            <p:nvPr/>
          </p:nvPicPr>
          <p:blipFill>
            <a:blip r:embed="rId16" cstate="print"/>
            <a:stretch>
              <a:fillRect/>
            </a:stretch>
          </p:blipFill>
          <p:spPr>
            <a:xfrm>
              <a:off x="9344025" y="885698"/>
              <a:ext cx="2262251" cy="2005076"/>
            </a:xfrm>
            <a:prstGeom prst="rect">
              <a:avLst/>
            </a:prstGeom>
          </p:spPr>
        </p:pic>
        <p:sp>
          <p:nvSpPr>
            <p:cNvPr id="34" name="object 34"/>
            <p:cNvSpPr/>
            <p:nvPr/>
          </p:nvSpPr>
          <p:spPr>
            <a:xfrm>
              <a:off x="8984144" y="509815"/>
              <a:ext cx="3166745" cy="2800985"/>
            </a:xfrm>
            <a:custGeom>
              <a:avLst/>
              <a:gdLst/>
              <a:ahLst/>
              <a:cxnLst/>
              <a:rect l="l" t="t" r="r" b="b"/>
              <a:pathLst>
                <a:path w="3166745" h="2800985">
                  <a:moveTo>
                    <a:pt x="2449486" y="101"/>
                  </a:moveTo>
                  <a:lnTo>
                    <a:pt x="2407654" y="4253"/>
                  </a:lnTo>
                  <a:lnTo>
                    <a:pt x="2366463" y="14290"/>
                  </a:lnTo>
                  <a:lnTo>
                    <a:pt x="2326380" y="30166"/>
                  </a:lnTo>
                  <a:lnTo>
                    <a:pt x="2287876" y="51831"/>
                  </a:lnTo>
                  <a:lnTo>
                    <a:pt x="2251419" y="79239"/>
                  </a:lnTo>
                  <a:lnTo>
                    <a:pt x="2217477" y="112341"/>
                  </a:lnTo>
                  <a:lnTo>
                    <a:pt x="2186521" y="151092"/>
                  </a:lnTo>
                  <a:lnTo>
                    <a:pt x="2162758" y="117653"/>
                  </a:lnTo>
                  <a:lnTo>
                    <a:pt x="2136054" y="87798"/>
                  </a:lnTo>
                  <a:lnTo>
                    <a:pt x="2106707" y="61777"/>
                  </a:lnTo>
                  <a:lnTo>
                    <a:pt x="2075015" y="39840"/>
                  </a:lnTo>
                  <a:lnTo>
                    <a:pt x="2034926" y="19649"/>
                  </a:lnTo>
                  <a:lnTo>
                    <a:pt x="1993929" y="6438"/>
                  </a:lnTo>
                  <a:lnTo>
                    <a:pt x="1952537" y="0"/>
                  </a:lnTo>
                  <a:lnTo>
                    <a:pt x="1911260" y="126"/>
                  </a:lnTo>
                  <a:lnTo>
                    <a:pt x="1870609" y="6612"/>
                  </a:lnTo>
                  <a:lnTo>
                    <a:pt x="1831095" y="19250"/>
                  </a:lnTo>
                  <a:lnTo>
                    <a:pt x="1793230" y="37833"/>
                  </a:lnTo>
                  <a:lnTo>
                    <a:pt x="1757524" y="62154"/>
                  </a:lnTo>
                  <a:lnTo>
                    <a:pt x="1724489" y="92007"/>
                  </a:lnTo>
                  <a:lnTo>
                    <a:pt x="1694635" y="127185"/>
                  </a:lnTo>
                  <a:lnTo>
                    <a:pt x="1668474" y="167480"/>
                  </a:lnTo>
                  <a:lnTo>
                    <a:pt x="1646517" y="212687"/>
                  </a:lnTo>
                  <a:lnTo>
                    <a:pt x="1625669" y="189698"/>
                  </a:lnTo>
                  <a:lnTo>
                    <a:pt x="1580259" y="149482"/>
                  </a:lnTo>
                  <a:lnTo>
                    <a:pt x="1514382" y="109451"/>
                  </a:lnTo>
                  <a:lnTo>
                    <a:pt x="1471917" y="92743"/>
                  </a:lnTo>
                  <a:lnTo>
                    <a:pt x="1428841" y="82153"/>
                  </a:lnTo>
                  <a:lnTo>
                    <a:pt x="1385549" y="77534"/>
                  </a:lnTo>
                  <a:lnTo>
                    <a:pt x="1342438" y="78740"/>
                  </a:lnTo>
                  <a:lnTo>
                    <a:pt x="1299904" y="85623"/>
                  </a:lnTo>
                  <a:lnTo>
                    <a:pt x="1258341" y="98038"/>
                  </a:lnTo>
                  <a:lnTo>
                    <a:pt x="1218148" y="115837"/>
                  </a:lnTo>
                  <a:lnTo>
                    <a:pt x="1179719" y="138873"/>
                  </a:lnTo>
                  <a:lnTo>
                    <a:pt x="1143450" y="167002"/>
                  </a:lnTo>
                  <a:lnTo>
                    <a:pt x="1109738" y="200074"/>
                  </a:lnTo>
                  <a:lnTo>
                    <a:pt x="1078978" y="237945"/>
                  </a:lnTo>
                  <a:lnTo>
                    <a:pt x="1051567" y="280468"/>
                  </a:lnTo>
                  <a:lnTo>
                    <a:pt x="1027900" y="327495"/>
                  </a:lnTo>
                  <a:lnTo>
                    <a:pt x="986049" y="301093"/>
                  </a:lnTo>
                  <a:lnTo>
                    <a:pt x="942563" y="279739"/>
                  </a:lnTo>
                  <a:lnTo>
                    <a:pt x="897751" y="263503"/>
                  </a:lnTo>
                  <a:lnTo>
                    <a:pt x="851922" y="252457"/>
                  </a:lnTo>
                  <a:lnTo>
                    <a:pt x="805383" y="246672"/>
                  </a:lnTo>
                  <a:lnTo>
                    <a:pt x="758445" y="246218"/>
                  </a:lnTo>
                  <a:lnTo>
                    <a:pt x="711416" y="251168"/>
                  </a:lnTo>
                  <a:lnTo>
                    <a:pt x="669398" y="260259"/>
                  </a:lnTo>
                  <a:lnTo>
                    <a:pt x="628854" y="273403"/>
                  </a:lnTo>
                  <a:lnTo>
                    <a:pt x="589911" y="290397"/>
                  </a:lnTo>
                  <a:lnTo>
                    <a:pt x="552695" y="311040"/>
                  </a:lnTo>
                  <a:lnTo>
                    <a:pt x="517334" y="335132"/>
                  </a:lnTo>
                  <a:lnTo>
                    <a:pt x="483955" y="362470"/>
                  </a:lnTo>
                  <a:lnTo>
                    <a:pt x="452684" y="392854"/>
                  </a:lnTo>
                  <a:lnTo>
                    <a:pt x="423649" y="426081"/>
                  </a:lnTo>
                  <a:lnTo>
                    <a:pt x="396976" y="461952"/>
                  </a:lnTo>
                  <a:lnTo>
                    <a:pt x="372793" y="500264"/>
                  </a:lnTo>
                  <a:lnTo>
                    <a:pt x="351226" y="540817"/>
                  </a:lnTo>
                  <a:lnTo>
                    <a:pt x="332403" y="583408"/>
                  </a:lnTo>
                  <a:lnTo>
                    <a:pt x="316450" y="627837"/>
                  </a:lnTo>
                  <a:lnTo>
                    <a:pt x="303495" y="673902"/>
                  </a:lnTo>
                  <a:lnTo>
                    <a:pt x="293664" y="721403"/>
                  </a:lnTo>
                  <a:lnTo>
                    <a:pt x="287085" y="770137"/>
                  </a:lnTo>
                  <a:lnTo>
                    <a:pt x="283884" y="819903"/>
                  </a:lnTo>
                  <a:lnTo>
                    <a:pt x="284188" y="870500"/>
                  </a:lnTo>
                  <a:lnTo>
                    <a:pt x="288125" y="921728"/>
                  </a:lnTo>
                  <a:lnTo>
                    <a:pt x="285458" y="930491"/>
                  </a:lnTo>
                  <a:lnTo>
                    <a:pt x="243038" y="939338"/>
                  </a:lnTo>
                  <a:lnTo>
                    <a:pt x="202429" y="954850"/>
                  </a:lnTo>
                  <a:lnTo>
                    <a:pt x="164120" y="976647"/>
                  </a:lnTo>
                  <a:lnTo>
                    <a:pt x="128598" y="1004349"/>
                  </a:lnTo>
                  <a:lnTo>
                    <a:pt x="96354" y="1037576"/>
                  </a:lnTo>
                  <a:lnTo>
                    <a:pt x="67875" y="1075948"/>
                  </a:lnTo>
                  <a:lnTo>
                    <a:pt x="43650" y="1119086"/>
                  </a:lnTo>
                  <a:lnTo>
                    <a:pt x="24344" y="1165984"/>
                  </a:lnTo>
                  <a:lnTo>
                    <a:pt x="10725" y="1214440"/>
                  </a:lnTo>
                  <a:lnTo>
                    <a:pt x="2655" y="1263824"/>
                  </a:lnTo>
                  <a:lnTo>
                    <a:pt x="0" y="1313509"/>
                  </a:lnTo>
                  <a:lnTo>
                    <a:pt x="2624" y="1362865"/>
                  </a:lnTo>
                  <a:lnTo>
                    <a:pt x="10392" y="1411265"/>
                  </a:lnTo>
                  <a:lnTo>
                    <a:pt x="23168" y="1458080"/>
                  </a:lnTo>
                  <a:lnTo>
                    <a:pt x="40818" y="1502682"/>
                  </a:lnTo>
                  <a:lnTo>
                    <a:pt x="63206" y="1544443"/>
                  </a:lnTo>
                  <a:lnTo>
                    <a:pt x="90196" y="1582733"/>
                  </a:lnTo>
                  <a:lnTo>
                    <a:pt x="121653" y="1616925"/>
                  </a:lnTo>
                  <a:lnTo>
                    <a:pt x="157442" y="1646390"/>
                  </a:lnTo>
                  <a:lnTo>
                    <a:pt x="131978" y="1683454"/>
                  </a:lnTo>
                  <a:lnTo>
                    <a:pt x="110764" y="1723648"/>
                  </a:lnTo>
                  <a:lnTo>
                    <a:pt x="93944" y="1766448"/>
                  </a:lnTo>
                  <a:lnTo>
                    <a:pt x="81662" y="1811330"/>
                  </a:lnTo>
                  <a:lnTo>
                    <a:pt x="74064" y="1857769"/>
                  </a:lnTo>
                  <a:lnTo>
                    <a:pt x="71294" y="1905241"/>
                  </a:lnTo>
                  <a:lnTo>
                    <a:pt x="73495" y="1953222"/>
                  </a:lnTo>
                  <a:lnTo>
                    <a:pt x="81415" y="2004516"/>
                  </a:lnTo>
                  <a:lnTo>
                    <a:pt x="94669" y="2052913"/>
                  </a:lnTo>
                  <a:lnTo>
                    <a:pt x="112835" y="2098012"/>
                  </a:lnTo>
                  <a:lnTo>
                    <a:pt x="135490" y="2139413"/>
                  </a:lnTo>
                  <a:lnTo>
                    <a:pt x="162210" y="2176717"/>
                  </a:lnTo>
                  <a:lnTo>
                    <a:pt x="192573" y="2209524"/>
                  </a:lnTo>
                  <a:lnTo>
                    <a:pt x="226156" y="2237433"/>
                  </a:lnTo>
                  <a:lnTo>
                    <a:pt x="262537" y="2260044"/>
                  </a:lnTo>
                  <a:lnTo>
                    <a:pt x="301291" y="2276959"/>
                  </a:lnTo>
                  <a:lnTo>
                    <a:pt x="341997" y="2287776"/>
                  </a:lnTo>
                  <a:lnTo>
                    <a:pt x="384231" y="2292095"/>
                  </a:lnTo>
                  <a:lnTo>
                    <a:pt x="427571" y="2289518"/>
                  </a:lnTo>
                  <a:lnTo>
                    <a:pt x="433540" y="2301837"/>
                  </a:lnTo>
                  <a:lnTo>
                    <a:pt x="457765" y="2346549"/>
                  </a:lnTo>
                  <a:lnTo>
                    <a:pt x="484351" y="2388233"/>
                  </a:lnTo>
                  <a:lnTo>
                    <a:pt x="513125" y="2426835"/>
                  </a:lnTo>
                  <a:lnTo>
                    <a:pt x="543917" y="2462304"/>
                  </a:lnTo>
                  <a:lnTo>
                    <a:pt x="576552" y="2494588"/>
                  </a:lnTo>
                  <a:lnTo>
                    <a:pt x="610861" y="2523635"/>
                  </a:lnTo>
                  <a:lnTo>
                    <a:pt x="646669" y="2549393"/>
                  </a:lnTo>
                  <a:lnTo>
                    <a:pt x="683806" y="2571809"/>
                  </a:lnTo>
                  <a:lnTo>
                    <a:pt x="722099" y="2590833"/>
                  </a:lnTo>
                  <a:lnTo>
                    <a:pt x="761376" y="2606411"/>
                  </a:lnTo>
                  <a:lnTo>
                    <a:pt x="801464" y="2618492"/>
                  </a:lnTo>
                  <a:lnTo>
                    <a:pt x="842193" y="2627023"/>
                  </a:lnTo>
                  <a:lnTo>
                    <a:pt x="883388" y="2631954"/>
                  </a:lnTo>
                  <a:lnTo>
                    <a:pt x="924879" y="2633232"/>
                  </a:lnTo>
                  <a:lnTo>
                    <a:pt x="966494" y="2630804"/>
                  </a:lnTo>
                  <a:lnTo>
                    <a:pt x="1008059" y="2624619"/>
                  </a:lnTo>
                  <a:lnTo>
                    <a:pt x="1049404" y="2614625"/>
                  </a:lnTo>
                  <a:lnTo>
                    <a:pt x="1090355" y="2600770"/>
                  </a:lnTo>
                  <a:lnTo>
                    <a:pt x="1130741" y="2583001"/>
                  </a:lnTo>
                  <a:lnTo>
                    <a:pt x="1170390" y="2561268"/>
                  </a:lnTo>
                  <a:lnTo>
                    <a:pt x="1209129" y="2535517"/>
                  </a:lnTo>
                  <a:lnTo>
                    <a:pt x="1238201" y="2582882"/>
                  </a:lnTo>
                  <a:lnTo>
                    <a:pt x="1270798" y="2626293"/>
                  </a:lnTo>
                  <a:lnTo>
                    <a:pt x="1306637" y="2665496"/>
                  </a:lnTo>
                  <a:lnTo>
                    <a:pt x="1345433" y="2700238"/>
                  </a:lnTo>
                  <a:lnTo>
                    <a:pt x="1386901" y="2730266"/>
                  </a:lnTo>
                  <a:lnTo>
                    <a:pt x="1430758" y="2755326"/>
                  </a:lnTo>
                  <a:lnTo>
                    <a:pt x="1476718" y="2775166"/>
                  </a:lnTo>
                  <a:lnTo>
                    <a:pt x="1520358" y="2788590"/>
                  </a:lnTo>
                  <a:lnTo>
                    <a:pt x="1564053" y="2797080"/>
                  </a:lnTo>
                  <a:lnTo>
                    <a:pt x="1607585" y="2800776"/>
                  </a:lnTo>
                  <a:lnTo>
                    <a:pt x="1650738" y="2799818"/>
                  </a:lnTo>
                  <a:lnTo>
                    <a:pt x="1693292" y="2794349"/>
                  </a:lnTo>
                  <a:lnTo>
                    <a:pt x="1735031" y="2784507"/>
                  </a:lnTo>
                  <a:lnTo>
                    <a:pt x="1775737" y="2770435"/>
                  </a:lnTo>
                  <a:lnTo>
                    <a:pt x="1815192" y="2752272"/>
                  </a:lnTo>
                  <a:lnTo>
                    <a:pt x="1853178" y="2730160"/>
                  </a:lnTo>
                  <a:lnTo>
                    <a:pt x="1889477" y="2704239"/>
                  </a:lnTo>
                  <a:lnTo>
                    <a:pt x="1923873" y="2674650"/>
                  </a:lnTo>
                  <a:lnTo>
                    <a:pt x="1956148" y="2641534"/>
                  </a:lnTo>
                  <a:lnTo>
                    <a:pt x="1986083" y="2605030"/>
                  </a:lnTo>
                  <a:lnTo>
                    <a:pt x="2013460" y="2565281"/>
                  </a:lnTo>
                  <a:lnTo>
                    <a:pt x="2038064" y="2522427"/>
                  </a:lnTo>
                  <a:lnTo>
                    <a:pt x="2059675" y="2476608"/>
                  </a:lnTo>
                  <a:lnTo>
                    <a:pt x="2078076" y="2427966"/>
                  </a:lnTo>
                  <a:lnTo>
                    <a:pt x="2093049" y="2376640"/>
                  </a:lnTo>
                  <a:lnTo>
                    <a:pt x="2133976" y="2403727"/>
                  </a:lnTo>
                  <a:lnTo>
                    <a:pt x="2176934" y="2425152"/>
                  </a:lnTo>
                  <a:lnTo>
                    <a:pt x="2221513" y="2440767"/>
                  </a:lnTo>
                  <a:lnTo>
                    <a:pt x="2267305" y="2450426"/>
                  </a:lnTo>
                  <a:lnTo>
                    <a:pt x="2313902" y="2453983"/>
                  </a:lnTo>
                  <a:lnTo>
                    <a:pt x="2357205" y="2451772"/>
                  </a:lnTo>
                  <a:lnTo>
                    <a:pt x="2399293" y="2444452"/>
                  </a:lnTo>
                  <a:lnTo>
                    <a:pt x="2439952" y="2432278"/>
                  </a:lnTo>
                  <a:lnTo>
                    <a:pt x="2478966" y="2415504"/>
                  </a:lnTo>
                  <a:lnTo>
                    <a:pt x="2516122" y="2394385"/>
                  </a:lnTo>
                  <a:lnTo>
                    <a:pt x="2551204" y="2369175"/>
                  </a:lnTo>
                  <a:lnTo>
                    <a:pt x="2583998" y="2340130"/>
                  </a:lnTo>
                  <a:lnTo>
                    <a:pt x="2614289" y="2307504"/>
                  </a:lnTo>
                  <a:lnTo>
                    <a:pt x="2641862" y="2271552"/>
                  </a:lnTo>
                  <a:lnTo>
                    <a:pt x="2666503" y="2232528"/>
                  </a:lnTo>
                  <a:lnTo>
                    <a:pt x="2687997" y="2190687"/>
                  </a:lnTo>
                  <a:lnTo>
                    <a:pt x="2706129" y="2146284"/>
                  </a:lnTo>
                  <a:lnTo>
                    <a:pt x="2720686" y="2099573"/>
                  </a:lnTo>
                  <a:lnTo>
                    <a:pt x="2731451" y="2050809"/>
                  </a:lnTo>
                  <a:lnTo>
                    <a:pt x="2738210" y="2000247"/>
                  </a:lnTo>
                  <a:lnTo>
                    <a:pt x="2740749" y="1948142"/>
                  </a:lnTo>
                  <a:lnTo>
                    <a:pt x="2790799" y="1936300"/>
                  </a:lnTo>
                  <a:lnTo>
                    <a:pt x="2839368" y="1918424"/>
                  </a:lnTo>
                  <a:lnTo>
                    <a:pt x="2886102" y="1894695"/>
                  </a:lnTo>
                  <a:lnTo>
                    <a:pt x="2930647" y="1865297"/>
                  </a:lnTo>
                  <a:lnTo>
                    <a:pt x="2972651" y="1830413"/>
                  </a:lnTo>
                  <a:lnTo>
                    <a:pt x="3005471" y="1797264"/>
                  </a:lnTo>
                  <a:lnTo>
                    <a:pt x="3035335" y="1761474"/>
                  </a:lnTo>
                  <a:lnTo>
                    <a:pt x="3062213" y="1723292"/>
                  </a:lnTo>
                  <a:lnTo>
                    <a:pt x="3086079" y="1682970"/>
                  </a:lnTo>
                  <a:lnTo>
                    <a:pt x="3106904" y="1640760"/>
                  </a:lnTo>
                  <a:lnTo>
                    <a:pt x="3124663" y="1596913"/>
                  </a:lnTo>
                  <a:lnTo>
                    <a:pt x="3139326" y="1551681"/>
                  </a:lnTo>
                  <a:lnTo>
                    <a:pt x="3150866" y="1505315"/>
                  </a:lnTo>
                  <a:lnTo>
                    <a:pt x="3159257" y="1458066"/>
                  </a:lnTo>
                  <a:lnTo>
                    <a:pt x="3164469" y="1410185"/>
                  </a:lnTo>
                  <a:lnTo>
                    <a:pt x="3166476" y="1361925"/>
                  </a:lnTo>
                  <a:lnTo>
                    <a:pt x="3165251" y="1313537"/>
                  </a:lnTo>
                  <a:lnTo>
                    <a:pt x="3160765" y="1265271"/>
                  </a:lnTo>
                  <a:lnTo>
                    <a:pt x="3152991" y="1217380"/>
                  </a:lnTo>
                  <a:lnTo>
                    <a:pt x="3141901" y="1170115"/>
                  </a:lnTo>
                  <a:lnTo>
                    <a:pt x="3127469" y="1123727"/>
                  </a:lnTo>
                  <a:lnTo>
                    <a:pt x="3109665" y="1078467"/>
                  </a:lnTo>
                  <a:lnTo>
                    <a:pt x="3088464" y="1034588"/>
                  </a:lnTo>
                  <a:lnTo>
                    <a:pt x="3063837" y="992340"/>
                  </a:lnTo>
                  <a:lnTo>
                    <a:pt x="3068957" y="977175"/>
                  </a:lnTo>
                  <a:lnTo>
                    <a:pt x="3081744" y="930491"/>
                  </a:lnTo>
                  <a:lnTo>
                    <a:pt x="3090709" y="880202"/>
                  </a:lnTo>
                  <a:lnTo>
                    <a:pt x="3095059" y="830053"/>
                  </a:lnTo>
                  <a:lnTo>
                    <a:pt x="3094962" y="780398"/>
                  </a:lnTo>
                  <a:lnTo>
                    <a:pt x="3090584" y="731591"/>
                  </a:lnTo>
                  <a:lnTo>
                    <a:pt x="3082092" y="683984"/>
                  </a:lnTo>
                  <a:lnTo>
                    <a:pt x="3069653" y="637932"/>
                  </a:lnTo>
                  <a:lnTo>
                    <a:pt x="3053435" y="593787"/>
                  </a:lnTo>
                  <a:lnTo>
                    <a:pt x="3033605" y="551905"/>
                  </a:lnTo>
                  <a:lnTo>
                    <a:pt x="3010329" y="512637"/>
                  </a:lnTo>
                  <a:lnTo>
                    <a:pt x="2983775" y="476339"/>
                  </a:lnTo>
                  <a:lnTo>
                    <a:pt x="2954110" y="443362"/>
                  </a:lnTo>
                  <a:lnTo>
                    <a:pt x="2921500" y="414062"/>
                  </a:lnTo>
                  <a:lnTo>
                    <a:pt x="2886114" y="388791"/>
                  </a:lnTo>
                  <a:lnTo>
                    <a:pt x="2848117" y="367903"/>
                  </a:lnTo>
                  <a:lnTo>
                    <a:pt x="2807678" y="351752"/>
                  </a:lnTo>
                  <a:lnTo>
                    <a:pt x="2798038" y="303753"/>
                  </a:lnTo>
                  <a:lnTo>
                    <a:pt x="2783985" y="257701"/>
                  </a:lnTo>
                  <a:lnTo>
                    <a:pt x="2765720" y="214020"/>
                  </a:lnTo>
                  <a:lnTo>
                    <a:pt x="2743444" y="173133"/>
                  </a:lnTo>
                  <a:lnTo>
                    <a:pt x="2717358" y="135464"/>
                  </a:lnTo>
                  <a:lnTo>
                    <a:pt x="2687663" y="101435"/>
                  </a:lnTo>
                  <a:lnTo>
                    <a:pt x="2651837" y="69279"/>
                  </a:lnTo>
                  <a:lnTo>
                    <a:pt x="2613838" y="43293"/>
                  </a:lnTo>
                  <a:lnTo>
                    <a:pt x="2574134" y="23429"/>
                  </a:lnTo>
                  <a:lnTo>
                    <a:pt x="2533195" y="9641"/>
                  </a:lnTo>
                  <a:lnTo>
                    <a:pt x="2491489" y="1881"/>
                  </a:lnTo>
                  <a:lnTo>
                    <a:pt x="2449486" y="101"/>
                  </a:lnTo>
                  <a:close/>
                </a:path>
              </a:pathLst>
            </a:custGeom>
            <a:solidFill>
              <a:srgbClr val="4F81BC"/>
            </a:solidFill>
          </p:spPr>
          <p:txBody>
            <a:bodyPr wrap="square" lIns="0" tIns="0" rIns="0" bIns="0" rtlCol="0"/>
            <a:lstStyle/>
            <a:p>
              <a:endParaRPr/>
            </a:p>
          </p:txBody>
        </p:sp>
        <p:pic>
          <p:nvPicPr>
            <p:cNvPr id="35" name="object 35"/>
            <p:cNvPicPr/>
            <p:nvPr/>
          </p:nvPicPr>
          <p:blipFill>
            <a:blip r:embed="rId17" cstate="print"/>
            <a:stretch>
              <a:fillRect/>
            </a:stretch>
          </p:blipFill>
          <p:spPr>
            <a:xfrm>
              <a:off x="8210677" y="2798952"/>
              <a:ext cx="155575" cy="155575"/>
            </a:xfrm>
            <a:prstGeom prst="rect">
              <a:avLst/>
            </a:prstGeom>
          </p:spPr>
        </p:pic>
        <p:sp>
          <p:nvSpPr>
            <p:cNvPr id="36" name="object 36"/>
            <p:cNvSpPr/>
            <p:nvPr/>
          </p:nvSpPr>
          <p:spPr>
            <a:xfrm>
              <a:off x="8370697" y="2378455"/>
              <a:ext cx="769620" cy="552450"/>
            </a:xfrm>
            <a:custGeom>
              <a:avLst/>
              <a:gdLst/>
              <a:ahLst/>
              <a:cxnLst/>
              <a:rect l="l" t="t" r="r" b="b"/>
              <a:pathLst>
                <a:path w="769620" h="552450">
                  <a:moveTo>
                    <a:pt x="311150" y="396494"/>
                  </a:moveTo>
                  <a:lnTo>
                    <a:pt x="303199" y="347306"/>
                  </a:lnTo>
                  <a:lnTo>
                    <a:pt x="281101" y="304596"/>
                  </a:lnTo>
                  <a:lnTo>
                    <a:pt x="247421" y="270929"/>
                  </a:lnTo>
                  <a:lnTo>
                    <a:pt x="204711" y="248856"/>
                  </a:lnTo>
                  <a:lnTo>
                    <a:pt x="155575" y="240919"/>
                  </a:lnTo>
                  <a:lnTo>
                    <a:pt x="106375" y="248856"/>
                  </a:lnTo>
                  <a:lnTo>
                    <a:pt x="63665" y="270929"/>
                  </a:lnTo>
                  <a:lnTo>
                    <a:pt x="29997" y="304596"/>
                  </a:lnTo>
                  <a:lnTo>
                    <a:pt x="7924" y="347306"/>
                  </a:lnTo>
                  <a:lnTo>
                    <a:pt x="0" y="396494"/>
                  </a:lnTo>
                  <a:lnTo>
                    <a:pt x="7924" y="445643"/>
                  </a:lnTo>
                  <a:lnTo>
                    <a:pt x="29997" y="488353"/>
                  </a:lnTo>
                  <a:lnTo>
                    <a:pt x="63665" y="522033"/>
                  </a:lnTo>
                  <a:lnTo>
                    <a:pt x="106375" y="544131"/>
                  </a:lnTo>
                  <a:lnTo>
                    <a:pt x="155575" y="552069"/>
                  </a:lnTo>
                  <a:lnTo>
                    <a:pt x="204711" y="544131"/>
                  </a:lnTo>
                  <a:lnTo>
                    <a:pt x="247421" y="522033"/>
                  </a:lnTo>
                  <a:lnTo>
                    <a:pt x="281101" y="488353"/>
                  </a:lnTo>
                  <a:lnTo>
                    <a:pt x="303199" y="445643"/>
                  </a:lnTo>
                  <a:lnTo>
                    <a:pt x="311150" y="396494"/>
                  </a:lnTo>
                  <a:close/>
                </a:path>
                <a:path w="769620" h="552450">
                  <a:moveTo>
                    <a:pt x="769620" y="233426"/>
                  </a:moveTo>
                  <a:lnTo>
                    <a:pt x="764870" y="186397"/>
                  </a:lnTo>
                  <a:lnTo>
                    <a:pt x="751268" y="142582"/>
                  </a:lnTo>
                  <a:lnTo>
                    <a:pt x="729742" y="102933"/>
                  </a:lnTo>
                  <a:lnTo>
                    <a:pt x="701243" y="68376"/>
                  </a:lnTo>
                  <a:lnTo>
                    <a:pt x="666686" y="39878"/>
                  </a:lnTo>
                  <a:lnTo>
                    <a:pt x="627037" y="18351"/>
                  </a:lnTo>
                  <a:lnTo>
                    <a:pt x="583222" y="4749"/>
                  </a:lnTo>
                  <a:lnTo>
                    <a:pt x="536194" y="0"/>
                  </a:lnTo>
                  <a:lnTo>
                    <a:pt x="489191" y="4749"/>
                  </a:lnTo>
                  <a:lnTo>
                    <a:pt x="445401" y="18351"/>
                  </a:lnTo>
                  <a:lnTo>
                    <a:pt x="405777" y="39878"/>
                  </a:lnTo>
                  <a:lnTo>
                    <a:pt x="371246" y="68376"/>
                  </a:lnTo>
                  <a:lnTo>
                    <a:pt x="342747" y="102933"/>
                  </a:lnTo>
                  <a:lnTo>
                    <a:pt x="321233" y="142582"/>
                  </a:lnTo>
                  <a:lnTo>
                    <a:pt x="307632" y="186397"/>
                  </a:lnTo>
                  <a:lnTo>
                    <a:pt x="302895" y="233426"/>
                  </a:lnTo>
                  <a:lnTo>
                    <a:pt x="307632" y="280428"/>
                  </a:lnTo>
                  <a:lnTo>
                    <a:pt x="321233" y="324218"/>
                  </a:lnTo>
                  <a:lnTo>
                    <a:pt x="342747" y="363842"/>
                  </a:lnTo>
                  <a:lnTo>
                    <a:pt x="371246" y="398373"/>
                  </a:lnTo>
                  <a:lnTo>
                    <a:pt x="405777" y="426872"/>
                  </a:lnTo>
                  <a:lnTo>
                    <a:pt x="445401" y="448386"/>
                  </a:lnTo>
                  <a:lnTo>
                    <a:pt x="489191" y="461987"/>
                  </a:lnTo>
                  <a:lnTo>
                    <a:pt x="536194" y="466725"/>
                  </a:lnTo>
                  <a:lnTo>
                    <a:pt x="583222" y="461987"/>
                  </a:lnTo>
                  <a:lnTo>
                    <a:pt x="627037" y="448386"/>
                  </a:lnTo>
                  <a:lnTo>
                    <a:pt x="666686" y="426872"/>
                  </a:lnTo>
                  <a:lnTo>
                    <a:pt x="701243" y="398373"/>
                  </a:lnTo>
                  <a:lnTo>
                    <a:pt x="729742" y="363842"/>
                  </a:lnTo>
                  <a:lnTo>
                    <a:pt x="751268" y="324218"/>
                  </a:lnTo>
                  <a:lnTo>
                    <a:pt x="764870" y="280428"/>
                  </a:lnTo>
                  <a:lnTo>
                    <a:pt x="769620" y="233426"/>
                  </a:lnTo>
                  <a:close/>
                </a:path>
              </a:pathLst>
            </a:custGeom>
            <a:solidFill>
              <a:srgbClr val="4F81BC"/>
            </a:solidFill>
          </p:spPr>
          <p:txBody>
            <a:bodyPr wrap="square" lIns="0" tIns="0" rIns="0" bIns="0" rtlCol="0"/>
            <a:lstStyle/>
            <a:p>
              <a:endParaRPr/>
            </a:p>
          </p:txBody>
        </p:sp>
        <p:sp>
          <p:nvSpPr>
            <p:cNvPr id="37" name="object 37"/>
            <p:cNvSpPr/>
            <p:nvPr/>
          </p:nvSpPr>
          <p:spPr>
            <a:xfrm>
              <a:off x="8984144" y="509815"/>
              <a:ext cx="3166745" cy="2800985"/>
            </a:xfrm>
            <a:custGeom>
              <a:avLst/>
              <a:gdLst/>
              <a:ahLst/>
              <a:cxnLst/>
              <a:rect l="l" t="t" r="r" b="b"/>
              <a:pathLst>
                <a:path w="3166745" h="2800985">
                  <a:moveTo>
                    <a:pt x="288125" y="921728"/>
                  </a:moveTo>
                  <a:lnTo>
                    <a:pt x="284188" y="870500"/>
                  </a:lnTo>
                  <a:lnTo>
                    <a:pt x="283884" y="819903"/>
                  </a:lnTo>
                  <a:lnTo>
                    <a:pt x="287085" y="770137"/>
                  </a:lnTo>
                  <a:lnTo>
                    <a:pt x="293664" y="721403"/>
                  </a:lnTo>
                  <a:lnTo>
                    <a:pt x="303495" y="673902"/>
                  </a:lnTo>
                  <a:lnTo>
                    <a:pt x="316450" y="627837"/>
                  </a:lnTo>
                  <a:lnTo>
                    <a:pt x="332403" y="583408"/>
                  </a:lnTo>
                  <a:lnTo>
                    <a:pt x="351226" y="540817"/>
                  </a:lnTo>
                  <a:lnTo>
                    <a:pt x="372793" y="500264"/>
                  </a:lnTo>
                  <a:lnTo>
                    <a:pt x="396976" y="461952"/>
                  </a:lnTo>
                  <a:lnTo>
                    <a:pt x="423649" y="426081"/>
                  </a:lnTo>
                  <a:lnTo>
                    <a:pt x="452684" y="392854"/>
                  </a:lnTo>
                  <a:lnTo>
                    <a:pt x="483955" y="362470"/>
                  </a:lnTo>
                  <a:lnTo>
                    <a:pt x="517334" y="335132"/>
                  </a:lnTo>
                  <a:lnTo>
                    <a:pt x="552695" y="311040"/>
                  </a:lnTo>
                  <a:lnTo>
                    <a:pt x="589911" y="290397"/>
                  </a:lnTo>
                  <a:lnTo>
                    <a:pt x="628854" y="273403"/>
                  </a:lnTo>
                  <a:lnTo>
                    <a:pt x="669398" y="260259"/>
                  </a:lnTo>
                  <a:lnTo>
                    <a:pt x="711416" y="251168"/>
                  </a:lnTo>
                  <a:lnTo>
                    <a:pt x="758445" y="246218"/>
                  </a:lnTo>
                  <a:lnTo>
                    <a:pt x="805383" y="246672"/>
                  </a:lnTo>
                  <a:lnTo>
                    <a:pt x="851922" y="252457"/>
                  </a:lnTo>
                  <a:lnTo>
                    <a:pt x="897751" y="263503"/>
                  </a:lnTo>
                  <a:lnTo>
                    <a:pt x="942563" y="279739"/>
                  </a:lnTo>
                  <a:lnTo>
                    <a:pt x="986049" y="301093"/>
                  </a:lnTo>
                  <a:lnTo>
                    <a:pt x="1027900" y="327495"/>
                  </a:lnTo>
                  <a:lnTo>
                    <a:pt x="1051567" y="280468"/>
                  </a:lnTo>
                  <a:lnTo>
                    <a:pt x="1078978" y="237945"/>
                  </a:lnTo>
                  <a:lnTo>
                    <a:pt x="1109738" y="200074"/>
                  </a:lnTo>
                  <a:lnTo>
                    <a:pt x="1143450" y="167002"/>
                  </a:lnTo>
                  <a:lnTo>
                    <a:pt x="1179719" y="138873"/>
                  </a:lnTo>
                  <a:lnTo>
                    <a:pt x="1218148" y="115837"/>
                  </a:lnTo>
                  <a:lnTo>
                    <a:pt x="1258341" y="98038"/>
                  </a:lnTo>
                  <a:lnTo>
                    <a:pt x="1299904" y="85623"/>
                  </a:lnTo>
                  <a:lnTo>
                    <a:pt x="1342438" y="78740"/>
                  </a:lnTo>
                  <a:lnTo>
                    <a:pt x="1385549" y="77534"/>
                  </a:lnTo>
                  <a:lnTo>
                    <a:pt x="1428841" y="82153"/>
                  </a:lnTo>
                  <a:lnTo>
                    <a:pt x="1471917" y="92743"/>
                  </a:lnTo>
                  <a:lnTo>
                    <a:pt x="1514382" y="109451"/>
                  </a:lnTo>
                  <a:lnTo>
                    <a:pt x="1555839" y="132423"/>
                  </a:lnTo>
                  <a:lnTo>
                    <a:pt x="1603559" y="168602"/>
                  </a:lnTo>
                  <a:lnTo>
                    <a:pt x="1646517" y="212687"/>
                  </a:lnTo>
                  <a:lnTo>
                    <a:pt x="1668474" y="167480"/>
                  </a:lnTo>
                  <a:lnTo>
                    <a:pt x="1694635" y="127185"/>
                  </a:lnTo>
                  <a:lnTo>
                    <a:pt x="1724489" y="92007"/>
                  </a:lnTo>
                  <a:lnTo>
                    <a:pt x="1757524" y="62154"/>
                  </a:lnTo>
                  <a:lnTo>
                    <a:pt x="1793230" y="37833"/>
                  </a:lnTo>
                  <a:lnTo>
                    <a:pt x="1831095" y="19250"/>
                  </a:lnTo>
                  <a:lnTo>
                    <a:pt x="1870609" y="6612"/>
                  </a:lnTo>
                  <a:lnTo>
                    <a:pt x="1911260" y="126"/>
                  </a:lnTo>
                  <a:lnTo>
                    <a:pt x="1952537" y="0"/>
                  </a:lnTo>
                  <a:lnTo>
                    <a:pt x="1993929" y="6438"/>
                  </a:lnTo>
                  <a:lnTo>
                    <a:pt x="2034926" y="19649"/>
                  </a:lnTo>
                  <a:lnTo>
                    <a:pt x="2075015" y="39840"/>
                  </a:lnTo>
                  <a:lnTo>
                    <a:pt x="2106707" y="61777"/>
                  </a:lnTo>
                  <a:lnTo>
                    <a:pt x="2136054" y="87798"/>
                  </a:lnTo>
                  <a:lnTo>
                    <a:pt x="2162758" y="117653"/>
                  </a:lnTo>
                  <a:lnTo>
                    <a:pt x="2186521" y="151092"/>
                  </a:lnTo>
                  <a:lnTo>
                    <a:pt x="2217477" y="112341"/>
                  </a:lnTo>
                  <a:lnTo>
                    <a:pt x="2251419" y="79239"/>
                  </a:lnTo>
                  <a:lnTo>
                    <a:pt x="2287876" y="51831"/>
                  </a:lnTo>
                  <a:lnTo>
                    <a:pt x="2326380" y="30166"/>
                  </a:lnTo>
                  <a:lnTo>
                    <a:pt x="2366463" y="14290"/>
                  </a:lnTo>
                  <a:lnTo>
                    <a:pt x="2407654" y="4253"/>
                  </a:lnTo>
                  <a:lnTo>
                    <a:pt x="2449486" y="101"/>
                  </a:lnTo>
                  <a:lnTo>
                    <a:pt x="2491489" y="1881"/>
                  </a:lnTo>
                  <a:lnTo>
                    <a:pt x="2533195" y="9641"/>
                  </a:lnTo>
                  <a:lnTo>
                    <a:pt x="2574134" y="23429"/>
                  </a:lnTo>
                  <a:lnTo>
                    <a:pt x="2613838" y="43293"/>
                  </a:lnTo>
                  <a:lnTo>
                    <a:pt x="2651837" y="69279"/>
                  </a:lnTo>
                  <a:lnTo>
                    <a:pt x="2687663" y="101435"/>
                  </a:lnTo>
                  <a:lnTo>
                    <a:pt x="2717358" y="135464"/>
                  </a:lnTo>
                  <a:lnTo>
                    <a:pt x="2743444" y="173133"/>
                  </a:lnTo>
                  <a:lnTo>
                    <a:pt x="2765720" y="214020"/>
                  </a:lnTo>
                  <a:lnTo>
                    <a:pt x="2783985" y="257701"/>
                  </a:lnTo>
                  <a:lnTo>
                    <a:pt x="2798038" y="303753"/>
                  </a:lnTo>
                  <a:lnTo>
                    <a:pt x="2807678" y="351752"/>
                  </a:lnTo>
                  <a:lnTo>
                    <a:pt x="2848117" y="367903"/>
                  </a:lnTo>
                  <a:lnTo>
                    <a:pt x="2886114" y="388791"/>
                  </a:lnTo>
                  <a:lnTo>
                    <a:pt x="2921500" y="414062"/>
                  </a:lnTo>
                  <a:lnTo>
                    <a:pt x="2954110" y="443362"/>
                  </a:lnTo>
                  <a:lnTo>
                    <a:pt x="2983775" y="476339"/>
                  </a:lnTo>
                  <a:lnTo>
                    <a:pt x="3010329" y="512637"/>
                  </a:lnTo>
                  <a:lnTo>
                    <a:pt x="3033605" y="551905"/>
                  </a:lnTo>
                  <a:lnTo>
                    <a:pt x="3053435" y="593787"/>
                  </a:lnTo>
                  <a:lnTo>
                    <a:pt x="3069653" y="637932"/>
                  </a:lnTo>
                  <a:lnTo>
                    <a:pt x="3082092" y="683984"/>
                  </a:lnTo>
                  <a:lnTo>
                    <a:pt x="3090584" y="731591"/>
                  </a:lnTo>
                  <a:lnTo>
                    <a:pt x="3094962" y="780398"/>
                  </a:lnTo>
                  <a:lnTo>
                    <a:pt x="3095059" y="830053"/>
                  </a:lnTo>
                  <a:lnTo>
                    <a:pt x="3090709" y="880202"/>
                  </a:lnTo>
                  <a:lnTo>
                    <a:pt x="3081744" y="930491"/>
                  </a:lnTo>
                  <a:lnTo>
                    <a:pt x="3068957" y="977175"/>
                  </a:lnTo>
                  <a:lnTo>
                    <a:pt x="3063837" y="992340"/>
                  </a:lnTo>
                  <a:lnTo>
                    <a:pt x="3088464" y="1034588"/>
                  </a:lnTo>
                  <a:lnTo>
                    <a:pt x="3109665" y="1078467"/>
                  </a:lnTo>
                  <a:lnTo>
                    <a:pt x="3127469" y="1123727"/>
                  </a:lnTo>
                  <a:lnTo>
                    <a:pt x="3141901" y="1170115"/>
                  </a:lnTo>
                  <a:lnTo>
                    <a:pt x="3152991" y="1217380"/>
                  </a:lnTo>
                  <a:lnTo>
                    <a:pt x="3160765" y="1265271"/>
                  </a:lnTo>
                  <a:lnTo>
                    <a:pt x="3165251" y="1313537"/>
                  </a:lnTo>
                  <a:lnTo>
                    <a:pt x="3166476" y="1361925"/>
                  </a:lnTo>
                  <a:lnTo>
                    <a:pt x="3164469" y="1410185"/>
                  </a:lnTo>
                  <a:lnTo>
                    <a:pt x="3159257" y="1458066"/>
                  </a:lnTo>
                  <a:lnTo>
                    <a:pt x="3150866" y="1505315"/>
                  </a:lnTo>
                  <a:lnTo>
                    <a:pt x="3139326" y="1551681"/>
                  </a:lnTo>
                  <a:lnTo>
                    <a:pt x="3124663" y="1596913"/>
                  </a:lnTo>
                  <a:lnTo>
                    <a:pt x="3106904" y="1640760"/>
                  </a:lnTo>
                  <a:lnTo>
                    <a:pt x="3086079" y="1682970"/>
                  </a:lnTo>
                  <a:lnTo>
                    <a:pt x="3062213" y="1723292"/>
                  </a:lnTo>
                  <a:lnTo>
                    <a:pt x="3035335" y="1761474"/>
                  </a:lnTo>
                  <a:lnTo>
                    <a:pt x="3005471" y="1797264"/>
                  </a:lnTo>
                  <a:lnTo>
                    <a:pt x="2972651" y="1830413"/>
                  </a:lnTo>
                  <a:lnTo>
                    <a:pt x="2930647" y="1865297"/>
                  </a:lnTo>
                  <a:lnTo>
                    <a:pt x="2886102" y="1894695"/>
                  </a:lnTo>
                  <a:lnTo>
                    <a:pt x="2839368" y="1918424"/>
                  </a:lnTo>
                  <a:lnTo>
                    <a:pt x="2790799" y="1936300"/>
                  </a:lnTo>
                  <a:lnTo>
                    <a:pt x="2740749" y="1948142"/>
                  </a:lnTo>
                  <a:lnTo>
                    <a:pt x="2738210" y="2000247"/>
                  </a:lnTo>
                  <a:lnTo>
                    <a:pt x="2731451" y="2050809"/>
                  </a:lnTo>
                  <a:lnTo>
                    <a:pt x="2720686" y="2099573"/>
                  </a:lnTo>
                  <a:lnTo>
                    <a:pt x="2706129" y="2146284"/>
                  </a:lnTo>
                  <a:lnTo>
                    <a:pt x="2687997" y="2190687"/>
                  </a:lnTo>
                  <a:lnTo>
                    <a:pt x="2666503" y="2232528"/>
                  </a:lnTo>
                  <a:lnTo>
                    <a:pt x="2641862" y="2271552"/>
                  </a:lnTo>
                  <a:lnTo>
                    <a:pt x="2614289" y="2307504"/>
                  </a:lnTo>
                  <a:lnTo>
                    <a:pt x="2583998" y="2340130"/>
                  </a:lnTo>
                  <a:lnTo>
                    <a:pt x="2551204" y="2369175"/>
                  </a:lnTo>
                  <a:lnTo>
                    <a:pt x="2516122" y="2394385"/>
                  </a:lnTo>
                  <a:lnTo>
                    <a:pt x="2478966" y="2415504"/>
                  </a:lnTo>
                  <a:lnTo>
                    <a:pt x="2439952" y="2432278"/>
                  </a:lnTo>
                  <a:lnTo>
                    <a:pt x="2399293" y="2444452"/>
                  </a:lnTo>
                  <a:lnTo>
                    <a:pt x="2357205" y="2451772"/>
                  </a:lnTo>
                  <a:lnTo>
                    <a:pt x="2313902" y="2453983"/>
                  </a:lnTo>
                  <a:lnTo>
                    <a:pt x="2267305" y="2450426"/>
                  </a:lnTo>
                  <a:lnTo>
                    <a:pt x="2221513" y="2440767"/>
                  </a:lnTo>
                  <a:lnTo>
                    <a:pt x="2176934" y="2425152"/>
                  </a:lnTo>
                  <a:lnTo>
                    <a:pt x="2133976" y="2403727"/>
                  </a:lnTo>
                  <a:lnTo>
                    <a:pt x="2093049" y="2376640"/>
                  </a:lnTo>
                  <a:lnTo>
                    <a:pt x="2078076" y="2427966"/>
                  </a:lnTo>
                  <a:lnTo>
                    <a:pt x="2059675" y="2476608"/>
                  </a:lnTo>
                  <a:lnTo>
                    <a:pt x="2038064" y="2522427"/>
                  </a:lnTo>
                  <a:lnTo>
                    <a:pt x="2013460" y="2565281"/>
                  </a:lnTo>
                  <a:lnTo>
                    <a:pt x="1986083" y="2605030"/>
                  </a:lnTo>
                  <a:lnTo>
                    <a:pt x="1956148" y="2641534"/>
                  </a:lnTo>
                  <a:lnTo>
                    <a:pt x="1923873" y="2674650"/>
                  </a:lnTo>
                  <a:lnTo>
                    <a:pt x="1889477" y="2704239"/>
                  </a:lnTo>
                  <a:lnTo>
                    <a:pt x="1853178" y="2730160"/>
                  </a:lnTo>
                  <a:lnTo>
                    <a:pt x="1815192" y="2752272"/>
                  </a:lnTo>
                  <a:lnTo>
                    <a:pt x="1775737" y="2770435"/>
                  </a:lnTo>
                  <a:lnTo>
                    <a:pt x="1735031" y="2784507"/>
                  </a:lnTo>
                  <a:lnTo>
                    <a:pt x="1693292" y="2794349"/>
                  </a:lnTo>
                  <a:lnTo>
                    <a:pt x="1650738" y="2799818"/>
                  </a:lnTo>
                  <a:lnTo>
                    <a:pt x="1607585" y="2800776"/>
                  </a:lnTo>
                  <a:lnTo>
                    <a:pt x="1564053" y="2797080"/>
                  </a:lnTo>
                  <a:lnTo>
                    <a:pt x="1520358" y="2788590"/>
                  </a:lnTo>
                  <a:lnTo>
                    <a:pt x="1476718" y="2775166"/>
                  </a:lnTo>
                  <a:lnTo>
                    <a:pt x="1430758" y="2755326"/>
                  </a:lnTo>
                  <a:lnTo>
                    <a:pt x="1386901" y="2730266"/>
                  </a:lnTo>
                  <a:lnTo>
                    <a:pt x="1345433" y="2700238"/>
                  </a:lnTo>
                  <a:lnTo>
                    <a:pt x="1306637" y="2665496"/>
                  </a:lnTo>
                  <a:lnTo>
                    <a:pt x="1270798" y="2626293"/>
                  </a:lnTo>
                  <a:lnTo>
                    <a:pt x="1238201" y="2582882"/>
                  </a:lnTo>
                  <a:lnTo>
                    <a:pt x="1209129" y="2535517"/>
                  </a:lnTo>
                  <a:lnTo>
                    <a:pt x="1170390" y="2561268"/>
                  </a:lnTo>
                  <a:lnTo>
                    <a:pt x="1130741" y="2583001"/>
                  </a:lnTo>
                  <a:lnTo>
                    <a:pt x="1090355" y="2600770"/>
                  </a:lnTo>
                  <a:lnTo>
                    <a:pt x="1049404" y="2614625"/>
                  </a:lnTo>
                  <a:lnTo>
                    <a:pt x="1008059" y="2624619"/>
                  </a:lnTo>
                  <a:lnTo>
                    <a:pt x="966494" y="2630804"/>
                  </a:lnTo>
                  <a:lnTo>
                    <a:pt x="924879" y="2633232"/>
                  </a:lnTo>
                  <a:lnTo>
                    <a:pt x="883388" y="2631954"/>
                  </a:lnTo>
                  <a:lnTo>
                    <a:pt x="842193" y="2627023"/>
                  </a:lnTo>
                  <a:lnTo>
                    <a:pt x="801464" y="2618492"/>
                  </a:lnTo>
                  <a:lnTo>
                    <a:pt x="761376" y="2606411"/>
                  </a:lnTo>
                  <a:lnTo>
                    <a:pt x="722099" y="2590833"/>
                  </a:lnTo>
                  <a:lnTo>
                    <a:pt x="683806" y="2571809"/>
                  </a:lnTo>
                  <a:lnTo>
                    <a:pt x="646669" y="2549393"/>
                  </a:lnTo>
                  <a:lnTo>
                    <a:pt x="610861" y="2523635"/>
                  </a:lnTo>
                  <a:lnTo>
                    <a:pt x="576552" y="2494588"/>
                  </a:lnTo>
                  <a:lnTo>
                    <a:pt x="543917" y="2462304"/>
                  </a:lnTo>
                  <a:lnTo>
                    <a:pt x="513125" y="2426835"/>
                  </a:lnTo>
                  <a:lnTo>
                    <a:pt x="484351" y="2388233"/>
                  </a:lnTo>
                  <a:lnTo>
                    <a:pt x="457765" y="2346549"/>
                  </a:lnTo>
                  <a:lnTo>
                    <a:pt x="433540" y="2301837"/>
                  </a:lnTo>
                  <a:lnTo>
                    <a:pt x="429603" y="2293582"/>
                  </a:lnTo>
                  <a:lnTo>
                    <a:pt x="427571" y="2289518"/>
                  </a:lnTo>
                  <a:lnTo>
                    <a:pt x="384231" y="2292095"/>
                  </a:lnTo>
                  <a:lnTo>
                    <a:pt x="341997" y="2287776"/>
                  </a:lnTo>
                  <a:lnTo>
                    <a:pt x="301291" y="2276959"/>
                  </a:lnTo>
                  <a:lnTo>
                    <a:pt x="262537" y="2260044"/>
                  </a:lnTo>
                  <a:lnTo>
                    <a:pt x="226156" y="2237433"/>
                  </a:lnTo>
                  <a:lnTo>
                    <a:pt x="192573" y="2209524"/>
                  </a:lnTo>
                  <a:lnTo>
                    <a:pt x="162210" y="2176717"/>
                  </a:lnTo>
                  <a:lnTo>
                    <a:pt x="135490" y="2139413"/>
                  </a:lnTo>
                  <a:lnTo>
                    <a:pt x="112835" y="2098012"/>
                  </a:lnTo>
                  <a:lnTo>
                    <a:pt x="94669" y="2052913"/>
                  </a:lnTo>
                  <a:lnTo>
                    <a:pt x="81415" y="2004516"/>
                  </a:lnTo>
                  <a:lnTo>
                    <a:pt x="73495" y="1953222"/>
                  </a:lnTo>
                  <a:lnTo>
                    <a:pt x="71294" y="1905241"/>
                  </a:lnTo>
                  <a:lnTo>
                    <a:pt x="74064" y="1857769"/>
                  </a:lnTo>
                  <a:lnTo>
                    <a:pt x="81662" y="1811330"/>
                  </a:lnTo>
                  <a:lnTo>
                    <a:pt x="93944" y="1766448"/>
                  </a:lnTo>
                  <a:lnTo>
                    <a:pt x="110764" y="1723648"/>
                  </a:lnTo>
                  <a:lnTo>
                    <a:pt x="131978" y="1683454"/>
                  </a:lnTo>
                  <a:lnTo>
                    <a:pt x="157442" y="1646390"/>
                  </a:lnTo>
                  <a:lnTo>
                    <a:pt x="121653" y="1616925"/>
                  </a:lnTo>
                  <a:lnTo>
                    <a:pt x="90196" y="1582733"/>
                  </a:lnTo>
                  <a:lnTo>
                    <a:pt x="63206" y="1544443"/>
                  </a:lnTo>
                  <a:lnTo>
                    <a:pt x="40818" y="1502682"/>
                  </a:lnTo>
                  <a:lnTo>
                    <a:pt x="23168" y="1458080"/>
                  </a:lnTo>
                  <a:lnTo>
                    <a:pt x="10392" y="1411265"/>
                  </a:lnTo>
                  <a:lnTo>
                    <a:pt x="2624" y="1362865"/>
                  </a:lnTo>
                  <a:lnTo>
                    <a:pt x="0" y="1313509"/>
                  </a:lnTo>
                  <a:lnTo>
                    <a:pt x="2655" y="1263824"/>
                  </a:lnTo>
                  <a:lnTo>
                    <a:pt x="10725" y="1214440"/>
                  </a:lnTo>
                  <a:lnTo>
                    <a:pt x="24344" y="1165984"/>
                  </a:lnTo>
                  <a:lnTo>
                    <a:pt x="43650" y="1119086"/>
                  </a:lnTo>
                  <a:lnTo>
                    <a:pt x="67875" y="1075948"/>
                  </a:lnTo>
                  <a:lnTo>
                    <a:pt x="96354" y="1037576"/>
                  </a:lnTo>
                  <a:lnTo>
                    <a:pt x="128598" y="1004349"/>
                  </a:lnTo>
                  <a:lnTo>
                    <a:pt x="164120" y="976647"/>
                  </a:lnTo>
                  <a:lnTo>
                    <a:pt x="202429" y="954850"/>
                  </a:lnTo>
                  <a:lnTo>
                    <a:pt x="243038" y="939338"/>
                  </a:lnTo>
                  <a:lnTo>
                    <a:pt x="285458" y="930491"/>
                  </a:lnTo>
                  <a:lnTo>
                    <a:pt x="288125" y="921728"/>
                  </a:lnTo>
                  <a:close/>
                </a:path>
              </a:pathLst>
            </a:custGeom>
            <a:ln w="28575">
              <a:solidFill>
                <a:srgbClr val="244060"/>
              </a:solidFill>
            </a:ln>
          </p:spPr>
          <p:txBody>
            <a:bodyPr wrap="square" lIns="0" tIns="0" rIns="0" bIns="0" rtlCol="0"/>
            <a:lstStyle/>
            <a:p>
              <a:endParaRPr/>
            </a:p>
          </p:txBody>
        </p:sp>
        <p:pic>
          <p:nvPicPr>
            <p:cNvPr id="38" name="object 38"/>
            <p:cNvPicPr/>
            <p:nvPr/>
          </p:nvPicPr>
          <p:blipFill>
            <a:blip r:embed="rId18" cstate="print"/>
            <a:stretch>
              <a:fillRect/>
            </a:stretch>
          </p:blipFill>
          <p:spPr>
            <a:xfrm>
              <a:off x="8196389" y="2784665"/>
              <a:ext cx="184150" cy="184150"/>
            </a:xfrm>
            <a:prstGeom prst="rect">
              <a:avLst/>
            </a:prstGeom>
          </p:spPr>
        </p:pic>
        <p:sp>
          <p:nvSpPr>
            <p:cNvPr id="39" name="object 39"/>
            <p:cNvSpPr/>
            <p:nvPr/>
          </p:nvSpPr>
          <p:spPr>
            <a:xfrm>
              <a:off x="8370696" y="651764"/>
              <a:ext cx="3676015" cy="2382520"/>
            </a:xfrm>
            <a:custGeom>
              <a:avLst/>
              <a:gdLst/>
              <a:ahLst/>
              <a:cxnLst/>
              <a:rect l="l" t="t" r="r" b="b"/>
              <a:pathLst>
                <a:path w="3676015" h="2382520">
                  <a:moveTo>
                    <a:pt x="311150" y="2123186"/>
                  </a:moveTo>
                  <a:lnTo>
                    <a:pt x="303211" y="2172332"/>
                  </a:lnTo>
                  <a:lnTo>
                    <a:pt x="281112" y="2215036"/>
                  </a:lnTo>
                  <a:lnTo>
                    <a:pt x="247425" y="2248723"/>
                  </a:lnTo>
                  <a:lnTo>
                    <a:pt x="204721" y="2270822"/>
                  </a:lnTo>
                  <a:lnTo>
                    <a:pt x="155575" y="2278761"/>
                  </a:lnTo>
                  <a:lnTo>
                    <a:pt x="106379" y="2270822"/>
                  </a:lnTo>
                  <a:lnTo>
                    <a:pt x="63669" y="2248723"/>
                  </a:lnTo>
                  <a:lnTo>
                    <a:pt x="30000" y="2215036"/>
                  </a:lnTo>
                  <a:lnTo>
                    <a:pt x="7925" y="2172332"/>
                  </a:lnTo>
                  <a:lnTo>
                    <a:pt x="0" y="2123186"/>
                  </a:lnTo>
                  <a:lnTo>
                    <a:pt x="7925" y="2073990"/>
                  </a:lnTo>
                  <a:lnTo>
                    <a:pt x="30000" y="2031280"/>
                  </a:lnTo>
                  <a:lnTo>
                    <a:pt x="63669" y="1997611"/>
                  </a:lnTo>
                  <a:lnTo>
                    <a:pt x="106379" y="1975536"/>
                  </a:lnTo>
                  <a:lnTo>
                    <a:pt x="155575" y="1967611"/>
                  </a:lnTo>
                  <a:lnTo>
                    <a:pt x="204721" y="1975536"/>
                  </a:lnTo>
                  <a:lnTo>
                    <a:pt x="247425" y="1997611"/>
                  </a:lnTo>
                  <a:lnTo>
                    <a:pt x="281112" y="2031280"/>
                  </a:lnTo>
                  <a:lnTo>
                    <a:pt x="303211" y="2073990"/>
                  </a:lnTo>
                  <a:lnTo>
                    <a:pt x="311150" y="2123186"/>
                  </a:lnTo>
                  <a:close/>
                </a:path>
                <a:path w="3676015" h="2382520">
                  <a:moveTo>
                    <a:pt x="769620" y="1960118"/>
                  </a:moveTo>
                  <a:lnTo>
                    <a:pt x="764877" y="2007115"/>
                  </a:lnTo>
                  <a:lnTo>
                    <a:pt x="751274" y="2050899"/>
                  </a:lnTo>
                  <a:lnTo>
                    <a:pt x="729751" y="2090527"/>
                  </a:lnTo>
                  <a:lnTo>
                    <a:pt x="701246" y="2125059"/>
                  </a:lnTo>
                  <a:lnTo>
                    <a:pt x="666699" y="2153554"/>
                  </a:lnTo>
                  <a:lnTo>
                    <a:pt x="627048" y="2175073"/>
                  </a:lnTo>
                  <a:lnTo>
                    <a:pt x="583233" y="2188674"/>
                  </a:lnTo>
                  <a:lnTo>
                    <a:pt x="536194" y="2193416"/>
                  </a:lnTo>
                  <a:lnTo>
                    <a:pt x="489196" y="2188674"/>
                  </a:lnTo>
                  <a:lnTo>
                    <a:pt x="445412" y="2175073"/>
                  </a:lnTo>
                  <a:lnTo>
                    <a:pt x="405784" y="2153554"/>
                  </a:lnTo>
                  <a:lnTo>
                    <a:pt x="371252" y="2125059"/>
                  </a:lnTo>
                  <a:lnTo>
                    <a:pt x="342757" y="2090527"/>
                  </a:lnTo>
                  <a:lnTo>
                    <a:pt x="321238" y="2050899"/>
                  </a:lnTo>
                  <a:lnTo>
                    <a:pt x="307637" y="2007115"/>
                  </a:lnTo>
                  <a:lnTo>
                    <a:pt x="302895" y="1960118"/>
                  </a:lnTo>
                  <a:lnTo>
                    <a:pt x="307637" y="1913078"/>
                  </a:lnTo>
                  <a:lnTo>
                    <a:pt x="321238" y="1869263"/>
                  </a:lnTo>
                  <a:lnTo>
                    <a:pt x="342757" y="1829612"/>
                  </a:lnTo>
                  <a:lnTo>
                    <a:pt x="371252" y="1795065"/>
                  </a:lnTo>
                  <a:lnTo>
                    <a:pt x="405784" y="1766560"/>
                  </a:lnTo>
                  <a:lnTo>
                    <a:pt x="445412" y="1745037"/>
                  </a:lnTo>
                  <a:lnTo>
                    <a:pt x="489196" y="1731434"/>
                  </a:lnTo>
                  <a:lnTo>
                    <a:pt x="536194" y="1726691"/>
                  </a:lnTo>
                  <a:lnTo>
                    <a:pt x="583233" y="1731434"/>
                  </a:lnTo>
                  <a:lnTo>
                    <a:pt x="627048" y="1745037"/>
                  </a:lnTo>
                  <a:lnTo>
                    <a:pt x="666699" y="1766560"/>
                  </a:lnTo>
                  <a:lnTo>
                    <a:pt x="701246" y="1795065"/>
                  </a:lnTo>
                  <a:lnTo>
                    <a:pt x="729751" y="1829612"/>
                  </a:lnTo>
                  <a:lnTo>
                    <a:pt x="751274" y="1869263"/>
                  </a:lnTo>
                  <a:lnTo>
                    <a:pt x="764877" y="1913078"/>
                  </a:lnTo>
                  <a:lnTo>
                    <a:pt x="769620" y="1960118"/>
                  </a:lnTo>
                  <a:close/>
                </a:path>
                <a:path w="3676015" h="2382520">
                  <a:moveTo>
                    <a:pt x="959611" y="1545209"/>
                  </a:moveTo>
                  <a:lnTo>
                    <a:pt x="911244" y="1545294"/>
                  </a:lnTo>
                  <a:lnTo>
                    <a:pt x="863663" y="1536557"/>
                  </a:lnTo>
                  <a:lnTo>
                    <a:pt x="817701" y="1519223"/>
                  </a:lnTo>
                  <a:lnTo>
                    <a:pt x="774192" y="1493520"/>
                  </a:lnTo>
                </a:path>
                <a:path w="3676015" h="2382520">
                  <a:moveTo>
                    <a:pt x="1123314" y="2110613"/>
                  </a:moveTo>
                  <a:lnTo>
                    <a:pt x="1103562" y="2119159"/>
                  </a:lnTo>
                  <a:lnTo>
                    <a:pt x="1083405" y="2126122"/>
                  </a:lnTo>
                  <a:lnTo>
                    <a:pt x="1062914" y="2131490"/>
                  </a:lnTo>
                  <a:lnTo>
                    <a:pt x="1042161" y="2135251"/>
                  </a:lnTo>
                </a:path>
                <a:path w="3676015" h="2382520">
                  <a:moveTo>
                    <a:pt x="1822323" y="2382266"/>
                  </a:moveTo>
                  <a:lnTo>
                    <a:pt x="1808253" y="2355250"/>
                  </a:lnTo>
                  <a:lnTo>
                    <a:pt x="1795399" y="2327402"/>
                  </a:lnTo>
                  <a:lnTo>
                    <a:pt x="1783782" y="2298791"/>
                  </a:lnTo>
                  <a:lnTo>
                    <a:pt x="1773427" y="2269490"/>
                  </a:lnTo>
                </a:path>
                <a:path w="3676015" h="2382520">
                  <a:moveTo>
                    <a:pt x="2726308" y="2100961"/>
                  </a:moveTo>
                  <a:lnTo>
                    <a:pt x="2723449" y="2132310"/>
                  </a:lnTo>
                  <a:lnTo>
                    <a:pt x="2719244" y="2163445"/>
                  </a:lnTo>
                  <a:lnTo>
                    <a:pt x="2713682" y="2194294"/>
                  </a:lnTo>
                  <a:lnTo>
                    <a:pt x="2706751" y="2224786"/>
                  </a:lnTo>
                </a:path>
                <a:path w="3676015" h="2382520">
                  <a:moveTo>
                    <a:pt x="3114421" y="1336294"/>
                  </a:moveTo>
                  <a:lnTo>
                    <a:pt x="3153054" y="1362014"/>
                  </a:lnTo>
                  <a:lnTo>
                    <a:pt x="3188826" y="1392047"/>
                  </a:lnTo>
                  <a:lnTo>
                    <a:pt x="3221557" y="1426042"/>
                  </a:lnTo>
                  <a:lnTo>
                    <a:pt x="3251067" y="1463651"/>
                  </a:lnTo>
                  <a:lnTo>
                    <a:pt x="3277178" y="1504526"/>
                  </a:lnTo>
                  <a:lnTo>
                    <a:pt x="3299710" y="1548318"/>
                  </a:lnTo>
                  <a:lnTo>
                    <a:pt x="3318484" y="1594678"/>
                  </a:lnTo>
                  <a:lnTo>
                    <a:pt x="3333322" y="1643258"/>
                  </a:lnTo>
                  <a:lnTo>
                    <a:pt x="3344042" y="1693708"/>
                  </a:lnTo>
                  <a:lnTo>
                    <a:pt x="3350468" y="1745681"/>
                  </a:lnTo>
                  <a:lnTo>
                    <a:pt x="3352419" y="1798827"/>
                  </a:lnTo>
                </a:path>
                <a:path w="3676015" h="2382520">
                  <a:moveTo>
                    <a:pt x="3675760" y="843534"/>
                  </a:moveTo>
                  <a:lnTo>
                    <a:pt x="3655657" y="892250"/>
                  </a:lnTo>
                  <a:lnTo>
                    <a:pt x="3631136" y="937704"/>
                  </a:lnTo>
                  <a:lnTo>
                    <a:pt x="3602448" y="979443"/>
                  </a:lnTo>
                  <a:lnTo>
                    <a:pt x="3569843" y="1017015"/>
                  </a:lnTo>
                </a:path>
                <a:path w="3676015" h="2382520">
                  <a:moveTo>
                    <a:pt x="3421506" y="200025"/>
                  </a:moveTo>
                  <a:lnTo>
                    <a:pt x="3424148" y="220378"/>
                  </a:lnTo>
                  <a:lnTo>
                    <a:pt x="3425967" y="240839"/>
                  </a:lnTo>
                  <a:lnTo>
                    <a:pt x="3426954" y="261371"/>
                  </a:lnTo>
                  <a:lnTo>
                    <a:pt x="3427095" y="281939"/>
                  </a:lnTo>
                </a:path>
                <a:path w="3676015" h="2382520">
                  <a:moveTo>
                    <a:pt x="2744724" y="104521"/>
                  </a:moveTo>
                  <a:lnTo>
                    <a:pt x="2755858" y="76652"/>
                  </a:lnTo>
                  <a:lnTo>
                    <a:pt x="2768647" y="49879"/>
                  </a:lnTo>
                  <a:lnTo>
                    <a:pt x="2783032" y="24296"/>
                  </a:lnTo>
                  <a:lnTo>
                    <a:pt x="2798953" y="0"/>
                  </a:lnTo>
                </a:path>
                <a:path w="3676015" h="2382520">
                  <a:moveTo>
                    <a:pt x="2236851" y="154305"/>
                  </a:moveTo>
                  <a:lnTo>
                    <a:pt x="2241708" y="131054"/>
                  </a:lnTo>
                  <a:lnTo>
                    <a:pt x="2247709" y="108219"/>
                  </a:lnTo>
                  <a:lnTo>
                    <a:pt x="2254853" y="85885"/>
                  </a:lnTo>
                  <a:lnTo>
                    <a:pt x="2263139" y="64135"/>
                  </a:lnTo>
                </a:path>
                <a:path w="3676015" h="2382520">
                  <a:moveTo>
                    <a:pt x="1640967" y="184912"/>
                  </a:moveTo>
                  <a:lnTo>
                    <a:pt x="1666367" y="204118"/>
                  </a:lnTo>
                  <a:lnTo>
                    <a:pt x="1690719" y="225123"/>
                  </a:lnTo>
                  <a:lnTo>
                    <a:pt x="1713976" y="247866"/>
                  </a:lnTo>
                  <a:lnTo>
                    <a:pt x="1736089" y="272288"/>
                  </a:lnTo>
                </a:path>
                <a:path w="3676015" h="2382520">
                  <a:moveTo>
                    <a:pt x="918209" y="871727"/>
                  </a:moveTo>
                  <a:lnTo>
                    <a:pt x="912951" y="849110"/>
                  </a:lnTo>
                  <a:lnTo>
                    <a:pt x="908430" y="826230"/>
                  </a:lnTo>
                  <a:lnTo>
                    <a:pt x="904672" y="803112"/>
                  </a:lnTo>
                  <a:lnTo>
                    <a:pt x="901700" y="779780"/>
                  </a:lnTo>
                </a:path>
              </a:pathLst>
            </a:custGeom>
            <a:ln w="28575">
              <a:solidFill>
                <a:srgbClr val="244060"/>
              </a:solidFill>
            </a:ln>
          </p:spPr>
          <p:txBody>
            <a:bodyPr wrap="square" lIns="0" tIns="0" rIns="0" bIns="0" rtlCol="0"/>
            <a:lstStyle/>
            <a:p>
              <a:endParaRPr/>
            </a:p>
          </p:txBody>
        </p:sp>
      </p:grpSp>
      <p:sp>
        <p:nvSpPr>
          <p:cNvPr id="40" name="object 40"/>
          <p:cNvSpPr txBox="1"/>
          <p:nvPr/>
        </p:nvSpPr>
        <p:spPr>
          <a:xfrm>
            <a:off x="4225925" y="1310703"/>
            <a:ext cx="168275"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ℎ</a:t>
            </a:r>
            <a:endParaRPr sz="2000">
              <a:latin typeface="Cambria Math"/>
              <a:cs typeface="Cambria Math"/>
            </a:endParaRPr>
          </a:p>
        </p:txBody>
      </p:sp>
      <p:sp>
        <p:nvSpPr>
          <p:cNvPr id="41" name="object 41"/>
          <p:cNvSpPr txBox="1"/>
          <p:nvPr/>
        </p:nvSpPr>
        <p:spPr>
          <a:xfrm>
            <a:off x="9518268" y="960437"/>
            <a:ext cx="1880235" cy="1734820"/>
          </a:xfrm>
          <a:prstGeom prst="rect">
            <a:avLst/>
          </a:prstGeom>
        </p:spPr>
        <p:txBody>
          <a:bodyPr vert="horz" wrap="square" lIns="0" tIns="7620" rIns="0" bIns="0" rtlCol="0">
            <a:spAutoFit/>
          </a:bodyPr>
          <a:lstStyle/>
          <a:p>
            <a:pPr marL="12700" marR="5080" indent="-2540" algn="ctr">
              <a:lnSpc>
                <a:spcPct val="103600"/>
              </a:lnSpc>
              <a:spcBef>
                <a:spcPts val="60"/>
              </a:spcBef>
            </a:pPr>
            <a:r>
              <a:rPr sz="1550" dirty="0">
                <a:solidFill>
                  <a:srgbClr val="FFFFFF"/>
                </a:solidFill>
                <a:latin typeface="Trebuchet MS"/>
                <a:cs typeface="Trebuchet MS"/>
              </a:rPr>
              <a:t>At</a:t>
            </a:r>
            <a:r>
              <a:rPr sz="1550" spc="55" dirty="0">
                <a:solidFill>
                  <a:srgbClr val="FFFFFF"/>
                </a:solidFill>
                <a:latin typeface="Trebuchet MS"/>
                <a:cs typeface="Trebuchet MS"/>
              </a:rPr>
              <a:t> </a:t>
            </a:r>
            <a:r>
              <a:rPr sz="1550" dirty="0">
                <a:solidFill>
                  <a:srgbClr val="FFFFFF"/>
                </a:solidFill>
                <a:latin typeface="Trebuchet MS"/>
                <a:cs typeface="Trebuchet MS"/>
              </a:rPr>
              <a:t>inference</a:t>
            </a:r>
            <a:r>
              <a:rPr sz="1550" spc="75" dirty="0">
                <a:solidFill>
                  <a:srgbClr val="FFFFFF"/>
                </a:solidFill>
                <a:latin typeface="Trebuchet MS"/>
                <a:cs typeface="Trebuchet MS"/>
              </a:rPr>
              <a:t> </a:t>
            </a:r>
            <a:r>
              <a:rPr sz="1550" spc="-20" dirty="0">
                <a:solidFill>
                  <a:srgbClr val="FFFFFF"/>
                </a:solidFill>
                <a:latin typeface="Trebuchet MS"/>
                <a:cs typeface="Trebuchet MS"/>
              </a:rPr>
              <a:t>time, </a:t>
            </a:r>
            <a:r>
              <a:rPr sz="1550" dirty="0">
                <a:solidFill>
                  <a:srgbClr val="FFFFFF"/>
                </a:solidFill>
                <a:latin typeface="Trebuchet MS"/>
                <a:cs typeface="Trebuchet MS"/>
              </a:rPr>
              <a:t>the</a:t>
            </a:r>
            <a:r>
              <a:rPr sz="1550" spc="150" dirty="0">
                <a:solidFill>
                  <a:srgbClr val="FFFFFF"/>
                </a:solidFill>
                <a:latin typeface="Trebuchet MS"/>
                <a:cs typeface="Trebuchet MS"/>
              </a:rPr>
              <a:t> </a:t>
            </a:r>
            <a:r>
              <a:rPr sz="1550" dirty="0">
                <a:solidFill>
                  <a:srgbClr val="FFFFFF"/>
                </a:solidFill>
                <a:latin typeface="Trebuchet MS"/>
                <a:cs typeface="Trebuchet MS"/>
              </a:rPr>
              <a:t>update</a:t>
            </a:r>
            <a:r>
              <a:rPr sz="1550" spc="155" dirty="0">
                <a:solidFill>
                  <a:srgbClr val="FFFFFF"/>
                </a:solidFill>
                <a:latin typeface="Trebuchet MS"/>
                <a:cs typeface="Trebuchet MS"/>
              </a:rPr>
              <a:t> </a:t>
            </a:r>
            <a:r>
              <a:rPr sz="1550" spc="50" dirty="0">
                <a:solidFill>
                  <a:srgbClr val="FFFFFF"/>
                </a:solidFill>
                <a:latin typeface="Trebuchet MS"/>
                <a:cs typeface="Trebuchet MS"/>
              </a:rPr>
              <a:t>matrix </a:t>
            </a:r>
            <a:r>
              <a:rPr sz="1550" spc="80" dirty="0">
                <a:solidFill>
                  <a:srgbClr val="FFFFFF"/>
                </a:solidFill>
                <a:latin typeface="Trebuchet MS"/>
                <a:cs typeface="Trebuchet MS"/>
              </a:rPr>
              <a:t>can</a:t>
            </a:r>
            <a:r>
              <a:rPr sz="1550" spc="-60" dirty="0">
                <a:solidFill>
                  <a:srgbClr val="FFFFFF"/>
                </a:solidFill>
                <a:latin typeface="Trebuchet MS"/>
                <a:cs typeface="Trebuchet MS"/>
              </a:rPr>
              <a:t> </a:t>
            </a:r>
            <a:r>
              <a:rPr sz="1550" dirty="0">
                <a:solidFill>
                  <a:srgbClr val="FFFFFF"/>
                </a:solidFill>
                <a:latin typeface="Trebuchet MS"/>
                <a:cs typeface="Trebuchet MS"/>
              </a:rPr>
              <a:t>be</a:t>
            </a:r>
            <a:r>
              <a:rPr sz="1550" spc="15" dirty="0">
                <a:solidFill>
                  <a:srgbClr val="FFFFFF"/>
                </a:solidFill>
                <a:latin typeface="Trebuchet MS"/>
                <a:cs typeface="Trebuchet MS"/>
              </a:rPr>
              <a:t> </a:t>
            </a:r>
            <a:r>
              <a:rPr sz="1550" spc="55" dirty="0">
                <a:solidFill>
                  <a:srgbClr val="FFFFFF"/>
                </a:solidFill>
                <a:latin typeface="Trebuchet MS"/>
                <a:cs typeface="Trebuchet MS"/>
              </a:rPr>
              <a:t>merged</a:t>
            </a:r>
            <a:r>
              <a:rPr sz="1550" spc="-40" dirty="0">
                <a:solidFill>
                  <a:srgbClr val="FFFFFF"/>
                </a:solidFill>
                <a:latin typeface="Trebuchet MS"/>
                <a:cs typeface="Trebuchet MS"/>
              </a:rPr>
              <a:t> </a:t>
            </a:r>
            <a:r>
              <a:rPr sz="1550" spc="30" dirty="0">
                <a:solidFill>
                  <a:srgbClr val="FFFFFF"/>
                </a:solidFill>
                <a:latin typeface="Trebuchet MS"/>
                <a:cs typeface="Trebuchet MS"/>
              </a:rPr>
              <a:t>with </a:t>
            </a:r>
            <a:r>
              <a:rPr sz="1550" dirty="0">
                <a:solidFill>
                  <a:srgbClr val="FFFFFF"/>
                </a:solidFill>
                <a:latin typeface="Trebuchet MS"/>
                <a:cs typeface="Trebuchet MS"/>
              </a:rPr>
              <a:t>the</a:t>
            </a:r>
            <a:r>
              <a:rPr sz="1550" spc="15" dirty="0">
                <a:solidFill>
                  <a:srgbClr val="FFFFFF"/>
                </a:solidFill>
                <a:latin typeface="Trebuchet MS"/>
                <a:cs typeface="Trebuchet MS"/>
              </a:rPr>
              <a:t> </a:t>
            </a:r>
            <a:r>
              <a:rPr sz="1550" spc="55" dirty="0">
                <a:solidFill>
                  <a:srgbClr val="FFFFFF"/>
                </a:solidFill>
                <a:latin typeface="Trebuchet MS"/>
                <a:cs typeface="Trebuchet MS"/>
              </a:rPr>
              <a:t>original</a:t>
            </a:r>
            <a:r>
              <a:rPr sz="1550" spc="-75" dirty="0">
                <a:solidFill>
                  <a:srgbClr val="FFFFFF"/>
                </a:solidFill>
                <a:latin typeface="Trebuchet MS"/>
                <a:cs typeface="Trebuchet MS"/>
              </a:rPr>
              <a:t> </a:t>
            </a:r>
            <a:r>
              <a:rPr sz="1550" spc="40" dirty="0">
                <a:solidFill>
                  <a:srgbClr val="FFFFFF"/>
                </a:solidFill>
                <a:latin typeface="Trebuchet MS"/>
                <a:cs typeface="Trebuchet MS"/>
              </a:rPr>
              <a:t>model </a:t>
            </a:r>
            <a:r>
              <a:rPr sz="1550" spc="70" dirty="0">
                <a:solidFill>
                  <a:srgbClr val="FFFFFF"/>
                </a:solidFill>
                <a:latin typeface="Trebuchet MS"/>
                <a:cs typeface="Trebuchet MS"/>
              </a:rPr>
              <a:t>weights</a:t>
            </a:r>
            <a:r>
              <a:rPr sz="1550" spc="-55" dirty="0">
                <a:solidFill>
                  <a:srgbClr val="FFFFFF"/>
                </a:solidFill>
                <a:latin typeface="Trebuchet MS"/>
                <a:cs typeface="Trebuchet MS"/>
              </a:rPr>
              <a:t> </a:t>
            </a:r>
            <a:r>
              <a:rPr sz="1550" dirty="0">
                <a:solidFill>
                  <a:srgbClr val="FFFFFF"/>
                </a:solidFill>
                <a:latin typeface="Trebuchet MS"/>
                <a:cs typeface="Trebuchet MS"/>
              </a:rPr>
              <a:t>to</a:t>
            </a:r>
            <a:r>
              <a:rPr sz="1550" spc="-15" dirty="0">
                <a:solidFill>
                  <a:srgbClr val="FFFFFF"/>
                </a:solidFill>
                <a:latin typeface="Trebuchet MS"/>
                <a:cs typeface="Trebuchet MS"/>
              </a:rPr>
              <a:t> </a:t>
            </a:r>
            <a:r>
              <a:rPr sz="1550" spc="70" dirty="0">
                <a:solidFill>
                  <a:srgbClr val="FFFFFF"/>
                </a:solidFill>
                <a:latin typeface="Trebuchet MS"/>
                <a:cs typeface="Trebuchet MS"/>
              </a:rPr>
              <a:t>make </a:t>
            </a:r>
            <a:r>
              <a:rPr sz="1550" dirty="0">
                <a:solidFill>
                  <a:srgbClr val="FFFFFF"/>
                </a:solidFill>
                <a:latin typeface="Trebuchet MS"/>
                <a:cs typeface="Trebuchet MS"/>
              </a:rPr>
              <a:t>the</a:t>
            </a:r>
            <a:r>
              <a:rPr sz="1550" spc="40" dirty="0">
                <a:solidFill>
                  <a:srgbClr val="FFFFFF"/>
                </a:solidFill>
                <a:latin typeface="Trebuchet MS"/>
                <a:cs typeface="Trebuchet MS"/>
              </a:rPr>
              <a:t> </a:t>
            </a:r>
            <a:r>
              <a:rPr sz="1550" spc="70" dirty="0">
                <a:solidFill>
                  <a:srgbClr val="FFFFFF"/>
                </a:solidFill>
                <a:latin typeface="Trebuchet MS"/>
                <a:cs typeface="Trebuchet MS"/>
              </a:rPr>
              <a:t>process </a:t>
            </a:r>
            <a:r>
              <a:rPr sz="1550" spc="-10" dirty="0">
                <a:solidFill>
                  <a:srgbClr val="FFFFFF"/>
                </a:solidFill>
                <a:latin typeface="Trebuchet MS"/>
                <a:cs typeface="Trebuchet MS"/>
              </a:rPr>
              <a:t>efficient.</a:t>
            </a:r>
            <a:endParaRPr sz="1550" dirty="0">
              <a:latin typeface="Trebuchet MS"/>
              <a:cs typeface="Trebuchet MS"/>
            </a:endParaRPr>
          </a:p>
        </p:txBody>
      </p:sp>
      <p:grpSp>
        <p:nvGrpSpPr>
          <p:cNvPr id="42" name="object 42"/>
          <p:cNvGrpSpPr/>
          <p:nvPr/>
        </p:nvGrpSpPr>
        <p:grpSpPr>
          <a:xfrm>
            <a:off x="6477000" y="3362261"/>
            <a:ext cx="1710055" cy="748030"/>
            <a:chOff x="6477000" y="3362261"/>
            <a:chExt cx="1710055" cy="748030"/>
          </a:xfrm>
        </p:grpSpPr>
        <p:pic>
          <p:nvPicPr>
            <p:cNvPr id="43" name="object 43"/>
            <p:cNvPicPr/>
            <p:nvPr/>
          </p:nvPicPr>
          <p:blipFill>
            <a:blip r:embed="rId19" cstate="print"/>
            <a:stretch>
              <a:fillRect/>
            </a:stretch>
          </p:blipFill>
          <p:spPr>
            <a:xfrm>
              <a:off x="6477000" y="3362261"/>
              <a:ext cx="1709801" cy="747712"/>
            </a:xfrm>
            <a:prstGeom prst="rect">
              <a:avLst/>
            </a:prstGeom>
          </p:spPr>
        </p:pic>
        <p:sp>
          <p:nvSpPr>
            <p:cNvPr id="44" name="object 44"/>
            <p:cNvSpPr/>
            <p:nvPr/>
          </p:nvSpPr>
          <p:spPr>
            <a:xfrm>
              <a:off x="6553200" y="3419474"/>
              <a:ext cx="1562100" cy="600075"/>
            </a:xfrm>
            <a:custGeom>
              <a:avLst/>
              <a:gdLst/>
              <a:ahLst/>
              <a:cxnLst/>
              <a:rect l="l" t="t" r="r" b="b"/>
              <a:pathLst>
                <a:path w="1562100" h="600075">
                  <a:moveTo>
                    <a:pt x="1462024" y="0"/>
                  </a:moveTo>
                  <a:lnTo>
                    <a:pt x="100075" y="0"/>
                  </a:lnTo>
                  <a:lnTo>
                    <a:pt x="0" y="100075"/>
                  </a:lnTo>
                  <a:lnTo>
                    <a:pt x="0" y="600075"/>
                  </a:lnTo>
                  <a:lnTo>
                    <a:pt x="1562100" y="600075"/>
                  </a:lnTo>
                  <a:lnTo>
                    <a:pt x="1562100" y="100075"/>
                  </a:lnTo>
                  <a:lnTo>
                    <a:pt x="1462024" y="0"/>
                  </a:lnTo>
                  <a:close/>
                </a:path>
              </a:pathLst>
            </a:custGeom>
            <a:solidFill>
              <a:srgbClr val="F79546"/>
            </a:solidFill>
          </p:spPr>
          <p:txBody>
            <a:bodyPr wrap="square" lIns="0" tIns="0" rIns="0" bIns="0" rtlCol="0"/>
            <a:lstStyle/>
            <a:p>
              <a:endParaRPr/>
            </a:p>
          </p:txBody>
        </p:sp>
        <p:sp>
          <p:nvSpPr>
            <p:cNvPr id="45" name="object 45"/>
            <p:cNvSpPr/>
            <p:nvPr/>
          </p:nvSpPr>
          <p:spPr>
            <a:xfrm>
              <a:off x="6553200" y="3419474"/>
              <a:ext cx="1562100" cy="600075"/>
            </a:xfrm>
            <a:custGeom>
              <a:avLst/>
              <a:gdLst/>
              <a:ahLst/>
              <a:cxnLst/>
              <a:rect l="l" t="t" r="r" b="b"/>
              <a:pathLst>
                <a:path w="1562100" h="600075">
                  <a:moveTo>
                    <a:pt x="100075" y="0"/>
                  </a:moveTo>
                  <a:lnTo>
                    <a:pt x="1462024" y="0"/>
                  </a:lnTo>
                  <a:lnTo>
                    <a:pt x="1562100" y="100075"/>
                  </a:lnTo>
                  <a:lnTo>
                    <a:pt x="1562100" y="600075"/>
                  </a:lnTo>
                  <a:lnTo>
                    <a:pt x="0" y="600075"/>
                  </a:lnTo>
                  <a:lnTo>
                    <a:pt x="0" y="100075"/>
                  </a:lnTo>
                  <a:lnTo>
                    <a:pt x="100075" y="0"/>
                  </a:lnTo>
                  <a:close/>
                </a:path>
              </a:pathLst>
            </a:custGeom>
            <a:ln w="38100">
              <a:solidFill>
                <a:srgbClr val="974707"/>
              </a:solidFill>
            </a:ln>
          </p:spPr>
          <p:txBody>
            <a:bodyPr wrap="square" lIns="0" tIns="0" rIns="0" bIns="0" rtlCol="0"/>
            <a:lstStyle/>
            <a:p>
              <a:endParaRPr/>
            </a:p>
          </p:txBody>
        </p:sp>
      </p:grpSp>
      <p:sp>
        <p:nvSpPr>
          <p:cNvPr id="46" name="object 46"/>
          <p:cNvSpPr txBox="1"/>
          <p:nvPr/>
        </p:nvSpPr>
        <p:spPr>
          <a:xfrm>
            <a:off x="6731634" y="3613848"/>
            <a:ext cx="1203960" cy="266065"/>
          </a:xfrm>
          <a:prstGeom prst="rect">
            <a:avLst/>
          </a:prstGeom>
        </p:spPr>
        <p:txBody>
          <a:bodyPr vert="horz" wrap="square" lIns="0" tIns="15875" rIns="0" bIns="0" rtlCol="0">
            <a:spAutoFit/>
          </a:bodyPr>
          <a:lstStyle/>
          <a:p>
            <a:pPr marL="38100">
              <a:lnSpc>
                <a:spcPct val="100000"/>
              </a:lnSpc>
              <a:spcBef>
                <a:spcPts val="125"/>
              </a:spcBef>
            </a:pPr>
            <a:r>
              <a:rPr sz="1550">
                <a:solidFill>
                  <a:srgbClr val="FFFFFF"/>
                </a:solidFill>
                <a:latin typeface="Cambria Math"/>
                <a:cs typeface="Cambria Math"/>
              </a:rPr>
              <a:t>A</a:t>
            </a:r>
            <a:r>
              <a:rPr sz="1550" spc="175">
                <a:solidFill>
                  <a:srgbClr val="FFFFFF"/>
                </a:solidFill>
                <a:latin typeface="Cambria Math"/>
                <a:cs typeface="Cambria Math"/>
              </a:rPr>
              <a:t> </a:t>
            </a:r>
            <a:r>
              <a:rPr sz="1550">
                <a:solidFill>
                  <a:srgbClr val="FFFFFF"/>
                </a:solidFill>
                <a:latin typeface="Cambria Math"/>
                <a:cs typeface="Cambria Math"/>
              </a:rPr>
              <a:t>=</a:t>
            </a:r>
            <a:r>
              <a:rPr sz="1550" spc="185">
                <a:solidFill>
                  <a:srgbClr val="FFFFFF"/>
                </a:solidFill>
                <a:latin typeface="Cambria Math"/>
                <a:cs typeface="Cambria Math"/>
              </a:rPr>
              <a:t> </a:t>
            </a:r>
            <a:r>
              <a:rPr sz="1550">
                <a:solidFill>
                  <a:srgbClr val="FFFFFF"/>
                </a:solidFill>
                <a:latin typeface="Cambria Math"/>
                <a:cs typeface="Cambria Math"/>
              </a:rPr>
              <a:t>𝛮(0,</a:t>
            </a:r>
            <a:r>
              <a:rPr sz="1550" spc="-45">
                <a:solidFill>
                  <a:srgbClr val="FFFFFF"/>
                </a:solidFill>
                <a:latin typeface="Cambria Math"/>
                <a:cs typeface="Cambria Math"/>
              </a:rPr>
              <a:t> </a:t>
            </a:r>
            <a:r>
              <a:rPr sz="1550" spc="55">
                <a:solidFill>
                  <a:srgbClr val="FFFFFF"/>
                </a:solidFill>
                <a:latin typeface="Cambria Math"/>
                <a:cs typeface="Cambria Math"/>
              </a:rPr>
              <a:t>𝜎</a:t>
            </a:r>
            <a:r>
              <a:rPr sz="1650" spc="82" baseline="30303">
                <a:solidFill>
                  <a:srgbClr val="FFFFFF"/>
                </a:solidFill>
                <a:latin typeface="Cambria Math"/>
                <a:cs typeface="Cambria Math"/>
              </a:rPr>
              <a:t>2</a:t>
            </a:r>
            <a:r>
              <a:rPr sz="1550" spc="55">
                <a:solidFill>
                  <a:srgbClr val="FFFFFF"/>
                </a:solidFill>
                <a:latin typeface="Cambria Math"/>
                <a:cs typeface="Cambria Math"/>
              </a:rPr>
              <a:t>)</a:t>
            </a:r>
            <a:endParaRPr sz="1550">
              <a:latin typeface="Cambria Math"/>
              <a:cs typeface="Cambria Math"/>
            </a:endParaRPr>
          </a:p>
        </p:txBody>
      </p:sp>
      <p:grpSp>
        <p:nvGrpSpPr>
          <p:cNvPr id="47" name="object 47"/>
          <p:cNvGrpSpPr/>
          <p:nvPr/>
        </p:nvGrpSpPr>
        <p:grpSpPr>
          <a:xfrm>
            <a:off x="6477000" y="2209736"/>
            <a:ext cx="1710055" cy="1243330"/>
            <a:chOff x="6477000" y="2209736"/>
            <a:chExt cx="1710055" cy="1243330"/>
          </a:xfrm>
        </p:grpSpPr>
        <p:pic>
          <p:nvPicPr>
            <p:cNvPr id="48" name="object 48"/>
            <p:cNvPicPr/>
            <p:nvPr/>
          </p:nvPicPr>
          <p:blipFill>
            <a:blip r:embed="rId20" cstate="print"/>
            <a:stretch>
              <a:fillRect/>
            </a:stretch>
          </p:blipFill>
          <p:spPr>
            <a:xfrm>
              <a:off x="6477000" y="2209736"/>
              <a:ext cx="1709801" cy="747712"/>
            </a:xfrm>
            <a:prstGeom prst="rect">
              <a:avLst/>
            </a:prstGeom>
          </p:spPr>
        </p:pic>
        <p:sp>
          <p:nvSpPr>
            <p:cNvPr id="49" name="object 49"/>
            <p:cNvSpPr/>
            <p:nvPr/>
          </p:nvSpPr>
          <p:spPr>
            <a:xfrm>
              <a:off x="6553200" y="2266949"/>
              <a:ext cx="1562100" cy="600075"/>
            </a:xfrm>
            <a:custGeom>
              <a:avLst/>
              <a:gdLst/>
              <a:ahLst/>
              <a:cxnLst/>
              <a:rect l="l" t="t" r="r" b="b"/>
              <a:pathLst>
                <a:path w="1562100" h="600075">
                  <a:moveTo>
                    <a:pt x="1562100" y="0"/>
                  </a:moveTo>
                  <a:lnTo>
                    <a:pt x="0" y="0"/>
                  </a:lnTo>
                  <a:lnTo>
                    <a:pt x="0" y="499999"/>
                  </a:lnTo>
                  <a:lnTo>
                    <a:pt x="100075" y="600075"/>
                  </a:lnTo>
                  <a:lnTo>
                    <a:pt x="1462024" y="600075"/>
                  </a:lnTo>
                  <a:lnTo>
                    <a:pt x="1562100" y="499999"/>
                  </a:lnTo>
                  <a:lnTo>
                    <a:pt x="1562100" y="0"/>
                  </a:lnTo>
                  <a:close/>
                </a:path>
              </a:pathLst>
            </a:custGeom>
            <a:solidFill>
              <a:srgbClr val="F79546"/>
            </a:solidFill>
          </p:spPr>
          <p:txBody>
            <a:bodyPr wrap="square" lIns="0" tIns="0" rIns="0" bIns="0" rtlCol="0"/>
            <a:lstStyle/>
            <a:p>
              <a:endParaRPr/>
            </a:p>
          </p:txBody>
        </p:sp>
        <p:sp>
          <p:nvSpPr>
            <p:cNvPr id="50" name="object 50"/>
            <p:cNvSpPr/>
            <p:nvPr/>
          </p:nvSpPr>
          <p:spPr>
            <a:xfrm>
              <a:off x="6553200" y="2266949"/>
              <a:ext cx="1562100" cy="600075"/>
            </a:xfrm>
            <a:custGeom>
              <a:avLst/>
              <a:gdLst/>
              <a:ahLst/>
              <a:cxnLst/>
              <a:rect l="l" t="t" r="r" b="b"/>
              <a:pathLst>
                <a:path w="1562100" h="600075">
                  <a:moveTo>
                    <a:pt x="1462024" y="600075"/>
                  </a:moveTo>
                  <a:lnTo>
                    <a:pt x="100075" y="600075"/>
                  </a:lnTo>
                  <a:lnTo>
                    <a:pt x="0" y="499999"/>
                  </a:lnTo>
                  <a:lnTo>
                    <a:pt x="0" y="0"/>
                  </a:lnTo>
                  <a:lnTo>
                    <a:pt x="1562100" y="0"/>
                  </a:lnTo>
                  <a:lnTo>
                    <a:pt x="1562100" y="499999"/>
                  </a:lnTo>
                  <a:lnTo>
                    <a:pt x="1462024" y="600075"/>
                  </a:lnTo>
                  <a:close/>
                </a:path>
              </a:pathLst>
            </a:custGeom>
            <a:ln w="38100">
              <a:solidFill>
                <a:srgbClr val="974707"/>
              </a:solidFill>
            </a:ln>
          </p:spPr>
          <p:txBody>
            <a:bodyPr wrap="square" lIns="0" tIns="0" rIns="0" bIns="0" rtlCol="0"/>
            <a:lstStyle/>
            <a:p>
              <a:endParaRPr/>
            </a:p>
          </p:txBody>
        </p:sp>
        <p:pic>
          <p:nvPicPr>
            <p:cNvPr id="51" name="object 51"/>
            <p:cNvPicPr/>
            <p:nvPr/>
          </p:nvPicPr>
          <p:blipFill>
            <a:blip r:embed="rId21" cstate="print"/>
            <a:stretch>
              <a:fillRect/>
            </a:stretch>
          </p:blipFill>
          <p:spPr>
            <a:xfrm>
              <a:off x="6610350" y="3200336"/>
              <a:ext cx="1452499" cy="252412"/>
            </a:xfrm>
            <a:prstGeom prst="rect">
              <a:avLst/>
            </a:prstGeom>
          </p:spPr>
        </p:pic>
        <p:sp>
          <p:nvSpPr>
            <p:cNvPr id="52" name="object 52"/>
            <p:cNvSpPr/>
            <p:nvPr/>
          </p:nvSpPr>
          <p:spPr>
            <a:xfrm>
              <a:off x="6681850" y="3252723"/>
              <a:ext cx="1314450" cy="124460"/>
            </a:xfrm>
            <a:custGeom>
              <a:avLst/>
              <a:gdLst/>
              <a:ahLst/>
              <a:cxnLst/>
              <a:rect l="l" t="t" r="r" b="b"/>
              <a:pathLst>
                <a:path w="1314450" h="124460">
                  <a:moveTo>
                    <a:pt x="0" y="123951"/>
                  </a:moveTo>
                  <a:lnTo>
                    <a:pt x="803" y="99802"/>
                  </a:lnTo>
                  <a:lnTo>
                    <a:pt x="3000" y="80105"/>
                  </a:lnTo>
                  <a:lnTo>
                    <a:pt x="6268" y="66837"/>
                  </a:lnTo>
                  <a:lnTo>
                    <a:pt x="10287" y="61975"/>
                  </a:lnTo>
                  <a:lnTo>
                    <a:pt x="646810" y="61975"/>
                  </a:lnTo>
                  <a:lnTo>
                    <a:pt x="650849" y="57114"/>
                  </a:lnTo>
                  <a:lnTo>
                    <a:pt x="654161" y="43846"/>
                  </a:lnTo>
                  <a:lnTo>
                    <a:pt x="656401" y="24149"/>
                  </a:lnTo>
                  <a:lnTo>
                    <a:pt x="657225" y="0"/>
                  </a:lnTo>
                  <a:lnTo>
                    <a:pt x="658028" y="24149"/>
                  </a:lnTo>
                  <a:lnTo>
                    <a:pt x="660225" y="43846"/>
                  </a:lnTo>
                  <a:lnTo>
                    <a:pt x="663493" y="57114"/>
                  </a:lnTo>
                  <a:lnTo>
                    <a:pt x="667512" y="61975"/>
                  </a:lnTo>
                  <a:lnTo>
                    <a:pt x="1304035" y="61975"/>
                  </a:lnTo>
                  <a:lnTo>
                    <a:pt x="1308074" y="66837"/>
                  </a:lnTo>
                  <a:lnTo>
                    <a:pt x="1311386" y="80105"/>
                  </a:lnTo>
                  <a:lnTo>
                    <a:pt x="1313626" y="99802"/>
                  </a:lnTo>
                  <a:lnTo>
                    <a:pt x="1314450" y="123951"/>
                  </a:lnTo>
                </a:path>
              </a:pathLst>
            </a:custGeom>
            <a:ln w="25400">
              <a:solidFill>
                <a:srgbClr val="4F81BC"/>
              </a:solidFill>
            </a:ln>
          </p:spPr>
          <p:txBody>
            <a:bodyPr wrap="square" lIns="0" tIns="0" rIns="0" bIns="0" rtlCol="0"/>
            <a:lstStyle/>
            <a:p>
              <a:endParaRPr/>
            </a:p>
          </p:txBody>
        </p:sp>
      </p:grpSp>
      <p:sp>
        <p:nvSpPr>
          <p:cNvPr id="53" name="object 53"/>
          <p:cNvSpPr txBox="1"/>
          <p:nvPr/>
        </p:nvSpPr>
        <p:spPr>
          <a:xfrm>
            <a:off x="7263765" y="2935287"/>
            <a:ext cx="147955" cy="334645"/>
          </a:xfrm>
          <a:prstGeom prst="rect">
            <a:avLst/>
          </a:prstGeom>
        </p:spPr>
        <p:txBody>
          <a:bodyPr vert="horz" wrap="square" lIns="0" tIns="15875" rIns="0" bIns="0" rtlCol="0">
            <a:spAutoFit/>
          </a:bodyPr>
          <a:lstStyle/>
          <a:p>
            <a:pPr marL="12700">
              <a:lnSpc>
                <a:spcPct val="100000"/>
              </a:lnSpc>
              <a:spcBef>
                <a:spcPts val="125"/>
              </a:spcBef>
            </a:pPr>
            <a:r>
              <a:rPr sz="2000" spc="-50">
                <a:latin typeface="Cambria Math"/>
                <a:cs typeface="Cambria Math"/>
              </a:rPr>
              <a:t>𝑟</a:t>
            </a:r>
            <a:endParaRPr sz="2000">
              <a:latin typeface="Cambria Math"/>
              <a:cs typeface="Cambria Math"/>
            </a:endParaRPr>
          </a:p>
        </p:txBody>
      </p:sp>
      <p:sp>
        <p:nvSpPr>
          <p:cNvPr id="54" name="object 54"/>
          <p:cNvSpPr txBox="1"/>
          <p:nvPr/>
        </p:nvSpPr>
        <p:spPr>
          <a:xfrm>
            <a:off x="7024369" y="2449131"/>
            <a:ext cx="541020" cy="266065"/>
          </a:xfrm>
          <a:prstGeom prst="rect">
            <a:avLst/>
          </a:prstGeom>
        </p:spPr>
        <p:txBody>
          <a:bodyPr vert="horz" wrap="square" lIns="0" tIns="15875" rIns="0" bIns="0" rtlCol="0">
            <a:spAutoFit/>
          </a:bodyPr>
          <a:lstStyle/>
          <a:p>
            <a:pPr marL="12700">
              <a:lnSpc>
                <a:spcPct val="100000"/>
              </a:lnSpc>
              <a:spcBef>
                <a:spcPts val="125"/>
              </a:spcBef>
            </a:pPr>
            <a:r>
              <a:rPr sz="1550">
                <a:solidFill>
                  <a:srgbClr val="FFFFFF"/>
                </a:solidFill>
                <a:latin typeface="Cambria Math"/>
                <a:cs typeface="Cambria Math"/>
              </a:rPr>
              <a:t>𝐵</a:t>
            </a:r>
            <a:r>
              <a:rPr sz="1550" spc="175">
                <a:solidFill>
                  <a:srgbClr val="FFFFFF"/>
                </a:solidFill>
                <a:latin typeface="Cambria Math"/>
                <a:cs typeface="Cambria Math"/>
              </a:rPr>
              <a:t> </a:t>
            </a:r>
            <a:r>
              <a:rPr sz="1550">
                <a:solidFill>
                  <a:srgbClr val="FFFFFF"/>
                </a:solidFill>
                <a:latin typeface="Cambria Math"/>
                <a:cs typeface="Cambria Math"/>
              </a:rPr>
              <a:t>=</a:t>
            </a:r>
            <a:r>
              <a:rPr sz="1550" spc="140">
                <a:solidFill>
                  <a:srgbClr val="FFFFFF"/>
                </a:solidFill>
                <a:latin typeface="Cambria Math"/>
                <a:cs typeface="Cambria Math"/>
              </a:rPr>
              <a:t> </a:t>
            </a:r>
            <a:r>
              <a:rPr sz="1550" spc="-50">
                <a:solidFill>
                  <a:srgbClr val="FFFFFF"/>
                </a:solidFill>
                <a:latin typeface="Cambria Math"/>
                <a:cs typeface="Cambria Math"/>
              </a:rPr>
              <a:t>0</a:t>
            </a:r>
            <a:endParaRPr sz="1550">
              <a:latin typeface="Cambria Math"/>
              <a:cs typeface="Cambria Math"/>
            </a:endParaRPr>
          </a:p>
        </p:txBody>
      </p:sp>
      <p:grpSp>
        <p:nvGrpSpPr>
          <p:cNvPr id="55" name="object 55"/>
          <p:cNvGrpSpPr/>
          <p:nvPr/>
        </p:nvGrpSpPr>
        <p:grpSpPr>
          <a:xfrm>
            <a:off x="6610350" y="2876486"/>
            <a:ext cx="1452880" cy="243204"/>
            <a:chOff x="6610350" y="2876486"/>
            <a:chExt cx="1452880" cy="243204"/>
          </a:xfrm>
        </p:grpSpPr>
        <p:pic>
          <p:nvPicPr>
            <p:cNvPr id="56" name="object 56"/>
            <p:cNvPicPr/>
            <p:nvPr/>
          </p:nvPicPr>
          <p:blipFill>
            <a:blip r:embed="rId22" cstate="print"/>
            <a:stretch>
              <a:fillRect/>
            </a:stretch>
          </p:blipFill>
          <p:spPr>
            <a:xfrm>
              <a:off x="6610350" y="2876486"/>
              <a:ext cx="1452499" cy="242887"/>
            </a:xfrm>
            <a:prstGeom prst="rect">
              <a:avLst/>
            </a:prstGeom>
          </p:spPr>
        </p:pic>
        <p:sp>
          <p:nvSpPr>
            <p:cNvPr id="57" name="object 57"/>
            <p:cNvSpPr/>
            <p:nvPr/>
          </p:nvSpPr>
          <p:spPr>
            <a:xfrm>
              <a:off x="6681851" y="2909950"/>
              <a:ext cx="1314450" cy="123825"/>
            </a:xfrm>
            <a:custGeom>
              <a:avLst/>
              <a:gdLst/>
              <a:ahLst/>
              <a:cxnLst/>
              <a:rect l="l" t="t" r="r" b="b"/>
              <a:pathLst>
                <a:path w="1314450" h="123825">
                  <a:moveTo>
                    <a:pt x="1314450" y="0"/>
                  </a:moveTo>
                  <a:lnTo>
                    <a:pt x="1313626" y="24076"/>
                  </a:lnTo>
                  <a:lnTo>
                    <a:pt x="1311386" y="43735"/>
                  </a:lnTo>
                  <a:lnTo>
                    <a:pt x="1308074" y="56989"/>
                  </a:lnTo>
                  <a:lnTo>
                    <a:pt x="1304035" y="61849"/>
                  </a:lnTo>
                  <a:lnTo>
                    <a:pt x="667512" y="61849"/>
                  </a:lnTo>
                  <a:lnTo>
                    <a:pt x="663493" y="66710"/>
                  </a:lnTo>
                  <a:lnTo>
                    <a:pt x="660225" y="79978"/>
                  </a:lnTo>
                  <a:lnTo>
                    <a:pt x="658028" y="99675"/>
                  </a:lnTo>
                  <a:lnTo>
                    <a:pt x="657225" y="123825"/>
                  </a:lnTo>
                  <a:lnTo>
                    <a:pt x="656401" y="99675"/>
                  </a:lnTo>
                  <a:lnTo>
                    <a:pt x="654161" y="79978"/>
                  </a:lnTo>
                  <a:lnTo>
                    <a:pt x="650849" y="66710"/>
                  </a:lnTo>
                  <a:lnTo>
                    <a:pt x="646810" y="61849"/>
                  </a:lnTo>
                  <a:lnTo>
                    <a:pt x="10287" y="61849"/>
                  </a:lnTo>
                  <a:lnTo>
                    <a:pt x="6268" y="56989"/>
                  </a:lnTo>
                  <a:lnTo>
                    <a:pt x="3000" y="43735"/>
                  </a:lnTo>
                  <a:lnTo>
                    <a:pt x="803" y="24076"/>
                  </a:lnTo>
                  <a:lnTo>
                    <a:pt x="0" y="0"/>
                  </a:lnTo>
                </a:path>
              </a:pathLst>
            </a:custGeom>
            <a:ln w="25400">
              <a:solidFill>
                <a:srgbClr val="4F81BC"/>
              </a:solidFill>
            </a:ln>
          </p:spPr>
          <p:txBody>
            <a:bodyPr wrap="square" lIns="0" tIns="0" rIns="0" bIns="0" rtlCol="0"/>
            <a:lstStyle/>
            <a:p>
              <a:endParaRPr/>
            </a:p>
          </p:txBody>
        </p:sp>
      </p:grpSp>
      <p:sp>
        <p:nvSpPr>
          <p:cNvPr id="58" name="object 58"/>
          <p:cNvSpPr txBox="1"/>
          <p:nvPr/>
        </p:nvSpPr>
        <p:spPr>
          <a:xfrm>
            <a:off x="292100" y="5578251"/>
            <a:ext cx="10273665" cy="1059815"/>
          </a:xfrm>
          <a:prstGeom prst="rect">
            <a:avLst/>
          </a:prstGeom>
        </p:spPr>
        <p:txBody>
          <a:bodyPr vert="horz" wrap="square" lIns="0" tIns="0" rIns="0" bIns="0" rtlCol="0">
            <a:spAutoFit/>
          </a:bodyPr>
          <a:lstStyle/>
          <a:p>
            <a:pPr marL="148590">
              <a:lnSpc>
                <a:spcPts val="3200"/>
              </a:lnSpc>
            </a:pPr>
            <a:r>
              <a:rPr sz="2750" spc="55">
                <a:solidFill>
                  <a:srgbClr val="464646"/>
                </a:solidFill>
                <a:latin typeface="Trebuchet MS"/>
                <a:cs typeface="Trebuchet MS"/>
              </a:rPr>
              <a:t>Notice</a:t>
            </a:r>
            <a:r>
              <a:rPr sz="2750" spc="-10">
                <a:solidFill>
                  <a:srgbClr val="464646"/>
                </a:solidFill>
                <a:latin typeface="Trebuchet MS"/>
                <a:cs typeface="Trebuchet MS"/>
              </a:rPr>
              <a:t> </a:t>
            </a:r>
            <a:r>
              <a:rPr sz="2750" spc="70">
                <a:solidFill>
                  <a:srgbClr val="464646"/>
                </a:solidFill>
                <a:latin typeface="Trebuchet MS"/>
                <a:cs typeface="Trebuchet MS"/>
              </a:rPr>
              <a:t>how</a:t>
            </a:r>
            <a:r>
              <a:rPr sz="2750" spc="-10">
                <a:solidFill>
                  <a:srgbClr val="464646"/>
                </a:solidFill>
                <a:latin typeface="Trebuchet MS"/>
                <a:cs typeface="Trebuchet MS"/>
              </a:rPr>
              <a:t> </a:t>
            </a:r>
            <a:r>
              <a:rPr sz="2750">
                <a:solidFill>
                  <a:srgbClr val="464646"/>
                </a:solidFill>
                <a:latin typeface="Trebuchet MS"/>
                <a:cs typeface="Trebuchet MS"/>
              </a:rPr>
              <a:t>the</a:t>
            </a:r>
            <a:r>
              <a:rPr sz="2750" spc="-5">
                <a:solidFill>
                  <a:srgbClr val="464646"/>
                </a:solidFill>
                <a:latin typeface="Trebuchet MS"/>
                <a:cs typeface="Trebuchet MS"/>
              </a:rPr>
              <a:t> </a:t>
            </a:r>
            <a:r>
              <a:rPr sz="2750" spc="55">
                <a:solidFill>
                  <a:srgbClr val="464646"/>
                </a:solidFill>
                <a:latin typeface="Trebuchet MS"/>
                <a:cs typeface="Trebuchet MS"/>
              </a:rPr>
              <a:t>reparameterization</a:t>
            </a:r>
            <a:r>
              <a:rPr sz="2750" spc="-40">
                <a:solidFill>
                  <a:srgbClr val="464646"/>
                </a:solidFill>
                <a:latin typeface="Trebuchet MS"/>
                <a:cs typeface="Trebuchet MS"/>
              </a:rPr>
              <a:t> </a:t>
            </a:r>
            <a:r>
              <a:rPr sz="2750">
                <a:solidFill>
                  <a:srgbClr val="464646"/>
                </a:solidFill>
                <a:latin typeface="Trebuchet MS"/>
                <a:cs typeface="Trebuchet MS"/>
              </a:rPr>
              <a:t>(LoRA)</a:t>
            </a:r>
            <a:r>
              <a:rPr sz="2750" spc="-60">
                <a:solidFill>
                  <a:srgbClr val="464646"/>
                </a:solidFill>
                <a:latin typeface="Trebuchet MS"/>
                <a:cs typeface="Trebuchet MS"/>
              </a:rPr>
              <a:t> </a:t>
            </a:r>
            <a:r>
              <a:rPr sz="2750" spc="180">
                <a:solidFill>
                  <a:srgbClr val="464646"/>
                </a:solidFill>
                <a:latin typeface="Trebuchet MS"/>
                <a:cs typeface="Trebuchet MS"/>
              </a:rPr>
              <a:t>runs</a:t>
            </a:r>
            <a:r>
              <a:rPr sz="2750" spc="-30">
                <a:solidFill>
                  <a:srgbClr val="464646"/>
                </a:solidFill>
                <a:latin typeface="Trebuchet MS"/>
                <a:cs typeface="Trebuchet MS"/>
              </a:rPr>
              <a:t> </a:t>
            </a:r>
            <a:r>
              <a:rPr sz="2750">
                <a:solidFill>
                  <a:srgbClr val="464646"/>
                </a:solidFill>
                <a:latin typeface="Trebuchet MS"/>
                <a:cs typeface="Trebuchet MS"/>
              </a:rPr>
              <a:t>parallel</a:t>
            </a:r>
            <a:r>
              <a:rPr sz="2750" spc="-50">
                <a:solidFill>
                  <a:srgbClr val="464646"/>
                </a:solidFill>
                <a:latin typeface="Trebuchet MS"/>
                <a:cs typeface="Trebuchet MS"/>
              </a:rPr>
              <a:t> </a:t>
            </a:r>
            <a:r>
              <a:rPr sz="2750">
                <a:solidFill>
                  <a:srgbClr val="464646"/>
                </a:solidFill>
                <a:latin typeface="Trebuchet MS"/>
                <a:cs typeface="Trebuchet MS"/>
              </a:rPr>
              <a:t>to</a:t>
            </a:r>
            <a:r>
              <a:rPr sz="2750" spc="-30">
                <a:solidFill>
                  <a:srgbClr val="464646"/>
                </a:solidFill>
                <a:latin typeface="Trebuchet MS"/>
                <a:cs typeface="Trebuchet MS"/>
              </a:rPr>
              <a:t> </a:t>
            </a:r>
            <a:r>
              <a:rPr sz="2750" spc="-25">
                <a:solidFill>
                  <a:srgbClr val="464646"/>
                </a:solidFill>
                <a:latin typeface="Trebuchet MS"/>
                <a:cs typeface="Trebuchet MS"/>
              </a:rPr>
              <a:t>the</a:t>
            </a:r>
            <a:endParaRPr sz="2750">
              <a:latin typeface="Trebuchet MS"/>
              <a:cs typeface="Trebuchet MS"/>
            </a:endParaRPr>
          </a:p>
          <a:p>
            <a:pPr marL="148590">
              <a:lnSpc>
                <a:spcPct val="100000"/>
              </a:lnSpc>
              <a:spcBef>
                <a:spcPts val="80"/>
              </a:spcBef>
            </a:pPr>
            <a:r>
              <a:rPr sz="2750" spc="85">
                <a:solidFill>
                  <a:srgbClr val="464646"/>
                </a:solidFill>
                <a:latin typeface="Trebuchet MS"/>
                <a:cs typeface="Trebuchet MS"/>
              </a:rPr>
              <a:t>original</a:t>
            </a:r>
            <a:r>
              <a:rPr sz="2750" spc="-110">
                <a:solidFill>
                  <a:srgbClr val="464646"/>
                </a:solidFill>
                <a:latin typeface="Trebuchet MS"/>
                <a:cs typeface="Trebuchet MS"/>
              </a:rPr>
              <a:t> </a:t>
            </a:r>
            <a:r>
              <a:rPr sz="2750" spc="-10">
                <a:solidFill>
                  <a:srgbClr val="464646"/>
                </a:solidFill>
                <a:latin typeface="Trebuchet MS"/>
                <a:cs typeface="Trebuchet MS"/>
              </a:rPr>
              <a:t>model.</a:t>
            </a:r>
            <a:endParaRPr sz="2750">
              <a:latin typeface="Trebuchet MS"/>
              <a:cs typeface="Trebuchet MS"/>
            </a:endParaRPr>
          </a:p>
          <a:p>
            <a:pPr marL="12700">
              <a:lnSpc>
                <a:spcPct val="100000"/>
              </a:lnSpc>
              <a:spcBef>
                <a:spcPts val="280"/>
              </a:spcBef>
            </a:pPr>
            <a:r>
              <a:rPr sz="1100" cap="small" spc="-10">
                <a:solidFill>
                  <a:srgbClr val="7E7E7E"/>
                </a:solidFill>
                <a:latin typeface="Trebuchet MS"/>
                <a:cs typeface="Trebuchet MS"/>
              </a:rPr>
              <a:t>Protopapas</a:t>
            </a:r>
            <a:endParaRPr sz="1100">
              <a:latin typeface="Trebuchet MS"/>
              <a:cs typeface="Trebuchet MS"/>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98425">
              <a:lnSpc>
                <a:spcPct val="100000"/>
              </a:lnSpc>
            </a:pPr>
            <a:r>
              <a:rPr spc="35"/>
              <a:t>46</a:t>
            </a:r>
          </a:p>
        </p:txBody>
      </p:sp>
      <p:pic>
        <p:nvPicPr>
          <p:cNvPr id="61" name="Picture 60">
            <a:extLst>
              <a:ext uri="{FF2B5EF4-FFF2-40B4-BE49-F238E27FC236}">
                <a16:creationId xmlns:a16="http://schemas.microsoft.com/office/drawing/2014/main" id="{9593C7FF-B3A1-7F9E-B7DD-ED02D6F364C3}"/>
              </a:ext>
            </a:extLst>
          </p:cNvPr>
          <p:cNvPicPr>
            <a:picLocks noChangeAspect="1"/>
          </p:cNvPicPr>
          <p:nvPr/>
        </p:nvPicPr>
        <p:blipFill>
          <a:blip r:embed="rId23"/>
          <a:stretch>
            <a:fillRect/>
          </a:stretch>
        </p:blipFill>
        <p:spPr>
          <a:xfrm>
            <a:off x="8760127" y="3459551"/>
            <a:ext cx="3286584" cy="7525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EAE1-55C2-64CC-A829-CE8DC2D7C93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10C5B570-8353-1045-8362-6EE25A7DC5A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E93F53B-987A-2041-DE21-7D7705DE5022}"/>
              </a:ext>
            </a:extLst>
          </p:cNvPr>
          <p:cNvPicPr>
            <a:picLocks noChangeAspect="1"/>
          </p:cNvPicPr>
          <p:nvPr/>
        </p:nvPicPr>
        <p:blipFill>
          <a:blip r:embed="rId2"/>
          <a:stretch>
            <a:fillRect/>
          </a:stretch>
        </p:blipFill>
        <p:spPr>
          <a:xfrm>
            <a:off x="359229" y="1740501"/>
            <a:ext cx="12192000" cy="4831737"/>
          </a:xfrm>
          <a:prstGeom prst="rect">
            <a:avLst/>
          </a:prstGeom>
        </p:spPr>
      </p:pic>
      <p:pic>
        <p:nvPicPr>
          <p:cNvPr id="7" name="Picture 6">
            <a:extLst>
              <a:ext uri="{FF2B5EF4-FFF2-40B4-BE49-F238E27FC236}">
                <a16:creationId xmlns:a16="http://schemas.microsoft.com/office/drawing/2014/main" id="{919FB735-32B2-AAC1-A32E-11673164653F}"/>
              </a:ext>
            </a:extLst>
          </p:cNvPr>
          <p:cNvPicPr>
            <a:picLocks noChangeAspect="1"/>
          </p:cNvPicPr>
          <p:nvPr/>
        </p:nvPicPr>
        <p:blipFill>
          <a:blip r:embed="rId3"/>
          <a:stretch>
            <a:fillRect/>
          </a:stretch>
        </p:blipFill>
        <p:spPr>
          <a:xfrm>
            <a:off x="236765" y="192885"/>
            <a:ext cx="11547942" cy="1152342"/>
          </a:xfrm>
          <a:prstGeom prst="rect">
            <a:avLst/>
          </a:prstGeom>
        </p:spPr>
      </p:pic>
    </p:spTree>
    <p:extLst>
      <p:ext uri="{BB962C8B-B14F-4D97-AF65-F5344CB8AC3E}">
        <p14:creationId xmlns:p14="http://schemas.microsoft.com/office/powerpoint/2010/main" val="4288513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40AD-EF74-777F-D7FD-A9AC014D4A10}"/>
              </a:ext>
            </a:extLst>
          </p:cNvPr>
          <p:cNvSpPr>
            <a:spLocks noGrp="1"/>
          </p:cNvSpPr>
          <p:nvPr>
            <p:ph type="title"/>
          </p:nvPr>
        </p:nvSpPr>
        <p:spPr/>
        <p:txBody>
          <a:bodyPr>
            <a:normAutofit fontScale="90000"/>
          </a:bodyPr>
          <a:lstStyle/>
          <a:p>
            <a:r>
              <a:rPr lang="en-IN" dirty="0"/>
              <a:t>Forward Pass</a:t>
            </a:r>
          </a:p>
        </p:txBody>
      </p:sp>
      <p:sp>
        <p:nvSpPr>
          <p:cNvPr id="3" name="Content Placeholder 2">
            <a:extLst>
              <a:ext uri="{FF2B5EF4-FFF2-40B4-BE49-F238E27FC236}">
                <a16:creationId xmlns:a16="http://schemas.microsoft.com/office/drawing/2014/main" id="{D6389466-E270-A438-3085-BE3179FDB401}"/>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B1279DA-DC34-1655-2547-B29BE24018DF}"/>
              </a:ext>
            </a:extLst>
          </p:cNvPr>
          <p:cNvPicPr>
            <a:picLocks noChangeAspect="1"/>
          </p:cNvPicPr>
          <p:nvPr/>
        </p:nvPicPr>
        <p:blipFill>
          <a:blip r:embed="rId2"/>
          <a:stretch>
            <a:fillRect/>
          </a:stretch>
        </p:blipFill>
        <p:spPr>
          <a:xfrm>
            <a:off x="4701875" y="992777"/>
            <a:ext cx="7413529" cy="4589900"/>
          </a:xfrm>
          <a:prstGeom prst="rect">
            <a:avLst/>
          </a:prstGeom>
        </p:spPr>
      </p:pic>
    </p:spTree>
    <p:extLst>
      <p:ext uri="{BB962C8B-B14F-4D97-AF65-F5344CB8AC3E}">
        <p14:creationId xmlns:p14="http://schemas.microsoft.com/office/powerpoint/2010/main" val="2890668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CCFB-D46D-0289-D716-7296F3D7462F}"/>
              </a:ext>
            </a:extLst>
          </p:cNvPr>
          <p:cNvSpPr>
            <a:spLocks noGrp="1"/>
          </p:cNvSpPr>
          <p:nvPr>
            <p:ph type="title"/>
          </p:nvPr>
        </p:nvSpPr>
        <p:spPr/>
        <p:txBody>
          <a:bodyPr>
            <a:normAutofit fontScale="90000"/>
          </a:bodyPr>
          <a:lstStyle/>
          <a:p>
            <a:r>
              <a:rPr lang="en-IN" dirty="0"/>
              <a:t>Backward Pass</a:t>
            </a:r>
          </a:p>
        </p:txBody>
      </p:sp>
      <p:sp>
        <p:nvSpPr>
          <p:cNvPr id="3" name="Content Placeholder 2">
            <a:extLst>
              <a:ext uri="{FF2B5EF4-FFF2-40B4-BE49-F238E27FC236}">
                <a16:creationId xmlns:a16="http://schemas.microsoft.com/office/drawing/2014/main" id="{545C10DA-4A79-F68B-1695-189410B0934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3F213E9-83FA-3A78-35EA-70AEB2FDF8D7}"/>
              </a:ext>
            </a:extLst>
          </p:cNvPr>
          <p:cNvPicPr>
            <a:picLocks noChangeAspect="1"/>
          </p:cNvPicPr>
          <p:nvPr/>
        </p:nvPicPr>
        <p:blipFill>
          <a:blip r:embed="rId2"/>
          <a:stretch>
            <a:fillRect/>
          </a:stretch>
        </p:blipFill>
        <p:spPr>
          <a:xfrm>
            <a:off x="3960893" y="0"/>
            <a:ext cx="7467515" cy="6350000"/>
          </a:xfrm>
          <a:prstGeom prst="rect">
            <a:avLst/>
          </a:prstGeom>
        </p:spPr>
      </p:pic>
    </p:spTree>
    <p:extLst>
      <p:ext uri="{BB962C8B-B14F-4D97-AF65-F5344CB8AC3E}">
        <p14:creationId xmlns:p14="http://schemas.microsoft.com/office/powerpoint/2010/main" val="3353061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EC7E6E-4DD9-29D0-924D-D169298FA5DF}"/>
              </a:ext>
            </a:extLst>
          </p:cNvPr>
          <p:cNvSpPr>
            <a:spLocks noGrp="1"/>
          </p:cNvSpPr>
          <p:nvPr>
            <p:ph type="sldNum" sz="quarter" idx="12"/>
          </p:nvPr>
        </p:nvSpPr>
        <p:spPr/>
        <p:txBody>
          <a:bodyPr/>
          <a:lstStyle/>
          <a:p>
            <a:fld id="{C01389E6-C847-4AD0-B56D-D205B2EAB1EE}" type="slidenum">
              <a:rPr lang="en-US" smtClean="0"/>
              <a:t>26</a:t>
            </a:fld>
            <a:endParaRPr lang="en-US"/>
          </a:p>
        </p:txBody>
      </p:sp>
      <p:pic>
        <p:nvPicPr>
          <p:cNvPr id="6" name="Picture 5" descr="A screenshot of a computer&#10;&#10;Description automatically generated">
            <a:extLst>
              <a:ext uri="{FF2B5EF4-FFF2-40B4-BE49-F238E27FC236}">
                <a16:creationId xmlns:a16="http://schemas.microsoft.com/office/drawing/2014/main" id="{43BA1179-9568-C107-8170-353825AAA18D}"/>
              </a:ext>
            </a:extLst>
          </p:cNvPr>
          <p:cNvPicPr>
            <a:picLocks noChangeAspect="1"/>
          </p:cNvPicPr>
          <p:nvPr/>
        </p:nvPicPr>
        <p:blipFill>
          <a:blip r:embed="rId2"/>
          <a:stretch>
            <a:fillRect/>
          </a:stretch>
        </p:blipFill>
        <p:spPr>
          <a:xfrm>
            <a:off x="643467" y="757259"/>
            <a:ext cx="10905066" cy="5343481"/>
          </a:xfrm>
          <a:prstGeom prst="rect">
            <a:avLst/>
          </a:prstGeom>
        </p:spPr>
      </p:pic>
      <p:sp>
        <p:nvSpPr>
          <p:cNvPr id="8" name="TextBox 7">
            <a:extLst>
              <a:ext uri="{FF2B5EF4-FFF2-40B4-BE49-F238E27FC236}">
                <a16:creationId xmlns:a16="http://schemas.microsoft.com/office/drawing/2014/main" id="{B63E7139-4191-4E02-042C-F3EB5FEB8CE5}"/>
              </a:ext>
            </a:extLst>
          </p:cNvPr>
          <p:cNvSpPr txBox="1"/>
          <p:nvPr/>
        </p:nvSpPr>
        <p:spPr>
          <a:xfrm>
            <a:off x="0" y="6100740"/>
            <a:ext cx="6094378" cy="276999"/>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people.cs.umass.edu/~</a:t>
            </a:r>
            <a:r>
              <a:rPr lang="en-IN" sz="1200" err="1">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miyyer</a:t>
            </a:r>
            <a:r>
              <a:rPr lang="en-IN" sz="120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/cs685/slides/multilingual.pdf</a:t>
            </a:r>
            <a:endParaRPr lang="en-IN"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188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27C88D2-7EDE-409C-5B5B-B419E0CC2971}"/>
              </a:ext>
            </a:extLst>
          </p:cNvPr>
          <p:cNvSpPr>
            <a:spLocks noGrp="1"/>
          </p:cNvSpPr>
          <p:nvPr>
            <p:ph type="sldNum" sz="quarter" idx="12"/>
          </p:nvPr>
        </p:nvSpPr>
        <p:spPr/>
        <p:txBody>
          <a:bodyPr/>
          <a:lstStyle/>
          <a:p>
            <a:fld id="{C01389E6-C847-4AD0-B56D-D205B2EAB1EE}" type="slidenum">
              <a:rPr lang="en-US" smtClean="0"/>
              <a:t>27</a:t>
            </a:fld>
            <a:endParaRPr lang="en-US"/>
          </a:p>
        </p:txBody>
      </p:sp>
      <p:pic>
        <p:nvPicPr>
          <p:cNvPr id="6" name="Picture 5">
            <a:extLst>
              <a:ext uri="{FF2B5EF4-FFF2-40B4-BE49-F238E27FC236}">
                <a16:creationId xmlns:a16="http://schemas.microsoft.com/office/drawing/2014/main" id="{D720F38F-EA7B-7FC8-3F0B-5FAC949168BA}"/>
              </a:ext>
            </a:extLst>
          </p:cNvPr>
          <p:cNvPicPr>
            <a:picLocks noChangeAspect="1"/>
          </p:cNvPicPr>
          <p:nvPr/>
        </p:nvPicPr>
        <p:blipFill>
          <a:blip r:embed="rId2"/>
          <a:stretch>
            <a:fillRect/>
          </a:stretch>
        </p:blipFill>
        <p:spPr>
          <a:xfrm>
            <a:off x="544749" y="565645"/>
            <a:ext cx="7306318" cy="5571067"/>
          </a:xfrm>
          <a:prstGeom prst="rect">
            <a:avLst/>
          </a:prstGeom>
        </p:spPr>
      </p:pic>
      <p:sp>
        <p:nvSpPr>
          <p:cNvPr id="8" name="TextBox 7">
            <a:extLst>
              <a:ext uri="{FF2B5EF4-FFF2-40B4-BE49-F238E27FC236}">
                <a16:creationId xmlns:a16="http://schemas.microsoft.com/office/drawing/2014/main" id="{DE193B60-6A33-7D1A-0FA9-D90F168338B2}"/>
              </a:ext>
            </a:extLst>
          </p:cNvPr>
          <p:cNvSpPr txBox="1"/>
          <p:nvPr/>
        </p:nvSpPr>
        <p:spPr>
          <a:xfrm>
            <a:off x="7452493" y="2074131"/>
            <a:ext cx="3706237" cy="3416320"/>
          </a:xfrm>
          <a:prstGeom prst="rect">
            <a:avLst/>
          </a:prstGeom>
          <a:noFill/>
        </p:spPr>
        <p:txBody>
          <a:bodyPr wrap="square">
            <a:spAutoFit/>
          </a:bodyPr>
          <a:lstStyle/>
          <a:p>
            <a:pPr algn="just"/>
            <a:r>
              <a:rPr lang="en-US" sz="2400">
                <a:latin typeface="Times New Roman" panose="02020603050405020304" pitchFamily="18" charset="0"/>
                <a:ea typeface="Open Sans" panose="020B0606030504020204" pitchFamily="34" charset="0"/>
                <a:cs typeface="Times New Roman" panose="02020603050405020304" pitchFamily="18" charset="0"/>
              </a:rPr>
              <a:t>Pre-trained language models have a low intrinsic dimension</a:t>
            </a: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r>
              <a:rPr lang="en-US" sz="2400">
                <a:latin typeface="Times New Roman" panose="02020603050405020304" pitchFamily="18" charset="0"/>
                <a:ea typeface="Open Sans" panose="020B0606030504020204" pitchFamily="34" charset="0"/>
                <a:cs typeface="Times New Roman" panose="02020603050405020304" pitchFamily="18" charset="0"/>
              </a:rPr>
              <a:t>Possible to learn efficiently with a low-dimensional parameterization</a:t>
            </a:r>
            <a:endParaRPr lang="en-IN" sz="2400">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3122918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C16BAC-50E8-AF27-11DC-3EBCB5BB40DF}"/>
              </a:ext>
            </a:extLst>
          </p:cNvPr>
          <p:cNvSpPr>
            <a:spLocks noGrp="1"/>
          </p:cNvSpPr>
          <p:nvPr>
            <p:ph type="sldNum" sz="quarter" idx="12"/>
          </p:nvPr>
        </p:nvSpPr>
        <p:spPr/>
        <p:txBody>
          <a:bodyPr/>
          <a:lstStyle/>
          <a:p>
            <a:fld id="{C01389E6-C847-4AD0-B56D-D205B2EAB1EE}" type="slidenum">
              <a:rPr lang="en-US" smtClean="0"/>
              <a:t>28</a:t>
            </a:fld>
            <a:endParaRPr lang="en-US"/>
          </a:p>
        </p:txBody>
      </p:sp>
      <p:grpSp>
        <p:nvGrpSpPr>
          <p:cNvPr id="8" name="Group 7">
            <a:extLst>
              <a:ext uri="{FF2B5EF4-FFF2-40B4-BE49-F238E27FC236}">
                <a16:creationId xmlns:a16="http://schemas.microsoft.com/office/drawing/2014/main" id="{33E6D08B-3BF8-1E8F-80AF-12ECAD96D5BB}"/>
              </a:ext>
            </a:extLst>
          </p:cNvPr>
          <p:cNvGrpSpPr/>
          <p:nvPr/>
        </p:nvGrpSpPr>
        <p:grpSpPr>
          <a:xfrm>
            <a:off x="307588" y="957434"/>
            <a:ext cx="11576824" cy="4584772"/>
            <a:chOff x="90920" y="1122805"/>
            <a:chExt cx="11576824" cy="4584772"/>
          </a:xfrm>
        </p:grpSpPr>
        <p:pic>
          <p:nvPicPr>
            <p:cNvPr id="6" name="Picture 5">
              <a:extLst>
                <a:ext uri="{FF2B5EF4-FFF2-40B4-BE49-F238E27FC236}">
                  <a16:creationId xmlns:a16="http://schemas.microsoft.com/office/drawing/2014/main" id="{E782331F-8111-7ED0-2B98-8A6178D4FB03}"/>
                </a:ext>
              </a:extLst>
            </p:cNvPr>
            <p:cNvPicPr>
              <a:picLocks noChangeAspect="1"/>
            </p:cNvPicPr>
            <p:nvPr/>
          </p:nvPicPr>
          <p:blipFill>
            <a:blip r:embed="rId2"/>
            <a:stretch>
              <a:fillRect/>
            </a:stretch>
          </p:blipFill>
          <p:spPr>
            <a:xfrm>
              <a:off x="90920" y="1150422"/>
              <a:ext cx="6005080" cy="4557155"/>
            </a:xfrm>
            <a:prstGeom prst="rect">
              <a:avLst/>
            </a:prstGeom>
          </p:spPr>
        </p:pic>
        <p:pic>
          <p:nvPicPr>
            <p:cNvPr id="7" name="Picture 6">
              <a:extLst>
                <a:ext uri="{FF2B5EF4-FFF2-40B4-BE49-F238E27FC236}">
                  <a16:creationId xmlns:a16="http://schemas.microsoft.com/office/drawing/2014/main" id="{5591D957-A9BC-F2A2-680A-2C396CD51BE7}"/>
                </a:ext>
              </a:extLst>
            </p:cNvPr>
            <p:cNvPicPr>
              <a:picLocks noChangeAspect="1"/>
            </p:cNvPicPr>
            <p:nvPr/>
          </p:nvPicPr>
          <p:blipFill>
            <a:blip r:embed="rId3"/>
            <a:stretch>
              <a:fillRect/>
            </a:stretch>
          </p:blipFill>
          <p:spPr>
            <a:xfrm>
              <a:off x="6669517" y="1122805"/>
              <a:ext cx="4998227" cy="4584772"/>
            </a:xfrm>
            <a:prstGeom prst="rect">
              <a:avLst/>
            </a:prstGeom>
          </p:spPr>
        </p:pic>
      </p:grpSp>
      <p:sp>
        <p:nvSpPr>
          <p:cNvPr id="10" name="TextBox 9">
            <a:extLst>
              <a:ext uri="{FF2B5EF4-FFF2-40B4-BE49-F238E27FC236}">
                <a16:creationId xmlns:a16="http://schemas.microsoft.com/office/drawing/2014/main" id="{8F1B572C-6518-901E-B09F-CEA0992BADB4}"/>
              </a:ext>
            </a:extLst>
          </p:cNvPr>
          <p:cNvSpPr txBox="1"/>
          <p:nvPr/>
        </p:nvSpPr>
        <p:spPr>
          <a:xfrm>
            <a:off x="7369512" y="5817540"/>
            <a:ext cx="4822488" cy="461665"/>
          </a:xfrm>
          <a:prstGeom prst="rect">
            <a:avLst/>
          </a:prstGeom>
          <a:noFill/>
        </p:spPr>
        <p:txBody>
          <a:bodyPr wrap="square">
            <a:spAutoFit/>
          </a:bodyPr>
          <a:lstStyle/>
          <a:p>
            <a:r>
              <a:rPr lang="en-IN" sz="1200" b="0" i="0">
                <a:solidFill>
                  <a:srgbClr val="222222"/>
                </a:solidFill>
                <a:effectLst/>
                <a:latin typeface="Times New Roman" panose="02020603050405020304" pitchFamily="18" charset="0"/>
                <a:ea typeface="Open Sans" panose="020B0606030504020204" pitchFamily="34" charset="0"/>
                <a:cs typeface="Times New Roman" panose="02020603050405020304" pitchFamily="18" charset="0"/>
              </a:rPr>
              <a:t>Hu, Edward J., et al. "Lora: Low-rank adaptation of large language models." </a:t>
            </a:r>
            <a:r>
              <a:rPr lang="en-IN" sz="1200" b="0" i="1" err="1">
                <a:solidFill>
                  <a:srgbClr val="222222"/>
                </a:solidFill>
                <a:effectLst/>
                <a:latin typeface="Times New Roman" panose="02020603050405020304" pitchFamily="18" charset="0"/>
                <a:ea typeface="Open Sans" panose="020B0606030504020204" pitchFamily="34" charset="0"/>
                <a:cs typeface="Times New Roman" panose="02020603050405020304" pitchFamily="18" charset="0"/>
              </a:rPr>
              <a:t>arXiv</a:t>
            </a:r>
            <a:r>
              <a:rPr lang="en-IN" sz="1200" b="0" i="1">
                <a:solidFill>
                  <a:srgbClr val="222222"/>
                </a:solidFill>
                <a:effectLst/>
                <a:latin typeface="Times New Roman" panose="02020603050405020304" pitchFamily="18" charset="0"/>
                <a:ea typeface="Open Sans" panose="020B0606030504020204" pitchFamily="34" charset="0"/>
                <a:cs typeface="Times New Roman" panose="02020603050405020304" pitchFamily="18" charset="0"/>
              </a:rPr>
              <a:t> preprint arXiv:2106.09685</a:t>
            </a:r>
            <a:r>
              <a:rPr lang="en-IN" sz="1200" b="0" i="0">
                <a:solidFill>
                  <a:srgbClr val="222222"/>
                </a:solidFill>
                <a:effectLst/>
                <a:latin typeface="Times New Roman" panose="02020603050405020304" pitchFamily="18" charset="0"/>
                <a:ea typeface="Open Sans" panose="020B0606030504020204" pitchFamily="34" charset="0"/>
                <a:cs typeface="Times New Roman" panose="02020603050405020304" pitchFamily="18" charset="0"/>
              </a:rPr>
              <a:t> (2021).</a:t>
            </a:r>
            <a:endParaRPr lang="en-IN" sz="1200">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2840755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50"/>
              <a:t> </a:t>
            </a:r>
            <a:r>
              <a:t>-</a:t>
            </a:r>
            <a:r>
              <a:rPr spc="-145"/>
              <a:t> </a:t>
            </a:r>
            <a:r>
              <a:rPr spc="75"/>
              <a:t>Intuition</a:t>
            </a:r>
          </a:p>
        </p:txBody>
      </p:sp>
      <p:grpSp>
        <p:nvGrpSpPr>
          <p:cNvPr id="3" name="object 3"/>
          <p:cNvGrpSpPr/>
          <p:nvPr/>
        </p:nvGrpSpPr>
        <p:grpSpPr>
          <a:xfrm>
            <a:off x="1238250" y="2523998"/>
            <a:ext cx="9711055" cy="1910080"/>
            <a:chOff x="1238250" y="2523998"/>
            <a:chExt cx="9711055" cy="1910080"/>
          </a:xfrm>
        </p:grpSpPr>
        <p:pic>
          <p:nvPicPr>
            <p:cNvPr id="4" name="object 4"/>
            <p:cNvPicPr/>
            <p:nvPr/>
          </p:nvPicPr>
          <p:blipFill>
            <a:blip r:embed="rId2" cstate="print"/>
            <a:stretch>
              <a:fillRect/>
            </a:stretch>
          </p:blipFill>
          <p:spPr>
            <a:xfrm>
              <a:off x="1238250" y="2523998"/>
              <a:ext cx="9710801" cy="1909826"/>
            </a:xfrm>
            <a:prstGeom prst="rect">
              <a:avLst/>
            </a:prstGeom>
          </p:spPr>
        </p:pic>
        <p:pic>
          <p:nvPicPr>
            <p:cNvPr id="5" name="object 5"/>
            <p:cNvPicPr/>
            <p:nvPr/>
          </p:nvPicPr>
          <p:blipFill>
            <a:blip r:embed="rId3" cstate="print"/>
            <a:stretch>
              <a:fillRect/>
            </a:stretch>
          </p:blipFill>
          <p:spPr>
            <a:xfrm>
              <a:off x="1419225" y="2676398"/>
              <a:ext cx="9520301" cy="1709801"/>
            </a:xfrm>
            <a:prstGeom prst="rect">
              <a:avLst/>
            </a:prstGeom>
          </p:spPr>
        </p:pic>
        <p:sp>
          <p:nvSpPr>
            <p:cNvPr id="6" name="object 6"/>
            <p:cNvSpPr/>
            <p:nvPr/>
          </p:nvSpPr>
          <p:spPr>
            <a:xfrm>
              <a:off x="1314450" y="2581275"/>
              <a:ext cx="9563100" cy="1762125"/>
            </a:xfrm>
            <a:custGeom>
              <a:avLst/>
              <a:gdLst/>
              <a:ahLst/>
              <a:cxnLst/>
              <a:rect l="l" t="t" r="r" b="b"/>
              <a:pathLst>
                <a:path w="9563100" h="1762125">
                  <a:moveTo>
                    <a:pt x="9269349" y="0"/>
                  </a:moveTo>
                  <a:lnTo>
                    <a:pt x="293750" y="0"/>
                  </a:lnTo>
                  <a:lnTo>
                    <a:pt x="246085" y="3842"/>
                  </a:lnTo>
                  <a:lnTo>
                    <a:pt x="200875" y="14968"/>
                  </a:lnTo>
                  <a:lnTo>
                    <a:pt x="158723" y="32774"/>
                  </a:lnTo>
                  <a:lnTo>
                    <a:pt x="120234" y="56656"/>
                  </a:lnTo>
                  <a:lnTo>
                    <a:pt x="86010" y="86010"/>
                  </a:lnTo>
                  <a:lnTo>
                    <a:pt x="56656" y="120234"/>
                  </a:lnTo>
                  <a:lnTo>
                    <a:pt x="32774" y="158723"/>
                  </a:lnTo>
                  <a:lnTo>
                    <a:pt x="14968" y="200875"/>
                  </a:lnTo>
                  <a:lnTo>
                    <a:pt x="3842" y="246085"/>
                  </a:lnTo>
                  <a:lnTo>
                    <a:pt x="0" y="293750"/>
                  </a:lnTo>
                  <a:lnTo>
                    <a:pt x="0" y="1468374"/>
                  </a:lnTo>
                  <a:lnTo>
                    <a:pt x="3842" y="1516039"/>
                  </a:lnTo>
                  <a:lnTo>
                    <a:pt x="14968" y="1561249"/>
                  </a:lnTo>
                  <a:lnTo>
                    <a:pt x="32774" y="1603401"/>
                  </a:lnTo>
                  <a:lnTo>
                    <a:pt x="56656" y="1641890"/>
                  </a:lnTo>
                  <a:lnTo>
                    <a:pt x="86010" y="1676114"/>
                  </a:lnTo>
                  <a:lnTo>
                    <a:pt x="120234" y="1705468"/>
                  </a:lnTo>
                  <a:lnTo>
                    <a:pt x="158723" y="1729350"/>
                  </a:lnTo>
                  <a:lnTo>
                    <a:pt x="200875" y="1747156"/>
                  </a:lnTo>
                  <a:lnTo>
                    <a:pt x="246085" y="1758282"/>
                  </a:lnTo>
                  <a:lnTo>
                    <a:pt x="293750" y="1762125"/>
                  </a:lnTo>
                  <a:lnTo>
                    <a:pt x="9269349" y="1762125"/>
                  </a:lnTo>
                  <a:lnTo>
                    <a:pt x="9317014" y="1758282"/>
                  </a:lnTo>
                  <a:lnTo>
                    <a:pt x="9362224" y="1747156"/>
                  </a:lnTo>
                  <a:lnTo>
                    <a:pt x="9404376" y="1729350"/>
                  </a:lnTo>
                  <a:lnTo>
                    <a:pt x="9442865" y="1705468"/>
                  </a:lnTo>
                  <a:lnTo>
                    <a:pt x="9477089" y="1676114"/>
                  </a:lnTo>
                  <a:lnTo>
                    <a:pt x="9506443" y="1641890"/>
                  </a:lnTo>
                  <a:lnTo>
                    <a:pt x="9530325" y="1603401"/>
                  </a:lnTo>
                  <a:lnTo>
                    <a:pt x="9548131" y="1561249"/>
                  </a:lnTo>
                  <a:lnTo>
                    <a:pt x="9559257" y="1516039"/>
                  </a:lnTo>
                  <a:lnTo>
                    <a:pt x="9563100" y="1468374"/>
                  </a:lnTo>
                  <a:lnTo>
                    <a:pt x="9563100" y="293750"/>
                  </a:lnTo>
                  <a:lnTo>
                    <a:pt x="9559257" y="246085"/>
                  </a:lnTo>
                  <a:lnTo>
                    <a:pt x="9548131" y="200875"/>
                  </a:lnTo>
                  <a:lnTo>
                    <a:pt x="9530325" y="158723"/>
                  </a:lnTo>
                  <a:lnTo>
                    <a:pt x="9506443" y="120234"/>
                  </a:lnTo>
                  <a:lnTo>
                    <a:pt x="9477089" y="86010"/>
                  </a:lnTo>
                  <a:lnTo>
                    <a:pt x="9442865" y="56656"/>
                  </a:lnTo>
                  <a:lnTo>
                    <a:pt x="9404376" y="32774"/>
                  </a:lnTo>
                  <a:lnTo>
                    <a:pt x="9362224" y="14968"/>
                  </a:lnTo>
                  <a:lnTo>
                    <a:pt x="9317014" y="3842"/>
                  </a:lnTo>
                  <a:lnTo>
                    <a:pt x="9269349" y="0"/>
                  </a:lnTo>
                  <a:close/>
                </a:path>
              </a:pathLst>
            </a:custGeom>
            <a:solidFill>
              <a:srgbClr val="4F81BC"/>
            </a:solidFill>
          </p:spPr>
          <p:txBody>
            <a:bodyPr wrap="square" lIns="0" tIns="0" rIns="0" bIns="0" rtlCol="0"/>
            <a:lstStyle/>
            <a:p>
              <a:endParaRPr/>
            </a:p>
          </p:txBody>
        </p:sp>
        <p:sp>
          <p:nvSpPr>
            <p:cNvPr id="7" name="object 7"/>
            <p:cNvSpPr/>
            <p:nvPr/>
          </p:nvSpPr>
          <p:spPr>
            <a:xfrm>
              <a:off x="1314450" y="2581275"/>
              <a:ext cx="9563100" cy="1762125"/>
            </a:xfrm>
            <a:custGeom>
              <a:avLst/>
              <a:gdLst/>
              <a:ahLst/>
              <a:cxnLst/>
              <a:rect l="l" t="t" r="r" b="b"/>
              <a:pathLst>
                <a:path w="9563100" h="1762125">
                  <a:moveTo>
                    <a:pt x="0" y="293750"/>
                  </a:moveTo>
                  <a:lnTo>
                    <a:pt x="3842" y="246085"/>
                  </a:lnTo>
                  <a:lnTo>
                    <a:pt x="14968" y="200875"/>
                  </a:lnTo>
                  <a:lnTo>
                    <a:pt x="32774" y="158723"/>
                  </a:lnTo>
                  <a:lnTo>
                    <a:pt x="56656" y="120234"/>
                  </a:lnTo>
                  <a:lnTo>
                    <a:pt x="86010" y="86010"/>
                  </a:lnTo>
                  <a:lnTo>
                    <a:pt x="120234" y="56656"/>
                  </a:lnTo>
                  <a:lnTo>
                    <a:pt x="158723" y="32774"/>
                  </a:lnTo>
                  <a:lnTo>
                    <a:pt x="200875" y="14968"/>
                  </a:lnTo>
                  <a:lnTo>
                    <a:pt x="246085" y="3842"/>
                  </a:lnTo>
                  <a:lnTo>
                    <a:pt x="293750" y="0"/>
                  </a:lnTo>
                  <a:lnTo>
                    <a:pt x="1593850" y="0"/>
                  </a:lnTo>
                  <a:lnTo>
                    <a:pt x="3984625" y="0"/>
                  </a:lnTo>
                  <a:lnTo>
                    <a:pt x="9269349" y="0"/>
                  </a:lnTo>
                  <a:lnTo>
                    <a:pt x="9317014" y="3842"/>
                  </a:lnTo>
                  <a:lnTo>
                    <a:pt x="9362224" y="14968"/>
                  </a:lnTo>
                  <a:lnTo>
                    <a:pt x="9404376" y="32774"/>
                  </a:lnTo>
                  <a:lnTo>
                    <a:pt x="9442865" y="56656"/>
                  </a:lnTo>
                  <a:lnTo>
                    <a:pt x="9477089" y="86010"/>
                  </a:lnTo>
                  <a:lnTo>
                    <a:pt x="9506443" y="120234"/>
                  </a:lnTo>
                  <a:lnTo>
                    <a:pt x="9530325" y="158723"/>
                  </a:lnTo>
                  <a:lnTo>
                    <a:pt x="9548131" y="200875"/>
                  </a:lnTo>
                  <a:lnTo>
                    <a:pt x="9559257" y="246085"/>
                  </a:lnTo>
                  <a:lnTo>
                    <a:pt x="9563100" y="293750"/>
                  </a:lnTo>
                  <a:lnTo>
                    <a:pt x="9563100" y="734187"/>
                  </a:lnTo>
                  <a:lnTo>
                    <a:pt x="9563100" y="1468374"/>
                  </a:lnTo>
                  <a:lnTo>
                    <a:pt x="9559257" y="1516039"/>
                  </a:lnTo>
                  <a:lnTo>
                    <a:pt x="9548131" y="1561249"/>
                  </a:lnTo>
                  <a:lnTo>
                    <a:pt x="9530325" y="1603401"/>
                  </a:lnTo>
                  <a:lnTo>
                    <a:pt x="9506443" y="1641890"/>
                  </a:lnTo>
                  <a:lnTo>
                    <a:pt x="9477089" y="1676114"/>
                  </a:lnTo>
                  <a:lnTo>
                    <a:pt x="9442865" y="1705468"/>
                  </a:lnTo>
                  <a:lnTo>
                    <a:pt x="9404376" y="1729350"/>
                  </a:lnTo>
                  <a:lnTo>
                    <a:pt x="9362224" y="1747156"/>
                  </a:lnTo>
                  <a:lnTo>
                    <a:pt x="9317014" y="1758282"/>
                  </a:lnTo>
                  <a:lnTo>
                    <a:pt x="9269349" y="1762125"/>
                  </a:lnTo>
                  <a:lnTo>
                    <a:pt x="3984625" y="1762125"/>
                  </a:lnTo>
                  <a:lnTo>
                    <a:pt x="1593850" y="1762125"/>
                  </a:lnTo>
                  <a:lnTo>
                    <a:pt x="293750" y="1762125"/>
                  </a:lnTo>
                  <a:lnTo>
                    <a:pt x="246085" y="1758282"/>
                  </a:lnTo>
                  <a:lnTo>
                    <a:pt x="200875" y="1747156"/>
                  </a:lnTo>
                  <a:lnTo>
                    <a:pt x="158723" y="1729350"/>
                  </a:lnTo>
                  <a:lnTo>
                    <a:pt x="120234" y="1705468"/>
                  </a:lnTo>
                  <a:lnTo>
                    <a:pt x="86010" y="1676114"/>
                  </a:lnTo>
                  <a:lnTo>
                    <a:pt x="56656" y="1641890"/>
                  </a:lnTo>
                  <a:lnTo>
                    <a:pt x="32774" y="1603401"/>
                  </a:lnTo>
                  <a:lnTo>
                    <a:pt x="14968" y="1561249"/>
                  </a:lnTo>
                  <a:lnTo>
                    <a:pt x="3842" y="1516039"/>
                  </a:lnTo>
                  <a:lnTo>
                    <a:pt x="0" y="1468374"/>
                  </a:lnTo>
                  <a:lnTo>
                    <a:pt x="0" y="734187"/>
                  </a:lnTo>
                  <a:lnTo>
                    <a:pt x="0" y="848233"/>
                  </a:lnTo>
                  <a:lnTo>
                    <a:pt x="0" y="293750"/>
                  </a:lnTo>
                  <a:close/>
                </a:path>
              </a:pathLst>
            </a:custGeom>
            <a:ln w="38100">
              <a:solidFill>
                <a:srgbClr val="1F487C"/>
              </a:solidFill>
            </a:ln>
          </p:spPr>
          <p:txBody>
            <a:bodyPr wrap="square" lIns="0" tIns="0" rIns="0" bIns="0" rtlCol="0"/>
            <a:lstStyle/>
            <a:p>
              <a:endParaRPr/>
            </a:p>
          </p:txBody>
        </p:sp>
      </p:grpSp>
      <p:sp>
        <p:nvSpPr>
          <p:cNvPr id="8" name="object 8"/>
          <p:cNvSpPr txBox="1"/>
          <p:nvPr/>
        </p:nvSpPr>
        <p:spPr>
          <a:xfrm>
            <a:off x="1679320" y="2789936"/>
            <a:ext cx="8841740" cy="1308100"/>
          </a:xfrm>
          <a:prstGeom prst="rect">
            <a:avLst/>
          </a:prstGeom>
        </p:spPr>
        <p:txBody>
          <a:bodyPr vert="horz" wrap="square" lIns="0" tIns="6350" rIns="0" bIns="0" rtlCol="0">
            <a:spAutoFit/>
          </a:bodyPr>
          <a:lstStyle/>
          <a:p>
            <a:pPr marL="12700" marR="5080" algn="ctr">
              <a:lnSpc>
                <a:spcPct val="102400"/>
              </a:lnSpc>
              <a:spcBef>
                <a:spcPts val="50"/>
              </a:spcBef>
            </a:pPr>
            <a:r>
              <a:rPr sz="2750" spc="-25">
                <a:solidFill>
                  <a:srgbClr val="FFFFFF"/>
                </a:solidFill>
                <a:latin typeface="Trebuchet MS"/>
                <a:cs typeface="Trebuchet MS"/>
              </a:rPr>
              <a:t>Let’s</a:t>
            </a:r>
            <a:r>
              <a:rPr sz="2750" spc="-155">
                <a:solidFill>
                  <a:srgbClr val="FFFFFF"/>
                </a:solidFill>
                <a:latin typeface="Trebuchet MS"/>
                <a:cs typeface="Trebuchet MS"/>
              </a:rPr>
              <a:t> </a:t>
            </a:r>
            <a:r>
              <a:rPr sz="2750">
                <a:solidFill>
                  <a:srgbClr val="FFFFFF"/>
                </a:solidFill>
                <a:latin typeface="Trebuchet MS"/>
                <a:cs typeface="Trebuchet MS"/>
              </a:rPr>
              <a:t>explore</a:t>
            </a:r>
            <a:r>
              <a:rPr sz="2750" spc="-55">
                <a:solidFill>
                  <a:srgbClr val="FFFFFF"/>
                </a:solidFill>
                <a:latin typeface="Trebuchet MS"/>
                <a:cs typeface="Trebuchet MS"/>
              </a:rPr>
              <a:t> </a:t>
            </a:r>
            <a:r>
              <a:rPr sz="2750">
                <a:solidFill>
                  <a:srgbClr val="FFFFFF"/>
                </a:solidFill>
                <a:latin typeface="Trebuchet MS"/>
                <a:cs typeface="Trebuchet MS"/>
              </a:rPr>
              <a:t>the</a:t>
            </a:r>
            <a:r>
              <a:rPr sz="2750" spc="-55">
                <a:solidFill>
                  <a:srgbClr val="FFFFFF"/>
                </a:solidFill>
                <a:latin typeface="Trebuchet MS"/>
                <a:cs typeface="Trebuchet MS"/>
              </a:rPr>
              <a:t> </a:t>
            </a:r>
            <a:r>
              <a:rPr sz="2750" spc="100">
                <a:solidFill>
                  <a:srgbClr val="FFFFFF"/>
                </a:solidFill>
                <a:latin typeface="Trebuchet MS"/>
                <a:cs typeface="Trebuchet MS"/>
              </a:rPr>
              <a:t>scale</a:t>
            </a:r>
            <a:r>
              <a:rPr sz="2750" spc="-60">
                <a:solidFill>
                  <a:srgbClr val="FFFFFF"/>
                </a:solidFill>
                <a:latin typeface="Trebuchet MS"/>
                <a:cs typeface="Trebuchet MS"/>
              </a:rPr>
              <a:t> </a:t>
            </a:r>
            <a:r>
              <a:rPr sz="2750">
                <a:solidFill>
                  <a:srgbClr val="FFFFFF"/>
                </a:solidFill>
                <a:latin typeface="Trebuchet MS"/>
                <a:cs typeface="Trebuchet MS"/>
              </a:rPr>
              <a:t>at</a:t>
            </a:r>
            <a:r>
              <a:rPr sz="2750" spc="-125">
                <a:solidFill>
                  <a:srgbClr val="FFFFFF"/>
                </a:solidFill>
                <a:latin typeface="Trebuchet MS"/>
                <a:cs typeface="Trebuchet MS"/>
              </a:rPr>
              <a:t> </a:t>
            </a:r>
            <a:r>
              <a:rPr sz="2750" spc="120">
                <a:solidFill>
                  <a:srgbClr val="FFFFFF"/>
                </a:solidFill>
                <a:latin typeface="Trebuchet MS"/>
                <a:cs typeface="Trebuchet MS"/>
              </a:rPr>
              <a:t>which</a:t>
            </a:r>
            <a:r>
              <a:rPr sz="2750" spc="-65">
                <a:solidFill>
                  <a:srgbClr val="FFFFFF"/>
                </a:solidFill>
                <a:latin typeface="Trebuchet MS"/>
                <a:cs typeface="Trebuchet MS"/>
              </a:rPr>
              <a:t> </a:t>
            </a:r>
            <a:r>
              <a:rPr sz="2750" b="1" spc="95">
                <a:solidFill>
                  <a:srgbClr val="FFFFFF"/>
                </a:solidFill>
                <a:latin typeface="Trebuchet MS"/>
                <a:cs typeface="Trebuchet MS"/>
              </a:rPr>
              <a:t>LoRA</a:t>
            </a:r>
            <a:r>
              <a:rPr sz="2750" b="1" spc="-120">
                <a:solidFill>
                  <a:srgbClr val="FFFFFF"/>
                </a:solidFill>
                <a:latin typeface="Trebuchet MS"/>
                <a:cs typeface="Trebuchet MS"/>
              </a:rPr>
              <a:t> </a:t>
            </a:r>
            <a:r>
              <a:rPr sz="2750" spc="140">
                <a:solidFill>
                  <a:srgbClr val="FFFFFF"/>
                </a:solidFill>
                <a:latin typeface="Trebuchet MS"/>
                <a:cs typeface="Trebuchet MS"/>
              </a:rPr>
              <a:t>can</a:t>
            </a:r>
            <a:r>
              <a:rPr sz="2750" spc="-80">
                <a:solidFill>
                  <a:srgbClr val="FFFFFF"/>
                </a:solidFill>
                <a:latin typeface="Trebuchet MS"/>
                <a:cs typeface="Trebuchet MS"/>
              </a:rPr>
              <a:t> </a:t>
            </a:r>
            <a:r>
              <a:rPr sz="2750" spc="55">
                <a:solidFill>
                  <a:srgbClr val="FFFFFF"/>
                </a:solidFill>
                <a:latin typeface="Trebuchet MS"/>
                <a:cs typeface="Trebuchet MS"/>
              </a:rPr>
              <a:t>help</a:t>
            </a:r>
            <a:r>
              <a:rPr sz="2750" spc="-114">
                <a:solidFill>
                  <a:srgbClr val="FFFFFF"/>
                </a:solidFill>
                <a:latin typeface="Trebuchet MS"/>
                <a:cs typeface="Trebuchet MS"/>
              </a:rPr>
              <a:t> </a:t>
            </a:r>
            <a:r>
              <a:rPr sz="2750" spc="40">
                <a:solidFill>
                  <a:srgbClr val="FFFFFF"/>
                </a:solidFill>
                <a:latin typeface="Trebuchet MS"/>
                <a:cs typeface="Trebuchet MS"/>
              </a:rPr>
              <a:t>reduce </a:t>
            </a:r>
            <a:r>
              <a:rPr sz="2750">
                <a:solidFill>
                  <a:srgbClr val="FFFFFF"/>
                </a:solidFill>
                <a:latin typeface="Trebuchet MS"/>
                <a:cs typeface="Trebuchet MS"/>
              </a:rPr>
              <a:t>the</a:t>
            </a:r>
            <a:r>
              <a:rPr sz="2750" spc="-50">
                <a:solidFill>
                  <a:srgbClr val="FFFFFF"/>
                </a:solidFill>
                <a:latin typeface="Trebuchet MS"/>
                <a:cs typeface="Trebuchet MS"/>
              </a:rPr>
              <a:t> </a:t>
            </a:r>
            <a:r>
              <a:rPr sz="2750" spc="130">
                <a:solidFill>
                  <a:srgbClr val="FFFFFF"/>
                </a:solidFill>
                <a:latin typeface="Trebuchet MS"/>
                <a:cs typeface="Trebuchet MS"/>
              </a:rPr>
              <a:t>number</a:t>
            </a:r>
            <a:r>
              <a:rPr sz="2750" spc="-100">
                <a:solidFill>
                  <a:srgbClr val="FFFFFF"/>
                </a:solidFill>
                <a:latin typeface="Trebuchet MS"/>
                <a:cs typeface="Trebuchet MS"/>
              </a:rPr>
              <a:t> </a:t>
            </a:r>
            <a:r>
              <a:rPr sz="2750">
                <a:solidFill>
                  <a:srgbClr val="FFFFFF"/>
                </a:solidFill>
                <a:latin typeface="Trebuchet MS"/>
                <a:cs typeface="Trebuchet MS"/>
              </a:rPr>
              <a:t>of</a:t>
            </a:r>
            <a:r>
              <a:rPr sz="2750" spc="-110">
                <a:solidFill>
                  <a:srgbClr val="FFFFFF"/>
                </a:solidFill>
                <a:latin typeface="Trebuchet MS"/>
                <a:cs typeface="Trebuchet MS"/>
              </a:rPr>
              <a:t> </a:t>
            </a:r>
            <a:r>
              <a:rPr sz="2750" spc="85">
                <a:solidFill>
                  <a:srgbClr val="FFFFFF"/>
                </a:solidFill>
                <a:latin typeface="Trebuchet MS"/>
                <a:cs typeface="Trebuchet MS"/>
              </a:rPr>
              <a:t>parameters</a:t>
            </a:r>
            <a:r>
              <a:rPr sz="2750" spc="-55">
                <a:solidFill>
                  <a:srgbClr val="FFFFFF"/>
                </a:solidFill>
                <a:latin typeface="Trebuchet MS"/>
                <a:cs typeface="Trebuchet MS"/>
              </a:rPr>
              <a:t> </a:t>
            </a:r>
            <a:r>
              <a:rPr sz="2750" spc="50">
                <a:solidFill>
                  <a:srgbClr val="FFFFFF"/>
                </a:solidFill>
                <a:latin typeface="Trebuchet MS"/>
                <a:cs typeface="Trebuchet MS"/>
              </a:rPr>
              <a:t>needed</a:t>
            </a:r>
            <a:r>
              <a:rPr sz="2750" spc="-125">
                <a:solidFill>
                  <a:srgbClr val="FFFFFF"/>
                </a:solidFill>
                <a:latin typeface="Trebuchet MS"/>
                <a:cs typeface="Trebuchet MS"/>
              </a:rPr>
              <a:t> </a:t>
            </a:r>
            <a:r>
              <a:rPr sz="2750">
                <a:solidFill>
                  <a:srgbClr val="FFFFFF"/>
                </a:solidFill>
                <a:latin typeface="Trebuchet MS"/>
                <a:cs typeface="Trebuchet MS"/>
              </a:rPr>
              <a:t>to</a:t>
            </a:r>
            <a:r>
              <a:rPr sz="2750" spc="-75">
                <a:solidFill>
                  <a:srgbClr val="FFFFFF"/>
                </a:solidFill>
                <a:latin typeface="Trebuchet MS"/>
                <a:cs typeface="Trebuchet MS"/>
              </a:rPr>
              <a:t> </a:t>
            </a:r>
            <a:r>
              <a:rPr sz="2750" spc="45">
                <a:solidFill>
                  <a:srgbClr val="FFFFFF"/>
                </a:solidFill>
                <a:latin typeface="Trebuchet MS"/>
                <a:cs typeface="Trebuchet MS"/>
              </a:rPr>
              <a:t>achieve </a:t>
            </a:r>
            <a:r>
              <a:rPr sz="2750" spc="85">
                <a:solidFill>
                  <a:srgbClr val="FFFFFF"/>
                </a:solidFill>
                <a:latin typeface="Trebuchet MS"/>
                <a:cs typeface="Trebuchet MS"/>
              </a:rPr>
              <a:t>comparable</a:t>
            </a:r>
            <a:r>
              <a:rPr sz="2750" spc="-55">
                <a:solidFill>
                  <a:srgbClr val="FFFFFF"/>
                </a:solidFill>
                <a:latin typeface="Trebuchet MS"/>
                <a:cs typeface="Trebuchet MS"/>
              </a:rPr>
              <a:t> </a:t>
            </a:r>
            <a:r>
              <a:rPr sz="2750" spc="35">
                <a:solidFill>
                  <a:srgbClr val="FFFFFF"/>
                </a:solidFill>
                <a:latin typeface="Trebuchet MS"/>
                <a:cs typeface="Trebuchet MS"/>
              </a:rPr>
              <a:t>performance!</a:t>
            </a:r>
            <a:endParaRPr sz="2750">
              <a:latin typeface="Trebuchet MS"/>
              <a:cs typeface="Trebuchet MS"/>
            </a:endParaRPr>
          </a:p>
        </p:txBody>
      </p:sp>
      <p:sp>
        <p:nvSpPr>
          <p:cNvPr id="9" name="object 9"/>
          <p:cNvSpPr txBox="1">
            <a:spLocks noGrp="1"/>
          </p:cNvSpPr>
          <p:nvPr>
            <p:ph type="ftr" sz="quarter" idx="5"/>
          </p:nvPr>
        </p:nvSpPr>
        <p:spPr>
          <a:prstGeom prst="rect">
            <a:avLst/>
          </a:prstGeom>
        </p:spPr>
        <p:txBody>
          <a:bodyPr vert="horz" wrap="square" lIns="0" tIns="3810" rIns="0" bIns="0" rtlCol="0">
            <a:spAutoFit/>
          </a:bodyPr>
          <a:lstStyle/>
          <a:p>
            <a:pPr marL="152400">
              <a:lnSpc>
                <a:spcPct val="100000"/>
              </a:lnSpc>
              <a:spcBef>
                <a:spcPts val="30"/>
              </a:spcBef>
            </a:pPr>
            <a:r>
              <a:rPr cap="small" spc="-20"/>
              <a:t>Protopapas</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90170">
              <a:lnSpc>
                <a:spcPct val="100000"/>
              </a:lnSpc>
            </a:pPr>
            <a:r>
              <a:rPr spc="65"/>
              <a:t>48</a:t>
            </a:r>
          </a:p>
        </p:txBody>
      </p:sp>
    </p:spTree>
    <p:extLst>
      <p:ext uri="{BB962C8B-B14F-4D97-AF65-F5344CB8AC3E}">
        <p14:creationId xmlns:p14="http://schemas.microsoft.com/office/powerpoint/2010/main" val="150265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A673-00EC-3096-FC52-4080F9B5CBC7}"/>
              </a:ext>
            </a:extLst>
          </p:cNvPr>
          <p:cNvSpPr>
            <a:spLocks noGrp="1"/>
          </p:cNvSpPr>
          <p:nvPr>
            <p:ph type="title"/>
          </p:nvPr>
        </p:nvSpPr>
        <p:spPr>
          <a:xfrm>
            <a:off x="1371600" y="82296"/>
            <a:ext cx="10241280" cy="1234440"/>
          </a:xfrm>
        </p:spPr>
        <p:txBody>
          <a:bodyPr/>
          <a:lstStyle/>
          <a:p>
            <a:r>
              <a:rPr lang="en-IN" spc="0">
                <a:latin typeface="Times New Roman" panose="02020603050405020304" pitchFamily="18" charset="0"/>
                <a:cs typeface="Times New Roman" panose="02020603050405020304" pitchFamily="18" charset="0"/>
              </a:rPr>
              <a:t>Reparametrization-based methods</a:t>
            </a:r>
          </a:p>
        </p:txBody>
      </p:sp>
      <p:sp>
        <p:nvSpPr>
          <p:cNvPr id="3" name="Content Placeholder 2">
            <a:extLst>
              <a:ext uri="{FF2B5EF4-FFF2-40B4-BE49-F238E27FC236}">
                <a16:creationId xmlns:a16="http://schemas.microsoft.com/office/drawing/2014/main" id="{A1B01565-2CAF-5DCD-A4C4-72450C78EC68}"/>
              </a:ext>
            </a:extLst>
          </p:cNvPr>
          <p:cNvSpPr>
            <a:spLocks noGrp="1"/>
          </p:cNvSpPr>
          <p:nvPr>
            <p:ph idx="1"/>
          </p:nvPr>
        </p:nvSpPr>
        <p:spPr>
          <a:xfrm>
            <a:off x="374073" y="3743636"/>
            <a:ext cx="12046527" cy="3959352"/>
          </a:xfrm>
        </p:spPr>
        <p:txBody>
          <a:bodyPr>
            <a:normAutofit/>
          </a:bodyPr>
          <a:lstStyle/>
          <a:p>
            <a:r>
              <a:rPr lang="en-US" sz="2400" dirty="0">
                <a:latin typeface="Times New Roman" panose="02020603050405020304" pitchFamily="18" charset="0"/>
                <a:cs typeface="Times New Roman" panose="02020603050405020304" pitchFamily="18" charset="0"/>
              </a:rPr>
              <a:t>Leverage low-rank representations to minimize the number of trainable parameters</a:t>
            </a:r>
          </a:p>
          <a:p>
            <a:r>
              <a:rPr lang="en-US" sz="2400" dirty="0">
                <a:latin typeface="Times New Roman" panose="02020603050405020304" pitchFamily="18" charset="0"/>
                <a:cs typeface="Times New Roman" panose="02020603050405020304" pitchFamily="18" charset="0"/>
              </a:rPr>
              <a:t>Basic intuition: neural networks have low dimensional representations</a:t>
            </a:r>
          </a:p>
          <a:p>
            <a:r>
              <a:rPr lang="en-IN" sz="2400" dirty="0">
                <a:latin typeface="Times New Roman" panose="02020603050405020304" pitchFamily="18" charset="0"/>
                <a:cs typeface="Times New Roman" panose="02020603050405020304" pitchFamily="18" charset="0"/>
              </a:rPr>
              <a:t>Common approaches</a:t>
            </a:r>
          </a:p>
          <a:p>
            <a:pPr lvl="1"/>
            <a:r>
              <a:rPr lang="en-IN" sz="2400" dirty="0" err="1">
                <a:solidFill>
                  <a:schemeClr val="accent6">
                    <a:lumMod val="75000"/>
                  </a:schemeClr>
                </a:solidFill>
                <a:latin typeface="Times New Roman" panose="02020603050405020304" pitchFamily="18" charset="0"/>
                <a:cs typeface="Times New Roman" panose="02020603050405020304" pitchFamily="18" charset="0"/>
              </a:rPr>
              <a:t>LoRA</a:t>
            </a:r>
            <a:endParaRPr lang="en-IN" sz="2400" dirty="0">
              <a:solidFill>
                <a:schemeClr val="accent6">
                  <a:lumMod val="75000"/>
                </a:schemeClr>
              </a:solidFill>
              <a:latin typeface="Times New Roman" panose="02020603050405020304" pitchFamily="18" charset="0"/>
              <a:cs typeface="Times New Roman" panose="02020603050405020304" pitchFamily="18" charset="0"/>
            </a:endParaRPr>
          </a:p>
          <a:p>
            <a:pPr lvl="1"/>
            <a:r>
              <a:rPr lang="en-IN" dirty="0" err="1">
                <a:solidFill>
                  <a:schemeClr val="accent6">
                    <a:lumMod val="75000"/>
                  </a:schemeClr>
                </a:solidFill>
                <a:latin typeface="Times New Roman" panose="02020603050405020304" pitchFamily="18" charset="0"/>
                <a:cs typeface="Times New Roman" panose="02020603050405020304" pitchFamily="18" charset="0"/>
              </a:rPr>
              <a:t>QLoRA</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a:p>
            <a:pPr lvl="1"/>
            <a:r>
              <a:rPr lang="en-IN" sz="2400" dirty="0">
                <a:solidFill>
                  <a:schemeClr val="accent6">
                    <a:lumMod val="75000"/>
                  </a:schemeClr>
                </a:solidFill>
                <a:latin typeface="Times New Roman" panose="02020603050405020304" pitchFamily="18" charset="0"/>
                <a:cs typeface="Times New Roman" panose="02020603050405020304" pitchFamily="18" charset="0"/>
              </a:rPr>
              <a:t>Intrinsic SAID</a:t>
            </a:r>
          </a:p>
          <a:p>
            <a:pPr lvl="1"/>
            <a:endParaRPr lang="en-IN"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7F141C3-62A1-DEED-E24A-5B319CA7DD36}"/>
              </a:ext>
            </a:extLst>
          </p:cNvPr>
          <p:cNvSpPr>
            <a:spLocks noGrp="1"/>
          </p:cNvSpPr>
          <p:nvPr>
            <p:ph type="sldNum" sz="quarter" idx="12"/>
          </p:nvPr>
        </p:nvSpPr>
        <p:spPr/>
        <p:txBody>
          <a:bodyPr/>
          <a:lstStyle/>
          <a:p>
            <a:fld id="{C01389E6-C847-4AD0-B56D-D205B2EAB1EE}" type="slidenum">
              <a:rPr lang="en-US" smtClean="0"/>
              <a:t>3</a:t>
            </a:fld>
            <a:endParaRPr lang="en-US"/>
          </a:p>
        </p:txBody>
      </p:sp>
      <p:sp>
        <p:nvSpPr>
          <p:cNvPr id="7" name="TextBox 6">
            <a:extLst>
              <a:ext uri="{FF2B5EF4-FFF2-40B4-BE49-F238E27FC236}">
                <a16:creationId xmlns:a16="http://schemas.microsoft.com/office/drawing/2014/main" id="{03527940-CA57-EAB5-0EEA-0F7D6DFDC0AC}"/>
              </a:ext>
            </a:extLst>
          </p:cNvPr>
          <p:cNvSpPr txBox="1"/>
          <p:nvPr/>
        </p:nvSpPr>
        <p:spPr>
          <a:xfrm>
            <a:off x="685107" y="1316736"/>
            <a:ext cx="10927773" cy="2246769"/>
          </a:xfrm>
          <a:prstGeom prst="rect">
            <a:avLst/>
          </a:prstGeom>
          <a:noFill/>
          <a:ln w="57150">
            <a:solidFill>
              <a:schemeClr val="accent6">
                <a:lumMod val="75000"/>
              </a:schemeClr>
            </a:solidFill>
          </a:ln>
        </p:spPr>
        <p:txBody>
          <a:bodyPr wrap="square">
            <a:spAutoFit/>
          </a:bodyPr>
          <a:lstStyle/>
          <a:p>
            <a:r>
              <a:rPr lang="en-US" sz="2000" b="1" dirty="0">
                <a:solidFill>
                  <a:schemeClr val="accent6">
                    <a:lumMod val="75000"/>
                  </a:schemeClr>
                </a:solidFill>
              </a:rPr>
              <a:t>Reparameterization</a:t>
            </a:r>
            <a:r>
              <a:rPr lang="en-US" sz="2000" dirty="0"/>
              <a:t> refers to </a:t>
            </a:r>
            <a:r>
              <a:rPr lang="en-US" sz="2000" dirty="0">
                <a:highlight>
                  <a:srgbClr val="FFFF00"/>
                </a:highlight>
              </a:rPr>
              <a:t>transforming or reformulating the parameters of a model in a way that simplifies certain aspects of the training or optimization process. </a:t>
            </a:r>
          </a:p>
          <a:p>
            <a:r>
              <a:rPr lang="en-US" sz="2000" dirty="0"/>
              <a:t>This can involve:</a:t>
            </a:r>
          </a:p>
          <a:p>
            <a:pPr marL="285750" indent="-285750">
              <a:buFont typeface="Arial" panose="020B0604020202020204" pitchFamily="34" charset="0"/>
              <a:buChar char="•"/>
            </a:pPr>
            <a:r>
              <a:rPr lang="en-US" sz="2000" b="1" dirty="0"/>
              <a:t>Simplifying the Optimization Landscape</a:t>
            </a:r>
            <a:r>
              <a:rPr lang="en-US" sz="2000" dirty="0"/>
              <a:t>: Making the parameter space easier to navigate during training.</a:t>
            </a:r>
          </a:p>
          <a:p>
            <a:pPr marL="285750" indent="-285750">
              <a:buFont typeface="Arial" panose="020B0604020202020204" pitchFamily="34" charset="0"/>
              <a:buChar char="•"/>
            </a:pPr>
            <a:r>
              <a:rPr lang="en-US" sz="2000" b="1" dirty="0"/>
              <a:t>Improving Efficiency</a:t>
            </a:r>
            <a:r>
              <a:rPr lang="en-US" sz="2000" dirty="0"/>
              <a:t>: Reducing the number of parameters or computations required.</a:t>
            </a:r>
          </a:p>
          <a:p>
            <a:pPr marL="285750" indent="-285750">
              <a:buFont typeface="Arial" panose="020B0604020202020204" pitchFamily="34" charset="0"/>
              <a:buChar char="•"/>
            </a:pPr>
            <a:r>
              <a:rPr lang="en-US" sz="2000" b="1" dirty="0"/>
              <a:t>Introducing Constraints</a:t>
            </a:r>
            <a:r>
              <a:rPr lang="en-US" sz="2000" dirty="0"/>
              <a:t>: Incorporating prior knowledge or constraints more naturally into the model.</a:t>
            </a:r>
            <a:endParaRPr lang="en-IN" sz="2000" dirty="0"/>
          </a:p>
        </p:txBody>
      </p:sp>
    </p:spTree>
    <p:extLst>
      <p:ext uri="{BB962C8B-B14F-4D97-AF65-F5344CB8AC3E}">
        <p14:creationId xmlns:p14="http://schemas.microsoft.com/office/powerpoint/2010/main" val="672346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50"/>
              <a:t> </a:t>
            </a:r>
            <a:r>
              <a:t>-</a:t>
            </a:r>
            <a:r>
              <a:rPr spc="-145"/>
              <a:t> </a:t>
            </a:r>
            <a:r>
              <a:rPr spc="75"/>
              <a:t>Intuition</a:t>
            </a:r>
          </a:p>
        </p:txBody>
      </p:sp>
      <p:sp>
        <p:nvSpPr>
          <p:cNvPr id="3" name="object 3"/>
          <p:cNvSpPr txBox="1"/>
          <p:nvPr/>
        </p:nvSpPr>
        <p:spPr>
          <a:xfrm>
            <a:off x="912812" y="1193164"/>
            <a:ext cx="5365115" cy="449580"/>
          </a:xfrm>
          <a:prstGeom prst="rect">
            <a:avLst/>
          </a:prstGeom>
        </p:spPr>
        <p:txBody>
          <a:bodyPr vert="horz" wrap="square" lIns="0" tIns="16510" rIns="0" bIns="0" rtlCol="0">
            <a:spAutoFit/>
          </a:bodyPr>
          <a:lstStyle/>
          <a:p>
            <a:pPr marL="12700">
              <a:lnSpc>
                <a:spcPct val="100000"/>
              </a:lnSpc>
              <a:spcBef>
                <a:spcPts val="130"/>
              </a:spcBef>
            </a:pPr>
            <a:r>
              <a:rPr sz="2750" spc="125">
                <a:solidFill>
                  <a:srgbClr val="464646"/>
                </a:solidFill>
                <a:latin typeface="Trebuchet MS"/>
                <a:cs typeface="Trebuchet MS"/>
              </a:rPr>
              <a:t>Number</a:t>
            </a:r>
            <a:r>
              <a:rPr sz="2750" spc="-125">
                <a:solidFill>
                  <a:srgbClr val="464646"/>
                </a:solidFill>
                <a:latin typeface="Trebuchet MS"/>
                <a:cs typeface="Trebuchet MS"/>
              </a:rPr>
              <a:t> </a:t>
            </a:r>
            <a:r>
              <a:rPr sz="2750">
                <a:solidFill>
                  <a:srgbClr val="464646"/>
                </a:solidFill>
                <a:latin typeface="Trebuchet MS"/>
                <a:cs typeface="Trebuchet MS"/>
              </a:rPr>
              <a:t>of</a:t>
            </a:r>
            <a:r>
              <a:rPr sz="2750" spc="-140">
                <a:solidFill>
                  <a:srgbClr val="464646"/>
                </a:solidFill>
                <a:latin typeface="Trebuchet MS"/>
                <a:cs typeface="Trebuchet MS"/>
              </a:rPr>
              <a:t> </a:t>
            </a:r>
            <a:r>
              <a:rPr sz="2750" spc="65">
                <a:solidFill>
                  <a:srgbClr val="464646"/>
                </a:solidFill>
                <a:latin typeface="Trebuchet MS"/>
                <a:cs typeface="Trebuchet MS"/>
              </a:rPr>
              <a:t>trainable</a:t>
            </a:r>
            <a:r>
              <a:rPr sz="2750" spc="-80">
                <a:solidFill>
                  <a:srgbClr val="464646"/>
                </a:solidFill>
                <a:latin typeface="Trebuchet MS"/>
                <a:cs typeface="Trebuchet MS"/>
              </a:rPr>
              <a:t> </a:t>
            </a:r>
            <a:r>
              <a:rPr sz="2750" spc="80">
                <a:solidFill>
                  <a:srgbClr val="464646"/>
                </a:solidFill>
                <a:latin typeface="Trebuchet MS"/>
                <a:cs typeface="Trebuchet MS"/>
              </a:rPr>
              <a:t>parameters</a:t>
            </a:r>
            <a:endParaRPr sz="2750">
              <a:latin typeface="Trebuchet MS"/>
              <a:cs typeface="Trebuchet MS"/>
            </a:endParaRPr>
          </a:p>
        </p:txBody>
      </p:sp>
      <p:graphicFrame>
        <p:nvGraphicFramePr>
          <p:cNvPr id="4" name="object 4"/>
          <p:cNvGraphicFramePr>
            <a:graphicFrameLocks noGrp="1"/>
          </p:cNvGraphicFramePr>
          <p:nvPr/>
        </p:nvGraphicFramePr>
        <p:xfrm>
          <a:off x="1886330" y="2219960"/>
          <a:ext cx="8128000" cy="3340735"/>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205">
                <a:tc>
                  <a:txBody>
                    <a:bodyPr/>
                    <a:lstStyle/>
                    <a:p>
                      <a:pPr marL="92710">
                        <a:lnSpc>
                          <a:spcPct val="100000"/>
                        </a:lnSpc>
                        <a:spcBef>
                          <a:spcPts val="235"/>
                        </a:spcBef>
                      </a:pPr>
                      <a:r>
                        <a:rPr sz="1800" b="1" spc="-20">
                          <a:solidFill>
                            <a:srgbClr val="FFFFFF"/>
                          </a:solidFill>
                          <a:latin typeface="Calibri"/>
                          <a:cs typeface="Calibri"/>
                        </a:rPr>
                        <a:t>Rank</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98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7B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525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13B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652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70B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779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0">
                          <a:solidFill>
                            <a:srgbClr val="FFFFFF"/>
                          </a:solidFill>
                          <a:latin typeface="Calibri"/>
                          <a:cs typeface="Calibri"/>
                        </a:rPr>
                        <a:t>180B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64490">
                <a:tc>
                  <a:txBody>
                    <a:bodyPr/>
                    <a:lstStyle/>
                    <a:p>
                      <a:pPr marL="92710">
                        <a:lnSpc>
                          <a:spcPct val="100000"/>
                        </a:lnSpc>
                        <a:spcBef>
                          <a:spcPts val="240"/>
                        </a:spcBef>
                      </a:pPr>
                      <a:r>
                        <a:rPr sz="1800" spc="-50">
                          <a:latin typeface="Calibri"/>
                          <a:cs typeface="Calibri"/>
                        </a:rPr>
                        <a:t>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3175">
                      <a:solidFill>
                        <a:srgbClr val="FFFFFF"/>
                      </a:solidFill>
                      <a:prstDash val="solid"/>
                    </a:lnB>
                    <a:solidFill>
                      <a:srgbClr val="D0D7E8"/>
                    </a:solidFill>
                  </a:tcPr>
                </a:tc>
                <a:tc>
                  <a:txBody>
                    <a:bodyPr/>
                    <a:lstStyle/>
                    <a:p>
                      <a:pPr marL="93980">
                        <a:lnSpc>
                          <a:spcPct val="100000"/>
                        </a:lnSpc>
                        <a:spcBef>
                          <a:spcPts val="240"/>
                        </a:spcBef>
                      </a:pPr>
                      <a:r>
                        <a:rPr sz="1800" spc="-20">
                          <a:latin typeface="Calibri"/>
                          <a:cs typeface="Calibri"/>
                        </a:rPr>
                        <a:t>167K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3175">
                      <a:solidFill>
                        <a:srgbClr val="FFFFFF"/>
                      </a:solidFill>
                      <a:prstDash val="solid"/>
                    </a:lnB>
                    <a:solidFill>
                      <a:srgbClr val="D0D7E8"/>
                    </a:solidFill>
                  </a:tcPr>
                </a:tc>
                <a:tc>
                  <a:txBody>
                    <a:bodyPr/>
                    <a:lstStyle/>
                    <a:p>
                      <a:pPr marL="95250">
                        <a:lnSpc>
                          <a:spcPct val="100000"/>
                        </a:lnSpc>
                        <a:spcBef>
                          <a:spcPts val="240"/>
                        </a:spcBef>
                      </a:pPr>
                      <a:r>
                        <a:rPr sz="1800" spc="-20">
                          <a:latin typeface="Calibri"/>
                          <a:cs typeface="Calibri"/>
                        </a:rPr>
                        <a:t>228K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3175">
                      <a:solidFill>
                        <a:srgbClr val="FFFFFF"/>
                      </a:solidFill>
                      <a:prstDash val="solid"/>
                    </a:lnB>
                    <a:solidFill>
                      <a:srgbClr val="D0D7E8"/>
                    </a:solidFill>
                  </a:tcPr>
                </a:tc>
                <a:tc>
                  <a:txBody>
                    <a:bodyPr/>
                    <a:lstStyle/>
                    <a:p>
                      <a:pPr marL="96520">
                        <a:lnSpc>
                          <a:spcPct val="100000"/>
                        </a:lnSpc>
                        <a:spcBef>
                          <a:spcPts val="240"/>
                        </a:spcBef>
                      </a:pPr>
                      <a:r>
                        <a:rPr sz="1800" spc="-20">
                          <a:latin typeface="Calibri"/>
                          <a:cs typeface="Calibri"/>
                        </a:rPr>
                        <a:t>529K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3175">
                      <a:solidFill>
                        <a:srgbClr val="FFFFFF"/>
                      </a:solidFill>
                      <a:prstDash val="solid"/>
                    </a:lnB>
                    <a:solidFill>
                      <a:srgbClr val="D0D7E8"/>
                    </a:solidFill>
                  </a:tcPr>
                </a:tc>
                <a:tc>
                  <a:txBody>
                    <a:bodyPr/>
                    <a:lstStyle/>
                    <a:p>
                      <a:pPr marL="97790">
                        <a:lnSpc>
                          <a:spcPct val="100000"/>
                        </a:lnSpc>
                        <a:spcBef>
                          <a:spcPts val="240"/>
                        </a:spcBef>
                      </a:pPr>
                      <a:r>
                        <a:rPr sz="1800" spc="-20">
                          <a:latin typeface="Calibri"/>
                          <a:cs typeface="Calibri"/>
                        </a:rPr>
                        <a:t>849K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3175">
                      <a:solidFill>
                        <a:srgbClr val="FFFFFF"/>
                      </a:solidFill>
                      <a:prstDash val="solid"/>
                    </a:lnB>
                    <a:solidFill>
                      <a:srgbClr val="D0D7E8"/>
                    </a:solidFill>
                  </a:tcPr>
                </a:tc>
                <a:extLst>
                  <a:ext uri="{0D108BD9-81ED-4DB2-BD59-A6C34878D82A}">
                    <a16:rowId xmlns:a16="http://schemas.microsoft.com/office/drawing/2014/main" val="10001"/>
                  </a:ext>
                </a:extLst>
              </a:tr>
              <a:tr h="35687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T w="3175">
                      <a:solidFill>
                        <a:srgbClr val="FFFFFF"/>
                      </a:solidFill>
                      <a:prstDash val="solid"/>
                    </a:lnT>
                    <a:lnB w="9525">
                      <a:solidFill>
                        <a:srgbClr val="E9ECF4"/>
                      </a:solidFill>
                      <a:prstDash val="solid"/>
                    </a:lnB>
                  </a:tcPr>
                </a:tc>
                <a:tc>
                  <a:txBody>
                    <a:bodyPr/>
                    <a:lstStyle/>
                    <a:p>
                      <a:pPr>
                        <a:lnSpc>
                          <a:spcPct val="100000"/>
                        </a:lnSpc>
                      </a:pPr>
                      <a:endParaRPr sz="2100">
                        <a:latin typeface="Times New Roman"/>
                        <a:cs typeface="Times New Roman"/>
                      </a:endParaRPr>
                    </a:p>
                  </a:txBody>
                  <a:tcPr marL="0" marR="0" marT="0" marB="0">
                    <a:lnT w="3175">
                      <a:solidFill>
                        <a:srgbClr val="FFFFFF"/>
                      </a:solidFill>
                      <a:prstDash val="solid"/>
                    </a:lnT>
                    <a:lnB w="9525">
                      <a:solidFill>
                        <a:srgbClr val="E9ECF4"/>
                      </a:solidFill>
                      <a:prstDash val="solid"/>
                    </a:lnB>
                  </a:tcPr>
                </a:tc>
                <a:tc>
                  <a:txBody>
                    <a:bodyPr/>
                    <a:lstStyle/>
                    <a:p>
                      <a:pPr>
                        <a:lnSpc>
                          <a:spcPct val="100000"/>
                        </a:lnSpc>
                      </a:pPr>
                      <a:endParaRPr sz="2100">
                        <a:latin typeface="Times New Roman"/>
                        <a:cs typeface="Times New Roman"/>
                      </a:endParaRPr>
                    </a:p>
                  </a:txBody>
                  <a:tcPr marL="0" marR="0" marT="0" marB="0">
                    <a:lnT w="3175">
                      <a:solidFill>
                        <a:srgbClr val="FFFFFF"/>
                      </a:solidFill>
                      <a:prstDash val="solid"/>
                    </a:lnT>
                    <a:lnB w="9525">
                      <a:solidFill>
                        <a:srgbClr val="E9ECF4"/>
                      </a:solidFill>
                      <a:prstDash val="solid"/>
                    </a:lnB>
                  </a:tcPr>
                </a:tc>
                <a:tc>
                  <a:txBody>
                    <a:bodyPr/>
                    <a:lstStyle/>
                    <a:p>
                      <a:pPr>
                        <a:lnSpc>
                          <a:spcPct val="100000"/>
                        </a:lnSpc>
                      </a:pPr>
                      <a:endParaRPr sz="2100">
                        <a:latin typeface="Times New Roman"/>
                        <a:cs typeface="Times New Roman"/>
                      </a:endParaRPr>
                    </a:p>
                  </a:txBody>
                  <a:tcPr marL="0" marR="0" marT="0" marB="0">
                    <a:lnT w="3175">
                      <a:solidFill>
                        <a:srgbClr val="FFFFFF"/>
                      </a:solidFill>
                      <a:prstDash val="solid"/>
                    </a:lnT>
                    <a:lnB w="9525">
                      <a:solidFill>
                        <a:srgbClr val="E9ECF4"/>
                      </a:solidFill>
                      <a:prstDash val="solid"/>
                    </a:lnB>
                  </a:tcPr>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lnT w="3175">
                      <a:solidFill>
                        <a:srgbClr val="FFFFFF"/>
                      </a:solidFill>
                      <a:prstDash val="solid"/>
                    </a:lnT>
                    <a:lnB w="9525">
                      <a:solidFill>
                        <a:srgbClr val="E9ECF4"/>
                      </a:solidFill>
                      <a:prstDash val="solid"/>
                    </a:lnB>
                  </a:tcPr>
                </a:tc>
                <a:extLst>
                  <a:ext uri="{0D108BD9-81ED-4DB2-BD59-A6C34878D82A}">
                    <a16:rowId xmlns:a16="http://schemas.microsoft.com/office/drawing/2014/main" val="10002"/>
                  </a:ext>
                </a:extLst>
              </a:tr>
              <a:tr h="40767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T w="9525">
                      <a:solidFill>
                        <a:srgbClr val="E9ECF4"/>
                      </a:solidFill>
                      <a:prstDash val="solid"/>
                    </a:lnT>
                  </a:tcPr>
                </a:tc>
                <a:tc>
                  <a:txBody>
                    <a:bodyPr/>
                    <a:lstStyle/>
                    <a:p>
                      <a:pPr>
                        <a:lnSpc>
                          <a:spcPct val="100000"/>
                        </a:lnSpc>
                      </a:pPr>
                      <a:endParaRPr sz="2100">
                        <a:latin typeface="Times New Roman"/>
                        <a:cs typeface="Times New Roman"/>
                      </a:endParaRPr>
                    </a:p>
                  </a:txBody>
                  <a:tcPr marL="0" marR="0" marT="0" marB="0">
                    <a:lnT w="9525">
                      <a:solidFill>
                        <a:srgbClr val="E9ECF4"/>
                      </a:solidFill>
                      <a:prstDash val="solid"/>
                    </a:lnT>
                  </a:tcPr>
                </a:tc>
                <a:tc>
                  <a:txBody>
                    <a:bodyPr/>
                    <a:lstStyle/>
                    <a:p>
                      <a:pPr>
                        <a:lnSpc>
                          <a:spcPct val="100000"/>
                        </a:lnSpc>
                      </a:pPr>
                      <a:endParaRPr sz="2100">
                        <a:latin typeface="Times New Roman"/>
                        <a:cs typeface="Times New Roman"/>
                      </a:endParaRPr>
                    </a:p>
                  </a:txBody>
                  <a:tcPr marL="0" marR="0" marT="0" marB="0">
                    <a:lnT w="9525">
                      <a:solidFill>
                        <a:srgbClr val="E9ECF4"/>
                      </a:solidFill>
                      <a:prstDash val="solid"/>
                    </a:lnT>
                  </a:tcPr>
                </a:tc>
                <a:tc>
                  <a:txBody>
                    <a:bodyPr/>
                    <a:lstStyle/>
                    <a:p>
                      <a:pPr>
                        <a:lnSpc>
                          <a:spcPct val="100000"/>
                        </a:lnSpc>
                      </a:pPr>
                      <a:endParaRPr sz="2100">
                        <a:latin typeface="Times New Roman"/>
                        <a:cs typeface="Times New Roman"/>
                      </a:endParaRPr>
                    </a:p>
                  </a:txBody>
                  <a:tcPr marL="0" marR="0" marT="0" marB="0">
                    <a:lnT w="9525">
                      <a:solidFill>
                        <a:srgbClr val="E9ECF4"/>
                      </a:solidFill>
                      <a:prstDash val="solid"/>
                    </a:lnT>
                  </a:tcPr>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lnT w="9525">
                      <a:solidFill>
                        <a:srgbClr val="E9ECF4"/>
                      </a:solidFill>
                      <a:prstDash val="solid"/>
                    </a:lnT>
                  </a:tcPr>
                </a:tc>
                <a:extLst>
                  <a:ext uri="{0D108BD9-81ED-4DB2-BD59-A6C34878D82A}">
                    <a16:rowId xmlns:a16="http://schemas.microsoft.com/office/drawing/2014/main" val="10003"/>
                  </a:ext>
                </a:extLst>
              </a:tr>
              <a:tr h="371475">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4"/>
                  </a:ext>
                </a:extLst>
              </a:tr>
              <a:tr h="37084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5"/>
                  </a:ext>
                </a:extLst>
              </a:tr>
              <a:tr h="37084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6"/>
                  </a:ext>
                </a:extLst>
              </a:tr>
              <a:tr h="371475">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7"/>
                  </a:ext>
                </a:extLst>
              </a:tr>
              <a:tr h="35687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solidFill>
                      <a:srgbClr val="F8F8F8"/>
                    </a:solidFill>
                  </a:tcPr>
                </a:tc>
                <a:tc>
                  <a:txBody>
                    <a:bodyPr/>
                    <a:lstStyle/>
                    <a:p>
                      <a:pPr>
                        <a:lnSpc>
                          <a:spcPct val="100000"/>
                        </a:lnSpc>
                      </a:pPr>
                      <a:endParaRPr sz="2100">
                        <a:latin typeface="Times New Roman"/>
                        <a:cs typeface="Times New Roman"/>
                      </a:endParaRPr>
                    </a:p>
                  </a:txBody>
                  <a:tcPr marL="0" marR="0" marT="0" marB="0">
                    <a:solidFill>
                      <a:srgbClr val="F8F8F8"/>
                    </a:solidFill>
                  </a:tcPr>
                </a:tc>
                <a:tc>
                  <a:txBody>
                    <a:bodyPr/>
                    <a:lstStyle/>
                    <a:p>
                      <a:pPr>
                        <a:lnSpc>
                          <a:spcPct val="100000"/>
                        </a:lnSpc>
                      </a:pPr>
                      <a:endParaRPr sz="2100">
                        <a:latin typeface="Times New Roman"/>
                        <a:cs typeface="Times New Roman"/>
                      </a:endParaRPr>
                    </a:p>
                  </a:txBody>
                  <a:tcPr marL="0" marR="0" marT="0" marB="0">
                    <a:solidFill>
                      <a:srgbClr val="F8F8F8"/>
                    </a:solidFill>
                  </a:tcPr>
                </a:tc>
                <a:tc>
                  <a:txBody>
                    <a:bodyPr/>
                    <a:lstStyle/>
                    <a:p>
                      <a:pPr>
                        <a:lnSpc>
                          <a:spcPct val="100000"/>
                        </a:lnSpc>
                      </a:pPr>
                      <a:endParaRPr sz="2100">
                        <a:latin typeface="Times New Roman"/>
                        <a:cs typeface="Times New Roman"/>
                      </a:endParaRPr>
                    </a:p>
                  </a:txBody>
                  <a:tcPr marL="0" marR="0" marT="0" marB="0">
                    <a:solidFill>
                      <a:srgbClr val="F8F8F8"/>
                    </a:solidFill>
                  </a:tcPr>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solidFill>
                      <a:srgbClr val="F8F8F8"/>
                    </a:solidFill>
                  </a:tcPr>
                </a:tc>
                <a:extLst>
                  <a:ext uri="{0D108BD9-81ED-4DB2-BD59-A6C34878D82A}">
                    <a16:rowId xmlns:a16="http://schemas.microsoft.com/office/drawing/2014/main" val="10008"/>
                  </a:ext>
                </a:extLst>
              </a:tr>
            </a:tbl>
          </a:graphicData>
        </a:graphic>
      </p:graphicFrame>
      <p:sp>
        <p:nvSpPr>
          <p:cNvPr id="5" name="object 5"/>
          <p:cNvSpPr/>
          <p:nvPr/>
        </p:nvSpPr>
        <p:spPr>
          <a:xfrm>
            <a:off x="3511930" y="3319462"/>
            <a:ext cx="4889500" cy="0"/>
          </a:xfrm>
          <a:custGeom>
            <a:avLst/>
            <a:gdLst/>
            <a:ahLst/>
            <a:cxnLst/>
            <a:rect l="l" t="t" r="r" b="b"/>
            <a:pathLst>
              <a:path w="4889500">
                <a:moveTo>
                  <a:pt x="0" y="0"/>
                </a:moveTo>
                <a:lnTo>
                  <a:pt x="12700" y="0"/>
                </a:lnTo>
              </a:path>
              <a:path w="4889500">
                <a:moveTo>
                  <a:pt x="1625600" y="0"/>
                </a:moveTo>
                <a:lnTo>
                  <a:pt x="1638300" y="0"/>
                </a:lnTo>
              </a:path>
              <a:path w="4889500">
                <a:moveTo>
                  <a:pt x="3251200" y="0"/>
                </a:moveTo>
                <a:lnTo>
                  <a:pt x="3263900" y="0"/>
                </a:lnTo>
              </a:path>
              <a:path w="4889500">
                <a:moveTo>
                  <a:pt x="4876800" y="0"/>
                </a:moveTo>
                <a:lnTo>
                  <a:pt x="4889500" y="0"/>
                </a:lnTo>
              </a:path>
            </a:pathLst>
          </a:custGeom>
          <a:ln w="9525">
            <a:solidFill>
              <a:srgbClr val="FFFFFF"/>
            </a:solidFill>
          </a:ln>
        </p:spPr>
        <p:txBody>
          <a:bodyPr wrap="square" lIns="0" tIns="0" rIns="0" bIns="0" rtlCol="0"/>
          <a:lstStyle/>
          <a:p>
            <a:endParaRPr/>
          </a:p>
        </p:txBody>
      </p:sp>
      <p:sp>
        <p:nvSpPr>
          <p:cNvPr id="6" name="object 6"/>
          <p:cNvSpPr txBox="1"/>
          <p:nvPr/>
        </p:nvSpPr>
        <p:spPr>
          <a:xfrm>
            <a:off x="1985645" y="3056016"/>
            <a:ext cx="6816090"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50">
                <a:latin typeface="Calibri"/>
                <a:cs typeface="Calibri"/>
              </a:rPr>
              <a:t>2</a:t>
            </a:r>
            <a:r>
              <a:rPr sz="1800">
                <a:latin typeface="Calibri"/>
                <a:cs typeface="Calibri"/>
              </a:rPr>
              <a:t>	</a:t>
            </a:r>
            <a:r>
              <a:rPr sz="1800" spc="-20">
                <a:latin typeface="Calibri"/>
                <a:cs typeface="Calibri"/>
              </a:rPr>
              <a:t>334k</a:t>
            </a:r>
            <a:r>
              <a:rPr sz="1800">
                <a:latin typeface="Calibri"/>
                <a:cs typeface="Calibri"/>
              </a:rPr>
              <a:t>	</a:t>
            </a:r>
            <a:r>
              <a:rPr sz="1800" spc="-20">
                <a:latin typeface="Calibri"/>
                <a:cs typeface="Calibri"/>
              </a:rPr>
              <a:t>456k</a:t>
            </a:r>
            <a:r>
              <a:rPr sz="1800">
                <a:latin typeface="Calibri"/>
                <a:cs typeface="Calibri"/>
              </a:rPr>
              <a:t>	</a:t>
            </a:r>
            <a:r>
              <a:rPr sz="1800" spc="-25">
                <a:latin typeface="Calibri"/>
                <a:cs typeface="Calibri"/>
              </a:rPr>
              <a:t>1M</a:t>
            </a:r>
            <a:r>
              <a:rPr sz="1800">
                <a:latin typeface="Calibri"/>
                <a:cs typeface="Calibri"/>
              </a:rPr>
              <a:t>	</a:t>
            </a:r>
            <a:r>
              <a:rPr sz="1800" spc="-40">
                <a:latin typeface="Calibri"/>
                <a:cs typeface="Calibri"/>
              </a:rPr>
              <a:t>2M</a:t>
            </a:r>
            <a:endParaRPr sz="1800">
              <a:latin typeface="Calibri"/>
              <a:cs typeface="Calibri"/>
            </a:endParaRPr>
          </a:p>
        </p:txBody>
      </p:sp>
      <p:sp>
        <p:nvSpPr>
          <p:cNvPr id="7" name="object 7"/>
          <p:cNvSpPr txBox="1"/>
          <p:nvPr/>
        </p:nvSpPr>
        <p:spPr>
          <a:xfrm>
            <a:off x="1985645" y="3427110"/>
            <a:ext cx="6816090"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50">
                <a:latin typeface="Calibri"/>
                <a:cs typeface="Calibri"/>
              </a:rPr>
              <a:t>8</a:t>
            </a:r>
            <a:r>
              <a:rPr sz="1800">
                <a:latin typeface="Calibri"/>
                <a:cs typeface="Calibri"/>
              </a:rPr>
              <a:t>	</a:t>
            </a:r>
            <a:r>
              <a:rPr sz="1800" spc="-25">
                <a:latin typeface="Calibri"/>
                <a:cs typeface="Calibri"/>
              </a:rPr>
              <a:t>1M</a:t>
            </a:r>
            <a:r>
              <a:rPr sz="1800">
                <a:latin typeface="Calibri"/>
                <a:cs typeface="Calibri"/>
              </a:rPr>
              <a:t>	</a:t>
            </a:r>
            <a:r>
              <a:rPr sz="1800" spc="-25">
                <a:latin typeface="Calibri"/>
                <a:cs typeface="Calibri"/>
              </a:rPr>
              <a:t>2M</a:t>
            </a:r>
            <a:r>
              <a:rPr sz="1800">
                <a:latin typeface="Calibri"/>
                <a:cs typeface="Calibri"/>
              </a:rPr>
              <a:t>	</a:t>
            </a:r>
            <a:r>
              <a:rPr sz="1800" spc="-25">
                <a:latin typeface="Calibri"/>
                <a:cs typeface="Calibri"/>
              </a:rPr>
              <a:t>4M</a:t>
            </a:r>
            <a:r>
              <a:rPr sz="1800">
                <a:latin typeface="Calibri"/>
                <a:cs typeface="Calibri"/>
              </a:rPr>
              <a:t>	</a:t>
            </a:r>
            <a:r>
              <a:rPr sz="1800" spc="-40">
                <a:latin typeface="Calibri"/>
                <a:cs typeface="Calibri"/>
              </a:rPr>
              <a:t>7M</a:t>
            </a:r>
            <a:endParaRPr sz="1800">
              <a:latin typeface="Calibri"/>
              <a:cs typeface="Calibri"/>
            </a:endParaRPr>
          </a:p>
        </p:txBody>
      </p:sp>
      <p:sp>
        <p:nvSpPr>
          <p:cNvPr id="8" name="object 8"/>
          <p:cNvSpPr txBox="1"/>
          <p:nvPr/>
        </p:nvSpPr>
        <p:spPr>
          <a:xfrm>
            <a:off x="1985645" y="3798585"/>
            <a:ext cx="6930390"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5">
                <a:latin typeface="Calibri"/>
                <a:cs typeface="Calibri"/>
              </a:rPr>
              <a:t>16</a:t>
            </a:r>
            <a:r>
              <a:rPr sz="1800">
                <a:latin typeface="Calibri"/>
                <a:cs typeface="Calibri"/>
              </a:rPr>
              <a:t>	</a:t>
            </a:r>
            <a:r>
              <a:rPr sz="1800" spc="-25">
                <a:latin typeface="Calibri"/>
                <a:cs typeface="Calibri"/>
              </a:rPr>
              <a:t>3M</a:t>
            </a:r>
            <a:r>
              <a:rPr sz="1800">
                <a:latin typeface="Calibri"/>
                <a:cs typeface="Calibri"/>
              </a:rPr>
              <a:t>	</a:t>
            </a:r>
            <a:r>
              <a:rPr sz="1800" spc="-25">
                <a:latin typeface="Calibri"/>
                <a:cs typeface="Calibri"/>
              </a:rPr>
              <a:t>4M</a:t>
            </a:r>
            <a:r>
              <a:rPr sz="1800">
                <a:latin typeface="Calibri"/>
                <a:cs typeface="Calibri"/>
              </a:rPr>
              <a:t>	</a:t>
            </a:r>
            <a:r>
              <a:rPr sz="1800" spc="-25">
                <a:latin typeface="Calibri"/>
                <a:cs typeface="Calibri"/>
              </a:rPr>
              <a:t>8M</a:t>
            </a:r>
            <a:r>
              <a:rPr sz="1800">
                <a:latin typeface="Calibri"/>
                <a:cs typeface="Calibri"/>
              </a:rPr>
              <a:t>	</a:t>
            </a:r>
            <a:r>
              <a:rPr sz="1800" spc="-35">
                <a:latin typeface="Calibri"/>
                <a:cs typeface="Calibri"/>
              </a:rPr>
              <a:t>14M</a:t>
            </a:r>
            <a:endParaRPr sz="1800">
              <a:latin typeface="Calibri"/>
              <a:cs typeface="Calibri"/>
            </a:endParaRPr>
          </a:p>
        </p:txBody>
      </p:sp>
      <p:sp>
        <p:nvSpPr>
          <p:cNvPr id="9" name="object 9"/>
          <p:cNvSpPr txBox="1"/>
          <p:nvPr/>
        </p:nvSpPr>
        <p:spPr>
          <a:xfrm>
            <a:off x="1985645" y="4170060"/>
            <a:ext cx="7055484"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5">
                <a:latin typeface="Calibri"/>
                <a:cs typeface="Calibri"/>
              </a:rPr>
              <a:t>512</a:t>
            </a:r>
            <a:r>
              <a:rPr sz="1800">
                <a:latin typeface="Calibri"/>
                <a:cs typeface="Calibri"/>
              </a:rPr>
              <a:t>	</a:t>
            </a:r>
            <a:r>
              <a:rPr sz="1800" spc="-25">
                <a:latin typeface="Calibri"/>
                <a:cs typeface="Calibri"/>
              </a:rPr>
              <a:t>86M</a:t>
            </a:r>
            <a:r>
              <a:rPr sz="1800">
                <a:latin typeface="Calibri"/>
                <a:cs typeface="Calibri"/>
              </a:rPr>
              <a:t>	</a:t>
            </a:r>
            <a:r>
              <a:rPr sz="1800" spc="-20">
                <a:latin typeface="Calibri"/>
                <a:cs typeface="Calibri"/>
              </a:rPr>
              <a:t>117M</a:t>
            </a:r>
            <a:r>
              <a:rPr sz="1800">
                <a:latin typeface="Calibri"/>
                <a:cs typeface="Calibri"/>
              </a:rPr>
              <a:t>	</a:t>
            </a:r>
            <a:r>
              <a:rPr sz="1800" spc="-20">
                <a:latin typeface="Calibri"/>
                <a:cs typeface="Calibri"/>
              </a:rPr>
              <a:t>270M</a:t>
            </a:r>
            <a:r>
              <a:rPr sz="1800">
                <a:latin typeface="Calibri"/>
                <a:cs typeface="Calibri"/>
              </a:rPr>
              <a:t>	</a:t>
            </a:r>
            <a:r>
              <a:rPr sz="1800" spc="-20">
                <a:latin typeface="Calibri"/>
                <a:cs typeface="Calibri"/>
              </a:rPr>
              <a:t>434M</a:t>
            </a:r>
            <a:endParaRPr sz="1800">
              <a:latin typeface="Calibri"/>
              <a:cs typeface="Calibri"/>
            </a:endParaRPr>
          </a:p>
        </p:txBody>
      </p:sp>
      <p:sp>
        <p:nvSpPr>
          <p:cNvPr id="10" name="object 10"/>
          <p:cNvSpPr txBox="1"/>
          <p:nvPr/>
        </p:nvSpPr>
        <p:spPr>
          <a:xfrm>
            <a:off x="1985645" y="4541281"/>
            <a:ext cx="7055484"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0">
                <a:latin typeface="Calibri"/>
                <a:cs typeface="Calibri"/>
              </a:rPr>
              <a:t>1024</a:t>
            </a:r>
            <a:r>
              <a:rPr sz="1800">
                <a:latin typeface="Calibri"/>
                <a:cs typeface="Calibri"/>
              </a:rPr>
              <a:t>	</a:t>
            </a:r>
            <a:r>
              <a:rPr sz="1800" spc="-20">
                <a:latin typeface="Calibri"/>
                <a:cs typeface="Calibri"/>
              </a:rPr>
              <a:t>171M</a:t>
            </a:r>
            <a:r>
              <a:rPr sz="1800">
                <a:latin typeface="Calibri"/>
                <a:cs typeface="Calibri"/>
              </a:rPr>
              <a:t>	</a:t>
            </a:r>
            <a:r>
              <a:rPr sz="1800" spc="-20">
                <a:latin typeface="Calibri"/>
                <a:cs typeface="Calibri"/>
              </a:rPr>
              <a:t>233M</a:t>
            </a:r>
            <a:r>
              <a:rPr sz="1800">
                <a:latin typeface="Calibri"/>
                <a:cs typeface="Calibri"/>
              </a:rPr>
              <a:t>	</a:t>
            </a:r>
            <a:r>
              <a:rPr sz="1800" spc="-20">
                <a:latin typeface="Calibri"/>
                <a:cs typeface="Calibri"/>
              </a:rPr>
              <a:t>542M</a:t>
            </a:r>
            <a:r>
              <a:rPr sz="1800">
                <a:latin typeface="Calibri"/>
                <a:cs typeface="Calibri"/>
              </a:rPr>
              <a:t>	</a:t>
            </a:r>
            <a:r>
              <a:rPr sz="1800" spc="-20">
                <a:latin typeface="Calibri"/>
                <a:cs typeface="Calibri"/>
              </a:rPr>
              <a:t>869M</a:t>
            </a:r>
            <a:endParaRPr sz="1800">
              <a:latin typeface="Calibri"/>
              <a:cs typeface="Calibri"/>
            </a:endParaRPr>
          </a:p>
        </p:txBody>
      </p:sp>
      <p:sp>
        <p:nvSpPr>
          <p:cNvPr id="11" name="object 11"/>
          <p:cNvSpPr txBox="1"/>
          <p:nvPr/>
        </p:nvSpPr>
        <p:spPr>
          <a:xfrm>
            <a:off x="1985645" y="4912756"/>
            <a:ext cx="6744970"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0">
                <a:latin typeface="Calibri"/>
                <a:cs typeface="Calibri"/>
              </a:rPr>
              <a:t>8192</a:t>
            </a:r>
            <a:r>
              <a:rPr sz="1800">
                <a:latin typeface="Calibri"/>
                <a:cs typeface="Calibri"/>
              </a:rPr>
              <a:t>	</a:t>
            </a:r>
            <a:r>
              <a:rPr sz="1800" spc="-20">
                <a:latin typeface="Calibri"/>
                <a:cs typeface="Calibri"/>
              </a:rPr>
              <a:t>1.4B</a:t>
            </a:r>
            <a:r>
              <a:rPr sz="1800">
                <a:latin typeface="Calibri"/>
                <a:cs typeface="Calibri"/>
              </a:rPr>
              <a:t>	</a:t>
            </a:r>
            <a:r>
              <a:rPr sz="1800" spc="-20">
                <a:latin typeface="Calibri"/>
                <a:cs typeface="Calibri"/>
              </a:rPr>
              <a:t>1.8B</a:t>
            </a:r>
            <a:r>
              <a:rPr sz="1800">
                <a:latin typeface="Calibri"/>
                <a:cs typeface="Calibri"/>
              </a:rPr>
              <a:t>	</a:t>
            </a:r>
            <a:r>
              <a:rPr sz="1800" spc="-20">
                <a:latin typeface="Calibri"/>
                <a:cs typeface="Calibri"/>
              </a:rPr>
              <a:t>4.3B</a:t>
            </a:r>
            <a:r>
              <a:rPr sz="1800">
                <a:latin typeface="Calibri"/>
                <a:cs typeface="Calibri"/>
              </a:rPr>
              <a:t>	</a:t>
            </a:r>
            <a:r>
              <a:rPr sz="1800" spc="-40">
                <a:latin typeface="Calibri"/>
                <a:cs typeface="Calibri"/>
              </a:rPr>
              <a:t>7B</a:t>
            </a:r>
            <a:endParaRPr sz="1800">
              <a:latin typeface="Calibri"/>
              <a:cs typeface="Calibri"/>
            </a:endParaRPr>
          </a:p>
        </p:txBody>
      </p:sp>
      <p:sp>
        <p:nvSpPr>
          <p:cNvPr id="12" name="object 12"/>
          <p:cNvSpPr txBox="1"/>
          <p:nvPr/>
        </p:nvSpPr>
        <p:spPr>
          <a:xfrm>
            <a:off x="1985645" y="5284231"/>
            <a:ext cx="6984365"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0">
                <a:latin typeface="Calibri"/>
                <a:cs typeface="Calibri"/>
              </a:rPr>
              <a:t>Full</a:t>
            </a:r>
            <a:r>
              <a:rPr sz="1800">
                <a:latin typeface="Calibri"/>
                <a:cs typeface="Calibri"/>
              </a:rPr>
              <a:t>	</a:t>
            </a:r>
            <a:r>
              <a:rPr sz="1800" spc="-25">
                <a:latin typeface="Calibri"/>
                <a:cs typeface="Calibri"/>
              </a:rPr>
              <a:t>7B</a:t>
            </a:r>
            <a:r>
              <a:rPr sz="1800">
                <a:latin typeface="Calibri"/>
                <a:cs typeface="Calibri"/>
              </a:rPr>
              <a:t>	</a:t>
            </a:r>
            <a:r>
              <a:rPr sz="1800" spc="-25">
                <a:latin typeface="Calibri"/>
                <a:cs typeface="Calibri"/>
              </a:rPr>
              <a:t>13B</a:t>
            </a:r>
            <a:r>
              <a:rPr sz="1800">
                <a:latin typeface="Calibri"/>
                <a:cs typeface="Calibri"/>
              </a:rPr>
              <a:t>	</a:t>
            </a:r>
            <a:r>
              <a:rPr sz="1800" spc="-25">
                <a:latin typeface="Calibri"/>
                <a:cs typeface="Calibri"/>
              </a:rPr>
              <a:t>70B</a:t>
            </a:r>
            <a:r>
              <a:rPr sz="1800">
                <a:latin typeface="Calibri"/>
                <a:cs typeface="Calibri"/>
              </a:rPr>
              <a:t>	</a:t>
            </a:r>
            <a:r>
              <a:rPr sz="1800" spc="-20">
                <a:latin typeface="Calibri"/>
                <a:cs typeface="Calibri"/>
              </a:rPr>
              <a:t>180B</a:t>
            </a:r>
            <a:endParaRPr sz="1800">
              <a:latin typeface="Calibri"/>
              <a:cs typeface="Calibri"/>
            </a:endParaRPr>
          </a:p>
        </p:txBody>
      </p:sp>
      <p:sp>
        <p:nvSpPr>
          <p:cNvPr id="13" name="object 13"/>
          <p:cNvSpPr/>
          <p:nvPr/>
        </p:nvSpPr>
        <p:spPr>
          <a:xfrm>
            <a:off x="1895475" y="2962274"/>
            <a:ext cx="8124825" cy="2657475"/>
          </a:xfrm>
          <a:custGeom>
            <a:avLst/>
            <a:gdLst/>
            <a:ahLst/>
            <a:cxnLst/>
            <a:rect l="l" t="t" r="r" b="b"/>
            <a:pathLst>
              <a:path w="8124825" h="2657475">
                <a:moveTo>
                  <a:pt x="8124825" y="361950"/>
                </a:moveTo>
                <a:lnTo>
                  <a:pt x="0" y="361950"/>
                </a:lnTo>
                <a:lnTo>
                  <a:pt x="0" y="714375"/>
                </a:lnTo>
                <a:lnTo>
                  <a:pt x="0" y="1066800"/>
                </a:lnTo>
                <a:lnTo>
                  <a:pt x="0" y="2657475"/>
                </a:lnTo>
                <a:lnTo>
                  <a:pt x="8124825" y="2657475"/>
                </a:lnTo>
                <a:lnTo>
                  <a:pt x="8124825" y="714375"/>
                </a:lnTo>
                <a:lnTo>
                  <a:pt x="8124825" y="361950"/>
                </a:lnTo>
                <a:close/>
              </a:path>
              <a:path w="8124825" h="2657475">
                <a:moveTo>
                  <a:pt x="8124825" y="0"/>
                </a:moveTo>
                <a:lnTo>
                  <a:pt x="0" y="0"/>
                </a:lnTo>
                <a:lnTo>
                  <a:pt x="0" y="352425"/>
                </a:lnTo>
                <a:lnTo>
                  <a:pt x="8124825" y="352425"/>
                </a:lnTo>
                <a:lnTo>
                  <a:pt x="8124825" y="0"/>
                </a:lnTo>
                <a:close/>
              </a:path>
            </a:pathLst>
          </a:custGeom>
          <a:solidFill>
            <a:srgbClr val="F8F8F8"/>
          </a:solidFill>
        </p:spPr>
        <p:txBody>
          <a:bodyPr wrap="square" lIns="0" tIns="0" rIns="0" bIns="0" rtlCol="0"/>
          <a:lstStyle/>
          <a:p>
            <a:endParaRPr/>
          </a:p>
        </p:txBody>
      </p:sp>
      <p:sp>
        <p:nvSpPr>
          <p:cNvPr id="14" name="object 14"/>
          <p:cNvSpPr txBox="1">
            <a:spLocks noGrp="1"/>
          </p:cNvSpPr>
          <p:nvPr>
            <p:ph type="ftr" sz="quarter" idx="5"/>
          </p:nvPr>
        </p:nvSpPr>
        <p:spPr>
          <a:prstGeom prst="rect">
            <a:avLst/>
          </a:prstGeom>
        </p:spPr>
        <p:txBody>
          <a:bodyPr vert="horz" wrap="square" lIns="0" tIns="3810" rIns="0" bIns="0" rtlCol="0">
            <a:spAutoFit/>
          </a:bodyPr>
          <a:lstStyle/>
          <a:p>
            <a:pPr marL="152400">
              <a:lnSpc>
                <a:spcPct val="100000"/>
              </a:lnSpc>
              <a:spcBef>
                <a:spcPts val="30"/>
              </a:spcBef>
            </a:pPr>
            <a:r>
              <a:rPr cap="small" spc="-20"/>
              <a:t>Protopapas</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90170">
              <a:lnSpc>
                <a:spcPct val="100000"/>
              </a:lnSpc>
            </a:pPr>
            <a:r>
              <a:rPr spc="65"/>
              <a:t>49</a:t>
            </a:r>
          </a:p>
        </p:txBody>
      </p:sp>
    </p:spTree>
    <p:extLst>
      <p:ext uri="{BB962C8B-B14F-4D97-AF65-F5344CB8AC3E}">
        <p14:creationId xmlns:p14="http://schemas.microsoft.com/office/powerpoint/2010/main" val="2805318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50"/>
              <a:t> </a:t>
            </a:r>
            <a:r>
              <a:t>-</a:t>
            </a:r>
            <a:r>
              <a:rPr spc="-145"/>
              <a:t> </a:t>
            </a:r>
            <a:r>
              <a:rPr spc="75"/>
              <a:t>Intuition</a:t>
            </a:r>
          </a:p>
        </p:txBody>
      </p:sp>
      <p:sp>
        <p:nvSpPr>
          <p:cNvPr id="3" name="object 3"/>
          <p:cNvSpPr txBox="1"/>
          <p:nvPr/>
        </p:nvSpPr>
        <p:spPr>
          <a:xfrm>
            <a:off x="912812" y="1193164"/>
            <a:ext cx="5365115" cy="449580"/>
          </a:xfrm>
          <a:prstGeom prst="rect">
            <a:avLst/>
          </a:prstGeom>
        </p:spPr>
        <p:txBody>
          <a:bodyPr vert="horz" wrap="square" lIns="0" tIns="16510" rIns="0" bIns="0" rtlCol="0">
            <a:spAutoFit/>
          </a:bodyPr>
          <a:lstStyle/>
          <a:p>
            <a:pPr marL="12700">
              <a:lnSpc>
                <a:spcPct val="100000"/>
              </a:lnSpc>
              <a:spcBef>
                <a:spcPts val="130"/>
              </a:spcBef>
            </a:pPr>
            <a:r>
              <a:rPr sz="2750" spc="125">
                <a:solidFill>
                  <a:srgbClr val="464646"/>
                </a:solidFill>
                <a:latin typeface="Trebuchet MS"/>
                <a:cs typeface="Trebuchet MS"/>
              </a:rPr>
              <a:t>Number</a:t>
            </a:r>
            <a:r>
              <a:rPr sz="2750" spc="-125">
                <a:solidFill>
                  <a:srgbClr val="464646"/>
                </a:solidFill>
                <a:latin typeface="Trebuchet MS"/>
                <a:cs typeface="Trebuchet MS"/>
              </a:rPr>
              <a:t> </a:t>
            </a:r>
            <a:r>
              <a:rPr sz="2750">
                <a:solidFill>
                  <a:srgbClr val="464646"/>
                </a:solidFill>
                <a:latin typeface="Trebuchet MS"/>
                <a:cs typeface="Trebuchet MS"/>
              </a:rPr>
              <a:t>of</a:t>
            </a:r>
            <a:r>
              <a:rPr sz="2750" spc="-140">
                <a:solidFill>
                  <a:srgbClr val="464646"/>
                </a:solidFill>
                <a:latin typeface="Trebuchet MS"/>
                <a:cs typeface="Trebuchet MS"/>
              </a:rPr>
              <a:t> </a:t>
            </a:r>
            <a:r>
              <a:rPr sz="2750" spc="65">
                <a:solidFill>
                  <a:srgbClr val="464646"/>
                </a:solidFill>
                <a:latin typeface="Trebuchet MS"/>
                <a:cs typeface="Trebuchet MS"/>
              </a:rPr>
              <a:t>trainable</a:t>
            </a:r>
            <a:r>
              <a:rPr sz="2750" spc="-80">
                <a:solidFill>
                  <a:srgbClr val="464646"/>
                </a:solidFill>
                <a:latin typeface="Trebuchet MS"/>
                <a:cs typeface="Trebuchet MS"/>
              </a:rPr>
              <a:t> </a:t>
            </a:r>
            <a:r>
              <a:rPr sz="2750" spc="80">
                <a:solidFill>
                  <a:srgbClr val="464646"/>
                </a:solidFill>
                <a:latin typeface="Trebuchet MS"/>
                <a:cs typeface="Trebuchet MS"/>
              </a:rPr>
              <a:t>parameters</a:t>
            </a:r>
            <a:endParaRPr sz="2750">
              <a:latin typeface="Trebuchet MS"/>
              <a:cs typeface="Trebuchet MS"/>
            </a:endParaRPr>
          </a:p>
        </p:txBody>
      </p:sp>
      <p:graphicFrame>
        <p:nvGraphicFramePr>
          <p:cNvPr id="4" name="object 4"/>
          <p:cNvGraphicFramePr>
            <a:graphicFrameLocks noGrp="1"/>
          </p:cNvGraphicFramePr>
          <p:nvPr/>
        </p:nvGraphicFramePr>
        <p:xfrm>
          <a:off x="1886330" y="2219960"/>
          <a:ext cx="8128000" cy="3340735"/>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205">
                <a:tc>
                  <a:txBody>
                    <a:bodyPr/>
                    <a:lstStyle/>
                    <a:p>
                      <a:pPr marL="92710">
                        <a:lnSpc>
                          <a:spcPct val="100000"/>
                        </a:lnSpc>
                        <a:spcBef>
                          <a:spcPts val="235"/>
                        </a:spcBef>
                      </a:pPr>
                      <a:r>
                        <a:rPr sz="1800" b="1" spc="-20">
                          <a:solidFill>
                            <a:srgbClr val="FFFFFF"/>
                          </a:solidFill>
                          <a:latin typeface="Calibri"/>
                          <a:cs typeface="Calibri"/>
                        </a:rPr>
                        <a:t>Rank</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98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7B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525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13B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652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70B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779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0">
                          <a:solidFill>
                            <a:srgbClr val="FFFFFF"/>
                          </a:solidFill>
                          <a:latin typeface="Calibri"/>
                          <a:cs typeface="Calibri"/>
                        </a:rPr>
                        <a:t>180B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205">
                <a:tc>
                  <a:txBody>
                    <a:bodyPr/>
                    <a:lstStyle/>
                    <a:p>
                      <a:pPr marL="92710">
                        <a:lnSpc>
                          <a:spcPct val="100000"/>
                        </a:lnSpc>
                        <a:spcBef>
                          <a:spcPts val="240"/>
                        </a:spcBef>
                      </a:pPr>
                      <a:r>
                        <a:rPr sz="1800" spc="-50">
                          <a:latin typeface="Calibri"/>
                          <a:cs typeface="Calibri"/>
                        </a:rPr>
                        <a:t>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980">
                        <a:lnSpc>
                          <a:spcPct val="100000"/>
                        </a:lnSpc>
                        <a:spcBef>
                          <a:spcPts val="240"/>
                        </a:spcBef>
                      </a:pPr>
                      <a:r>
                        <a:rPr sz="1800" spc="-20">
                          <a:latin typeface="Calibri"/>
                          <a:cs typeface="Calibri"/>
                        </a:rPr>
                        <a:t>167K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5250">
                        <a:lnSpc>
                          <a:spcPct val="100000"/>
                        </a:lnSpc>
                        <a:spcBef>
                          <a:spcPts val="240"/>
                        </a:spcBef>
                      </a:pPr>
                      <a:r>
                        <a:rPr sz="1800" spc="-20">
                          <a:latin typeface="Calibri"/>
                          <a:cs typeface="Calibri"/>
                        </a:rPr>
                        <a:t>228K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6520">
                        <a:lnSpc>
                          <a:spcPct val="100000"/>
                        </a:lnSpc>
                        <a:spcBef>
                          <a:spcPts val="240"/>
                        </a:spcBef>
                      </a:pPr>
                      <a:r>
                        <a:rPr sz="1800" spc="-20">
                          <a:latin typeface="Calibri"/>
                          <a:cs typeface="Calibri"/>
                        </a:rPr>
                        <a:t>529K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7790">
                        <a:lnSpc>
                          <a:spcPct val="100000"/>
                        </a:lnSpc>
                        <a:spcBef>
                          <a:spcPts val="240"/>
                        </a:spcBef>
                      </a:pPr>
                      <a:r>
                        <a:rPr sz="1800" spc="-20">
                          <a:latin typeface="Calibri"/>
                          <a:cs typeface="Calibri"/>
                        </a:rPr>
                        <a:t>849K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56235">
                <a:tc>
                  <a:txBody>
                    <a:bodyPr/>
                    <a:lstStyle/>
                    <a:p>
                      <a:pPr marL="92710">
                        <a:lnSpc>
                          <a:spcPct val="100000"/>
                        </a:lnSpc>
                        <a:spcBef>
                          <a:spcPts val="244"/>
                        </a:spcBef>
                      </a:pPr>
                      <a:r>
                        <a:rPr sz="1800" spc="-50">
                          <a:latin typeface="Calibri"/>
                          <a:cs typeface="Calibri"/>
                        </a:rPr>
                        <a:t>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93980">
                        <a:lnSpc>
                          <a:spcPct val="100000"/>
                        </a:lnSpc>
                        <a:spcBef>
                          <a:spcPts val="244"/>
                        </a:spcBef>
                      </a:pPr>
                      <a:r>
                        <a:rPr sz="1800" spc="-20">
                          <a:latin typeface="Calibri"/>
                          <a:cs typeface="Calibri"/>
                        </a:rPr>
                        <a:t>334K</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95250">
                        <a:lnSpc>
                          <a:spcPct val="100000"/>
                        </a:lnSpc>
                        <a:spcBef>
                          <a:spcPts val="244"/>
                        </a:spcBef>
                      </a:pPr>
                      <a:r>
                        <a:rPr sz="1800" spc="-20">
                          <a:latin typeface="Calibri"/>
                          <a:cs typeface="Calibri"/>
                        </a:rPr>
                        <a:t>456K</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96520">
                        <a:lnSpc>
                          <a:spcPct val="100000"/>
                        </a:lnSpc>
                        <a:spcBef>
                          <a:spcPts val="244"/>
                        </a:spcBef>
                      </a:pPr>
                      <a:r>
                        <a:rPr sz="1800" spc="-25">
                          <a:latin typeface="Calibri"/>
                          <a:cs typeface="Calibri"/>
                        </a:rPr>
                        <a:t>1M</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97790">
                        <a:lnSpc>
                          <a:spcPct val="100000"/>
                        </a:lnSpc>
                        <a:spcBef>
                          <a:spcPts val="244"/>
                        </a:spcBef>
                      </a:pPr>
                      <a:r>
                        <a:rPr sz="1800" spc="-25">
                          <a:latin typeface="Calibri"/>
                          <a:cs typeface="Calibri"/>
                        </a:rPr>
                        <a:t>2M</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extLst>
                  <a:ext uri="{0D108BD9-81ED-4DB2-BD59-A6C34878D82A}">
                    <a16:rowId xmlns:a16="http://schemas.microsoft.com/office/drawing/2014/main" val="10002"/>
                  </a:ext>
                </a:extLst>
              </a:tr>
              <a:tr h="40259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3"/>
                  </a:ext>
                </a:extLst>
              </a:tr>
              <a:tr h="371475">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4"/>
                  </a:ext>
                </a:extLst>
              </a:tr>
              <a:tr h="37084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5"/>
                  </a:ext>
                </a:extLst>
              </a:tr>
              <a:tr h="37084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6"/>
                  </a:ext>
                </a:extLst>
              </a:tr>
              <a:tr h="371475">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7"/>
                  </a:ext>
                </a:extLst>
              </a:tr>
              <a:tr h="35687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solidFill>
                      <a:srgbClr val="F8F8F8"/>
                    </a:solidFill>
                  </a:tcPr>
                </a:tc>
                <a:tc>
                  <a:txBody>
                    <a:bodyPr/>
                    <a:lstStyle/>
                    <a:p>
                      <a:pPr>
                        <a:lnSpc>
                          <a:spcPct val="100000"/>
                        </a:lnSpc>
                      </a:pPr>
                      <a:endParaRPr sz="2100">
                        <a:latin typeface="Times New Roman"/>
                        <a:cs typeface="Times New Roman"/>
                      </a:endParaRPr>
                    </a:p>
                  </a:txBody>
                  <a:tcPr marL="0" marR="0" marT="0" marB="0">
                    <a:solidFill>
                      <a:srgbClr val="F8F8F8"/>
                    </a:solidFill>
                  </a:tcPr>
                </a:tc>
                <a:tc>
                  <a:txBody>
                    <a:bodyPr/>
                    <a:lstStyle/>
                    <a:p>
                      <a:pPr>
                        <a:lnSpc>
                          <a:spcPct val="100000"/>
                        </a:lnSpc>
                      </a:pPr>
                      <a:endParaRPr sz="2100">
                        <a:latin typeface="Times New Roman"/>
                        <a:cs typeface="Times New Roman"/>
                      </a:endParaRPr>
                    </a:p>
                  </a:txBody>
                  <a:tcPr marL="0" marR="0" marT="0" marB="0">
                    <a:solidFill>
                      <a:srgbClr val="F8F8F8"/>
                    </a:solidFill>
                  </a:tcPr>
                </a:tc>
                <a:tc>
                  <a:txBody>
                    <a:bodyPr/>
                    <a:lstStyle/>
                    <a:p>
                      <a:pPr>
                        <a:lnSpc>
                          <a:spcPct val="100000"/>
                        </a:lnSpc>
                      </a:pPr>
                      <a:endParaRPr sz="2100">
                        <a:latin typeface="Times New Roman"/>
                        <a:cs typeface="Times New Roman"/>
                      </a:endParaRPr>
                    </a:p>
                  </a:txBody>
                  <a:tcPr marL="0" marR="0" marT="0" marB="0">
                    <a:solidFill>
                      <a:srgbClr val="F8F8F8"/>
                    </a:solidFill>
                  </a:tcPr>
                </a:tc>
                <a:tc>
                  <a:txBody>
                    <a:bodyPr/>
                    <a:lstStyle/>
                    <a:p>
                      <a:pPr>
                        <a:lnSpc>
                          <a:spcPct val="100000"/>
                        </a:lnSpc>
                      </a:pPr>
                      <a:endParaRPr sz="2100">
                        <a:latin typeface="Times New Roman"/>
                        <a:cs typeface="Times New Roman"/>
                      </a:endParaRPr>
                    </a:p>
                  </a:txBody>
                  <a:tcPr marL="0" marR="0" marT="0" marB="0">
                    <a:lnR w="12700">
                      <a:solidFill>
                        <a:srgbClr val="FFFFFF"/>
                      </a:solidFill>
                      <a:prstDash val="solid"/>
                    </a:lnR>
                    <a:solidFill>
                      <a:srgbClr val="F8F8F8"/>
                    </a:solidFill>
                  </a:tcPr>
                </a:tc>
                <a:extLst>
                  <a:ext uri="{0D108BD9-81ED-4DB2-BD59-A6C34878D82A}">
                    <a16:rowId xmlns:a16="http://schemas.microsoft.com/office/drawing/2014/main" val="10008"/>
                  </a:ext>
                </a:extLst>
              </a:tr>
            </a:tbl>
          </a:graphicData>
        </a:graphic>
      </p:graphicFrame>
      <p:sp>
        <p:nvSpPr>
          <p:cNvPr id="5" name="object 5"/>
          <p:cNvSpPr txBox="1"/>
          <p:nvPr/>
        </p:nvSpPr>
        <p:spPr>
          <a:xfrm>
            <a:off x="1985645" y="3427110"/>
            <a:ext cx="6816090"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50">
                <a:latin typeface="Calibri"/>
                <a:cs typeface="Calibri"/>
              </a:rPr>
              <a:t>8</a:t>
            </a:r>
            <a:r>
              <a:rPr sz="1800">
                <a:latin typeface="Calibri"/>
                <a:cs typeface="Calibri"/>
              </a:rPr>
              <a:t>	</a:t>
            </a:r>
            <a:r>
              <a:rPr sz="1800" spc="-25">
                <a:latin typeface="Calibri"/>
                <a:cs typeface="Calibri"/>
              </a:rPr>
              <a:t>1M</a:t>
            </a:r>
            <a:r>
              <a:rPr sz="1800">
                <a:latin typeface="Calibri"/>
                <a:cs typeface="Calibri"/>
              </a:rPr>
              <a:t>	</a:t>
            </a:r>
            <a:r>
              <a:rPr sz="1800" spc="-25">
                <a:latin typeface="Calibri"/>
                <a:cs typeface="Calibri"/>
              </a:rPr>
              <a:t>2M</a:t>
            </a:r>
            <a:r>
              <a:rPr sz="1800">
                <a:latin typeface="Calibri"/>
                <a:cs typeface="Calibri"/>
              </a:rPr>
              <a:t>	</a:t>
            </a:r>
            <a:r>
              <a:rPr sz="1800" spc="-25">
                <a:latin typeface="Calibri"/>
                <a:cs typeface="Calibri"/>
              </a:rPr>
              <a:t>4M</a:t>
            </a:r>
            <a:r>
              <a:rPr sz="1800">
                <a:latin typeface="Calibri"/>
                <a:cs typeface="Calibri"/>
              </a:rPr>
              <a:t>	</a:t>
            </a:r>
            <a:r>
              <a:rPr sz="1800" spc="-40">
                <a:latin typeface="Calibri"/>
                <a:cs typeface="Calibri"/>
              </a:rPr>
              <a:t>7M</a:t>
            </a:r>
            <a:endParaRPr sz="1800">
              <a:latin typeface="Calibri"/>
              <a:cs typeface="Calibri"/>
            </a:endParaRPr>
          </a:p>
        </p:txBody>
      </p:sp>
      <p:sp>
        <p:nvSpPr>
          <p:cNvPr id="6" name="object 6"/>
          <p:cNvSpPr txBox="1"/>
          <p:nvPr/>
        </p:nvSpPr>
        <p:spPr>
          <a:xfrm>
            <a:off x="1985645" y="3798585"/>
            <a:ext cx="6930390"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5">
                <a:latin typeface="Calibri"/>
                <a:cs typeface="Calibri"/>
              </a:rPr>
              <a:t>16</a:t>
            </a:r>
            <a:r>
              <a:rPr sz="1800">
                <a:latin typeface="Calibri"/>
                <a:cs typeface="Calibri"/>
              </a:rPr>
              <a:t>	</a:t>
            </a:r>
            <a:r>
              <a:rPr sz="1800" spc="-25">
                <a:latin typeface="Calibri"/>
                <a:cs typeface="Calibri"/>
              </a:rPr>
              <a:t>3M</a:t>
            </a:r>
            <a:r>
              <a:rPr sz="1800">
                <a:latin typeface="Calibri"/>
                <a:cs typeface="Calibri"/>
              </a:rPr>
              <a:t>	</a:t>
            </a:r>
            <a:r>
              <a:rPr sz="1800" spc="-25">
                <a:latin typeface="Calibri"/>
                <a:cs typeface="Calibri"/>
              </a:rPr>
              <a:t>4M</a:t>
            </a:r>
            <a:r>
              <a:rPr sz="1800">
                <a:latin typeface="Calibri"/>
                <a:cs typeface="Calibri"/>
              </a:rPr>
              <a:t>	</a:t>
            </a:r>
            <a:r>
              <a:rPr sz="1800" spc="-25">
                <a:latin typeface="Calibri"/>
                <a:cs typeface="Calibri"/>
              </a:rPr>
              <a:t>8M</a:t>
            </a:r>
            <a:r>
              <a:rPr sz="1800">
                <a:latin typeface="Calibri"/>
                <a:cs typeface="Calibri"/>
              </a:rPr>
              <a:t>	</a:t>
            </a:r>
            <a:r>
              <a:rPr sz="1800" spc="-35">
                <a:latin typeface="Calibri"/>
                <a:cs typeface="Calibri"/>
              </a:rPr>
              <a:t>14M</a:t>
            </a:r>
            <a:endParaRPr sz="1800">
              <a:latin typeface="Calibri"/>
              <a:cs typeface="Calibri"/>
            </a:endParaRPr>
          </a:p>
        </p:txBody>
      </p:sp>
      <p:sp>
        <p:nvSpPr>
          <p:cNvPr id="7" name="object 7"/>
          <p:cNvSpPr txBox="1"/>
          <p:nvPr/>
        </p:nvSpPr>
        <p:spPr>
          <a:xfrm>
            <a:off x="1985645" y="4170060"/>
            <a:ext cx="7055484"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5">
                <a:latin typeface="Calibri"/>
                <a:cs typeface="Calibri"/>
              </a:rPr>
              <a:t>512</a:t>
            </a:r>
            <a:r>
              <a:rPr sz="1800">
                <a:latin typeface="Calibri"/>
                <a:cs typeface="Calibri"/>
              </a:rPr>
              <a:t>	</a:t>
            </a:r>
            <a:r>
              <a:rPr sz="1800" spc="-25">
                <a:latin typeface="Calibri"/>
                <a:cs typeface="Calibri"/>
              </a:rPr>
              <a:t>86M</a:t>
            </a:r>
            <a:r>
              <a:rPr sz="1800">
                <a:latin typeface="Calibri"/>
                <a:cs typeface="Calibri"/>
              </a:rPr>
              <a:t>	</a:t>
            </a:r>
            <a:r>
              <a:rPr sz="1800" spc="-20">
                <a:latin typeface="Calibri"/>
                <a:cs typeface="Calibri"/>
              </a:rPr>
              <a:t>117M</a:t>
            </a:r>
            <a:r>
              <a:rPr sz="1800">
                <a:latin typeface="Calibri"/>
                <a:cs typeface="Calibri"/>
              </a:rPr>
              <a:t>	</a:t>
            </a:r>
            <a:r>
              <a:rPr sz="1800" spc="-20">
                <a:latin typeface="Calibri"/>
                <a:cs typeface="Calibri"/>
              </a:rPr>
              <a:t>270M</a:t>
            </a:r>
            <a:r>
              <a:rPr sz="1800">
                <a:latin typeface="Calibri"/>
                <a:cs typeface="Calibri"/>
              </a:rPr>
              <a:t>	</a:t>
            </a:r>
            <a:r>
              <a:rPr sz="1800" spc="-20">
                <a:latin typeface="Calibri"/>
                <a:cs typeface="Calibri"/>
              </a:rPr>
              <a:t>434M</a:t>
            </a:r>
            <a:endParaRPr sz="1800">
              <a:latin typeface="Calibri"/>
              <a:cs typeface="Calibri"/>
            </a:endParaRPr>
          </a:p>
        </p:txBody>
      </p:sp>
      <p:sp>
        <p:nvSpPr>
          <p:cNvPr id="8" name="object 8"/>
          <p:cNvSpPr txBox="1"/>
          <p:nvPr/>
        </p:nvSpPr>
        <p:spPr>
          <a:xfrm>
            <a:off x="1985645" y="4541281"/>
            <a:ext cx="7055484"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0">
                <a:latin typeface="Calibri"/>
                <a:cs typeface="Calibri"/>
              </a:rPr>
              <a:t>1024</a:t>
            </a:r>
            <a:r>
              <a:rPr sz="1800">
                <a:latin typeface="Calibri"/>
                <a:cs typeface="Calibri"/>
              </a:rPr>
              <a:t>	</a:t>
            </a:r>
            <a:r>
              <a:rPr sz="1800" spc="-20">
                <a:latin typeface="Calibri"/>
                <a:cs typeface="Calibri"/>
              </a:rPr>
              <a:t>171M</a:t>
            </a:r>
            <a:r>
              <a:rPr sz="1800">
                <a:latin typeface="Calibri"/>
                <a:cs typeface="Calibri"/>
              </a:rPr>
              <a:t>	</a:t>
            </a:r>
            <a:r>
              <a:rPr sz="1800" spc="-20">
                <a:latin typeface="Calibri"/>
                <a:cs typeface="Calibri"/>
              </a:rPr>
              <a:t>233M</a:t>
            </a:r>
            <a:r>
              <a:rPr sz="1800">
                <a:latin typeface="Calibri"/>
                <a:cs typeface="Calibri"/>
              </a:rPr>
              <a:t>	</a:t>
            </a:r>
            <a:r>
              <a:rPr sz="1800" spc="-20">
                <a:latin typeface="Calibri"/>
                <a:cs typeface="Calibri"/>
              </a:rPr>
              <a:t>542M</a:t>
            </a:r>
            <a:r>
              <a:rPr sz="1800">
                <a:latin typeface="Calibri"/>
                <a:cs typeface="Calibri"/>
              </a:rPr>
              <a:t>	</a:t>
            </a:r>
            <a:r>
              <a:rPr sz="1800" spc="-20">
                <a:latin typeface="Calibri"/>
                <a:cs typeface="Calibri"/>
              </a:rPr>
              <a:t>869M</a:t>
            </a:r>
            <a:endParaRPr sz="1800">
              <a:latin typeface="Calibri"/>
              <a:cs typeface="Calibri"/>
            </a:endParaRPr>
          </a:p>
        </p:txBody>
      </p:sp>
      <p:sp>
        <p:nvSpPr>
          <p:cNvPr id="9" name="object 9"/>
          <p:cNvSpPr txBox="1"/>
          <p:nvPr/>
        </p:nvSpPr>
        <p:spPr>
          <a:xfrm>
            <a:off x="1985645" y="4912756"/>
            <a:ext cx="6744970"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0">
                <a:latin typeface="Calibri"/>
                <a:cs typeface="Calibri"/>
              </a:rPr>
              <a:t>8192</a:t>
            </a:r>
            <a:r>
              <a:rPr sz="1800">
                <a:latin typeface="Calibri"/>
                <a:cs typeface="Calibri"/>
              </a:rPr>
              <a:t>	</a:t>
            </a:r>
            <a:r>
              <a:rPr sz="1800" spc="-20">
                <a:latin typeface="Calibri"/>
                <a:cs typeface="Calibri"/>
              </a:rPr>
              <a:t>1.4B</a:t>
            </a:r>
            <a:r>
              <a:rPr sz="1800">
                <a:latin typeface="Calibri"/>
                <a:cs typeface="Calibri"/>
              </a:rPr>
              <a:t>	</a:t>
            </a:r>
            <a:r>
              <a:rPr sz="1800" spc="-20">
                <a:latin typeface="Calibri"/>
                <a:cs typeface="Calibri"/>
              </a:rPr>
              <a:t>1.8B</a:t>
            </a:r>
            <a:r>
              <a:rPr sz="1800">
                <a:latin typeface="Calibri"/>
                <a:cs typeface="Calibri"/>
              </a:rPr>
              <a:t>	</a:t>
            </a:r>
            <a:r>
              <a:rPr sz="1800" spc="-20">
                <a:latin typeface="Calibri"/>
                <a:cs typeface="Calibri"/>
              </a:rPr>
              <a:t>4.3B</a:t>
            </a:r>
            <a:r>
              <a:rPr sz="1800">
                <a:latin typeface="Calibri"/>
                <a:cs typeface="Calibri"/>
              </a:rPr>
              <a:t>	</a:t>
            </a:r>
            <a:r>
              <a:rPr sz="1800" spc="-40">
                <a:latin typeface="Calibri"/>
                <a:cs typeface="Calibri"/>
              </a:rPr>
              <a:t>7B</a:t>
            </a:r>
            <a:endParaRPr sz="1800">
              <a:latin typeface="Calibri"/>
              <a:cs typeface="Calibri"/>
            </a:endParaRPr>
          </a:p>
        </p:txBody>
      </p:sp>
      <p:sp>
        <p:nvSpPr>
          <p:cNvPr id="10" name="object 10"/>
          <p:cNvSpPr txBox="1"/>
          <p:nvPr/>
        </p:nvSpPr>
        <p:spPr>
          <a:xfrm>
            <a:off x="1985645" y="5284231"/>
            <a:ext cx="6984365"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0">
                <a:latin typeface="Calibri"/>
                <a:cs typeface="Calibri"/>
              </a:rPr>
              <a:t>Full</a:t>
            </a:r>
            <a:r>
              <a:rPr sz="1800">
                <a:latin typeface="Calibri"/>
                <a:cs typeface="Calibri"/>
              </a:rPr>
              <a:t>	</a:t>
            </a:r>
            <a:r>
              <a:rPr sz="1800" spc="-25">
                <a:latin typeface="Calibri"/>
                <a:cs typeface="Calibri"/>
              </a:rPr>
              <a:t>7B</a:t>
            </a:r>
            <a:r>
              <a:rPr sz="1800">
                <a:latin typeface="Calibri"/>
                <a:cs typeface="Calibri"/>
              </a:rPr>
              <a:t>	</a:t>
            </a:r>
            <a:r>
              <a:rPr sz="1800" spc="-25">
                <a:latin typeface="Calibri"/>
                <a:cs typeface="Calibri"/>
              </a:rPr>
              <a:t>13B</a:t>
            </a:r>
            <a:r>
              <a:rPr sz="1800">
                <a:latin typeface="Calibri"/>
                <a:cs typeface="Calibri"/>
              </a:rPr>
              <a:t>	</a:t>
            </a:r>
            <a:r>
              <a:rPr sz="1800" spc="-25">
                <a:latin typeface="Calibri"/>
                <a:cs typeface="Calibri"/>
              </a:rPr>
              <a:t>70B</a:t>
            </a:r>
            <a:r>
              <a:rPr sz="1800">
                <a:latin typeface="Calibri"/>
                <a:cs typeface="Calibri"/>
              </a:rPr>
              <a:t>	</a:t>
            </a:r>
            <a:r>
              <a:rPr sz="1800" spc="-20">
                <a:latin typeface="Calibri"/>
                <a:cs typeface="Calibri"/>
              </a:rPr>
              <a:t>180B</a:t>
            </a:r>
            <a:endParaRPr sz="1800">
              <a:latin typeface="Calibri"/>
              <a:cs typeface="Calibri"/>
            </a:endParaRPr>
          </a:p>
        </p:txBody>
      </p:sp>
      <p:sp>
        <p:nvSpPr>
          <p:cNvPr id="11" name="object 11"/>
          <p:cNvSpPr/>
          <p:nvPr/>
        </p:nvSpPr>
        <p:spPr>
          <a:xfrm>
            <a:off x="1895475" y="3324225"/>
            <a:ext cx="8124825" cy="2295525"/>
          </a:xfrm>
          <a:custGeom>
            <a:avLst/>
            <a:gdLst/>
            <a:ahLst/>
            <a:cxnLst/>
            <a:rect l="l" t="t" r="r" b="b"/>
            <a:pathLst>
              <a:path w="8124825" h="2295525">
                <a:moveTo>
                  <a:pt x="8124825" y="0"/>
                </a:moveTo>
                <a:lnTo>
                  <a:pt x="0" y="0"/>
                </a:lnTo>
                <a:lnTo>
                  <a:pt x="0" y="352425"/>
                </a:lnTo>
                <a:lnTo>
                  <a:pt x="0" y="704850"/>
                </a:lnTo>
                <a:lnTo>
                  <a:pt x="0" y="2295525"/>
                </a:lnTo>
                <a:lnTo>
                  <a:pt x="8124825" y="2295525"/>
                </a:lnTo>
                <a:lnTo>
                  <a:pt x="8124825" y="352425"/>
                </a:lnTo>
                <a:lnTo>
                  <a:pt x="8124825" y="0"/>
                </a:lnTo>
                <a:close/>
              </a:path>
            </a:pathLst>
          </a:custGeom>
          <a:solidFill>
            <a:srgbClr val="F8F8F8"/>
          </a:solid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3810" rIns="0" bIns="0" rtlCol="0">
            <a:spAutoFit/>
          </a:bodyPr>
          <a:lstStyle/>
          <a:p>
            <a:pPr marL="152400">
              <a:lnSpc>
                <a:spcPct val="100000"/>
              </a:lnSpc>
              <a:spcBef>
                <a:spcPts val="30"/>
              </a:spcBef>
            </a:pPr>
            <a:r>
              <a:rPr cap="small" spc="-20"/>
              <a:t>Protopapas</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90170">
              <a:lnSpc>
                <a:spcPct val="100000"/>
              </a:lnSpc>
            </a:pPr>
            <a:r>
              <a:rPr spc="65"/>
              <a:t>50</a:t>
            </a:r>
          </a:p>
        </p:txBody>
      </p:sp>
    </p:spTree>
    <p:extLst>
      <p:ext uri="{BB962C8B-B14F-4D97-AF65-F5344CB8AC3E}">
        <p14:creationId xmlns:p14="http://schemas.microsoft.com/office/powerpoint/2010/main" val="511781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50"/>
              <a:t> </a:t>
            </a:r>
            <a:r>
              <a:t>-</a:t>
            </a:r>
            <a:r>
              <a:rPr spc="-145"/>
              <a:t> </a:t>
            </a:r>
            <a:r>
              <a:rPr spc="75"/>
              <a:t>Intuition</a:t>
            </a:r>
          </a:p>
        </p:txBody>
      </p:sp>
      <p:sp>
        <p:nvSpPr>
          <p:cNvPr id="3" name="object 3"/>
          <p:cNvSpPr txBox="1"/>
          <p:nvPr/>
        </p:nvSpPr>
        <p:spPr>
          <a:xfrm>
            <a:off x="912812" y="1193164"/>
            <a:ext cx="5365115" cy="449580"/>
          </a:xfrm>
          <a:prstGeom prst="rect">
            <a:avLst/>
          </a:prstGeom>
        </p:spPr>
        <p:txBody>
          <a:bodyPr vert="horz" wrap="square" lIns="0" tIns="16510" rIns="0" bIns="0" rtlCol="0">
            <a:spAutoFit/>
          </a:bodyPr>
          <a:lstStyle/>
          <a:p>
            <a:pPr marL="12700">
              <a:lnSpc>
                <a:spcPct val="100000"/>
              </a:lnSpc>
              <a:spcBef>
                <a:spcPts val="130"/>
              </a:spcBef>
            </a:pPr>
            <a:r>
              <a:rPr sz="2750" spc="125">
                <a:solidFill>
                  <a:srgbClr val="464646"/>
                </a:solidFill>
                <a:latin typeface="Trebuchet MS"/>
                <a:cs typeface="Trebuchet MS"/>
              </a:rPr>
              <a:t>Number</a:t>
            </a:r>
            <a:r>
              <a:rPr sz="2750" spc="-125">
                <a:solidFill>
                  <a:srgbClr val="464646"/>
                </a:solidFill>
                <a:latin typeface="Trebuchet MS"/>
                <a:cs typeface="Trebuchet MS"/>
              </a:rPr>
              <a:t> </a:t>
            </a:r>
            <a:r>
              <a:rPr sz="2750">
                <a:solidFill>
                  <a:srgbClr val="464646"/>
                </a:solidFill>
                <a:latin typeface="Trebuchet MS"/>
                <a:cs typeface="Trebuchet MS"/>
              </a:rPr>
              <a:t>of</a:t>
            </a:r>
            <a:r>
              <a:rPr sz="2750" spc="-140">
                <a:solidFill>
                  <a:srgbClr val="464646"/>
                </a:solidFill>
                <a:latin typeface="Trebuchet MS"/>
                <a:cs typeface="Trebuchet MS"/>
              </a:rPr>
              <a:t> </a:t>
            </a:r>
            <a:r>
              <a:rPr sz="2750" spc="65">
                <a:solidFill>
                  <a:srgbClr val="464646"/>
                </a:solidFill>
                <a:latin typeface="Trebuchet MS"/>
                <a:cs typeface="Trebuchet MS"/>
              </a:rPr>
              <a:t>trainable</a:t>
            </a:r>
            <a:r>
              <a:rPr sz="2750" spc="-80">
                <a:solidFill>
                  <a:srgbClr val="464646"/>
                </a:solidFill>
                <a:latin typeface="Trebuchet MS"/>
                <a:cs typeface="Trebuchet MS"/>
              </a:rPr>
              <a:t> </a:t>
            </a:r>
            <a:r>
              <a:rPr sz="2750" spc="80">
                <a:solidFill>
                  <a:srgbClr val="464646"/>
                </a:solidFill>
                <a:latin typeface="Trebuchet MS"/>
                <a:cs typeface="Trebuchet MS"/>
              </a:rPr>
              <a:t>parameters</a:t>
            </a:r>
            <a:endParaRPr sz="2750">
              <a:latin typeface="Trebuchet MS"/>
              <a:cs typeface="Trebuchet MS"/>
            </a:endParaRPr>
          </a:p>
        </p:txBody>
      </p:sp>
      <p:graphicFrame>
        <p:nvGraphicFramePr>
          <p:cNvPr id="4" name="object 4"/>
          <p:cNvGraphicFramePr>
            <a:graphicFrameLocks noGrp="1"/>
          </p:cNvGraphicFramePr>
          <p:nvPr/>
        </p:nvGraphicFramePr>
        <p:xfrm>
          <a:off x="1886330" y="2219960"/>
          <a:ext cx="8128000" cy="334010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205">
                <a:tc>
                  <a:txBody>
                    <a:bodyPr/>
                    <a:lstStyle/>
                    <a:p>
                      <a:pPr marL="92710">
                        <a:lnSpc>
                          <a:spcPct val="100000"/>
                        </a:lnSpc>
                        <a:spcBef>
                          <a:spcPts val="235"/>
                        </a:spcBef>
                      </a:pPr>
                      <a:r>
                        <a:rPr sz="1800" b="1" spc="-20">
                          <a:solidFill>
                            <a:srgbClr val="FFFFFF"/>
                          </a:solidFill>
                          <a:latin typeface="Calibri"/>
                          <a:cs typeface="Calibri"/>
                        </a:rPr>
                        <a:t>Rank</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98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7B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525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13B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652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70B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779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0">
                          <a:solidFill>
                            <a:srgbClr val="FFFFFF"/>
                          </a:solidFill>
                          <a:latin typeface="Calibri"/>
                          <a:cs typeface="Calibri"/>
                        </a:rPr>
                        <a:t>180B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205">
                <a:tc>
                  <a:txBody>
                    <a:bodyPr/>
                    <a:lstStyle/>
                    <a:p>
                      <a:pPr marL="92710">
                        <a:lnSpc>
                          <a:spcPct val="100000"/>
                        </a:lnSpc>
                        <a:spcBef>
                          <a:spcPts val="240"/>
                        </a:spcBef>
                      </a:pPr>
                      <a:r>
                        <a:rPr sz="1800" spc="-50">
                          <a:latin typeface="Calibri"/>
                          <a:cs typeface="Calibri"/>
                        </a:rPr>
                        <a:t>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980">
                        <a:lnSpc>
                          <a:spcPct val="100000"/>
                        </a:lnSpc>
                        <a:spcBef>
                          <a:spcPts val="240"/>
                        </a:spcBef>
                      </a:pPr>
                      <a:r>
                        <a:rPr sz="1800" spc="-20">
                          <a:latin typeface="Calibri"/>
                          <a:cs typeface="Calibri"/>
                        </a:rPr>
                        <a:t>167K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5250">
                        <a:lnSpc>
                          <a:spcPct val="100000"/>
                        </a:lnSpc>
                        <a:spcBef>
                          <a:spcPts val="240"/>
                        </a:spcBef>
                      </a:pPr>
                      <a:r>
                        <a:rPr sz="1800" spc="-20">
                          <a:latin typeface="Calibri"/>
                          <a:cs typeface="Calibri"/>
                        </a:rPr>
                        <a:t>228K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6520">
                        <a:lnSpc>
                          <a:spcPct val="100000"/>
                        </a:lnSpc>
                        <a:spcBef>
                          <a:spcPts val="240"/>
                        </a:spcBef>
                      </a:pPr>
                      <a:r>
                        <a:rPr sz="1800" spc="-20">
                          <a:latin typeface="Calibri"/>
                          <a:cs typeface="Calibri"/>
                        </a:rPr>
                        <a:t>529K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7790">
                        <a:lnSpc>
                          <a:spcPct val="100000"/>
                        </a:lnSpc>
                        <a:spcBef>
                          <a:spcPts val="240"/>
                        </a:spcBef>
                      </a:pPr>
                      <a:r>
                        <a:rPr sz="1800" spc="-20">
                          <a:latin typeface="Calibri"/>
                          <a:cs typeface="Calibri"/>
                        </a:rPr>
                        <a:t>849K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205">
                <a:tc>
                  <a:txBody>
                    <a:bodyPr/>
                    <a:lstStyle/>
                    <a:p>
                      <a:pPr marL="92710">
                        <a:lnSpc>
                          <a:spcPct val="100000"/>
                        </a:lnSpc>
                        <a:spcBef>
                          <a:spcPts val="244"/>
                        </a:spcBef>
                      </a:pPr>
                      <a:r>
                        <a:rPr sz="1800" spc="-50">
                          <a:latin typeface="Calibri"/>
                          <a:cs typeface="Calibri"/>
                        </a:rPr>
                        <a:t>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980">
                        <a:lnSpc>
                          <a:spcPct val="100000"/>
                        </a:lnSpc>
                        <a:spcBef>
                          <a:spcPts val="244"/>
                        </a:spcBef>
                      </a:pPr>
                      <a:r>
                        <a:rPr sz="1800" spc="-20">
                          <a:latin typeface="Calibri"/>
                          <a:cs typeface="Calibri"/>
                        </a:rPr>
                        <a:t>334K</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5250">
                        <a:lnSpc>
                          <a:spcPct val="100000"/>
                        </a:lnSpc>
                        <a:spcBef>
                          <a:spcPts val="244"/>
                        </a:spcBef>
                      </a:pPr>
                      <a:r>
                        <a:rPr sz="1800" spc="-20">
                          <a:latin typeface="Calibri"/>
                          <a:cs typeface="Calibri"/>
                        </a:rPr>
                        <a:t>456K</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6520">
                        <a:lnSpc>
                          <a:spcPct val="100000"/>
                        </a:lnSpc>
                        <a:spcBef>
                          <a:spcPts val="244"/>
                        </a:spcBef>
                      </a:pPr>
                      <a:r>
                        <a:rPr sz="1800" spc="-25">
                          <a:latin typeface="Calibri"/>
                          <a:cs typeface="Calibri"/>
                        </a:rPr>
                        <a:t>1M</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7790">
                        <a:lnSpc>
                          <a:spcPct val="100000"/>
                        </a:lnSpc>
                        <a:spcBef>
                          <a:spcPts val="244"/>
                        </a:spcBef>
                      </a:pPr>
                      <a:r>
                        <a:rPr sz="1800" spc="-25">
                          <a:latin typeface="Calibri"/>
                          <a:cs typeface="Calibri"/>
                        </a:rPr>
                        <a:t>2M</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37820">
                <a:tc>
                  <a:txBody>
                    <a:bodyPr/>
                    <a:lstStyle/>
                    <a:p>
                      <a:pPr marL="92710">
                        <a:lnSpc>
                          <a:spcPct val="100000"/>
                        </a:lnSpc>
                        <a:spcBef>
                          <a:spcPts val="245"/>
                        </a:spcBef>
                      </a:pPr>
                      <a:r>
                        <a:rPr sz="1800" spc="-50">
                          <a:latin typeface="Calibri"/>
                          <a:cs typeface="Calibri"/>
                        </a:rPr>
                        <a:t>8</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solidFill>
                      <a:srgbClr val="D0D7E8"/>
                    </a:solidFill>
                  </a:tcPr>
                </a:tc>
                <a:tc>
                  <a:txBody>
                    <a:bodyPr/>
                    <a:lstStyle/>
                    <a:p>
                      <a:pPr marL="93980">
                        <a:lnSpc>
                          <a:spcPct val="100000"/>
                        </a:lnSpc>
                        <a:spcBef>
                          <a:spcPts val="245"/>
                        </a:spcBef>
                      </a:pPr>
                      <a:r>
                        <a:rPr sz="1800" spc="-25">
                          <a:latin typeface="Calibri"/>
                          <a:cs typeface="Calibri"/>
                        </a:rPr>
                        <a:t>1M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solidFill>
                      <a:srgbClr val="D0D7E8"/>
                    </a:solidFill>
                  </a:tcPr>
                </a:tc>
                <a:tc>
                  <a:txBody>
                    <a:bodyPr/>
                    <a:lstStyle/>
                    <a:p>
                      <a:pPr marL="95250">
                        <a:lnSpc>
                          <a:spcPct val="100000"/>
                        </a:lnSpc>
                        <a:spcBef>
                          <a:spcPts val="245"/>
                        </a:spcBef>
                      </a:pPr>
                      <a:r>
                        <a:rPr sz="1800" spc="-25">
                          <a:latin typeface="Calibri"/>
                          <a:cs typeface="Calibri"/>
                        </a:rPr>
                        <a:t>2M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solidFill>
                      <a:srgbClr val="D0D7E8"/>
                    </a:solidFill>
                  </a:tcPr>
                </a:tc>
                <a:tc>
                  <a:txBody>
                    <a:bodyPr/>
                    <a:lstStyle/>
                    <a:p>
                      <a:pPr marL="96520">
                        <a:lnSpc>
                          <a:spcPct val="100000"/>
                        </a:lnSpc>
                        <a:spcBef>
                          <a:spcPts val="245"/>
                        </a:spcBef>
                      </a:pPr>
                      <a:r>
                        <a:rPr sz="1800" spc="-25">
                          <a:latin typeface="Calibri"/>
                          <a:cs typeface="Calibri"/>
                        </a:rPr>
                        <a:t>4M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solidFill>
                      <a:srgbClr val="D0D7E8"/>
                    </a:solidFill>
                  </a:tcPr>
                </a:tc>
                <a:tc>
                  <a:txBody>
                    <a:bodyPr/>
                    <a:lstStyle/>
                    <a:p>
                      <a:pPr marL="97790">
                        <a:lnSpc>
                          <a:spcPct val="100000"/>
                        </a:lnSpc>
                        <a:spcBef>
                          <a:spcPts val="245"/>
                        </a:spcBef>
                      </a:pPr>
                      <a:r>
                        <a:rPr sz="1800" spc="-25">
                          <a:latin typeface="Calibri"/>
                          <a:cs typeface="Calibri"/>
                        </a:rPr>
                        <a:t>7M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solidFill>
                      <a:srgbClr val="D0D7E8"/>
                    </a:solidFill>
                  </a:tcPr>
                </a:tc>
                <a:extLst>
                  <a:ext uri="{0D108BD9-81ED-4DB2-BD59-A6C34878D82A}">
                    <a16:rowId xmlns:a16="http://schemas.microsoft.com/office/drawing/2014/main" val="10003"/>
                  </a:ext>
                </a:extLst>
              </a:tr>
              <a:tr h="421640">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4"/>
                  </a:ext>
                </a:extLst>
              </a:tr>
              <a:tr h="370840">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5"/>
                  </a:ext>
                </a:extLst>
              </a:tr>
              <a:tr h="370840">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6"/>
                  </a:ext>
                </a:extLst>
              </a:tr>
              <a:tr h="371475">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tcPr>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7"/>
                  </a:ext>
                </a:extLst>
              </a:tr>
              <a:tr h="356870">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solidFill>
                      <a:srgbClr val="F8F8F8"/>
                    </a:solidFill>
                  </a:tcPr>
                </a:tc>
                <a:tc>
                  <a:txBody>
                    <a:bodyPr/>
                    <a:lstStyle/>
                    <a:p>
                      <a:pPr>
                        <a:lnSpc>
                          <a:spcPct val="100000"/>
                        </a:lnSpc>
                      </a:pPr>
                      <a:endParaRPr sz="2000">
                        <a:latin typeface="Times New Roman"/>
                        <a:cs typeface="Times New Roman"/>
                      </a:endParaRPr>
                    </a:p>
                  </a:txBody>
                  <a:tcPr marL="0" marR="0" marT="0" marB="0">
                    <a:solidFill>
                      <a:srgbClr val="F8F8F8"/>
                    </a:solidFill>
                  </a:tcPr>
                </a:tc>
                <a:tc>
                  <a:txBody>
                    <a:bodyPr/>
                    <a:lstStyle/>
                    <a:p>
                      <a:pPr>
                        <a:lnSpc>
                          <a:spcPct val="100000"/>
                        </a:lnSpc>
                      </a:pPr>
                      <a:endParaRPr sz="2000">
                        <a:latin typeface="Times New Roman"/>
                        <a:cs typeface="Times New Roman"/>
                      </a:endParaRPr>
                    </a:p>
                  </a:txBody>
                  <a:tcPr marL="0" marR="0" marT="0" marB="0">
                    <a:solidFill>
                      <a:srgbClr val="F8F8F8"/>
                    </a:solidFill>
                  </a:tcPr>
                </a:tc>
                <a:tc>
                  <a:txBody>
                    <a:bodyPr/>
                    <a:lstStyle/>
                    <a:p>
                      <a:pPr>
                        <a:lnSpc>
                          <a:spcPct val="100000"/>
                        </a:lnSpc>
                      </a:pPr>
                      <a:endParaRPr sz="2000">
                        <a:latin typeface="Times New Roman"/>
                        <a:cs typeface="Times New Roman"/>
                      </a:endParaRPr>
                    </a:p>
                  </a:txBody>
                  <a:tcPr marL="0" marR="0" marT="0" marB="0">
                    <a:solidFill>
                      <a:srgbClr val="F8F8F8"/>
                    </a:solidFill>
                  </a:tcPr>
                </a:tc>
                <a:tc>
                  <a:txBody>
                    <a:bodyPr/>
                    <a:lstStyle/>
                    <a:p>
                      <a:pPr>
                        <a:lnSpc>
                          <a:spcPct val="100000"/>
                        </a:lnSpc>
                      </a:pPr>
                      <a:endParaRPr sz="2000">
                        <a:latin typeface="Times New Roman"/>
                        <a:cs typeface="Times New Roman"/>
                      </a:endParaRPr>
                    </a:p>
                  </a:txBody>
                  <a:tcPr marL="0" marR="0" marT="0" marB="0">
                    <a:lnR w="12700">
                      <a:solidFill>
                        <a:srgbClr val="FFFFFF"/>
                      </a:solidFill>
                      <a:prstDash val="solid"/>
                    </a:lnR>
                    <a:solidFill>
                      <a:srgbClr val="F8F8F8"/>
                    </a:solidFill>
                  </a:tcPr>
                </a:tc>
                <a:extLst>
                  <a:ext uri="{0D108BD9-81ED-4DB2-BD59-A6C34878D82A}">
                    <a16:rowId xmlns:a16="http://schemas.microsoft.com/office/drawing/2014/main" val="10008"/>
                  </a:ext>
                </a:extLst>
              </a:tr>
            </a:tbl>
          </a:graphicData>
        </a:graphic>
      </p:graphicFrame>
      <p:sp>
        <p:nvSpPr>
          <p:cNvPr id="5" name="object 5"/>
          <p:cNvSpPr txBox="1"/>
          <p:nvPr/>
        </p:nvSpPr>
        <p:spPr>
          <a:xfrm>
            <a:off x="1985645" y="3798585"/>
            <a:ext cx="6930390"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5">
                <a:latin typeface="Calibri"/>
                <a:cs typeface="Calibri"/>
              </a:rPr>
              <a:t>16</a:t>
            </a:r>
            <a:r>
              <a:rPr sz="1800">
                <a:latin typeface="Calibri"/>
                <a:cs typeface="Calibri"/>
              </a:rPr>
              <a:t>	</a:t>
            </a:r>
            <a:r>
              <a:rPr sz="1800" spc="-25">
                <a:latin typeface="Calibri"/>
                <a:cs typeface="Calibri"/>
              </a:rPr>
              <a:t>3M</a:t>
            </a:r>
            <a:r>
              <a:rPr sz="1800">
                <a:latin typeface="Calibri"/>
                <a:cs typeface="Calibri"/>
              </a:rPr>
              <a:t>	</a:t>
            </a:r>
            <a:r>
              <a:rPr sz="1800" spc="-25">
                <a:latin typeface="Calibri"/>
                <a:cs typeface="Calibri"/>
              </a:rPr>
              <a:t>4M</a:t>
            </a:r>
            <a:r>
              <a:rPr sz="1800">
                <a:latin typeface="Calibri"/>
                <a:cs typeface="Calibri"/>
              </a:rPr>
              <a:t>	</a:t>
            </a:r>
            <a:r>
              <a:rPr sz="1800" spc="-25">
                <a:latin typeface="Calibri"/>
                <a:cs typeface="Calibri"/>
              </a:rPr>
              <a:t>8M</a:t>
            </a:r>
            <a:r>
              <a:rPr sz="1800">
                <a:latin typeface="Calibri"/>
                <a:cs typeface="Calibri"/>
              </a:rPr>
              <a:t>	</a:t>
            </a:r>
            <a:r>
              <a:rPr sz="1800" spc="-35">
                <a:latin typeface="Calibri"/>
                <a:cs typeface="Calibri"/>
              </a:rPr>
              <a:t>14M</a:t>
            </a:r>
            <a:endParaRPr sz="1800">
              <a:latin typeface="Calibri"/>
              <a:cs typeface="Calibri"/>
            </a:endParaRPr>
          </a:p>
        </p:txBody>
      </p:sp>
      <p:sp>
        <p:nvSpPr>
          <p:cNvPr id="6" name="object 6"/>
          <p:cNvSpPr txBox="1"/>
          <p:nvPr/>
        </p:nvSpPr>
        <p:spPr>
          <a:xfrm>
            <a:off x="1985645" y="4170060"/>
            <a:ext cx="7055484"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5">
                <a:latin typeface="Calibri"/>
                <a:cs typeface="Calibri"/>
              </a:rPr>
              <a:t>512</a:t>
            </a:r>
            <a:r>
              <a:rPr sz="1800">
                <a:latin typeface="Calibri"/>
                <a:cs typeface="Calibri"/>
              </a:rPr>
              <a:t>	</a:t>
            </a:r>
            <a:r>
              <a:rPr sz="1800" spc="-25">
                <a:latin typeface="Calibri"/>
                <a:cs typeface="Calibri"/>
              </a:rPr>
              <a:t>86M</a:t>
            </a:r>
            <a:r>
              <a:rPr sz="1800">
                <a:latin typeface="Calibri"/>
                <a:cs typeface="Calibri"/>
              </a:rPr>
              <a:t>	</a:t>
            </a:r>
            <a:r>
              <a:rPr sz="1800" spc="-20">
                <a:latin typeface="Calibri"/>
                <a:cs typeface="Calibri"/>
              </a:rPr>
              <a:t>117M</a:t>
            </a:r>
            <a:r>
              <a:rPr sz="1800">
                <a:latin typeface="Calibri"/>
                <a:cs typeface="Calibri"/>
              </a:rPr>
              <a:t>	</a:t>
            </a:r>
            <a:r>
              <a:rPr sz="1800" spc="-20">
                <a:latin typeface="Calibri"/>
                <a:cs typeface="Calibri"/>
              </a:rPr>
              <a:t>270M</a:t>
            </a:r>
            <a:r>
              <a:rPr sz="1800">
                <a:latin typeface="Calibri"/>
                <a:cs typeface="Calibri"/>
              </a:rPr>
              <a:t>	</a:t>
            </a:r>
            <a:r>
              <a:rPr sz="1800" spc="-20">
                <a:latin typeface="Calibri"/>
                <a:cs typeface="Calibri"/>
              </a:rPr>
              <a:t>434M</a:t>
            </a:r>
            <a:endParaRPr sz="1800">
              <a:latin typeface="Calibri"/>
              <a:cs typeface="Calibri"/>
            </a:endParaRPr>
          </a:p>
        </p:txBody>
      </p:sp>
      <p:sp>
        <p:nvSpPr>
          <p:cNvPr id="7" name="object 7"/>
          <p:cNvSpPr txBox="1"/>
          <p:nvPr/>
        </p:nvSpPr>
        <p:spPr>
          <a:xfrm>
            <a:off x="1985645" y="4541281"/>
            <a:ext cx="7055484"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0">
                <a:latin typeface="Calibri"/>
                <a:cs typeface="Calibri"/>
              </a:rPr>
              <a:t>1024</a:t>
            </a:r>
            <a:r>
              <a:rPr sz="1800">
                <a:latin typeface="Calibri"/>
                <a:cs typeface="Calibri"/>
              </a:rPr>
              <a:t>	</a:t>
            </a:r>
            <a:r>
              <a:rPr sz="1800" spc="-20">
                <a:latin typeface="Calibri"/>
                <a:cs typeface="Calibri"/>
              </a:rPr>
              <a:t>171M</a:t>
            </a:r>
            <a:r>
              <a:rPr sz="1800">
                <a:latin typeface="Calibri"/>
                <a:cs typeface="Calibri"/>
              </a:rPr>
              <a:t>	</a:t>
            </a:r>
            <a:r>
              <a:rPr sz="1800" spc="-20">
                <a:latin typeface="Calibri"/>
                <a:cs typeface="Calibri"/>
              </a:rPr>
              <a:t>233M</a:t>
            </a:r>
            <a:r>
              <a:rPr sz="1800">
                <a:latin typeface="Calibri"/>
                <a:cs typeface="Calibri"/>
              </a:rPr>
              <a:t>	</a:t>
            </a:r>
            <a:r>
              <a:rPr sz="1800" spc="-20">
                <a:latin typeface="Calibri"/>
                <a:cs typeface="Calibri"/>
              </a:rPr>
              <a:t>542M</a:t>
            </a:r>
            <a:r>
              <a:rPr sz="1800">
                <a:latin typeface="Calibri"/>
                <a:cs typeface="Calibri"/>
              </a:rPr>
              <a:t>	</a:t>
            </a:r>
            <a:r>
              <a:rPr sz="1800" spc="-20">
                <a:latin typeface="Calibri"/>
                <a:cs typeface="Calibri"/>
              </a:rPr>
              <a:t>869M</a:t>
            </a:r>
            <a:endParaRPr sz="1800">
              <a:latin typeface="Calibri"/>
              <a:cs typeface="Calibri"/>
            </a:endParaRPr>
          </a:p>
        </p:txBody>
      </p:sp>
      <p:sp>
        <p:nvSpPr>
          <p:cNvPr id="8" name="object 8"/>
          <p:cNvSpPr txBox="1"/>
          <p:nvPr/>
        </p:nvSpPr>
        <p:spPr>
          <a:xfrm>
            <a:off x="1985645" y="4912756"/>
            <a:ext cx="6744970"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0">
                <a:latin typeface="Calibri"/>
                <a:cs typeface="Calibri"/>
              </a:rPr>
              <a:t>8192</a:t>
            </a:r>
            <a:r>
              <a:rPr sz="1800">
                <a:latin typeface="Calibri"/>
                <a:cs typeface="Calibri"/>
              </a:rPr>
              <a:t>	</a:t>
            </a:r>
            <a:r>
              <a:rPr sz="1800" spc="-20">
                <a:latin typeface="Calibri"/>
                <a:cs typeface="Calibri"/>
              </a:rPr>
              <a:t>1.4B</a:t>
            </a:r>
            <a:r>
              <a:rPr sz="1800">
                <a:latin typeface="Calibri"/>
                <a:cs typeface="Calibri"/>
              </a:rPr>
              <a:t>	</a:t>
            </a:r>
            <a:r>
              <a:rPr sz="1800" spc="-20">
                <a:latin typeface="Calibri"/>
                <a:cs typeface="Calibri"/>
              </a:rPr>
              <a:t>1.8B</a:t>
            </a:r>
            <a:r>
              <a:rPr sz="1800">
                <a:latin typeface="Calibri"/>
                <a:cs typeface="Calibri"/>
              </a:rPr>
              <a:t>	</a:t>
            </a:r>
            <a:r>
              <a:rPr sz="1800" spc="-20">
                <a:latin typeface="Calibri"/>
                <a:cs typeface="Calibri"/>
              </a:rPr>
              <a:t>4.3B</a:t>
            </a:r>
            <a:r>
              <a:rPr sz="1800">
                <a:latin typeface="Calibri"/>
                <a:cs typeface="Calibri"/>
              </a:rPr>
              <a:t>	</a:t>
            </a:r>
            <a:r>
              <a:rPr sz="1800" spc="-40">
                <a:latin typeface="Calibri"/>
                <a:cs typeface="Calibri"/>
              </a:rPr>
              <a:t>7B</a:t>
            </a:r>
            <a:endParaRPr sz="1800">
              <a:latin typeface="Calibri"/>
              <a:cs typeface="Calibri"/>
            </a:endParaRPr>
          </a:p>
        </p:txBody>
      </p:sp>
      <p:sp>
        <p:nvSpPr>
          <p:cNvPr id="9" name="object 9"/>
          <p:cNvSpPr txBox="1"/>
          <p:nvPr/>
        </p:nvSpPr>
        <p:spPr>
          <a:xfrm>
            <a:off x="1985645" y="5284231"/>
            <a:ext cx="6984365" cy="229235"/>
          </a:xfrm>
          <a:prstGeom prst="rect">
            <a:avLst/>
          </a:prstGeom>
        </p:spPr>
        <p:txBody>
          <a:bodyPr vert="horz" wrap="square" lIns="0" tIns="0" rIns="0" bIns="0" rtlCol="0">
            <a:spAutoFit/>
          </a:bodyPr>
          <a:lstStyle/>
          <a:p>
            <a:pPr>
              <a:lnSpc>
                <a:spcPts val="1710"/>
              </a:lnSpc>
              <a:tabLst>
                <a:tab pos="1626235" algn="l"/>
                <a:tab pos="3253104" algn="l"/>
                <a:tab pos="4879975" algn="l"/>
                <a:tab pos="6506845" algn="l"/>
              </a:tabLst>
            </a:pPr>
            <a:r>
              <a:rPr sz="1800" spc="-20">
                <a:latin typeface="Calibri"/>
                <a:cs typeface="Calibri"/>
              </a:rPr>
              <a:t>Full</a:t>
            </a:r>
            <a:r>
              <a:rPr sz="1800">
                <a:latin typeface="Calibri"/>
                <a:cs typeface="Calibri"/>
              </a:rPr>
              <a:t>	</a:t>
            </a:r>
            <a:r>
              <a:rPr sz="1800" spc="-25">
                <a:latin typeface="Calibri"/>
                <a:cs typeface="Calibri"/>
              </a:rPr>
              <a:t>7B</a:t>
            </a:r>
            <a:r>
              <a:rPr sz="1800">
                <a:latin typeface="Calibri"/>
                <a:cs typeface="Calibri"/>
              </a:rPr>
              <a:t>	</a:t>
            </a:r>
            <a:r>
              <a:rPr sz="1800" spc="-25">
                <a:latin typeface="Calibri"/>
                <a:cs typeface="Calibri"/>
              </a:rPr>
              <a:t>13B</a:t>
            </a:r>
            <a:r>
              <a:rPr sz="1800">
                <a:latin typeface="Calibri"/>
                <a:cs typeface="Calibri"/>
              </a:rPr>
              <a:t>	</a:t>
            </a:r>
            <a:r>
              <a:rPr sz="1800" spc="-25">
                <a:latin typeface="Calibri"/>
                <a:cs typeface="Calibri"/>
              </a:rPr>
              <a:t>70B</a:t>
            </a:r>
            <a:r>
              <a:rPr sz="1800">
                <a:latin typeface="Calibri"/>
                <a:cs typeface="Calibri"/>
              </a:rPr>
              <a:t>	</a:t>
            </a:r>
            <a:r>
              <a:rPr sz="1800" spc="-20">
                <a:latin typeface="Calibri"/>
                <a:cs typeface="Calibri"/>
              </a:rPr>
              <a:t>180B</a:t>
            </a:r>
            <a:endParaRPr sz="1800">
              <a:latin typeface="Calibri"/>
              <a:cs typeface="Calibri"/>
            </a:endParaRPr>
          </a:p>
        </p:txBody>
      </p:sp>
      <p:sp>
        <p:nvSpPr>
          <p:cNvPr id="10" name="object 10"/>
          <p:cNvSpPr/>
          <p:nvPr/>
        </p:nvSpPr>
        <p:spPr>
          <a:xfrm>
            <a:off x="1895475" y="3676650"/>
            <a:ext cx="8124825" cy="1943100"/>
          </a:xfrm>
          <a:custGeom>
            <a:avLst/>
            <a:gdLst/>
            <a:ahLst/>
            <a:cxnLst/>
            <a:rect l="l" t="t" r="r" b="b"/>
            <a:pathLst>
              <a:path w="8124825" h="1943100">
                <a:moveTo>
                  <a:pt x="8124825" y="0"/>
                </a:moveTo>
                <a:lnTo>
                  <a:pt x="0" y="0"/>
                </a:lnTo>
                <a:lnTo>
                  <a:pt x="0" y="352425"/>
                </a:lnTo>
                <a:lnTo>
                  <a:pt x="0" y="771525"/>
                </a:lnTo>
                <a:lnTo>
                  <a:pt x="0" y="790575"/>
                </a:lnTo>
                <a:lnTo>
                  <a:pt x="0" y="1133475"/>
                </a:lnTo>
                <a:lnTo>
                  <a:pt x="0" y="1495425"/>
                </a:lnTo>
                <a:lnTo>
                  <a:pt x="0" y="1943100"/>
                </a:lnTo>
                <a:lnTo>
                  <a:pt x="8124825" y="1943100"/>
                </a:lnTo>
                <a:lnTo>
                  <a:pt x="8124825" y="352425"/>
                </a:lnTo>
                <a:lnTo>
                  <a:pt x="8124825" y="0"/>
                </a:lnTo>
                <a:close/>
              </a:path>
            </a:pathLst>
          </a:custGeom>
          <a:solidFill>
            <a:srgbClr val="F8F8F8"/>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3810" rIns="0" bIns="0" rtlCol="0">
            <a:spAutoFit/>
          </a:bodyPr>
          <a:lstStyle/>
          <a:p>
            <a:pPr marL="152400">
              <a:lnSpc>
                <a:spcPct val="100000"/>
              </a:lnSpc>
              <a:spcBef>
                <a:spcPts val="30"/>
              </a:spcBef>
            </a:pPr>
            <a:r>
              <a:rPr cap="small" spc="-20"/>
              <a:t>Protopapas</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90170">
              <a:lnSpc>
                <a:spcPct val="100000"/>
              </a:lnSpc>
            </a:pPr>
            <a:r>
              <a:rPr spc="65"/>
              <a:t>51</a:t>
            </a:r>
          </a:p>
        </p:txBody>
      </p:sp>
    </p:spTree>
    <p:extLst>
      <p:ext uri="{BB962C8B-B14F-4D97-AF65-F5344CB8AC3E}">
        <p14:creationId xmlns:p14="http://schemas.microsoft.com/office/powerpoint/2010/main" val="2083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50"/>
              <a:t> </a:t>
            </a:r>
            <a:r>
              <a:t>-</a:t>
            </a:r>
            <a:r>
              <a:rPr spc="-145"/>
              <a:t> </a:t>
            </a:r>
            <a:r>
              <a:rPr spc="75"/>
              <a:t>Intuition</a:t>
            </a:r>
          </a:p>
        </p:txBody>
      </p:sp>
      <p:sp>
        <p:nvSpPr>
          <p:cNvPr id="3" name="object 3"/>
          <p:cNvSpPr txBox="1"/>
          <p:nvPr/>
        </p:nvSpPr>
        <p:spPr>
          <a:xfrm>
            <a:off x="912812" y="1193164"/>
            <a:ext cx="5365115" cy="449580"/>
          </a:xfrm>
          <a:prstGeom prst="rect">
            <a:avLst/>
          </a:prstGeom>
        </p:spPr>
        <p:txBody>
          <a:bodyPr vert="horz" wrap="square" lIns="0" tIns="16510" rIns="0" bIns="0" rtlCol="0">
            <a:spAutoFit/>
          </a:bodyPr>
          <a:lstStyle/>
          <a:p>
            <a:pPr marL="12700">
              <a:lnSpc>
                <a:spcPct val="100000"/>
              </a:lnSpc>
              <a:spcBef>
                <a:spcPts val="130"/>
              </a:spcBef>
            </a:pPr>
            <a:r>
              <a:rPr sz="2750" spc="125">
                <a:solidFill>
                  <a:srgbClr val="464646"/>
                </a:solidFill>
                <a:latin typeface="Trebuchet MS"/>
                <a:cs typeface="Trebuchet MS"/>
              </a:rPr>
              <a:t>Number</a:t>
            </a:r>
            <a:r>
              <a:rPr sz="2750" spc="-125">
                <a:solidFill>
                  <a:srgbClr val="464646"/>
                </a:solidFill>
                <a:latin typeface="Trebuchet MS"/>
                <a:cs typeface="Trebuchet MS"/>
              </a:rPr>
              <a:t> </a:t>
            </a:r>
            <a:r>
              <a:rPr sz="2750">
                <a:solidFill>
                  <a:srgbClr val="464646"/>
                </a:solidFill>
                <a:latin typeface="Trebuchet MS"/>
                <a:cs typeface="Trebuchet MS"/>
              </a:rPr>
              <a:t>of</a:t>
            </a:r>
            <a:r>
              <a:rPr sz="2750" spc="-140">
                <a:solidFill>
                  <a:srgbClr val="464646"/>
                </a:solidFill>
                <a:latin typeface="Trebuchet MS"/>
                <a:cs typeface="Trebuchet MS"/>
              </a:rPr>
              <a:t> </a:t>
            </a:r>
            <a:r>
              <a:rPr sz="2750" spc="65">
                <a:solidFill>
                  <a:srgbClr val="464646"/>
                </a:solidFill>
                <a:latin typeface="Trebuchet MS"/>
                <a:cs typeface="Trebuchet MS"/>
              </a:rPr>
              <a:t>trainable</a:t>
            </a:r>
            <a:r>
              <a:rPr sz="2750" spc="-80">
                <a:solidFill>
                  <a:srgbClr val="464646"/>
                </a:solidFill>
                <a:latin typeface="Trebuchet MS"/>
                <a:cs typeface="Trebuchet MS"/>
              </a:rPr>
              <a:t> </a:t>
            </a:r>
            <a:r>
              <a:rPr sz="2750" spc="80">
                <a:solidFill>
                  <a:srgbClr val="464646"/>
                </a:solidFill>
                <a:latin typeface="Trebuchet MS"/>
                <a:cs typeface="Trebuchet MS"/>
              </a:rPr>
              <a:t>parameters</a:t>
            </a:r>
            <a:endParaRPr sz="2750">
              <a:latin typeface="Trebuchet MS"/>
              <a:cs typeface="Trebuchet MS"/>
            </a:endParaRPr>
          </a:p>
        </p:txBody>
      </p:sp>
      <p:graphicFrame>
        <p:nvGraphicFramePr>
          <p:cNvPr id="4" name="object 4"/>
          <p:cNvGraphicFramePr>
            <a:graphicFrameLocks noGrp="1"/>
          </p:cNvGraphicFramePr>
          <p:nvPr/>
        </p:nvGraphicFramePr>
        <p:xfrm>
          <a:off x="1886330" y="2219960"/>
          <a:ext cx="8128000" cy="333375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205">
                <a:tc>
                  <a:txBody>
                    <a:bodyPr/>
                    <a:lstStyle/>
                    <a:p>
                      <a:pPr marL="92710">
                        <a:lnSpc>
                          <a:spcPct val="100000"/>
                        </a:lnSpc>
                        <a:spcBef>
                          <a:spcPts val="235"/>
                        </a:spcBef>
                      </a:pPr>
                      <a:r>
                        <a:rPr sz="1800" b="1" spc="-20">
                          <a:solidFill>
                            <a:srgbClr val="FFFFFF"/>
                          </a:solidFill>
                          <a:latin typeface="Calibri"/>
                          <a:cs typeface="Calibri"/>
                        </a:rPr>
                        <a:t>Rank</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98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7B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525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13B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652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5">
                          <a:solidFill>
                            <a:srgbClr val="FFFFFF"/>
                          </a:solidFill>
                          <a:latin typeface="Calibri"/>
                          <a:cs typeface="Calibri"/>
                        </a:rPr>
                        <a:t>70B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7790">
                        <a:lnSpc>
                          <a:spcPct val="100000"/>
                        </a:lnSpc>
                        <a:spcBef>
                          <a:spcPts val="235"/>
                        </a:spcBef>
                      </a:pPr>
                      <a:r>
                        <a:rPr sz="1800" b="1">
                          <a:solidFill>
                            <a:srgbClr val="FFFFFF"/>
                          </a:solidFill>
                          <a:latin typeface="Calibri"/>
                          <a:cs typeface="Calibri"/>
                        </a:rPr>
                        <a:t>Model</a:t>
                      </a:r>
                      <a:r>
                        <a:rPr sz="1800" b="1" spc="-30">
                          <a:solidFill>
                            <a:srgbClr val="FFFFFF"/>
                          </a:solidFill>
                          <a:latin typeface="Calibri"/>
                          <a:cs typeface="Calibri"/>
                        </a:rPr>
                        <a:t> </a:t>
                      </a:r>
                      <a:r>
                        <a:rPr sz="1800" b="1" spc="-20">
                          <a:solidFill>
                            <a:srgbClr val="FFFFFF"/>
                          </a:solidFill>
                          <a:latin typeface="Calibri"/>
                          <a:cs typeface="Calibri"/>
                        </a:rPr>
                        <a:t>180B</a:t>
                      </a:r>
                      <a:endParaRPr sz="18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205">
                <a:tc>
                  <a:txBody>
                    <a:bodyPr/>
                    <a:lstStyle/>
                    <a:p>
                      <a:pPr marL="92710">
                        <a:lnSpc>
                          <a:spcPct val="100000"/>
                        </a:lnSpc>
                        <a:spcBef>
                          <a:spcPts val="240"/>
                        </a:spcBef>
                      </a:pPr>
                      <a:r>
                        <a:rPr sz="1800" spc="-50">
                          <a:latin typeface="Calibri"/>
                          <a:cs typeface="Calibri"/>
                        </a:rPr>
                        <a:t>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980">
                        <a:lnSpc>
                          <a:spcPct val="100000"/>
                        </a:lnSpc>
                        <a:spcBef>
                          <a:spcPts val="240"/>
                        </a:spcBef>
                      </a:pPr>
                      <a:r>
                        <a:rPr sz="1800" spc="-20">
                          <a:latin typeface="Calibri"/>
                          <a:cs typeface="Calibri"/>
                        </a:rPr>
                        <a:t>167K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5250">
                        <a:lnSpc>
                          <a:spcPct val="100000"/>
                        </a:lnSpc>
                        <a:spcBef>
                          <a:spcPts val="240"/>
                        </a:spcBef>
                      </a:pPr>
                      <a:r>
                        <a:rPr sz="1800" spc="-20">
                          <a:latin typeface="Calibri"/>
                          <a:cs typeface="Calibri"/>
                        </a:rPr>
                        <a:t>228K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6520">
                        <a:lnSpc>
                          <a:spcPct val="100000"/>
                        </a:lnSpc>
                        <a:spcBef>
                          <a:spcPts val="240"/>
                        </a:spcBef>
                      </a:pPr>
                      <a:r>
                        <a:rPr sz="1800" spc="-20">
                          <a:latin typeface="Calibri"/>
                          <a:cs typeface="Calibri"/>
                        </a:rPr>
                        <a:t>529K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7790">
                        <a:lnSpc>
                          <a:spcPct val="100000"/>
                        </a:lnSpc>
                        <a:spcBef>
                          <a:spcPts val="240"/>
                        </a:spcBef>
                      </a:pPr>
                      <a:r>
                        <a:rPr sz="1800" spc="-20">
                          <a:latin typeface="Calibri"/>
                          <a:cs typeface="Calibri"/>
                        </a:rPr>
                        <a:t>849K</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205">
                <a:tc>
                  <a:txBody>
                    <a:bodyPr/>
                    <a:lstStyle/>
                    <a:p>
                      <a:pPr marL="92710">
                        <a:lnSpc>
                          <a:spcPct val="100000"/>
                        </a:lnSpc>
                        <a:spcBef>
                          <a:spcPts val="244"/>
                        </a:spcBef>
                      </a:pPr>
                      <a:r>
                        <a:rPr sz="1800" spc="-50">
                          <a:latin typeface="Calibri"/>
                          <a:cs typeface="Calibri"/>
                        </a:rPr>
                        <a:t>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980">
                        <a:lnSpc>
                          <a:spcPct val="100000"/>
                        </a:lnSpc>
                        <a:spcBef>
                          <a:spcPts val="244"/>
                        </a:spcBef>
                      </a:pPr>
                      <a:r>
                        <a:rPr sz="1800" spc="-20">
                          <a:latin typeface="Calibri"/>
                          <a:cs typeface="Calibri"/>
                        </a:rPr>
                        <a:t>334K</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5250">
                        <a:lnSpc>
                          <a:spcPct val="100000"/>
                        </a:lnSpc>
                        <a:spcBef>
                          <a:spcPts val="244"/>
                        </a:spcBef>
                      </a:pPr>
                      <a:r>
                        <a:rPr sz="1800" spc="-20">
                          <a:latin typeface="Calibri"/>
                          <a:cs typeface="Calibri"/>
                        </a:rPr>
                        <a:t>456K</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6520">
                        <a:lnSpc>
                          <a:spcPct val="100000"/>
                        </a:lnSpc>
                        <a:spcBef>
                          <a:spcPts val="244"/>
                        </a:spcBef>
                      </a:pPr>
                      <a:r>
                        <a:rPr sz="1800" spc="-25">
                          <a:latin typeface="Calibri"/>
                          <a:cs typeface="Calibri"/>
                        </a:rPr>
                        <a:t>1M</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7790">
                        <a:lnSpc>
                          <a:spcPct val="100000"/>
                        </a:lnSpc>
                        <a:spcBef>
                          <a:spcPts val="244"/>
                        </a:spcBef>
                      </a:pPr>
                      <a:r>
                        <a:rPr sz="1800" spc="-25">
                          <a:latin typeface="Calibri"/>
                          <a:cs typeface="Calibri"/>
                        </a:rPr>
                        <a:t>2M</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40">
                <a:tc>
                  <a:txBody>
                    <a:bodyPr/>
                    <a:lstStyle/>
                    <a:p>
                      <a:pPr marL="92710">
                        <a:lnSpc>
                          <a:spcPct val="100000"/>
                        </a:lnSpc>
                        <a:spcBef>
                          <a:spcPts val="245"/>
                        </a:spcBef>
                      </a:pPr>
                      <a:r>
                        <a:rPr sz="1800" spc="-50">
                          <a:latin typeface="Calibri"/>
                          <a:cs typeface="Calibri"/>
                        </a:rPr>
                        <a:t>8</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3980">
                        <a:lnSpc>
                          <a:spcPct val="100000"/>
                        </a:lnSpc>
                        <a:spcBef>
                          <a:spcPts val="245"/>
                        </a:spcBef>
                      </a:pPr>
                      <a:r>
                        <a:rPr sz="1800" spc="-25">
                          <a:latin typeface="Calibri"/>
                          <a:cs typeface="Calibri"/>
                        </a:rPr>
                        <a:t>1M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5250">
                        <a:lnSpc>
                          <a:spcPct val="100000"/>
                        </a:lnSpc>
                        <a:spcBef>
                          <a:spcPts val="245"/>
                        </a:spcBef>
                      </a:pPr>
                      <a:r>
                        <a:rPr sz="1800" spc="-25">
                          <a:latin typeface="Calibri"/>
                          <a:cs typeface="Calibri"/>
                        </a:rPr>
                        <a:t>2M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6520">
                        <a:lnSpc>
                          <a:spcPct val="100000"/>
                        </a:lnSpc>
                        <a:spcBef>
                          <a:spcPts val="245"/>
                        </a:spcBef>
                      </a:pPr>
                      <a:r>
                        <a:rPr sz="1800" spc="-25">
                          <a:latin typeface="Calibri"/>
                          <a:cs typeface="Calibri"/>
                        </a:rPr>
                        <a:t>4M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7790">
                        <a:lnSpc>
                          <a:spcPct val="100000"/>
                        </a:lnSpc>
                        <a:spcBef>
                          <a:spcPts val="245"/>
                        </a:spcBef>
                      </a:pPr>
                      <a:r>
                        <a:rPr sz="1800" spc="-25">
                          <a:latin typeface="Calibri"/>
                          <a:cs typeface="Calibri"/>
                        </a:rPr>
                        <a:t>7M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92710">
                        <a:lnSpc>
                          <a:spcPct val="100000"/>
                        </a:lnSpc>
                        <a:spcBef>
                          <a:spcPts val="250"/>
                        </a:spcBef>
                      </a:pPr>
                      <a:r>
                        <a:rPr sz="1800" spc="-25">
                          <a:latin typeface="Calibri"/>
                          <a:cs typeface="Calibri"/>
                        </a:rPr>
                        <a:t>16</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980">
                        <a:lnSpc>
                          <a:spcPct val="100000"/>
                        </a:lnSpc>
                        <a:spcBef>
                          <a:spcPts val="250"/>
                        </a:spcBef>
                      </a:pPr>
                      <a:r>
                        <a:rPr sz="1800" spc="-25">
                          <a:latin typeface="Calibri"/>
                          <a:cs typeface="Calibri"/>
                        </a:rPr>
                        <a:t>3M</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5250">
                        <a:lnSpc>
                          <a:spcPct val="100000"/>
                        </a:lnSpc>
                        <a:spcBef>
                          <a:spcPts val="250"/>
                        </a:spcBef>
                      </a:pPr>
                      <a:r>
                        <a:rPr sz="1800" spc="-25">
                          <a:latin typeface="Calibri"/>
                          <a:cs typeface="Calibri"/>
                        </a:rPr>
                        <a:t>4M</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6520">
                        <a:lnSpc>
                          <a:spcPct val="100000"/>
                        </a:lnSpc>
                        <a:spcBef>
                          <a:spcPts val="250"/>
                        </a:spcBef>
                      </a:pPr>
                      <a:r>
                        <a:rPr sz="1800" spc="-25">
                          <a:latin typeface="Calibri"/>
                          <a:cs typeface="Calibri"/>
                        </a:rPr>
                        <a:t>8M</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7790">
                        <a:lnSpc>
                          <a:spcPct val="100000"/>
                        </a:lnSpc>
                        <a:spcBef>
                          <a:spcPts val="250"/>
                        </a:spcBef>
                      </a:pPr>
                      <a:r>
                        <a:rPr sz="1800" spc="-25">
                          <a:latin typeface="Calibri"/>
                          <a:cs typeface="Calibri"/>
                        </a:rPr>
                        <a:t>14M</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205">
                <a:tc>
                  <a:txBody>
                    <a:bodyPr/>
                    <a:lstStyle/>
                    <a:p>
                      <a:pPr marL="92710">
                        <a:lnSpc>
                          <a:spcPct val="100000"/>
                        </a:lnSpc>
                        <a:spcBef>
                          <a:spcPts val="254"/>
                        </a:spcBef>
                      </a:pPr>
                      <a:r>
                        <a:rPr sz="1800" spc="-25">
                          <a:latin typeface="Calibri"/>
                          <a:cs typeface="Calibri"/>
                        </a:rPr>
                        <a:t>512</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3980">
                        <a:lnSpc>
                          <a:spcPct val="100000"/>
                        </a:lnSpc>
                        <a:spcBef>
                          <a:spcPts val="254"/>
                        </a:spcBef>
                      </a:pPr>
                      <a:r>
                        <a:rPr sz="1800" spc="-25">
                          <a:latin typeface="Calibri"/>
                          <a:cs typeface="Calibri"/>
                        </a:rPr>
                        <a:t>86M</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5250">
                        <a:lnSpc>
                          <a:spcPct val="100000"/>
                        </a:lnSpc>
                        <a:spcBef>
                          <a:spcPts val="254"/>
                        </a:spcBef>
                      </a:pPr>
                      <a:r>
                        <a:rPr sz="1800" spc="-20">
                          <a:latin typeface="Calibri"/>
                          <a:cs typeface="Calibri"/>
                        </a:rPr>
                        <a:t>117M</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6520">
                        <a:lnSpc>
                          <a:spcPct val="100000"/>
                        </a:lnSpc>
                        <a:spcBef>
                          <a:spcPts val="254"/>
                        </a:spcBef>
                      </a:pPr>
                      <a:r>
                        <a:rPr sz="1800" spc="-20">
                          <a:latin typeface="Calibri"/>
                          <a:cs typeface="Calibri"/>
                        </a:rPr>
                        <a:t>270M</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7790">
                        <a:lnSpc>
                          <a:spcPct val="100000"/>
                        </a:lnSpc>
                        <a:spcBef>
                          <a:spcPts val="254"/>
                        </a:spcBef>
                      </a:pPr>
                      <a:r>
                        <a:rPr sz="1800" spc="-20">
                          <a:latin typeface="Calibri"/>
                          <a:cs typeface="Calibri"/>
                        </a:rPr>
                        <a:t>434M</a:t>
                      </a:r>
                      <a:endParaRPr sz="1800">
                        <a:latin typeface="Calibri"/>
                        <a:cs typeface="Calibri"/>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205">
                <a:tc>
                  <a:txBody>
                    <a:bodyPr/>
                    <a:lstStyle/>
                    <a:p>
                      <a:pPr marL="92710">
                        <a:lnSpc>
                          <a:spcPct val="100000"/>
                        </a:lnSpc>
                        <a:spcBef>
                          <a:spcPts val="260"/>
                        </a:spcBef>
                      </a:pPr>
                      <a:r>
                        <a:rPr sz="1800" spc="-20">
                          <a:latin typeface="Calibri"/>
                          <a:cs typeface="Calibri"/>
                        </a:rPr>
                        <a:t>1024</a:t>
                      </a:r>
                      <a:endParaRPr sz="18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980">
                        <a:lnSpc>
                          <a:spcPct val="100000"/>
                        </a:lnSpc>
                        <a:spcBef>
                          <a:spcPts val="260"/>
                        </a:spcBef>
                      </a:pPr>
                      <a:r>
                        <a:rPr sz="1800" spc="-20">
                          <a:latin typeface="Calibri"/>
                          <a:cs typeface="Calibri"/>
                        </a:rPr>
                        <a:t>171M</a:t>
                      </a:r>
                      <a:endParaRPr sz="18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5250">
                        <a:lnSpc>
                          <a:spcPct val="100000"/>
                        </a:lnSpc>
                        <a:spcBef>
                          <a:spcPts val="260"/>
                        </a:spcBef>
                      </a:pPr>
                      <a:r>
                        <a:rPr sz="1800" spc="-20">
                          <a:latin typeface="Calibri"/>
                          <a:cs typeface="Calibri"/>
                        </a:rPr>
                        <a:t>233M</a:t>
                      </a:r>
                      <a:endParaRPr sz="18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6520">
                        <a:lnSpc>
                          <a:spcPct val="100000"/>
                        </a:lnSpc>
                        <a:spcBef>
                          <a:spcPts val="260"/>
                        </a:spcBef>
                      </a:pPr>
                      <a:r>
                        <a:rPr sz="1800" spc="-20">
                          <a:latin typeface="Calibri"/>
                          <a:cs typeface="Calibri"/>
                        </a:rPr>
                        <a:t>542M</a:t>
                      </a:r>
                      <a:endParaRPr sz="18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7790">
                        <a:lnSpc>
                          <a:spcPct val="100000"/>
                        </a:lnSpc>
                        <a:spcBef>
                          <a:spcPts val="260"/>
                        </a:spcBef>
                      </a:pPr>
                      <a:r>
                        <a:rPr sz="1800" spc="-20">
                          <a:latin typeface="Calibri"/>
                          <a:cs typeface="Calibri"/>
                        </a:rPr>
                        <a:t>869M</a:t>
                      </a:r>
                      <a:endParaRPr sz="18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840">
                <a:tc>
                  <a:txBody>
                    <a:bodyPr/>
                    <a:lstStyle/>
                    <a:p>
                      <a:pPr marL="92710">
                        <a:lnSpc>
                          <a:spcPct val="100000"/>
                        </a:lnSpc>
                        <a:spcBef>
                          <a:spcPts val="265"/>
                        </a:spcBef>
                      </a:pPr>
                      <a:r>
                        <a:rPr sz="1800" spc="-20">
                          <a:latin typeface="Calibri"/>
                          <a:cs typeface="Calibri"/>
                        </a:rPr>
                        <a:t>8192</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3980">
                        <a:lnSpc>
                          <a:spcPct val="100000"/>
                        </a:lnSpc>
                        <a:spcBef>
                          <a:spcPts val="265"/>
                        </a:spcBef>
                      </a:pPr>
                      <a:r>
                        <a:rPr sz="1800" spc="-20">
                          <a:latin typeface="Calibri"/>
                          <a:cs typeface="Calibri"/>
                        </a:rPr>
                        <a:t>1.4B</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5250">
                        <a:lnSpc>
                          <a:spcPct val="100000"/>
                        </a:lnSpc>
                        <a:spcBef>
                          <a:spcPts val="265"/>
                        </a:spcBef>
                      </a:pPr>
                      <a:r>
                        <a:rPr sz="1800" spc="-20">
                          <a:latin typeface="Calibri"/>
                          <a:cs typeface="Calibri"/>
                        </a:rPr>
                        <a:t>1.8B</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6520">
                        <a:lnSpc>
                          <a:spcPct val="100000"/>
                        </a:lnSpc>
                        <a:spcBef>
                          <a:spcPts val="265"/>
                        </a:spcBef>
                      </a:pPr>
                      <a:r>
                        <a:rPr sz="1800" spc="-20">
                          <a:latin typeface="Calibri"/>
                          <a:cs typeface="Calibri"/>
                        </a:rPr>
                        <a:t>4.3B</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7790">
                        <a:lnSpc>
                          <a:spcPct val="100000"/>
                        </a:lnSpc>
                        <a:spcBef>
                          <a:spcPts val="265"/>
                        </a:spcBef>
                      </a:pPr>
                      <a:r>
                        <a:rPr sz="1800" spc="-25">
                          <a:latin typeface="Calibri"/>
                          <a:cs typeface="Calibri"/>
                        </a:rPr>
                        <a:t>7B</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70205">
                <a:tc>
                  <a:txBody>
                    <a:bodyPr/>
                    <a:lstStyle/>
                    <a:p>
                      <a:pPr marL="92710">
                        <a:lnSpc>
                          <a:spcPct val="100000"/>
                        </a:lnSpc>
                        <a:spcBef>
                          <a:spcPts val="270"/>
                        </a:spcBef>
                      </a:pPr>
                      <a:r>
                        <a:rPr sz="1800" spc="-20">
                          <a:latin typeface="Calibri"/>
                          <a:cs typeface="Calibri"/>
                        </a:rPr>
                        <a:t>Full</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980">
                        <a:lnSpc>
                          <a:spcPct val="100000"/>
                        </a:lnSpc>
                        <a:spcBef>
                          <a:spcPts val="270"/>
                        </a:spcBef>
                      </a:pPr>
                      <a:r>
                        <a:rPr sz="1800" spc="-25">
                          <a:latin typeface="Calibri"/>
                          <a:cs typeface="Calibri"/>
                        </a:rPr>
                        <a:t>7B</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5250">
                        <a:lnSpc>
                          <a:spcPct val="100000"/>
                        </a:lnSpc>
                        <a:spcBef>
                          <a:spcPts val="270"/>
                        </a:spcBef>
                      </a:pPr>
                      <a:r>
                        <a:rPr sz="1800" spc="-25">
                          <a:latin typeface="Calibri"/>
                          <a:cs typeface="Calibri"/>
                        </a:rPr>
                        <a:t>13B</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6520">
                        <a:lnSpc>
                          <a:spcPct val="100000"/>
                        </a:lnSpc>
                        <a:spcBef>
                          <a:spcPts val="270"/>
                        </a:spcBef>
                      </a:pPr>
                      <a:r>
                        <a:rPr sz="1800" spc="-25">
                          <a:latin typeface="Calibri"/>
                          <a:cs typeface="Calibri"/>
                        </a:rPr>
                        <a:t>70B</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7790">
                        <a:lnSpc>
                          <a:spcPct val="100000"/>
                        </a:lnSpc>
                        <a:spcBef>
                          <a:spcPts val="270"/>
                        </a:spcBef>
                      </a:pPr>
                      <a:r>
                        <a:rPr sz="1800" spc="-20">
                          <a:latin typeface="Calibri"/>
                          <a:cs typeface="Calibri"/>
                        </a:rPr>
                        <a:t>180B</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bl>
          </a:graphicData>
        </a:graphic>
      </p:graphicFrame>
      <p:pic>
        <p:nvPicPr>
          <p:cNvPr id="5" name="object 5"/>
          <p:cNvPicPr/>
          <p:nvPr/>
        </p:nvPicPr>
        <p:blipFill>
          <a:blip r:embed="rId2" cstate="print"/>
          <a:stretch>
            <a:fillRect/>
          </a:stretch>
        </p:blipFill>
        <p:spPr>
          <a:xfrm>
            <a:off x="495300" y="5734050"/>
            <a:ext cx="1052512" cy="862012"/>
          </a:xfrm>
          <a:prstGeom prst="rect">
            <a:avLst/>
          </a:prstGeom>
        </p:spPr>
      </p:pic>
      <p:sp>
        <p:nvSpPr>
          <p:cNvPr id="6" name="object 6"/>
          <p:cNvSpPr txBox="1"/>
          <p:nvPr/>
        </p:nvSpPr>
        <p:spPr>
          <a:xfrm>
            <a:off x="1345819" y="6028690"/>
            <a:ext cx="9860915" cy="300355"/>
          </a:xfrm>
          <a:prstGeom prst="rect">
            <a:avLst/>
          </a:prstGeom>
        </p:spPr>
        <p:txBody>
          <a:bodyPr vert="horz" wrap="square" lIns="0" tIns="12700" rIns="0" bIns="0" rtlCol="0">
            <a:spAutoFit/>
          </a:bodyPr>
          <a:lstStyle/>
          <a:p>
            <a:pPr marL="12700">
              <a:lnSpc>
                <a:spcPct val="100000"/>
              </a:lnSpc>
              <a:spcBef>
                <a:spcPts val="100"/>
              </a:spcBef>
            </a:pPr>
            <a:r>
              <a:rPr sz="1800" spc="65">
                <a:latin typeface="Trebuchet MS"/>
                <a:cs typeface="Trebuchet MS"/>
              </a:rPr>
              <a:t>This</a:t>
            </a:r>
            <a:r>
              <a:rPr sz="1800" spc="-80">
                <a:latin typeface="Trebuchet MS"/>
                <a:cs typeface="Trebuchet MS"/>
              </a:rPr>
              <a:t> </a:t>
            </a:r>
            <a:r>
              <a:rPr sz="1800" spc="145">
                <a:latin typeface="Trebuchet MS"/>
                <a:cs typeface="Trebuchet MS"/>
              </a:rPr>
              <a:t>is</a:t>
            </a:r>
            <a:r>
              <a:rPr sz="1800" spc="-80">
                <a:latin typeface="Trebuchet MS"/>
                <a:cs typeface="Trebuchet MS"/>
              </a:rPr>
              <a:t> </a:t>
            </a:r>
            <a:r>
              <a:rPr sz="1800" spc="65">
                <a:latin typeface="Trebuchet MS"/>
                <a:cs typeface="Trebuchet MS"/>
              </a:rPr>
              <a:t>a</a:t>
            </a:r>
            <a:r>
              <a:rPr sz="1800" spc="-70">
                <a:latin typeface="Trebuchet MS"/>
                <a:cs typeface="Trebuchet MS"/>
              </a:rPr>
              <a:t> </a:t>
            </a:r>
            <a:r>
              <a:rPr sz="1800">
                <a:latin typeface="Trebuchet MS"/>
                <a:cs typeface="Trebuchet MS"/>
              </a:rPr>
              <a:t>generalization</a:t>
            </a:r>
            <a:r>
              <a:rPr sz="1800" spc="-85">
                <a:latin typeface="Trebuchet MS"/>
                <a:cs typeface="Trebuchet MS"/>
              </a:rPr>
              <a:t> </a:t>
            </a:r>
            <a:r>
              <a:rPr sz="1800" spc="65">
                <a:latin typeface="Trebuchet MS"/>
                <a:cs typeface="Trebuchet MS"/>
              </a:rPr>
              <a:t>considering</a:t>
            </a:r>
            <a:r>
              <a:rPr sz="1800" spc="-5">
                <a:latin typeface="Trebuchet MS"/>
                <a:cs typeface="Trebuchet MS"/>
              </a:rPr>
              <a:t> </a:t>
            </a:r>
            <a:r>
              <a:rPr sz="1800" spc="65">
                <a:latin typeface="Trebuchet MS"/>
                <a:cs typeface="Trebuchet MS"/>
              </a:rPr>
              <a:t>an</a:t>
            </a:r>
            <a:r>
              <a:rPr sz="1800" spc="5">
                <a:latin typeface="Trebuchet MS"/>
                <a:cs typeface="Trebuchet MS"/>
              </a:rPr>
              <a:t> </a:t>
            </a:r>
            <a:r>
              <a:rPr sz="1800" spc="50">
                <a:latin typeface="Trebuchet MS"/>
                <a:cs typeface="Trebuchet MS"/>
              </a:rPr>
              <a:t>LLM</a:t>
            </a:r>
            <a:r>
              <a:rPr sz="1800" spc="-80">
                <a:latin typeface="Trebuchet MS"/>
                <a:cs typeface="Trebuchet MS"/>
              </a:rPr>
              <a:t> </a:t>
            </a:r>
            <a:r>
              <a:rPr sz="1800">
                <a:latin typeface="Trebuchet MS"/>
                <a:cs typeface="Trebuchet MS"/>
              </a:rPr>
              <a:t>of</a:t>
            </a:r>
            <a:r>
              <a:rPr sz="1800" spc="-70">
                <a:latin typeface="Trebuchet MS"/>
                <a:cs typeface="Trebuchet MS"/>
              </a:rPr>
              <a:t> </a:t>
            </a:r>
            <a:r>
              <a:rPr sz="1800">
                <a:latin typeface="Trebuchet MS"/>
                <a:cs typeface="Trebuchet MS"/>
              </a:rPr>
              <a:t>one</a:t>
            </a:r>
            <a:r>
              <a:rPr sz="1800" spc="-65">
                <a:latin typeface="Trebuchet MS"/>
                <a:cs typeface="Trebuchet MS"/>
              </a:rPr>
              <a:t> layer.</a:t>
            </a:r>
            <a:r>
              <a:rPr sz="1800" spc="-80">
                <a:latin typeface="Trebuchet MS"/>
                <a:cs typeface="Trebuchet MS"/>
              </a:rPr>
              <a:t> </a:t>
            </a:r>
            <a:r>
              <a:rPr sz="1800" spc="95">
                <a:latin typeface="Trebuchet MS"/>
                <a:cs typeface="Trebuchet MS"/>
              </a:rPr>
              <a:t>LLMs</a:t>
            </a:r>
            <a:r>
              <a:rPr sz="1800" spc="-75">
                <a:latin typeface="Trebuchet MS"/>
                <a:cs typeface="Trebuchet MS"/>
              </a:rPr>
              <a:t> </a:t>
            </a:r>
            <a:r>
              <a:rPr sz="1800">
                <a:latin typeface="Trebuchet MS"/>
                <a:cs typeface="Trebuchet MS"/>
              </a:rPr>
              <a:t>are</a:t>
            </a:r>
            <a:r>
              <a:rPr sz="1800" spc="-65">
                <a:latin typeface="Trebuchet MS"/>
                <a:cs typeface="Trebuchet MS"/>
              </a:rPr>
              <a:t> </a:t>
            </a:r>
            <a:r>
              <a:rPr sz="1800" spc="75">
                <a:latin typeface="Trebuchet MS"/>
                <a:cs typeface="Trebuchet MS"/>
              </a:rPr>
              <a:t>made</a:t>
            </a:r>
            <a:r>
              <a:rPr sz="1800" spc="-65">
                <a:latin typeface="Trebuchet MS"/>
                <a:cs typeface="Trebuchet MS"/>
              </a:rPr>
              <a:t> </a:t>
            </a:r>
            <a:r>
              <a:rPr sz="1800" spc="100">
                <a:latin typeface="Trebuchet MS"/>
                <a:cs typeface="Trebuchet MS"/>
              </a:rPr>
              <a:t>up</a:t>
            </a:r>
            <a:r>
              <a:rPr sz="1800" spc="-50">
                <a:latin typeface="Trebuchet MS"/>
                <a:cs typeface="Trebuchet MS"/>
              </a:rPr>
              <a:t> </a:t>
            </a:r>
            <a:r>
              <a:rPr sz="1800">
                <a:latin typeface="Trebuchet MS"/>
                <a:cs typeface="Trebuchet MS"/>
              </a:rPr>
              <a:t>of</a:t>
            </a:r>
            <a:r>
              <a:rPr sz="1800" spc="20">
                <a:latin typeface="Trebuchet MS"/>
                <a:cs typeface="Trebuchet MS"/>
              </a:rPr>
              <a:t> </a:t>
            </a:r>
            <a:r>
              <a:rPr sz="1800">
                <a:latin typeface="Trebuchet MS"/>
                <a:cs typeface="Trebuchet MS"/>
              </a:rPr>
              <a:t>multiple</a:t>
            </a:r>
            <a:r>
              <a:rPr sz="1800" spc="-60">
                <a:latin typeface="Trebuchet MS"/>
                <a:cs typeface="Trebuchet MS"/>
              </a:rPr>
              <a:t> </a:t>
            </a:r>
            <a:r>
              <a:rPr sz="1800" spc="-10">
                <a:latin typeface="Trebuchet MS"/>
                <a:cs typeface="Trebuchet MS"/>
              </a:rPr>
              <a:t>layers.</a:t>
            </a:r>
            <a:endParaRPr sz="1800">
              <a:latin typeface="Trebuchet MS"/>
              <a:cs typeface="Trebuchet MS"/>
            </a:endParaRPr>
          </a:p>
        </p:txBody>
      </p:sp>
      <p:sp>
        <p:nvSpPr>
          <p:cNvPr id="7" name="object 7"/>
          <p:cNvSpPr txBox="1">
            <a:spLocks noGrp="1"/>
          </p:cNvSpPr>
          <p:nvPr>
            <p:ph type="ftr" sz="quarter" idx="5"/>
          </p:nvPr>
        </p:nvSpPr>
        <p:spPr>
          <a:prstGeom prst="rect">
            <a:avLst/>
          </a:prstGeom>
        </p:spPr>
        <p:txBody>
          <a:bodyPr vert="horz" wrap="square" lIns="0" tIns="3810" rIns="0" bIns="0" rtlCol="0">
            <a:spAutoFit/>
          </a:bodyPr>
          <a:lstStyle/>
          <a:p>
            <a:pPr marL="152400">
              <a:lnSpc>
                <a:spcPct val="100000"/>
              </a:lnSpc>
              <a:spcBef>
                <a:spcPts val="30"/>
              </a:spcBef>
            </a:pPr>
            <a:r>
              <a:rPr cap="small" spc="-20"/>
              <a:t>Protopapas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90170">
              <a:lnSpc>
                <a:spcPct val="100000"/>
              </a:lnSpc>
            </a:pPr>
            <a:r>
              <a:rPr spc="65"/>
              <a:t>52</a:t>
            </a:r>
          </a:p>
        </p:txBody>
      </p:sp>
    </p:spTree>
    <p:extLst>
      <p:ext uri="{BB962C8B-B14F-4D97-AF65-F5344CB8AC3E}">
        <p14:creationId xmlns:p14="http://schemas.microsoft.com/office/powerpoint/2010/main" val="2311157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6862" y="6433502"/>
            <a:ext cx="699135" cy="196850"/>
          </a:xfrm>
          <a:prstGeom prst="rect">
            <a:avLst/>
          </a:prstGeom>
        </p:spPr>
        <p:txBody>
          <a:bodyPr vert="horz" wrap="square" lIns="0" tIns="15875" rIns="0" bIns="0" rtlCol="0">
            <a:spAutoFit/>
          </a:bodyPr>
          <a:lstStyle/>
          <a:p>
            <a:pPr marL="12700">
              <a:lnSpc>
                <a:spcPct val="100000"/>
              </a:lnSpc>
              <a:spcBef>
                <a:spcPts val="125"/>
              </a:spcBef>
            </a:pPr>
            <a:r>
              <a:rPr sz="1100" cap="small" spc="-25">
                <a:solidFill>
                  <a:srgbClr val="7E7E7E"/>
                </a:solidFill>
                <a:latin typeface="Trebuchet MS"/>
                <a:cs typeface="Trebuchet MS"/>
              </a:rPr>
              <a:t>Protopapas</a:t>
            </a:r>
            <a:endParaRPr sz="1100">
              <a:latin typeface="Trebuchet MS"/>
              <a:cs typeface="Trebuchet MS"/>
            </a:endParaRPr>
          </a:p>
        </p:txBody>
      </p:sp>
      <p:sp>
        <p:nvSpPr>
          <p:cNvPr id="3" name="object 3"/>
          <p:cNvSpPr txBox="1"/>
          <p:nvPr/>
        </p:nvSpPr>
        <p:spPr>
          <a:xfrm>
            <a:off x="428307" y="1420812"/>
            <a:ext cx="10936605" cy="3787140"/>
          </a:xfrm>
          <a:prstGeom prst="rect">
            <a:avLst/>
          </a:prstGeom>
        </p:spPr>
        <p:txBody>
          <a:bodyPr vert="horz" wrap="square" lIns="0" tIns="5715" rIns="0" bIns="0" rtlCol="0">
            <a:spAutoFit/>
          </a:bodyPr>
          <a:lstStyle/>
          <a:p>
            <a:pPr marL="469900" marR="1880235" indent="-457834">
              <a:lnSpc>
                <a:spcPct val="102400"/>
              </a:lnSpc>
              <a:spcBef>
                <a:spcPts val="45"/>
              </a:spcBef>
              <a:buFont typeface="Arial MT"/>
              <a:buChar char="•"/>
              <a:tabLst>
                <a:tab pos="469900" algn="l"/>
              </a:tabLst>
            </a:pPr>
            <a:r>
              <a:rPr sz="2750">
                <a:solidFill>
                  <a:srgbClr val="464646"/>
                </a:solidFill>
                <a:latin typeface="Trebuchet MS"/>
                <a:cs typeface="Trebuchet MS"/>
              </a:rPr>
              <a:t>LoRA</a:t>
            </a:r>
            <a:r>
              <a:rPr sz="2750" spc="-80">
                <a:solidFill>
                  <a:srgbClr val="464646"/>
                </a:solidFill>
                <a:latin typeface="Trebuchet MS"/>
                <a:cs typeface="Trebuchet MS"/>
              </a:rPr>
              <a:t> </a:t>
            </a:r>
            <a:r>
              <a:rPr sz="2750" spc="90">
                <a:solidFill>
                  <a:srgbClr val="9BBA58"/>
                </a:solidFill>
                <a:latin typeface="Trebuchet MS"/>
                <a:cs typeface="Trebuchet MS"/>
              </a:rPr>
              <a:t>reduces</a:t>
            </a:r>
            <a:r>
              <a:rPr sz="2750" spc="-70">
                <a:solidFill>
                  <a:srgbClr val="9BBA58"/>
                </a:solidFill>
                <a:latin typeface="Trebuchet MS"/>
                <a:cs typeface="Trebuchet MS"/>
              </a:rPr>
              <a:t> </a:t>
            </a:r>
            <a:r>
              <a:rPr sz="2750">
                <a:solidFill>
                  <a:srgbClr val="464646"/>
                </a:solidFill>
                <a:latin typeface="Trebuchet MS"/>
                <a:cs typeface="Trebuchet MS"/>
              </a:rPr>
              <a:t>the</a:t>
            </a:r>
            <a:r>
              <a:rPr sz="2750" spc="-40">
                <a:solidFill>
                  <a:srgbClr val="464646"/>
                </a:solidFill>
                <a:latin typeface="Trebuchet MS"/>
                <a:cs typeface="Trebuchet MS"/>
              </a:rPr>
              <a:t> </a:t>
            </a:r>
            <a:r>
              <a:rPr sz="2750" spc="55">
                <a:solidFill>
                  <a:srgbClr val="464646"/>
                </a:solidFill>
                <a:latin typeface="Trebuchet MS"/>
                <a:cs typeface="Trebuchet MS"/>
              </a:rPr>
              <a:t>trainable</a:t>
            </a:r>
            <a:r>
              <a:rPr sz="2750" spc="-40">
                <a:solidFill>
                  <a:srgbClr val="464646"/>
                </a:solidFill>
                <a:latin typeface="Trebuchet MS"/>
                <a:cs typeface="Trebuchet MS"/>
              </a:rPr>
              <a:t> </a:t>
            </a:r>
            <a:r>
              <a:rPr sz="2750" spc="85">
                <a:solidFill>
                  <a:srgbClr val="464646"/>
                </a:solidFill>
                <a:latin typeface="Trebuchet MS"/>
                <a:cs typeface="Trebuchet MS"/>
              </a:rPr>
              <a:t>parameters</a:t>
            </a:r>
            <a:r>
              <a:rPr sz="2750" spc="-65">
                <a:solidFill>
                  <a:srgbClr val="464646"/>
                </a:solidFill>
                <a:latin typeface="Trebuchet MS"/>
                <a:cs typeface="Trebuchet MS"/>
              </a:rPr>
              <a:t> </a:t>
            </a:r>
            <a:r>
              <a:rPr sz="2750" spc="145">
                <a:solidFill>
                  <a:srgbClr val="464646"/>
                </a:solidFill>
                <a:latin typeface="Trebuchet MS"/>
                <a:cs typeface="Trebuchet MS"/>
              </a:rPr>
              <a:t>and</a:t>
            </a:r>
            <a:r>
              <a:rPr sz="2750" spc="-45">
                <a:solidFill>
                  <a:srgbClr val="464646"/>
                </a:solidFill>
                <a:latin typeface="Trebuchet MS"/>
                <a:cs typeface="Trebuchet MS"/>
              </a:rPr>
              <a:t> </a:t>
            </a:r>
            <a:r>
              <a:rPr sz="2750" spc="90">
                <a:solidFill>
                  <a:srgbClr val="464646"/>
                </a:solidFill>
                <a:latin typeface="Trebuchet MS"/>
                <a:cs typeface="Trebuchet MS"/>
              </a:rPr>
              <a:t>memory requirements</a:t>
            </a:r>
            <a:r>
              <a:rPr sz="2750" spc="-55">
                <a:solidFill>
                  <a:srgbClr val="464646"/>
                </a:solidFill>
                <a:latin typeface="Trebuchet MS"/>
                <a:cs typeface="Trebuchet MS"/>
              </a:rPr>
              <a:t> </a:t>
            </a:r>
            <a:r>
              <a:rPr sz="2750">
                <a:solidFill>
                  <a:srgbClr val="464646"/>
                </a:solidFill>
                <a:latin typeface="Trebuchet MS"/>
                <a:cs typeface="Trebuchet MS"/>
              </a:rPr>
              <a:t>while</a:t>
            </a:r>
            <a:r>
              <a:rPr sz="2750" spc="-40">
                <a:solidFill>
                  <a:srgbClr val="464646"/>
                </a:solidFill>
                <a:latin typeface="Trebuchet MS"/>
                <a:cs typeface="Trebuchet MS"/>
              </a:rPr>
              <a:t> </a:t>
            </a:r>
            <a:r>
              <a:rPr sz="2750" spc="145">
                <a:solidFill>
                  <a:srgbClr val="464646"/>
                </a:solidFill>
                <a:latin typeface="Trebuchet MS"/>
                <a:cs typeface="Trebuchet MS"/>
              </a:rPr>
              <a:t>maintaining</a:t>
            </a:r>
            <a:r>
              <a:rPr sz="2750" spc="-30">
                <a:solidFill>
                  <a:srgbClr val="464646"/>
                </a:solidFill>
                <a:latin typeface="Trebuchet MS"/>
                <a:cs typeface="Trebuchet MS"/>
              </a:rPr>
              <a:t> </a:t>
            </a:r>
            <a:r>
              <a:rPr sz="2750" spc="120">
                <a:solidFill>
                  <a:srgbClr val="464646"/>
                </a:solidFill>
                <a:latin typeface="Trebuchet MS"/>
                <a:cs typeface="Trebuchet MS"/>
              </a:rPr>
              <a:t>good</a:t>
            </a:r>
            <a:r>
              <a:rPr sz="2750" spc="-110">
                <a:solidFill>
                  <a:srgbClr val="464646"/>
                </a:solidFill>
                <a:latin typeface="Trebuchet MS"/>
                <a:cs typeface="Trebuchet MS"/>
              </a:rPr>
              <a:t> </a:t>
            </a:r>
            <a:r>
              <a:rPr sz="2750" spc="-10">
                <a:solidFill>
                  <a:srgbClr val="464646"/>
                </a:solidFill>
                <a:latin typeface="Trebuchet MS"/>
                <a:cs typeface="Trebuchet MS"/>
              </a:rPr>
              <a:t>performance.</a:t>
            </a:r>
            <a:endParaRPr sz="2750">
              <a:latin typeface="Trebuchet MS"/>
              <a:cs typeface="Trebuchet MS"/>
            </a:endParaRPr>
          </a:p>
          <a:p>
            <a:pPr>
              <a:lnSpc>
                <a:spcPct val="100000"/>
              </a:lnSpc>
              <a:spcBef>
                <a:spcPts val="1465"/>
              </a:spcBef>
              <a:buClr>
                <a:srgbClr val="464646"/>
              </a:buClr>
              <a:buFont typeface="Arial MT"/>
              <a:buChar char="•"/>
            </a:pPr>
            <a:endParaRPr sz="2750">
              <a:latin typeface="Trebuchet MS"/>
              <a:cs typeface="Trebuchet MS"/>
            </a:endParaRPr>
          </a:p>
          <a:p>
            <a:pPr marL="469900" marR="5080" indent="-457834">
              <a:lnSpc>
                <a:spcPct val="102400"/>
              </a:lnSpc>
              <a:buFont typeface="Arial MT"/>
              <a:buChar char="•"/>
              <a:tabLst>
                <a:tab pos="469900" algn="l"/>
              </a:tabLst>
            </a:pPr>
            <a:r>
              <a:rPr sz="2750">
                <a:solidFill>
                  <a:srgbClr val="464646"/>
                </a:solidFill>
                <a:latin typeface="Trebuchet MS"/>
                <a:cs typeface="Trebuchet MS"/>
              </a:rPr>
              <a:t>LoRA</a:t>
            </a:r>
            <a:r>
              <a:rPr sz="2750" spc="-100">
                <a:solidFill>
                  <a:srgbClr val="464646"/>
                </a:solidFill>
                <a:latin typeface="Trebuchet MS"/>
                <a:cs typeface="Trebuchet MS"/>
              </a:rPr>
              <a:t> </a:t>
            </a:r>
            <a:r>
              <a:rPr sz="2750" spc="180">
                <a:solidFill>
                  <a:srgbClr val="464646"/>
                </a:solidFill>
                <a:latin typeface="Trebuchet MS"/>
                <a:cs typeface="Trebuchet MS"/>
              </a:rPr>
              <a:t>adds</a:t>
            </a:r>
            <a:r>
              <a:rPr sz="2750" spc="-75">
                <a:solidFill>
                  <a:srgbClr val="464646"/>
                </a:solidFill>
                <a:latin typeface="Trebuchet MS"/>
                <a:cs typeface="Trebuchet MS"/>
              </a:rPr>
              <a:t> </a:t>
            </a:r>
            <a:r>
              <a:rPr sz="2750" spc="125">
                <a:solidFill>
                  <a:srgbClr val="4F81BC"/>
                </a:solidFill>
                <a:latin typeface="Trebuchet MS"/>
                <a:cs typeface="Trebuchet MS"/>
              </a:rPr>
              <a:t>pairs</a:t>
            </a:r>
            <a:r>
              <a:rPr sz="2750" spc="-65">
                <a:solidFill>
                  <a:srgbClr val="4F81BC"/>
                </a:solidFill>
                <a:latin typeface="Trebuchet MS"/>
                <a:cs typeface="Trebuchet MS"/>
              </a:rPr>
              <a:t> </a:t>
            </a:r>
            <a:r>
              <a:rPr sz="2750">
                <a:solidFill>
                  <a:srgbClr val="4F81BC"/>
                </a:solidFill>
                <a:latin typeface="Trebuchet MS"/>
                <a:cs typeface="Trebuchet MS"/>
              </a:rPr>
              <a:t>of</a:t>
            </a:r>
            <a:r>
              <a:rPr sz="2750" spc="-125">
                <a:solidFill>
                  <a:srgbClr val="4F81BC"/>
                </a:solidFill>
                <a:latin typeface="Trebuchet MS"/>
                <a:cs typeface="Trebuchet MS"/>
              </a:rPr>
              <a:t> </a:t>
            </a:r>
            <a:r>
              <a:rPr sz="2750" spc="125">
                <a:solidFill>
                  <a:srgbClr val="4F81BC"/>
                </a:solidFill>
                <a:latin typeface="Trebuchet MS"/>
                <a:cs typeface="Trebuchet MS"/>
              </a:rPr>
              <a:t>rank</a:t>
            </a:r>
            <a:r>
              <a:rPr sz="2750" spc="-65">
                <a:solidFill>
                  <a:srgbClr val="4F81BC"/>
                </a:solidFill>
                <a:latin typeface="Trebuchet MS"/>
                <a:cs typeface="Trebuchet MS"/>
              </a:rPr>
              <a:t> </a:t>
            </a:r>
            <a:r>
              <a:rPr sz="2750" spc="114">
                <a:solidFill>
                  <a:srgbClr val="4F81BC"/>
                </a:solidFill>
                <a:latin typeface="Trebuchet MS"/>
                <a:cs typeface="Trebuchet MS"/>
              </a:rPr>
              <a:t>decomposition</a:t>
            </a:r>
            <a:r>
              <a:rPr sz="2750" spc="-90">
                <a:solidFill>
                  <a:srgbClr val="4F81BC"/>
                </a:solidFill>
                <a:latin typeface="Trebuchet MS"/>
                <a:cs typeface="Trebuchet MS"/>
              </a:rPr>
              <a:t> </a:t>
            </a:r>
            <a:r>
              <a:rPr sz="2750" spc="70">
                <a:solidFill>
                  <a:srgbClr val="4F81BC"/>
                </a:solidFill>
                <a:latin typeface="Trebuchet MS"/>
                <a:cs typeface="Trebuchet MS"/>
              </a:rPr>
              <a:t>weight</a:t>
            </a:r>
            <a:r>
              <a:rPr sz="2750" spc="-130">
                <a:solidFill>
                  <a:srgbClr val="4F81BC"/>
                </a:solidFill>
                <a:latin typeface="Trebuchet MS"/>
                <a:cs typeface="Trebuchet MS"/>
              </a:rPr>
              <a:t> </a:t>
            </a:r>
            <a:r>
              <a:rPr sz="2750" spc="105">
                <a:solidFill>
                  <a:srgbClr val="4F81BC"/>
                </a:solidFill>
                <a:latin typeface="Trebuchet MS"/>
                <a:cs typeface="Trebuchet MS"/>
              </a:rPr>
              <a:t>matrices</a:t>
            </a:r>
            <a:r>
              <a:rPr sz="2750" spc="25">
                <a:solidFill>
                  <a:srgbClr val="4F81BC"/>
                </a:solidFill>
                <a:latin typeface="Trebuchet MS"/>
                <a:cs typeface="Trebuchet MS"/>
              </a:rPr>
              <a:t> </a:t>
            </a:r>
            <a:r>
              <a:rPr sz="2750" spc="35">
                <a:solidFill>
                  <a:srgbClr val="464646"/>
                </a:solidFill>
                <a:latin typeface="Trebuchet MS"/>
                <a:cs typeface="Trebuchet MS"/>
              </a:rPr>
              <a:t>(called </a:t>
            </a:r>
            <a:r>
              <a:rPr sz="2750" spc="90">
                <a:solidFill>
                  <a:srgbClr val="464646"/>
                </a:solidFill>
                <a:latin typeface="Trebuchet MS"/>
                <a:cs typeface="Trebuchet MS"/>
              </a:rPr>
              <a:t>update</a:t>
            </a:r>
            <a:r>
              <a:rPr sz="2750" spc="-65">
                <a:solidFill>
                  <a:srgbClr val="464646"/>
                </a:solidFill>
                <a:latin typeface="Trebuchet MS"/>
                <a:cs typeface="Trebuchet MS"/>
              </a:rPr>
              <a:t> </a:t>
            </a:r>
            <a:r>
              <a:rPr sz="2750" spc="95">
                <a:solidFill>
                  <a:srgbClr val="464646"/>
                </a:solidFill>
                <a:latin typeface="Trebuchet MS"/>
                <a:cs typeface="Trebuchet MS"/>
              </a:rPr>
              <a:t>matrices)</a:t>
            </a:r>
            <a:r>
              <a:rPr sz="2750" spc="-105">
                <a:solidFill>
                  <a:srgbClr val="464646"/>
                </a:solidFill>
                <a:latin typeface="Trebuchet MS"/>
                <a:cs typeface="Trebuchet MS"/>
              </a:rPr>
              <a:t> </a:t>
            </a:r>
            <a:r>
              <a:rPr sz="2750">
                <a:solidFill>
                  <a:srgbClr val="464646"/>
                </a:solidFill>
                <a:latin typeface="Trebuchet MS"/>
                <a:cs typeface="Trebuchet MS"/>
              </a:rPr>
              <a:t>to</a:t>
            </a:r>
            <a:r>
              <a:rPr sz="2750" spc="-80">
                <a:solidFill>
                  <a:srgbClr val="464646"/>
                </a:solidFill>
                <a:latin typeface="Trebuchet MS"/>
                <a:cs typeface="Trebuchet MS"/>
              </a:rPr>
              <a:t> </a:t>
            </a:r>
            <a:r>
              <a:rPr sz="2750" spc="90">
                <a:solidFill>
                  <a:srgbClr val="464646"/>
                </a:solidFill>
                <a:latin typeface="Trebuchet MS"/>
                <a:cs typeface="Trebuchet MS"/>
              </a:rPr>
              <a:t>each</a:t>
            </a:r>
            <a:r>
              <a:rPr sz="2750" spc="-90">
                <a:solidFill>
                  <a:srgbClr val="464646"/>
                </a:solidFill>
                <a:latin typeface="Trebuchet MS"/>
                <a:cs typeface="Trebuchet MS"/>
              </a:rPr>
              <a:t> </a:t>
            </a:r>
            <a:r>
              <a:rPr sz="2750">
                <a:solidFill>
                  <a:srgbClr val="464646"/>
                </a:solidFill>
                <a:latin typeface="Trebuchet MS"/>
                <a:cs typeface="Trebuchet MS"/>
              </a:rPr>
              <a:t>layer</a:t>
            </a:r>
            <a:r>
              <a:rPr sz="2750" spc="-105">
                <a:solidFill>
                  <a:srgbClr val="464646"/>
                </a:solidFill>
                <a:latin typeface="Trebuchet MS"/>
                <a:cs typeface="Trebuchet MS"/>
              </a:rPr>
              <a:t> </a:t>
            </a:r>
            <a:r>
              <a:rPr sz="2750">
                <a:solidFill>
                  <a:srgbClr val="464646"/>
                </a:solidFill>
                <a:latin typeface="Trebuchet MS"/>
                <a:cs typeface="Trebuchet MS"/>
              </a:rPr>
              <a:t>of</a:t>
            </a:r>
            <a:r>
              <a:rPr sz="2750" spc="-110">
                <a:solidFill>
                  <a:srgbClr val="464646"/>
                </a:solidFill>
                <a:latin typeface="Trebuchet MS"/>
                <a:cs typeface="Trebuchet MS"/>
              </a:rPr>
              <a:t> </a:t>
            </a:r>
            <a:r>
              <a:rPr sz="2750">
                <a:solidFill>
                  <a:srgbClr val="464646"/>
                </a:solidFill>
                <a:latin typeface="Trebuchet MS"/>
                <a:cs typeface="Trebuchet MS"/>
              </a:rPr>
              <a:t>the</a:t>
            </a:r>
            <a:r>
              <a:rPr sz="2750" spc="-60">
                <a:solidFill>
                  <a:srgbClr val="464646"/>
                </a:solidFill>
                <a:latin typeface="Trebuchet MS"/>
                <a:cs typeface="Trebuchet MS"/>
              </a:rPr>
              <a:t> </a:t>
            </a:r>
            <a:r>
              <a:rPr sz="2750" spc="-20">
                <a:solidFill>
                  <a:srgbClr val="464646"/>
                </a:solidFill>
                <a:latin typeface="Trebuchet MS"/>
                <a:cs typeface="Trebuchet MS"/>
              </a:rPr>
              <a:t>LLM.</a:t>
            </a:r>
            <a:endParaRPr sz="2750">
              <a:latin typeface="Trebuchet MS"/>
              <a:cs typeface="Trebuchet MS"/>
            </a:endParaRPr>
          </a:p>
          <a:p>
            <a:pPr>
              <a:lnSpc>
                <a:spcPct val="100000"/>
              </a:lnSpc>
              <a:spcBef>
                <a:spcPts val="1535"/>
              </a:spcBef>
              <a:buClr>
                <a:srgbClr val="464646"/>
              </a:buClr>
              <a:buFont typeface="Arial MT"/>
              <a:buChar char="•"/>
            </a:pPr>
            <a:endParaRPr sz="2750">
              <a:latin typeface="Trebuchet MS"/>
              <a:cs typeface="Trebuchet MS"/>
            </a:endParaRPr>
          </a:p>
          <a:p>
            <a:pPr marL="469900" marR="1091565" indent="-457834">
              <a:lnSpc>
                <a:spcPct val="102400"/>
              </a:lnSpc>
              <a:buFont typeface="Arial MT"/>
              <a:buChar char="•"/>
              <a:tabLst>
                <a:tab pos="469900" algn="l"/>
              </a:tabLst>
            </a:pPr>
            <a:r>
              <a:rPr sz="2750">
                <a:solidFill>
                  <a:srgbClr val="464646"/>
                </a:solidFill>
                <a:latin typeface="Trebuchet MS"/>
                <a:cs typeface="Trebuchet MS"/>
              </a:rPr>
              <a:t>Only</a:t>
            </a:r>
            <a:r>
              <a:rPr sz="2750" spc="-20">
                <a:solidFill>
                  <a:srgbClr val="464646"/>
                </a:solidFill>
                <a:latin typeface="Trebuchet MS"/>
                <a:cs typeface="Trebuchet MS"/>
              </a:rPr>
              <a:t> </a:t>
            </a:r>
            <a:r>
              <a:rPr sz="2750">
                <a:solidFill>
                  <a:srgbClr val="464646"/>
                </a:solidFill>
                <a:latin typeface="Trebuchet MS"/>
                <a:cs typeface="Trebuchet MS"/>
              </a:rPr>
              <a:t>the</a:t>
            </a:r>
            <a:r>
              <a:rPr sz="2750" spc="-130">
                <a:solidFill>
                  <a:srgbClr val="464646"/>
                </a:solidFill>
                <a:latin typeface="Trebuchet MS"/>
                <a:cs typeface="Trebuchet MS"/>
              </a:rPr>
              <a:t> </a:t>
            </a:r>
            <a:r>
              <a:rPr sz="2750" spc="90">
                <a:solidFill>
                  <a:srgbClr val="464646"/>
                </a:solidFill>
                <a:latin typeface="Trebuchet MS"/>
                <a:cs typeface="Trebuchet MS"/>
              </a:rPr>
              <a:t>update</a:t>
            </a:r>
            <a:r>
              <a:rPr sz="2750" spc="-125">
                <a:solidFill>
                  <a:srgbClr val="464646"/>
                </a:solidFill>
                <a:latin typeface="Trebuchet MS"/>
                <a:cs typeface="Trebuchet MS"/>
              </a:rPr>
              <a:t> </a:t>
            </a:r>
            <a:r>
              <a:rPr sz="2750" spc="55">
                <a:solidFill>
                  <a:srgbClr val="464646"/>
                </a:solidFill>
                <a:latin typeface="Trebuchet MS"/>
                <a:cs typeface="Trebuchet MS"/>
              </a:rPr>
              <a:t>matrices,</a:t>
            </a:r>
            <a:r>
              <a:rPr sz="2750" spc="-60">
                <a:solidFill>
                  <a:srgbClr val="464646"/>
                </a:solidFill>
                <a:latin typeface="Trebuchet MS"/>
                <a:cs typeface="Trebuchet MS"/>
              </a:rPr>
              <a:t> </a:t>
            </a:r>
            <a:r>
              <a:rPr sz="2750" spc="105">
                <a:solidFill>
                  <a:srgbClr val="464646"/>
                </a:solidFill>
                <a:latin typeface="Trebuchet MS"/>
                <a:cs typeface="Trebuchet MS"/>
              </a:rPr>
              <a:t>which</a:t>
            </a:r>
            <a:r>
              <a:rPr sz="2750" spc="-80">
                <a:solidFill>
                  <a:srgbClr val="464646"/>
                </a:solidFill>
                <a:latin typeface="Trebuchet MS"/>
                <a:cs typeface="Trebuchet MS"/>
              </a:rPr>
              <a:t> </a:t>
            </a:r>
            <a:r>
              <a:rPr sz="2750" spc="80">
                <a:solidFill>
                  <a:srgbClr val="464646"/>
                </a:solidFill>
                <a:latin typeface="Trebuchet MS"/>
                <a:cs typeface="Trebuchet MS"/>
              </a:rPr>
              <a:t>have</a:t>
            </a:r>
            <a:r>
              <a:rPr sz="2750" spc="-40">
                <a:solidFill>
                  <a:srgbClr val="464646"/>
                </a:solidFill>
                <a:latin typeface="Trebuchet MS"/>
                <a:cs typeface="Trebuchet MS"/>
              </a:rPr>
              <a:t> </a:t>
            </a:r>
            <a:r>
              <a:rPr sz="2750" spc="105">
                <a:solidFill>
                  <a:srgbClr val="9BBA58"/>
                </a:solidFill>
                <a:latin typeface="Trebuchet MS"/>
                <a:cs typeface="Trebuchet MS"/>
              </a:rPr>
              <a:t>significantly</a:t>
            </a:r>
            <a:r>
              <a:rPr sz="2750" spc="-85">
                <a:solidFill>
                  <a:srgbClr val="9BBA58"/>
                </a:solidFill>
                <a:latin typeface="Trebuchet MS"/>
                <a:cs typeface="Trebuchet MS"/>
              </a:rPr>
              <a:t> </a:t>
            </a:r>
            <a:r>
              <a:rPr sz="2750" spc="-10">
                <a:solidFill>
                  <a:srgbClr val="464646"/>
                </a:solidFill>
                <a:latin typeface="Trebuchet MS"/>
                <a:cs typeface="Trebuchet MS"/>
              </a:rPr>
              <a:t>fewer </a:t>
            </a:r>
            <a:r>
              <a:rPr sz="2750" spc="85">
                <a:solidFill>
                  <a:srgbClr val="464646"/>
                </a:solidFill>
                <a:latin typeface="Trebuchet MS"/>
                <a:cs typeface="Trebuchet MS"/>
              </a:rPr>
              <a:t>parameters</a:t>
            </a:r>
            <a:r>
              <a:rPr sz="2750" spc="-85">
                <a:solidFill>
                  <a:srgbClr val="464646"/>
                </a:solidFill>
                <a:latin typeface="Trebuchet MS"/>
                <a:cs typeface="Trebuchet MS"/>
              </a:rPr>
              <a:t> </a:t>
            </a:r>
            <a:r>
              <a:rPr sz="2750" spc="114">
                <a:solidFill>
                  <a:srgbClr val="464646"/>
                </a:solidFill>
                <a:latin typeface="Trebuchet MS"/>
                <a:cs typeface="Trebuchet MS"/>
              </a:rPr>
              <a:t>than</a:t>
            </a:r>
            <a:r>
              <a:rPr sz="2750" spc="-80">
                <a:solidFill>
                  <a:srgbClr val="464646"/>
                </a:solidFill>
                <a:latin typeface="Trebuchet MS"/>
                <a:cs typeface="Trebuchet MS"/>
              </a:rPr>
              <a:t> </a:t>
            </a:r>
            <a:r>
              <a:rPr sz="2750">
                <a:solidFill>
                  <a:srgbClr val="464646"/>
                </a:solidFill>
                <a:latin typeface="Trebuchet MS"/>
                <a:cs typeface="Trebuchet MS"/>
              </a:rPr>
              <a:t>the</a:t>
            </a:r>
            <a:r>
              <a:rPr sz="2750" spc="-60">
                <a:solidFill>
                  <a:srgbClr val="464646"/>
                </a:solidFill>
                <a:latin typeface="Trebuchet MS"/>
                <a:cs typeface="Trebuchet MS"/>
              </a:rPr>
              <a:t> </a:t>
            </a:r>
            <a:r>
              <a:rPr sz="2750" spc="85">
                <a:solidFill>
                  <a:srgbClr val="464646"/>
                </a:solidFill>
                <a:latin typeface="Trebuchet MS"/>
                <a:cs typeface="Trebuchet MS"/>
              </a:rPr>
              <a:t>original</a:t>
            </a:r>
            <a:r>
              <a:rPr sz="2750" spc="-95">
                <a:solidFill>
                  <a:srgbClr val="464646"/>
                </a:solidFill>
                <a:latin typeface="Trebuchet MS"/>
                <a:cs typeface="Trebuchet MS"/>
              </a:rPr>
              <a:t> </a:t>
            </a:r>
            <a:r>
              <a:rPr sz="2750" spc="95">
                <a:solidFill>
                  <a:srgbClr val="464646"/>
                </a:solidFill>
                <a:latin typeface="Trebuchet MS"/>
                <a:cs typeface="Trebuchet MS"/>
              </a:rPr>
              <a:t>model</a:t>
            </a:r>
            <a:r>
              <a:rPr sz="2750" spc="-95">
                <a:solidFill>
                  <a:srgbClr val="464646"/>
                </a:solidFill>
                <a:latin typeface="Trebuchet MS"/>
                <a:cs typeface="Trebuchet MS"/>
              </a:rPr>
              <a:t> </a:t>
            </a:r>
            <a:r>
              <a:rPr sz="2750" spc="50">
                <a:solidFill>
                  <a:srgbClr val="464646"/>
                </a:solidFill>
                <a:latin typeface="Trebuchet MS"/>
                <a:cs typeface="Trebuchet MS"/>
              </a:rPr>
              <a:t>weights,</a:t>
            </a:r>
            <a:r>
              <a:rPr sz="2750" spc="-75">
                <a:solidFill>
                  <a:srgbClr val="464646"/>
                </a:solidFill>
                <a:latin typeface="Trebuchet MS"/>
                <a:cs typeface="Trebuchet MS"/>
              </a:rPr>
              <a:t> </a:t>
            </a:r>
            <a:r>
              <a:rPr sz="2750">
                <a:solidFill>
                  <a:srgbClr val="464646"/>
                </a:solidFill>
                <a:latin typeface="Trebuchet MS"/>
                <a:cs typeface="Trebuchet MS"/>
              </a:rPr>
              <a:t>are</a:t>
            </a:r>
            <a:r>
              <a:rPr sz="2750" spc="-60">
                <a:solidFill>
                  <a:srgbClr val="464646"/>
                </a:solidFill>
                <a:latin typeface="Trebuchet MS"/>
                <a:cs typeface="Trebuchet MS"/>
              </a:rPr>
              <a:t> </a:t>
            </a:r>
            <a:r>
              <a:rPr sz="2750" spc="-10">
                <a:solidFill>
                  <a:srgbClr val="464646"/>
                </a:solidFill>
                <a:latin typeface="Trebuchet MS"/>
                <a:cs typeface="Trebuchet MS"/>
              </a:rPr>
              <a:t>trained.</a:t>
            </a:r>
            <a:endParaRPr sz="2750">
              <a:latin typeface="Trebuchet MS"/>
              <a:cs typeface="Trebuchet MS"/>
            </a:endParaRPr>
          </a:p>
        </p:txBody>
      </p:sp>
      <p:sp>
        <p:nvSpPr>
          <p:cNvPr id="4" name="object 4"/>
          <p:cNvSpPr txBox="1"/>
          <p:nvPr/>
        </p:nvSpPr>
        <p:spPr>
          <a:xfrm>
            <a:off x="11709781" y="6478587"/>
            <a:ext cx="201295" cy="208915"/>
          </a:xfrm>
          <a:prstGeom prst="rect">
            <a:avLst/>
          </a:prstGeom>
        </p:spPr>
        <p:txBody>
          <a:bodyPr vert="horz" wrap="square" lIns="0" tIns="12700" rIns="0" bIns="0" rtlCol="0">
            <a:spAutoFit/>
          </a:bodyPr>
          <a:lstStyle/>
          <a:p>
            <a:pPr marL="12700">
              <a:lnSpc>
                <a:spcPct val="100000"/>
              </a:lnSpc>
              <a:spcBef>
                <a:spcPts val="100"/>
              </a:spcBef>
            </a:pPr>
            <a:r>
              <a:rPr sz="1200" spc="35">
                <a:solidFill>
                  <a:srgbClr val="888888"/>
                </a:solidFill>
                <a:latin typeface="Trebuchet MS"/>
                <a:cs typeface="Trebuchet MS"/>
              </a:rPr>
              <a:t>60</a:t>
            </a:r>
            <a:endParaRPr sz="1200">
              <a:latin typeface="Trebuchet MS"/>
              <a:cs typeface="Trebuchet MS"/>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LoRA</a:t>
            </a:r>
            <a:r>
              <a:rPr spc="-100"/>
              <a:t> </a:t>
            </a:r>
            <a:r>
              <a:rPr sz="3200"/>
              <a:t>-</a:t>
            </a:r>
            <a:r>
              <a:rPr sz="3200" spc="-145"/>
              <a:t> </a:t>
            </a:r>
            <a:r>
              <a:rPr sz="3200" spc="180"/>
              <a:t>Summary</a:t>
            </a:r>
            <a:endParaRPr sz="3200"/>
          </a:p>
        </p:txBody>
      </p:sp>
    </p:spTree>
    <p:extLst>
      <p:ext uri="{BB962C8B-B14F-4D97-AF65-F5344CB8AC3E}">
        <p14:creationId xmlns:p14="http://schemas.microsoft.com/office/powerpoint/2010/main" val="57073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39540-9895-EA3B-0D32-CEA142455566}"/>
              </a:ext>
            </a:extLst>
          </p:cNvPr>
          <p:cNvSpPr>
            <a:spLocks noGrp="1"/>
          </p:cNvSpPr>
          <p:nvPr>
            <p:ph idx="1"/>
          </p:nvPr>
        </p:nvSpPr>
        <p:spPr>
          <a:xfrm>
            <a:off x="516081" y="583158"/>
            <a:ext cx="10515600" cy="5184186"/>
          </a:xfrm>
        </p:spPr>
        <p:txBody>
          <a:bodyPr/>
          <a:lstStyle/>
          <a:p>
            <a:r>
              <a:rPr lang="en-US"/>
              <a:t>The major downside of fine-tuning is that the new model contains as many parameters as in the original model</a:t>
            </a:r>
            <a:endParaRPr lang="en-IN"/>
          </a:p>
        </p:txBody>
      </p:sp>
      <p:sp>
        <p:nvSpPr>
          <p:cNvPr id="5" name="TextBox 4">
            <a:extLst>
              <a:ext uri="{FF2B5EF4-FFF2-40B4-BE49-F238E27FC236}">
                <a16:creationId xmlns:a16="http://schemas.microsoft.com/office/drawing/2014/main" id="{EFB18364-E394-5231-70CE-732F1E0C2334}"/>
              </a:ext>
            </a:extLst>
          </p:cNvPr>
          <p:cNvSpPr txBox="1"/>
          <p:nvPr/>
        </p:nvSpPr>
        <p:spPr>
          <a:xfrm>
            <a:off x="516081" y="1794255"/>
            <a:ext cx="11513127" cy="4062651"/>
          </a:xfrm>
          <a:prstGeom prst="rect">
            <a:avLst/>
          </a:prstGeom>
          <a:noFill/>
          <a:ln w="66675">
            <a:solidFill>
              <a:schemeClr val="accent6">
                <a:lumMod val="60000"/>
                <a:lumOff val="40000"/>
              </a:schemeClr>
            </a:solidFill>
          </a:ln>
        </p:spPr>
        <p:txBody>
          <a:bodyPr wrap="square">
            <a:spAutoFit/>
          </a:bodyPr>
          <a:lstStyle/>
          <a:p>
            <a:r>
              <a:rPr lang="en-US" b="1" err="1"/>
              <a:t>LoRA</a:t>
            </a:r>
            <a:r>
              <a:rPr lang="en-US" b="1"/>
              <a:t> possesses several key advantages.</a:t>
            </a:r>
          </a:p>
          <a:p>
            <a:r>
              <a:rPr lang="en-US"/>
              <a:t>• </a:t>
            </a:r>
            <a:r>
              <a:rPr lang="en-US" sz="2000"/>
              <a:t>A pre-trained model can be shared and used to build many small </a:t>
            </a:r>
            <a:r>
              <a:rPr lang="en-US" sz="2000" err="1"/>
              <a:t>LoRA</a:t>
            </a:r>
            <a:r>
              <a:rPr lang="en-US" sz="2000"/>
              <a:t> modules for different tasks. We can freeze the shared model and efficiently </a:t>
            </a:r>
            <a:r>
              <a:rPr lang="en-US" sz="2000" b="1">
                <a:solidFill>
                  <a:schemeClr val="accent6">
                    <a:lumMod val="75000"/>
                  </a:schemeClr>
                </a:solidFill>
              </a:rPr>
              <a:t>switch tasks by replacing the matrices A and B </a:t>
            </a:r>
            <a:r>
              <a:rPr lang="en-US" sz="2000"/>
              <a:t>, reducing the storage requirement and task-switching overhead significantly.</a:t>
            </a:r>
          </a:p>
          <a:p>
            <a:endParaRPr lang="en-US" sz="2000"/>
          </a:p>
          <a:p>
            <a:r>
              <a:rPr lang="en-US" sz="2000"/>
              <a:t>• </a:t>
            </a:r>
            <a:r>
              <a:rPr lang="en-US" sz="2000" err="1"/>
              <a:t>LoRA</a:t>
            </a:r>
            <a:r>
              <a:rPr lang="en-US" sz="2000"/>
              <a:t> makes training more efficient and </a:t>
            </a:r>
            <a:r>
              <a:rPr lang="en-US" sz="2000" b="1">
                <a:solidFill>
                  <a:schemeClr val="accent6">
                    <a:lumMod val="75000"/>
                  </a:schemeClr>
                </a:solidFill>
              </a:rPr>
              <a:t>lowers the hardware barrier </a:t>
            </a:r>
            <a:r>
              <a:rPr lang="en-US" sz="2000"/>
              <a:t>to entry by up to 3 times when using adaptive optimizers since we </a:t>
            </a:r>
            <a:r>
              <a:rPr lang="en-US" sz="2000" b="1">
                <a:solidFill>
                  <a:schemeClr val="accent6">
                    <a:lumMod val="75000"/>
                  </a:schemeClr>
                </a:solidFill>
              </a:rPr>
              <a:t>do not need to calculate the gradients or maintain the optimizer states for most parameters</a:t>
            </a:r>
            <a:r>
              <a:rPr lang="en-US" sz="2000"/>
              <a:t>. Instead, we only optimize the injected, much smaller low-rank matrices.</a:t>
            </a:r>
          </a:p>
          <a:p>
            <a:endParaRPr lang="en-US" sz="2000"/>
          </a:p>
          <a:p>
            <a:r>
              <a:rPr lang="en-US" sz="2000"/>
              <a:t>• Simpler linear design allows us </a:t>
            </a:r>
            <a:r>
              <a:rPr lang="en-US" sz="2000" b="1">
                <a:solidFill>
                  <a:schemeClr val="accent6">
                    <a:lumMod val="75000"/>
                  </a:schemeClr>
                </a:solidFill>
              </a:rPr>
              <a:t>to merge the trainable matrices with the frozen weights when deployed</a:t>
            </a:r>
            <a:r>
              <a:rPr lang="en-US" sz="2000"/>
              <a:t>, introducing no inference latency compared to a fully fine-tuned model, by construction.</a:t>
            </a:r>
          </a:p>
          <a:p>
            <a:endParaRPr lang="en-US" sz="2000"/>
          </a:p>
          <a:p>
            <a:r>
              <a:rPr lang="en-US" sz="2000"/>
              <a:t>• </a:t>
            </a:r>
            <a:r>
              <a:rPr lang="en-US" sz="2000" err="1"/>
              <a:t>LoRA</a:t>
            </a:r>
            <a:r>
              <a:rPr lang="en-US" sz="2000"/>
              <a:t> is orthogonal to many prior methods and </a:t>
            </a:r>
            <a:r>
              <a:rPr lang="en-US" sz="2000" b="1">
                <a:solidFill>
                  <a:schemeClr val="accent6">
                    <a:lumMod val="75000"/>
                  </a:schemeClr>
                </a:solidFill>
              </a:rPr>
              <a:t>can be combined with many of them</a:t>
            </a:r>
            <a:r>
              <a:rPr lang="en-US" sz="2000"/>
              <a:t>, such as prefix-tuning</a:t>
            </a:r>
            <a:endParaRPr lang="en-IN" sz="2000"/>
          </a:p>
        </p:txBody>
      </p:sp>
    </p:spTree>
    <p:extLst>
      <p:ext uri="{BB962C8B-B14F-4D97-AF65-F5344CB8AC3E}">
        <p14:creationId xmlns:p14="http://schemas.microsoft.com/office/powerpoint/2010/main" val="2169868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D151-46DD-486A-A4BA-5433C6F51B69}"/>
              </a:ext>
            </a:extLst>
          </p:cNvPr>
          <p:cNvSpPr>
            <a:spLocks noGrp="1"/>
          </p:cNvSpPr>
          <p:nvPr>
            <p:ph type="title"/>
          </p:nvPr>
        </p:nvSpPr>
        <p:spPr/>
        <p:txBody>
          <a:bodyPr>
            <a:normAutofit fontScale="90000"/>
          </a:bodyPr>
          <a:lstStyle/>
          <a:p>
            <a:r>
              <a:rPr lang="en-IN"/>
              <a:t>Intrinsic Dimension</a:t>
            </a:r>
          </a:p>
        </p:txBody>
      </p:sp>
      <p:sp>
        <p:nvSpPr>
          <p:cNvPr id="3" name="Content Placeholder 2">
            <a:extLst>
              <a:ext uri="{FF2B5EF4-FFF2-40B4-BE49-F238E27FC236}">
                <a16:creationId xmlns:a16="http://schemas.microsoft.com/office/drawing/2014/main" id="{074728DB-A46C-E223-1CB3-128C7B9541E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51E52E6-5577-FA08-F1A1-9FD9FBC2B45B}"/>
              </a:ext>
            </a:extLst>
          </p:cNvPr>
          <p:cNvPicPr>
            <a:picLocks noChangeAspect="1"/>
          </p:cNvPicPr>
          <p:nvPr/>
        </p:nvPicPr>
        <p:blipFill>
          <a:blip r:embed="rId2"/>
          <a:stretch>
            <a:fillRect/>
          </a:stretch>
        </p:blipFill>
        <p:spPr>
          <a:xfrm>
            <a:off x="838200" y="1779056"/>
            <a:ext cx="10180218" cy="3299887"/>
          </a:xfrm>
          <a:prstGeom prst="rect">
            <a:avLst/>
          </a:prstGeom>
        </p:spPr>
      </p:pic>
    </p:spTree>
    <p:extLst>
      <p:ext uri="{BB962C8B-B14F-4D97-AF65-F5344CB8AC3E}">
        <p14:creationId xmlns:p14="http://schemas.microsoft.com/office/powerpoint/2010/main" val="2457637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BEE0-BBF9-3367-D3CA-681C3B00BD3C}"/>
              </a:ext>
            </a:extLst>
          </p:cNvPr>
          <p:cNvSpPr>
            <a:spLocks noGrp="1"/>
          </p:cNvSpPr>
          <p:nvPr>
            <p:ph type="title"/>
          </p:nvPr>
        </p:nvSpPr>
        <p:spPr/>
        <p:txBody>
          <a:bodyPr>
            <a:normAutofit fontScale="90000"/>
          </a:bodyPr>
          <a:lstStyle/>
          <a:p>
            <a:r>
              <a:rPr lang="en-IN"/>
              <a:t>LORA Aligns with Intrinsic Dimension</a:t>
            </a:r>
          </a:p>
        </p:txBody>
      </p:sp>
      <p:sp>
        <p:nvSpPr>
          <p:cNvPr id="3" name="Content Placeholder 2">
            <a:extLst>
              <a:ext uri="{FF2B5EF4-FFF2-40B4-BE49-F238E27FC236}">
                <a16:creationId xmlns:a16="http://schemas.microsoft.com/office/drawing/2014/main" id="{025274EF-6D55-9EC1-58EF-E4109EFE08F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E1931AA-B235-ABDC-0D9D-CA89FF474C2B}"/>
              </a:ext>
            </a:extLst>
          </p:cNvPr>
          <p:cNvPicPr>
            <a:picLocks noChangeAspect="1"/>
          </p:cNvPicPr>
          <p:nvPr/>
        </p:nvPicPr>
        <p:blipFill>
          <a:blip r:embed="rId2"/>
          <a:stretch>
            <a:fillRect/>
          </a:stretch>
        </p:blipFill>
        <p:spPr>
          <a:xfrm>
            <a:off x="1475229" y="1279172"/>
            <a:ext cx="9658143" cy="4897791"/>
          </a:xfrm>
          <a:prstGeom prst="rect">
            <a:avLst/>
          </a:prstGeom>
        </p:spPr>
      </p:pic>
    </p:spTree>
    <p:extLst>
      <p:ext uri="{BB962C8B-B14F-4D97-AF65-F5344CB8AC3E}">
        <p14:creationId xmlns:p14="http://schemas.microsoft.com/office/powerpoint/2010/main" val="4010061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2E2D-9E76-78E4-DC61-E02AF02F7D00}"/>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2D97D4D5-8DA6-61D1-32B4-46AA690B9424}"/>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A0A0DA2A-2826-D2EB-317E-1178F3C2B900}"/>
              </a:ext>
            </a:extLst>
          </p:cNvPr>
          <p:cNvSpPr txBox="1"/>
          <p:nvPr/>
        </p:nvSpPr>
        <p:spPr>
          <a:xfrm>
            <a:off x="748145" y="801190"/>
            <a:ext cx="10733810" cy="3970318"/>
          </a:xfrm>
          <a:prstGeom prst="rect">
            <a:avLst/>
          </a:prstGeom>
          <a:noFill/>
          <a:ln w="66675">
            <a:solidFill>
              <a:schemeClr val="accent6">
                <a:lumMod val="75000"/>
              </a:schemeClr>
            </a:solidFill>
          </a:ln>
        </p:spPr>
        <p:txBody>
          <a:bodyPr wrap="square">
            <a:spAutoFit/>
          </a:bodyPr>
          <a:lstStyle/>
          <a:p>
            <a:r>
              <a:rPr lang="en-US" sz="2800"/>
              <a:t>The intrinsic dimension represents the minimal effective degrees of freedom. </a:t>
            </a:r>
          </a:p>
          <a:p>
            <a:endParaRPr lang="en-US" sz="2800"/>
          </a:p>
          <a:p>
            <a:r>
              <a:rPr lang="en-US" sz="2800"/>
              <a:t>By using a low-rank approximation, we are modeling the updates using only the essential parameters (aligned with the intrinsic dimension).</a:t>
            </a:r>
          </a:p>
          <a:p>
            <a:endParaRPr lang="en-US" sz="2800"/>
          </a:p>
          <a:p>
            <a:r>
              <a:rPr lang="en-US" sz="2800"/>
              <a:t>This approach avoids the redundancy of full-rank matrices and focuses on the core components that contribute most to the task-specific adaptation.</a:t>
            </a:r>
            <a:endParaRPr lang="en-IN" sz="2800"/>
          </a:p>
        </p:txBody>
      </p:sp>
    </p:spTree>
    <p:extLst>
      <p:ext uri="{BB962C8B-B14F-4D97-AF65-F5344CB8AC3E}">
        <p14:creationId xmlns:p14="http://schemas.microsoft.com/office/powerpoint/2010/main" val="3915258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E7FF48-9121-4FE7-9F31-63E6D5C192AE}"/>
              </a:ext>
            </a:extLst>
          </p:cNvPr>
          <p:cNvSpPr>
            <a:spLocks noGrp="1"/>
          </p:cNvSpPr>
          <p:nvPr>
            <p:ph idx="1"/>
          </p:nvPr>
        </p:nvSpPr>
        <p:spPr/>
        <p:txBody>
          <a:bodyPr/>
          <a:lstStyle/>
          <a:p>
            <a:endParaRPr lang="en-IN"/>
          </a:p>
        </p:txBody>
      </p:sp>
      <p:sp>
        <p:nvSpPr>
          <p:cNvPr id="6" name="Rectangle 5">
            <a:extLst>
              <a:ext uri="{FF2B5EF4-FFF2-40B4-BE49-F238E27FC236}">
                <a16:creationId xmlns:a16="http://schemas.microsoft.com/office/drawing/2014/main" id="{6C5019E6-2BD9-4F92-A543-21D90A1A90AC}"/>
              </a:ext>
            </a:extLst>
          </p:cNvPr>
          <p:cNvSpPr/>
          <p:nvPr/>
        </p:nvSpPr>
        <p:spPr>
          <a:xfrm>
            <a:off x="1497840" y="1513927"/>
            <a:ext cx="8860221" cy="3830145"/>
          </a:xfrm>
          <a:prstGeom prst="rect">
            <a:avLst/>
          </a:prstGeom>
          <a:solidFill>
            <a:srgbClr val="FDDA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000" spc="0" err="1">
                <a:solidFill>
                  <a:schemeClr val="tx1"/>
                </a:solidFill>
                <a:latin typeface="Times New Roman" panose="02020603050405020304" pitchFamily="18" charset="0"/>
                <a:cs typeface="Times New Roman" panose="02020603050405020304" pitchFamily="18" charset="0"/>
              </a:rPr>
              <a:t>QLoRA</a:t>
            </a:r>
            <a:endParaRPr lang="en-IN" sz="4000" b="1" i="0">
              <a:solidFill>
                <a:schemeClr val="tx1"/>
              </a:solidFill>
              <a:effectLst/>
              <a:highlight>
                <a:srgbClr val="FFFFFF"/>
              </a:highlight>
              <a:latin typeface="sohne"/>
            </a:endParaRPr>
          </a:p>
        </p:txBody>
      </p:sp>
      <p:sp>
        <p:nvSpPr>
          <p:cNvPr id="2" name="TextBox 1">
            <a:extLst>
              <a:ext uri="{FF2B5EF4-FFF2-40B4-BE49-F238E27FC236}">
                <a16:creationId xmlns:a16="http://schemas.microsoft.com/office/drawing/2014/main" id="{F732896F-E8DF-4C07-9CC4-8C7D6DAF73FF}"/>
              </a:ext>
            </a:extLst>
          </p:cNvPr>
          <p:cNvSpPr txBox="1"/>
          <p:nvPr/>
        </p:nvSpPr>
        <p:spPr>
          <a:xfrm>
            <a:off x="0" y="6026639"/>
            <a:ext cx="2808526" cy="369332"/>
          </a:xfrm>
          <a:prstGeom prst="rect">
            <a:avLst/>
          </a:prstGeom>
          <a:noFill/>
        </p:spPr>
        <p:txBody>
          <a:bodyPr wrap="none" rtlCol="0">
            <a:spAutoFit/>
          </a:bodyPr>
          <a:lstStyle/>
          <a:p>
            <a:r>
              <a:rPr lang="en-IN"/>
              <a:t>Courtesy:, deeplearning.ai , </a:t>
            </a:r>
          </a:p>
        </p:txBody>
      </p:sp>
      <p:sp>
        <p:nvSpPr>
          <p:cNvPr id="3" name="TextBox 2">
            <a:extLst>
              <a:ext uri="{FF2B5EF4-FFF2-40B4-BE49-F238E27FC236}">
                <a16:creationId xmlns:a16="http://schemas.microsoft.com/office/drawing/2014/main" id="{9F5CC423-26CB-BC6A-F8C3-FB6E08E84A52}"/>
              </a:ext>
            </a:extLst>
          </p:cNvPr>
          <p:cNvSpPr txBox="1"/>
          <p:nvPr/>
        </p:nvSpPr>
        <p:spPr>
          <a:xfrm>
            <a:off x="2566554" y="5942197"/>
            <a:ext cx="6109854" cy="646331"/>
          </a:xfrm>
          <a:prstGeom prst="rect">
            <a:avLst/>
          </a:prstGeom>
          <a:noFill/>
        </p:spPr>
        <p:txBody>
          <a:bodyPr wrap="square">
            <a:spAutoFit/>
          </a:bodyPr>
          <a:lstStyle/>
          <a:p>
            <a:r>
              <a:rPr lang="en-IN">
                <a:hlinkClick r:id="rId2"/>
              </a:rPr>
              <a:t>https://arxiv.org/pdf/2305.14314</a:t>
            </a:r>
            <a:endParaRPr lang="en-IN"/>
          </a:p>
          <a:p>
            <a:endParaRPr lang="en-IN"/>
          </a:p>
        </p:txBody>
      </p:sp>
    </p:spTree>
    <p:extLst>
      <p:ext uri="{BB962C8B-B14F-4D97-AF65-F5344CB8AC3E}">
        <p14:creationId xmlns:p14="http://schemas.microsoft.com/office/powerpoint/2010/main" val="25811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F410-B87E-301A-412E-59BBCCDBE83E}"/>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77D54A4D-41FB-691B-091D-1F261564B95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91392EB-A915-57C2-19A8-90CF4654DECA}"/>
              </a:ext>
            </a:extLst>
          </p:cNvPr>
          <p:cNvPicPr>
            <a:picLocks noChangeAspect="1"/>
          </p:cNvPicPr>
          <p:nvPr/>
        </p:nvPicPr>
        <p:blipFill>
          <a:blip r:embed="rId2"/>
          <a:stretch>
            <a:fillRect/>
          </a:stretch>
        </p:blipFill>
        <p:spPr>
          <a:xfrm>
            <a:off x="2373307" y="754148"/>
            <a:ext cx="7445385" cy="5349704"/>
          </a:xfrm>
          <a:prstGeom prst="rect">
            <a:avLst/>
          </a:prstGeom>
        </p:spPr>
      </p:pic>
    </p:spTree>
    <p:extLst>
      <p:ext uri="{BB962C8B-B14F-4D97-AF65-F5344CB8AC3E}">
        <p14:creationId xmlns:p14="http://schemas.microsoft.com/office/powerpoint/2010/main" val="2143804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25F027-2A42-764B-BD31-EB8972B506B5}"/>
              </a:ext>
            </a:extLst>
          </p:cNvPr>
          <p:cNvPicPr>
            <a:picLocks noChangeAspect="1"/>
          </p:cNvPicPr>
          <p:nvPr/>
        </p:nvPicPr>
        <p:blipFill>
          <a:blip r:embed="rId2"/>
          <a:stretch>
            <a:fillRect/>
          </a:stretch>
        </p:blipFill>
        <p:spPr>
          <a:xfrm>
            <a:off x="444871" y="587828"/>
            <a:ext cx="2512937" cy="1982114"/>
          </a:xfrm>
          <a:prstGeom prst="rect">
            <a:avLst/>
          </a:prstGeom>
        </p:spPr>
      </p:pic>
      <p:pic>
        <p:nvPicPr>
          <p:cNvPr id="7" name="Picture 6">
            <a:extLst>
              <a:ext uri="{FF2B5EF4-FFF2-40B4-BE49-F238E27FC236}">
                <a16:creationId xmlns:a16="http://schemas.microsoft.com/office/drawing/2014/main" id="{68D26086-0894-D923-4DD7-E6B32B688F62}"/>
              </a:ext>
            </a:extLst>
          </p:cNvPr>
          <p:cNvPicPr>
            <a:picLocks noChangeAspect="1"/>
          </p:cNvPicPr>
          <p:nvPr/>
        </p:nvPicPr>
        <p:blipFill>
          <a:blip r:embed="rId3"/>
          <a:stretch>
            <a:fillRect/>
          </a:stretch>
        </p:blipFill>
        <p:spPr>
          <a:xfrm>
            <a:off x="3347654" y="356759"/>
            <a:ext cx="2512937" cy="2809089"/>
          </a:xfrm>
          <a:prstGeom prst="rect">
            <a:avLst/>
          </a:prstGeom>
        </p:spPr>
      </p:pic>
      <p:pic>
        <p:nvPicPr>
          <p:cNvPr id="9" name="Picture 8">
            <a:extLst>
              <a:ext uri="{FF2B5EF4-FFF2-40B4-BE49-F238E27FC236}">
                <a16:creationId xmlns:a16="http://schemas.microsoft.com/office/drawing/2014/main" id="{5F29F04C-F1F8-1EED-3279-9A00BF0E136C}"/>
              </a:ext>
            </a:extLst>
          </p:cNvPr>
          <p:cNvPicPr>
            <a:picLocks noChangeAspect="1"/>
          </p:cNvPicPr>
          <p:nvPr/>
        </p:nvPicPr>
        <p:blipFill>
          <a:blip r:embed="rId4"/>
          <a:stretch>
            <a:fillRect/>
          </a:stretch>
        </p:blipFill>
        <p:spPr>
          <a:xfrm>
            <a:off x="1770306" y="1707981"/>
            <a:ext cx="6730139" cy="3442038"/>
          </a:xfrm>
          <a:prstGeom prst="rect">
            <a:avLst/>
          </a:prstGeom>
        </p:spPr>
      </p:pic>
    </p:spTree>
    <p:extLst>
      <p:ext uri="{BB962C8B-B14F-4D97-AF65-F5344CB8AC3E}">
        <p14:creationId xmlns:p14="http://schemas.microsoft.com/office/powerpoint/2010/main" val="393968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3352-6359-9913-FFFA-E1ED3FC345DA}"/>
              </a:ext>
            </a:extLst>
          </p:cNvPr>
          <p:cNvSpPr>
            <a:spLocks noGrp="1"/>
          </p:cNvSpPr>
          <p:nvPr>
            <p:ph type="title"/>
          </p:nvPr>
        </p:nvSpPr>
        <p:spPr>
          <a:xfrm>
            <a:off x="838200" y="774745"/>
            <a:ext cx="10515600" cy="436064"/>
          </a:xfrm>
        </p:spPr>
        <p:txBody>
          <a:bodyPr>
            <a:normAutofit fontScale="90000"/>
          </a:bodyPr>
          <a:lstStyle/>
          <a:p>
            <a:r>
              <a:rPr lang="en-IN" b="1" i="0">
                <a:solidFill>
                  <a:srgbClr val="242424"/>
                </a:solidFill>
                <a:effectLst/>
                <a:highlight>
                  <a:srgbClr val="FFFFFF"/>
                </a:highlight>
                <a:latin typeface="sohne"/>
              </a:rPr>
              <a:t>what does Computation mean?</a:t>
            </a:r>
            <a:br>
              <a:rPr lang="en-IN" b="1" i="0">
                <a:solidFill>
                  <a:srgbClr val="242424"/>
                </a:solidFill>
                <a:effectLst/>
                <a:highlight>
                  <a:srgbClr val="FFFFFF"/>
                </a:highlight>
                <a:latin typeface="sohne"/>
              </a:rPr>
            </a:br>
            <a:endParaRPr lang="en-IN"/>
          </a:p>
        </p:txBody>
      </p:sp>
      <p:sp>
        <p:nvSpPr>
          <p:cNvPr id="3" name="Content Placeholder 2">
            <a:extLst>
              <a:ext uri="{FF2B5EF4-FFF2-40B4-BE49-F238E27FC236}">
                <a16:creationId xmlns:a16="http://schemas.microsoft.com/office/drawing/2014/main" id="{E21E4DEC-1612-C0F2-843B-AF73FA1064A9}"/>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3FFE04B9-6B90-ADF8-60D3-3C1DBA424C4E}"/>
              </a:ext>
            </a:extLst>
          </p:cNvPr>
          <p:cNvSpPr txBox="1"/>
          <p:nvPr/>
        </p:nvSpPr>
        <p:spPr>
          <a:xfrm>
            <a:off x="966355" y="1876710"/>
            <a:ext cx="10387445" cy="3200876"/>
          </a:xfrm>
          <a:prstGeom prst="rect">
            <a:avLst/>
          </a:prstGeom>
          <a:noFill/>
        </p:spPr>
        <p:txBody>
          <a:bodyPr wrap="square">
            <a:spAutoFit/>
          </a:bodyPr>
          <a:lstStyle/>
          <a:p>
            <a:r>
              <a:rPr lang="en-US"/>
              <a:t>Computation refers to the </a:t>
            </a:r>
            <a:r>
              <a:rPr lang="en-US" sz="2000" b="1">
                <a:solidFill>
                  <a:srgbClr val="C00000"/>
                </a:solidFill>
              </a:rPr>
              <a:t>mathematical operations </a:t>
            </a:r>
            <a:r>
              <a:rPr lang="en-US"/>
              <a:t>that are performed on the weights and activations of the network during both the forward pass (when making predictions) and the backward pass (when updating the weights during training).</a:t>
            </a:r>
          </a:p>
          <a:p>
            <a:endParaRPr lang="en-US"/>
          </a:p>
          <a:p>
            <a:r>
              <a:rPr lang="en-US"/>
              <a:t>In a typical neural network, these computations are performed using </a:t>
            </a:r>
            <a:r>
              <a:rPr lang="en-US" b="1">
                <a:solidFill>
                  <a:srgbClr val="C00000"/>
                </a:solidFill>
              </a:rPr>
              <a:t>32-bit floating- point numbers</a:t>
            </a:r>
            <a:r>
              <a:rPr lang="en-US"/>
              <a:t>. This is because 32-bit floating-point numbers provide a good balance between </a:t>
            </a:r>
            <a:r>
              <a:rPr lang="en-US" b="1">
                <a:solidFill>
                  <a:srgbClr val="C00000"/>
                </a:solidFill>
              </a:rPr>
              <a:t>precision</a:t>
            </a:r>
            <a:r>
              <a:rPr lang="en-US"/>
              <a:t> (the ability to represent numbers accurately) and </a:t>
            </a:r>
            <a:r>
              <a:rPr lang="en-US" b="1">
                <a:solidFill>
                  <a:srgbClr val="C00000"/>
                </a:solidFill>
              </a:rPr>
              <a:t>range</a:t>
            </a:r>
            <a:r>
              <a:rPr lang="en-US"/>
              <a:t> (the range of numbers that can be represented). Using 32-bit floating-point numbers for all computations can be </a:t>
            </a:r>
            <a:r>
              <a:rPr lang="en-US" sz="2000" b="1">
                <a:solidFill>
                  <a:srgbClr val="C00000"/>
                </a:solidFill>
              </a:rPr>
              <a:t>memory-intensive. </a:t>
            </a:r>
          </a:p>
          <a:p>
            <a:endParaRPr lang="en-US" b="1">
              <a:solidFill>
                <a:srgbClr val="C00000"/>
              </a:solidFill>
            </a:endParaRPr>
          </a:p>
          <a:p>
            <a:r>
              <a:rPr lang="en-US" b="1">
                <a:solidFill>
                  <a:srgbClr val="C00000"/>
                </a:solidFill>
              </a:rPr>
              <a:t>This is where quantization comes in</a:t>
            </a:r>
            <a:r>
              <a:rPr lang="en-US"/>
              <a:t>.</a:t>
            </a:r>
          </a:p>
          <a:p>
            <a:endParaRPr lang="en-US"/>
          </a:p>
        </p:txBody>
      </p:sp>
      <p:sp>
        <p:nvSpPr>
          <p:cNvPr id="7" name="TextBox 6">
            <a:extLst>
              <a:ext uri="{FF2B5EF4-FFF2-40B4-BE49-F238E27FC236}">
                <a16:creationId xmlns:a16="http://schemas.microsoft.com/office/drawing/2014/main" id="{6FD86601-2609-0478-2F8F-E42AEA20FF91}"/>
              </a:ext>
            </a:extLst>
          </p:cNvPr>
          <p:cNvSpPr txBox="1"/>
          <p:nvPr/>
        </p:nvSpPr>
        <p:spPr>
          <a:xfrm>
            <a:off x="966354" y="5016031"/>
            <a:ext cx="9247909" cy="923330"/>
          </a:xfrm>
          <a:prstGeom prst="rect">
            <a:avLst/>
          </a:prstGeom>
          <a:solidFill>
            <a:schemeClr val="accent2">
              <a:lumMod val="20000"/>
              <a:lumOff val="80000"/>
            </a:schemeClr>
          </a:solidFill>
        </p:spPr>
        <p:txBody>
          <a:bodyPr wrap="square">
            <a:spAutoFit/>
          </a:bodyPr>
          <a:lstStyle/>
          <a:p>
            <a:r>
              <a:rPr lang="en-US" b="1">
                <a:solidFill>
                  <a:srgbClr val="C00000"/>
                </a:solidFill>
              </a:rPr>
              <a:t>Quantization </a:t>
            </a:r>
            <a:r>
              <a:rPr lang="en-US"/>
              <a:t>is a technique to </a:t>
            </a:r>
            <a:r>
              <a:rPr lang="en-US" b="1">
                <a:solidFill>
                  <a:srgbClr val="C00000"/>
                </a:solidFill>
              </a:rPr>
              <a:t>reduce the precision </a:t>
            </a:r>
            <a:r>
              <a:rPr lang="en-US"/>
              <a:t>of the numbers used in the model. In the case of 4-bit quantization, the weights and activations of the network are compressed from 32-bit floating-point numbers to 4-bit integers. A 4-bit integer can range from -8 to 7.</a:t>
            </a:r>
            <a:endParaRPr lang="en-IN"/>
          </a:p>
        </p:txBody>
      </p:sp>
    </p:spTree>
    <p:extLst>
      <p:ext uri="{BB962C8B-B14F-4D97-AF65-F5344CB8AC3E}">
        <p14:creationId xmlns:p14="http://schemas.microsoft.com/office/powerpoint/2010/main" val="219748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5A27-2DA8-9BFD-73C1-AF62068688C4}"/>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49835258-D97A-08E9-F68C-8631F09FABD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1591FC-A2DF-6E86-78DC-4F82CE661061}"/>
              </a:ext>
            </a:extLst>
          </p:cNvPr>
          <p:cNvPicPr>
            <a:picLocks noChangeAspect="1"/>
          </p:cNvPicPr>
          <p:nvPr/>
        </p:nvPicPr>
        <p:blipFill>
          <a:blip r:embed="rId2"/>
          <a:stretch>
            <a:fillRect/>
          </a:stretch>
        </p:blipFill>
        <p:spPr>
          <a:xfrm>
            <a:off x="4529085" y="127922"/>
            <a:ext cx="6973651" cy="5864375"/>
          </a:xfrm>
          <a:prstGeom prst="rect">
            <a:avLst/>
          </a:prstGeom>
        </p:spPr>
      </p:pic>
      <p:sp>
        <p:nvSpPr>
          <p:cNvPr id="6" name="TextBox 5">
            <a:extLst>
              <a:ext uri="{FF2B5EF4-FFF2-40B4-BE49-F238E27FC236}">
                <a16:creationId xmlns:a16="http://schemas.microsoft.com/office/drawing/2014/main" id="{F5F1F074-ABEC-8097-05A9-797C870B677C}"/>
              </a:ext>
            </a:extLst>
          </p:cNvPr>
          <p:cNvSpPr txBox="1"/>
          <p:nvPr/>
        </p:nvSpPr>
        <p:spPr>
          <a:xfrm>
            <a:off x="93518" y="5296107"/>
            <a:ext cx="6109854" cy="646331"/>
          </a:xfrm>
          <a:prstGeom prst="rect">
            <a:avLst/>
          </a:prstGeom>
          <a:noFill/>
        </p:spPr>
        <p:txBody>
          <a:bodyPr wrap="square">
            <a:spAutoFit/>
          </a:bodyPr>
          <a:lstStyle/>
          <a:p>
            <a:r>
              <a:rPr lang="en-IN">
                <a:hlinkClick r:id="rId3"/>
              </a:rPr>
              <a:t>https://arxiv.org/pdf/2305.14314</a:t>
            </a:r>
            <a:endParaRPr lang="en-IN"/>
          </a:p>
          <a:p>
            <a:endParaRPr lang="en-IN"/>
          </a:p>
        </p:txBody>
      </p:sp>
      <p:sp>
        <p:nvSpPr>
          <p:cNvPr id="7" name="TextBox 6">
            <a:extLst>
              <a:ext uri="{FF2B5EF4-FFF2-40B4-BE49-F238E27FC236}">
                <a16:creationId xmlns:a16="http://schemas.microsoft.com/office/drawing/2014/main" id="{12D326FC-BF95-8791-A616-59E8F1FC6BF2}"/>
              </a:ext>
            </a:extLst>
          </p:cNvPr>
          <p:cNvSpPr txBox="1"/>
          <p:nvPr/>
        </p:nvSpPr>
        <p:spPr>
          <a:xfrm>
            <a:off x="249381" y="1038394"/>
            <a:ext cx="4279704" cy="1754326"/>
          </a:xfrm>
          <a:prstGeom prst="rect">
            <a:avLst/>
          </a:prstGeom>
          <a:noFill/>
        </p:spPr>
        <p:txBody>
          <a:bodyPr wrap="square">
            <a:spAutoFit/>
          </a:bodyPr>
          <a:lstStyle/>
          <a:p>
            <a:r>
              <a:rPr lang="en-US" i="1" err="1"/>
              <a:t>QLoRA</a:t>
            </a:r>
            <a:r>
              <a:rPr lang="en-US" i="1"/>
              <a:t> extends </a:t>
            </a:r>
            <a:r>
              <a:rPr lang="en-US" i="1" err="1"/>
              <a:t>LoRA</a:t>
            </a:r>
            <a:r>
              <a:rPr lang="en-US" i="1"/>
              <a:t> to enhance efficiency by quantizing weight values of the original network, from high-resolution data types, such as Float32, to lower-resolution data types like int4. This leads to reduced memory demands and faster calculations.</a:t>
            </a:r>
            <a:endParaRPr lang="en-IN" i="1"/>
          </a:p>
        </p:txBody>
      </p:sp>
      <p:sp>
        <p:nvSpPr>
          <p:cNvPr id="8" name="TextBox 7">
            <a:extLst>
              <a:ext uri="{FF2B5EF4-FFF2-40B4-BE49-F238E27FC236}">
                <a16:creationId xmlns:a16="http://schemas.microsoft.com/office/drawing/2014/main" id="{0693D72B-B159-FCFC-4FC9-ABB9D876C680}"/>
              </a:ext>
            </a:extLst>
          </p:cNvPr>
          <p:cNvSpPr txBox="1"/>
          <p:nvPr/>
        </p:nvSpPr>
        <p:spPr>
          <a:xfrm>
            <a:off x="93518" y="3264782"/>
            <a:ext cx="4821382" cy="1754326"/>
          </a:xfrm>
          <a:prstGeom prst="rect">
            <a:avLst/>
          </a:prstGeom>
          <a:noFill/>
        </p:spPr>
        <p:txBody>
          <a:bodyPr wrap="square">
            <a:spAutoFit/>
          </a:bodyPr>
          <a:lstStyle/>
          <a:p>
            <a:r>
              <a:rPr lang="en-US"/>
              <a:t> </a:t>
            </a:r>
            <a:r>
              <a:rPr lang="en-US" i="1"/>
              <a:t>Our best model family, which we name </a:t>
            </a:r>
            <a:r>
              <a:rPr lang="en-US" b="1" i="1">
                <a:solidFill>
                  <a:srgbClr val="C00000"/>
                </a:solidFill>
              </a:rPr>
              <a:t>Guanaco</a:t>
            </a:r>
            <a:r>
              <a:rPr lang="en-US" i="1"/>
              <a:t>, outperforms  all previous openly released models on the Vicuna benchmark, reaching 99.3%  of the performance level of ChatGPT while only requiring 24 hours of finetuning</a:t>
            </a:r>
          </a:p>
          <a:p>
            <a:r>
              <a:rPr lang="en-US" i="1"/>
              <a:t> on a single GPU</a:t>
            </a:r>
            <a:endParaRPr lang="en-IN" i="1"/>
          </a:p>
        </p:txBody>
      </p:sp>
    </p:spTree>
    <p:extLst>
      <p:ext uri="{BB962C8B-B14F-4D97-AF65-F5344CB8AC3E}">
        <p14:creationId xmlns:p14="http://schemas.microsoft.com/office/powerpoint/2010/main" val="2999044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9F3F-6DBB-0251-DE38-C660232DDD41}"/>
              </a:ext>
            </a:extLst>
          </p:cNvPr>
          <p:cNvSpPr>
            <a:spLocks noGrp="1"/>
          </p:cNvSpPr>
          <p:nvPr>
            <p:ph type="title"/>
          </p:nvPr>
        </p:nvSpPr>
        <p:spPr>
          <a:xfrm>
            <a:off x="706581" y="64101"/>
            <a:ext cx="10515600" cy="436064"/>
          </a:xfrm>
        </p:spPr>
        <p:txBody>
          <a:bodyPr>
            <a:normAutofit fontScale="90000"/>
          </a:bodyPr>
          <a:lstStyle/>
          <a:p>
            <a:r>
              <a:rPr lang="en-IN" dirty="0" err="1"/>
              <a:t>QLoRA</a:t>
            </a:r>
            <a:endParaRPr lang="en-IN" dirty="0"/>
          </a:p>
        </p:txBody>
      </p:sp>
      <p:sp>
        <p:nvSpPr>
          <p:cNvPr id="3" name="Content Placeholder 2">
            <a:extLst>
              <a:ext uri="{FF2B5EF4-FFF2-40B4-BE49-F238E27FC236}">
                <a16:creationId xmlns:a16="http://schemas.microsoft.com/office/drawing/2014/main" id="{1A562D83-43B0-0362-B484-9696B9B45F7A}"/>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C772BEAF-82CB-8459-D32D-347ED5A10396}"/>
              </a:ext>
            </a:extLst>
          </p:cNvPr>
          <p:cNvSpPr txBox="1"/>
          <p:nvPr/>
        </p:nvSpPr>
        <p:spPr>
          <a:xfrm>
            <a:off x="1317913" y="855909"/>
            <a:ext cx="9788237" cy="1938992"/>
          </a:xfrm>
          <a:prstGeom prst="rect">
            <a:avLst/>
          </a:prstGeom>
          <a:solidFill>
            <a:schemeClr val="bg1"/>
          </a:solidFill>
          <a:ln w="47625">
            <a:solidFill>
              <a:schemeClr val="accent1"/>
            </a:solidFill>
          </a:ln>
        </p:spPr>
        <p:txBody>
          <a:bodyPr wrap="square">
            <a:spAutoFit/>
          </a:bodyPr>
          <a:lstStyle/>
          <a:p>
            <a:r>
              <a:rPr lang="en-US" sz="2000" err="1"/>
              <a:t>QLoRA</a:t>
            </a:r>
            <a:r>
              <a:rPr lang="en-US" sz="2000"/>
              <a:t> is the extended version of </a:t>
            </a:r>
            <a:r>
              <a:rPr lang="en-US" sz="2000" err="1"/>
              <a:t>LoRA</a:t>
            </a:r>
            <a:r>
              <a:rPr lang="en-US" sz="2000"/>
              <a:t> which works by quantizing the precision of the weight parameters in the pre trained LLM to 4-bit precision. Typically, parameters of trained models are stored in a 32-bit format, but </a:t>
            </a:r>
            <a:r>
              <a:rPr lang="en-US" sz="2000" err="1"/>
              <a:t>QLoRA</a:t>
            </a:r>
            <a:r>
              <a:rPr lang="en-US" sz="2000"/>
              <a:t> compresses them to a 4-bit format. This reduces the memory footprint of the LLM, making it possible to finetune it on a single GPU. This method significantly </a:t>
            </a:r>
            <a:r>
              <a:rPr lang="en-US" sz="2000" b="1">
                <a:solidFill>
                  <a:srgbClr val="C00000"/>
                </a:solidFill>
              </a:rPr>
              <a:t>reduces the memory footprint, making it feasible to run LLM models on less powerful hardware, including consumer GPUs.</a:t>
            </a:r>
            <a:endParaRPr lang="en-IN" sz="2000" b="1">
              <a:solidFill>
                <a:srgbClr val="C00000"/>
              </a:solidFill>
            </a:endParaRPr>
          </a:p>
        </p:txBody>
      </p:sp>
      <p:sp>
        <p:nvSpPr>
          <p:cNvPr id="8" name="TextBox 7">
            <a:extLst>
              <a:ext uri="{FF2B5EF4-FFF2-40B4-BE49-F238E27FC236}">
                <a16:creationId xmlns:a16="http://schemas.microsoft.com/office/drawing/2014/main" id="{05469823-B2AC-5882-AE2F-6E9BBAB44C39}"/>
              </a:ext>
            </a:extLst>
          </p:cNvPr>
          <p:cNvSpPr txBox="1"/>
          <p:nvPr/>
        </p:nvSpPr>
        <p:spPr>
          <a:xfrm>
            <a:off x="1070264" y="3041207"/>
            <a:ext cx="10283536" cy="3170099"/>
          </a:xfrm>
          <a:prstGeom prst="rect">
            <a:avLst/>
          </a:prstGeom>
          <a:solidFill>
            <a:schemeClr val="accent5">
              <a:lumMod val="40000"/>
              <a:lumOff val="60000"/>
            </a:schemeClr>
          </a:solidFill>
        </p:spPr>
        <p:txBody>
          <a:bodyPr wrap="square">
            <a:spAutoFit/>
          </a:bodyPr>
          <a:lstStyle/>
          <a:p>
            <a:r>
              <a:rPr lang="en-US" sz="2000" dirty="0"/>
              <a:t>According to </a:t>
            </a:r>
            <a:r>
              <a:rPr lang="en-US" sz="2000" dirty="0" err="1"/>
              <a:t>QLoRA</a:t>
            </a:r>
            <a:r>
              <a:rPr lang="en-US" sz="2000" dirty="0"/>
              <a:t> paper:</a:t>
            </a:r>
          </a:p>
          <a:p>
            <a:endParaRPr lang="en-US" sz="2000" dirty="0"/>
          </a:p>
          <a:p>
            <a:r>
              <a:rPr lang="en-US" sz="2000" dirty="0"/>
              <a:t>QLORA introduces </a:t>
            </a:r>
            <a:r>
              <a:rPr lang="en-US" sz="2000" b="1" dirty="0">
                <a:solidFill>
                  <a:srgbClr val="C00000"/>
                </a:solidFill>
              </a:rPr>
              <a:t>multiple innovations </a:t>
            </a:r>
            <a:r>
              <a:rPr lang="en-US" sz="2000" dirty="0"/>
              <a:t>designed to reduce memory use without sacrificing performance: </a:t>
            </a:r>
          </a:p>
          <a:p>
            <a:pPr marL="342900" indent="-342900">
              <a:buAutoNum type="arabicParenBoth"/>
            </a:pPr>
            <a:r>
              <a:rPr lang="en-US" sz="2000" b="1" dirty="0">
                <a:solidFill>
                  <a:srgbClr val="C00000"/>
                </a:solidFill>
              </a:rPr>
              <a:t>4-bit </a:t>
            </a:r>
            <a:r>
              <a:rPr lang="en-US" sz="2000" b="1" dirty="0" err="1">
                <a:solidFill>
                  <a:srgbClr val="C00000"/>
                </a:solidFill>
              </a:rPr>
              <a:t>NormalFloat</a:t>
            </a:r>
            <a:r>
              <a:rPr lang="en-US" sz="2000" dirty="0"/>
              <a:t>, an information theoretically optimal quantization data type for normally distributed data that yields better empirical results than 4-bit Integers and 4-bit Floats. </a:t>
            </a:r>
          </a:p>
          <a:p>
            <a:pPr marL="342900" indent="-342900">
              <a:buAutoNum type="arabicParenBoth"/>
            </a:pPr>
            <a:r>
              <a:rPr lang="en-US" sz="2000" b="1" dirty="0">
                <a:solidFill>
                  <a:srgbClr val="C00000"/>
                </a:solidFill>
              </a:rPr>
              <a:t>Double Quantization</a:t>
            </a:r>
            <a:r>
              <a:rPr lang="en-US" sz="2000" dirty="0"/>
              <a:t>, a method that quantizes the quantization constants, saving an average of about 0.37 bits per parameter (approximately 3 GB for a 65B model). </a:t>
            </a:r>
          </a:p>
          <a:p>
            <a:pPr marL="342900" indent="-342900">
              <a:buAutoNum type="arabicParenBoth"/>
            </a:pPr>
            <a:r>
              <a:rPr lang="en-US" sz="2000" b="1" dirty="0">
                <a:solidFill>
                  <a:srgbClr val="C00000"/>
                </a:solidFill>
              </a:rPr>
              <a:t> Paged Optimizers</a:t>
            </a:r>
            <a:r>
              <a:rPr lang="en-US" sz="2000" dirty="0"/>
              <a:t>, using NVIDIA unified memory to avoid the gradient checkpointing memory spikes that occur when processing a mini-batch with a long sequence length.</a:t>
            </a:r>
            <a:endParaRPr lang="en-IN" sz="2000" dirty="0"/>
          </a:p>
        </p:txBody>
      </p:sp>
    </p:spTree>
    <p:extLst>
      <p:ext uri="{BB962C8B-B14F-4D97-AF65-F5344CB8AC3E}">
        <p14:creationId xmlns:p14="http://schemas.microsoft.com/office/powerpoint/2010/main" val="137489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2C18-9E5D-C722-D9DC-3590472A0DAE}"/>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9736FB63-9B75-F826-F0BD-9E98883799C1}"/>
              </a:ext>
            </a:extLst>
          </p:cNvPr>
          <p:cNvSpPr>
            <a:spLocks noGrp="1"/>
          </p:cNvSpPr>
          <p:nvPr>
            <p:ph idx="1"/>
          </p:nvPr>
        </p:nvSpPr>
        <p:spPr/>
        <p:txBody>
          <a:bodyPr/>
          <a:lstStyle/>
          <a:p>
            <a:endParaRPr lang="en-IN"/>
          </a:p>
        </p:txBody>
      </p:sp>
      <p:sp>
        <p:nvSpPr>
          <p:cNvPr id="4" name="AutoShape 2">
            <a:extLst>
              <a:ext uri="{FF2B5EF4-FFF2-40B4-BE49-F238E27FC236}">
                <a16:creationId xmlns:a16="http://schemas.microsoft.com/office/drawing/2014/main" id="{ACD198DB-D720-48F3-F69F-5A4F24D4AF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4AF64DBE-7184-5E67-4BDC-FE8EBF76A56B}"/>
              </a:ext>
            </a:extLst>
          </p:cNvPr>
          <p:cNvPicPr>
            <a:picLocks noChangeAspect="1"/>
          </p:cNvPicPr>
          <p:nvPr/>
        </p:nvPicPr>
        <p:blipFill>
          <a:blip r:embed="rId2"/>
          <a:stretch>
            <a:fillRect/>
          </a:stretch>
        </p:blipFill>
        <p:spPr>
          <a:xfrm>
            <a:off x="828759" y="861258"/>
            <a:ext cx="10229682" cy="4830683"/>
          </a:xfrm>
          <a:prstGeom prst="rect">
            <a:avLst/>
          </a:prstGeom>
        </p:spPr>
      </p:pic>
    </p:spTree>
    <p:extLst>
      <p:ext uri="{BB962C8B-B14F-4D97-AF65-F5344CB8AC3E}">
        <p14:creationId xmlns:p14="http://schemas.microsoft.com/office/powerpoint/2010/main" val="3611451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D41-FA21-1FAD-47D3-90A4B3B66681}"/>
              </a:ext>
            </a:extLst>
          </p:cNvPr>
          <p:cNvSpPr>
            <a:spLocks noGrp="1"/>
          </p:cNvSpPr>
          <p:nvPr>
            <p:ph type="title"/>
          </p:nvPr>
        </p:nvSpPr>
        <p:spPr/>
        <p:txBody>
          <a:bodyPr>
            <a:normAutofit fontScale="90000"/>
          </a:bodyPr>
          <a:lstStyle/>
          <a:p>
            <a:r>
              <a:rPr lang="en-US"/>
              <a:t>Block-wise k-bit Quantization</a:t>
            </a:r>
            <a:endParaRPr lang="en-IN"/>
          </a:p>
        </p:txBody>
      </p:sp>
      <p:sp>
        <p:nvSpPr>
          <p:cNvPr id="5" name="TextBox 4">
            <a:extLst>
              <a:ext uri="{FF2B5EF4-FFF2-40B4-BE49-F238E27FC236}">
                <a16:creationId xmlns:a16="http://schemas.microsoft.com/office/drawing/2014/main" id="{244BE1AC-7375-8A69-9341-8B0260B4EF13}"/>
              </a:ext>
            </a:extLst>
          </p:cNvPr>
          <p:cNvSpPr txBox="1"/>
          <p:nvPr/>
        </p:nvSpPr>
        <p:spPr>
          <a:xfrm>
            <a:off x="708313" y="1080182"/>
            <a:ext cx="10775373" cy="1754326"/>
          </a:xfrm>
          <a:prstGeom prst="rect">
            <a:avLst/>
          </a:prstGeom>
          <a:noFill/>
          <a:ln w="50800">
            <a:solidFill>
              <a:schemeClr val="accent1"/>
            </a:solidFill>
          </a:ln>
        </p:spPr>
        <p:txBody>
          <a:bodyPr wrap="square">
            <a:spAutoFit/>
          </a:bodyPr>
          <a:lstStyle/>
          <a:p>
            <a:r>
              <a:rPr lang="en-US"/>
              <a:t>Block-wise k-bit Quantization: Quantization is the process of discretizing an input from a representation that holds more information to a representation with less information. It often means taking a data type with more bits and converting it to fewer bits, for example from 32-bit floats to 8-bit Integers. To ensure that the entire range of the low-bit data type is used, the input data type is commonly rescaled into the target data type range through normalization by the absolute maximum of the input elements, which are usually structured as a tensor. For example, quantizing a 32-bit Floating Point (FP32) tensor into a Int8 tensor with range [−127, 127]:</a:t>
            </a:r>
            <a:endParaRPr lang="en-IN"/>
          </a:p>
        </p:txBody>
      </p:sp>
      <p:pic>
        <p:nvPicPr>
          <p:cNvPr id="7" name="Picture 6">
            <a:extLst>
              <a:ext uri="{FF2B5EF4-FFF2-40B4-BE49-F238E27FC236}">
                <a16:creationId xmlns:a16="http://schemas.microsoft.com/office/drawing/2014/main" id="{CA6D8D1D-302C-E7F7-7F78-A02D92F1F359}"/>
              </a:ext>
            </a:extLst>
          </p:cNvPr>
          <p:cNvPicPr>
            <a:picLocks noChangeAspect="1"/>
          </p:cNvPicPr>
          <p:nvPr/>
        </p:nvPicPr>
        <p:blipFill>
          <a:blip r:embed="rId2"/>
          <a:stretch>
            <a:fillRect/>
          </a:stretch>
        </p:blipFill>
        <p:spPr>
          <a:xfrm>
            <a:off x="3005486" y="3034145"/>
            <a:ext cx="7561843" cy="905085"/>
          </a:xfrm>
          <a:prstGeom prst="rect">
            <a:avLst/>
          </a:prstGeom>
        </p:spPr>
      </p:pic>
      <p:sp>
        <p:nvSpPr>
          <p:cNvPr id="9" name="TextBox 8">
            <a:extLst>
              <a:ext uri="{FF2B5EF4-FFF2-40B4-BE49-F238E27FC236}">
                <a16:creationId xmlns:a16="http://schemas.microsoft.com/office/drawing/2014/main" id="{D86B364E-9E12-6DFD-9D5B-3E942D4CA501}"/>
              </a:ext>
            </a:extLst>
          </p:cNvPr>
          <p:cNvSpPr txBox="1"/>
          <p:nvPr/>
        </p:nvSpPr>
        <p:spPr>
          <a:xfrm>
            <a:off x="1039090" y="4138867"/>
            <a:ext cx="9154392" cy="369332"/>
          </a:xfrm>
          <a:prstGeom prst="rect">
            <a:avLst/>
          </a:prstGeom>
          <a:noFill/>
        </p:spPr>
        <p:txBody>
          <a:bodyPr wrap="square">
            <a:spAutoFit/>
          </a:bodyPr>
          <a:lstStyle/>
          <a:p>
            <a:r>
              <a:rPr lang="en-US"/>
              <a:t>where c is the quantization constant or quantization scale. Dequantization is the inverse:</a:t>
            </a:r>
            <a:endParaRPr lang="en-IN"/>
          </a:p>
        </p:txBody>
      </p:sp>
      <p:pic>
        <p:nvPicPr>
          <p:cNvPr id="11" name="Picture 10">
            <a:extLst>
              <a:ext uri="{FF2B5EF4-FFF2-40B4-BE49-F238E27FC236}">
                <a16:creationId xmlns:a16="http://schemas.microsoft.com/office/drawing/2014/main" id="{C9DDDE82-3356-C7FA-693A-0199F7ED3D80}"/>
              </a:ext>
            </a:extLst>
          </p:cNvPr>
          <p:cNvPicPr>
            <a:picLocks noChangeAspect="1"/>
          </p:cNvPicPr>
          <p:nvPr/>
        </p:nvPicPr>
        <p:blipFill>
          <a:blip r:embed="rId3"/>
          <a:stretch>
            <a:fillRect/>
          </a:stretch>
        </p:blipFill>
        <p:spPr>
          <a:xfrm>
            <a:off x="4095240" y="5022863"/>
            <a:ext cx="5899400" cy="877100"/>
          </a:xfrm>
          <a:prstGeom prst="rect">
            <a:avLst/>
          </a:prstGeom>
        </p:spPr>
      </p:pic>
    </p:spTree>
    <p:extLst>
      <p:ext uri="{BB962C8B-B14F-4D97-AF65-F5344CB8AC3E}">
        <p14:creationId xmlns:p14="http://schemas.microsoft.com/office/powerpoint/2010/main" val="2188839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7F96-8FE5-7058-756C-B8E9795E5761}"/>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B5486696-99DD-4D47-BEBD-575EAEA612D7}"/>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17E710D8-82A5-7540-3195-798E76715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179" y="907255"/>
            <a:ext cx="10161969" cy="526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082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B063-BB4F-B15B-090B-B8CB89D55F4A}"/>
              </a:ext>
            </a:extLst>
          </p:cNvPr>
          <p:cNvSpPr>
            <a:spLocks noGrp="1"/>
          </p:cNvSpPr>
          <p:nvPr>
            <p:ph type="title"/>
          </p:nvPr>
        </p:nvSpPr>
        <p:spPr/>
        <p:txBody>
          <a:bodyPr>
            <a:normAutofit fontScale="90000"/>
          </a:bodyPr>
          <a:lstStyle/>
          <a:p>
            <a:r>
              <a:rPr lang="en-IN" err="1"/>
              <a:t>QLoRA</a:t>
            </a:r>
            <a:r>
              <a:rPr lang="en-IN"/>
              <a:t> ( Quantized </a:t>
            </a:r>
            <a:r>
              <a:rPr lang="en-IN" err="1"/>
              <a:t>LoRA</a:t>
            </a:r>
            <a:r>
              <a:rPr lang="en-IN"/>
              <a:t>)</a:t>
            </a:r>
          </a:p>
        </p:txBody>
      </p:sp>
      <p:sp>
        <p:nvSpPr>
          <p:cNvPr id="3" name="Content Placeholder 2">
            <a:extLst>
              <a:ext uri="{FF2B5EF4-FFF2-40B4-BE49-F238E27FC236}">
                <a16:creationId xmlns:a16="http://schemas.microsoft.com/office/drawing/2014/main" id="{CF6D7A95-375D-5921-F41C-1DD59C32552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0B92C49-6102-C89E-5887-E9B5AB39FB4D}"/>
              </a:ext>
            </a:extLst>
          </p:cNvPr>
          <p:cNvPicPr>
            <a:picLocks noChangeAspect="1"/>
          </p:cNvPicPr>
          <p:nvPr/>
        </p:nvPicPr>
        <p:blipFill>
          <a:blip r:embed="rId2"/>
          <a:stretch>
            <a:fillRect/>
          </a:stretch>
        </p:blipFill>
        <p:spPr>
          <a:xfrm>
            <a:off x="1213745" y="1080655"/>
            <a:ext cx="10174966" cy="4894118"/>
          </a:xfrm>
          <a:prstGeom prst="rect">
            <a:avLst/>
          </a:prstGeom>
        </p:spPr>
      </p:pic>
    </p:spTree>
    <p:extLst>
      <p:ext uri="{BB962C8B-B14F-4D97-AF65-F5344CB8AC3E}">
        <p14:creationId xmlns:p14="http://schemas.microsoft.com/office/powerpoint/2010/main" val="2262921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8843-199C-872B-C68E-910F049FFF4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A039DA54-9D6A-38ED-CA2B-07D282255DE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A847711-4D89-C7BC-7972-E9C49FE17F5A}"/>
              </a:ext>
            </a:extLst>
          </p:cNvPr>
          <p:cNvPicPr>
            <a:picLocks noChangeAspect="1"/>
          </p:cNvPicPr>
          <p:nvPr/>
        </p:nvPicPr>
        <p:blipFill>
          <a:blip r:embed="rId2"/>
          <a:stretch>
            <a:fillRect/>
          </a:stretch>
        </p:blipFill>
        <p:spPr>
          <a:xfrm>
            <a:off x="602377" y="801190"/>
            <a:ext cx="10172996" cy="5504924"/>
          </a:xfrm>
          <a:prstGeom prst="rect">
            <a:avLst/>
          </a:prstGeom>
        </p:spPr>
      </p:pic>
    </p:spTree>
    <p:extLst>
      <p:ext uri="{BB962C8B-B14F-4D97-AF65-F5344CB8AC3E}">
        <p14:creationId xmlns:p14="http://schemas.microsoft.com/office/powerpoint/2010/main" val="2085885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F4FA-3345-E693-87C5-5A2DD2B0F651}"/>
              </a:ext>
            </a:extLst>
          </p:cNvPr>
          <p:cNvSpPr>
            <a:spLocks noGrp="1"/>
          </p:cNvSpPr>
          <p:nvPr>
            <p:ph type="title"/>
          </p:nvPr>
        </p:nvSpPr>
        <p:spPr/>
        <p:txBody>
          <a:bodyPr>
            <a:normAutofit fontScale="90000"/>
          </a:bodyPr>
          <a:lstStyle/>
          <a:p>
            <a:r>
              <a:rPr lang="en-IN"/>
              <a:t>QLORA Finetuning</a:t>
            </a:r>
          </a:p>
        </p:txBody>
      </p:sp>
      <p:sp>
        <p:nvSpPr>
          <p:cNvPr id="3" name="Content Placeholder 2">
            <a:extLst>
              <a:ext uri="{FF2B5EF4-FFF2-40B4-BE49-F238E27FC236}">
                <a16:creationId xmlns:a16="http://schemas.microsoft.com/office/drawing/2014/main" id="{B25F0D82-5341-9243-D420-5EE71266F542}"/>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3F960689-E9D8-F5B8-409F-7A1AA2C9F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08" y="1520104"/>
            <a:ext cx="8906788" cy="45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93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9060-AC88-6E29-8F3D-4FA7F82706BE}"/>
              </a:ext>
            </a:extLst>
          </p:cNvPr>
          <p:cNvSpPr>
            <a:spLocks noGrp="1"/>
          </p:cNvSpPr>
          <p:nvPr>
            <p:ph type="title"/>
          </p:nvPr>
        </p:nvSpPr>
        <p:spPr/>
        <p:txBody>
          <a:bodyPr>
            <a:normAutofit fontScale="90000"/>
          </a:bodyPr>
          <a:lstStyle/>
          <a:p>
            <a:r>
              <a:rPr lang="en-US"/>
              <a:t>Low-Rank Adaptation, or </a:t>
            </a:r>
            <a:r>
              <a:rPr lang="en-US" err="1"/>
              <a:t>LoRA</a:t>
            </a:r>
            <a:endParaRPr lang="en-IN"/>
          </a:p>
        </p:txBody>
      </p:sp>
      <p:sp>
        <p:nvSpPr>
          <p:cNvPr id="3" name="Content Placeholder 2">
            <a:extLst>
              <a:ext uri="{FF2B5EF4-FFF2-40B4-BE49-F238E27FC236}">
                <a16:creationId xmlns:a16="http://schemas.microsoft.com/office/drawing/2014/main" id="{47430459-42EB-3323-D2FD-1027AFB1ED35}"/>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8D18AC90-7730-367A-B21F-13DD026B6CD8}"/>
              </a:ext>
            </a:extLst>
          </p:cNvPr>
          <p:cNvSpPr txBox="1"/>
          <p:nvPr/>
        </p:nvSpPr>
        <p:spPr>
          <a:xfrm>
            <a:off x="1756061" y="1532713"/>
            <a:ext cx="8593283" cy="1323439"/>
          </a:xfrm>
          <a:prstGeom prst="rect">
            <a:avLst/>
          </a:prstGeom>
          <a:noFill/>
          <a:ln w="57150">
            <a:solidFill>
              <a:schemeClr val="accent6">
                <a:lumMod val="60000"/>
                <a:lumOff val="40000"/>
              </a:schemeClr>
            </a:solidFill>
          </a:ln>
        </p:spPr>
        <p:txBody>
          <a:bodyPr wrap="square">
            <a:spAutoFit/>
          </a:bodyPr>
          <a:lstStyle/>
          <a:p>
            <a:r>
              <a:rPr lang="en-US" sz="2000"/>
              <a:t>Low-Rank Adaptation, or </a:t>
            </a:r>
            <a:r>
              <a:rPr lang="en-US" sz="2000" err="1"/>
              <a:t>LoRA</a:t>
            </a:r>
            <a:r>
              <a:rPr lang="en-US" sz="2000"/>
              <a:t>,  </a:t>
            </a:r>
            <a:r>
              <a:rPr lang="en-US" sz="2000" b="1">
                <a:solidFill>
                  <a:srgbClr val="00B050"/>
                </a:solidFill>
              </a:rPr>
              <a:t>freezes the pretrained model weights </a:t>
            </a:r>
            <a:r>
              <a:rPr lang="en-US" sz="2000"/>
              <a:t>and </a:t>
            </a:r>
            <a:r>
              <a:rPr lang="en-US" sz="2000" b="1">
                <a:solidFill>
                  <a:srgbClr val="00B050"/>
                </a:solidFill>
              </a:rPr>
              <a:t>injects trainable rank decomposition matrices </a:t>
            </a:r>
            <a:r>
              <a:rPr lang="en-US" sz="2000"/>
              <a:t>into each layer of the Transformer architecture, greatly reducing the number of trainable parameters for downstream tasks</a:t>
            </a:r>
            <a:endParaRPr lang="en-IN" sz="2000"/>
          </a:p>
        </p:txBody>
      </p:sp>
      <p:sp>
        <p:nvSpPr>
          <p:cNvPr id="7" name="TextBox 6">
            <a:extLst>
              <a:ext uri="{FF2B5EF4-FFF2-40B4-BE49-F238E27FC236}">
                <a16:creationId xmlns:a16="http://schemas.microsoft.com/office/drawing/2014/main" id="{2197B4DF-0416-A29A-2193-473D7D311C10}"/>
              </a:ext>
            </a:extLst>
          </p:cNvPr>
          <p:cNvSpPr txBox="1"/>
          <p:nvPr/>
        </p:nvSpPr>
        <p:spPr>
          <a:xfrm>
            <a:off x="1756062" y="3429000"/>
            <a:ext cx="8593283" cy="2246769"/>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dirty="0"/>
              <a:t>Compared to GPT-3 175B fine-tuned with Adam, </a:t>
            </a:r>
            <a:r>
              <a:rPr lang="en-US" sz="2000" dirty="0" err="1"/>
              <a:t>LoRA</a:t>
            </a:r>
            <a:r>
              <a:rPr lang="en-US" sz="2000" dirty="0"/>
              <a:t> can reduce the number of trainable parameters by 10,000 times and the GPU memory requirement by 3 times.</a:t>
            </a:r>
          </a:p>
          <a:p>
            <a:pPr marL="285750" indent="-285750">
              <a:buFont typeface="Arial" panose="020B0604020202020204" pitchFamily="34" charset="0"/>
              <a:buChar char="•"/>
            </a:pPr>
            <a:r>
              <a:rPr lang="en-US" sz="2000" dirty="0"/>
              <a:t> </a:t>
            </a:r>
            <a:r>
              <a:rPr lang="en-US" sz="2000" dirty="0" err="1"/>
              <a:t>LoRA</a:t>
            </a:r>
            <a:r>
              <a:rPr lang="en-US" sz="2000" dirty="0"/>
              <a:t> performs on-par or better than finetuning in model quality on </a:t>
            </a:r>
            <a:r>
              <a:rPr lang="en-US" sz="2000" dirty="0" err="1"/>
              <a:t>RoBERTa</a:t>
            </a:r>
            <a:r>
              <a:rPr lang="en-US" sz="2000" dirty="0"/>
              <a:t>, </a:t>
            </a:r>
            <a:r>
              <a:rPr lang="en-US" sz="2000" dirty="0" err="1"/>
              <a:t>DeBERTa</a:t>
            </a:r>
            <a:r>
              <a:rPr lang="en-US" sz="2000" dirty="0"/>
              <a:t>, GPT-2, and GPT-3, despite having fewer trainable parameters, </a:t>
            </a:r>
          </a:p>
          <a:p>
            <a:pPr marL="285750" indent="-285750">
              <a:buFont typeface="Arial" panose="020B0604020202020204" pitchFamily="34" charset="0"/>
              <a:buChar char="•"/>
            </a:pPr>
            <a:r>
              <a:rPr lang="en-US" sz="2000" dirty="0"/>
              <a:t>a higher training throughput, and, unlike adapters, no additional inference latency*</a:t>
            </a:r>
            <a:endParaRPr lang="en-IN" sz="2000" dirty="0"/>
          </a:p>
        </p:txBody>
      </p:sp>
      <p:sp>
        <p:nvSpPr>
          <p:cNvPr id="9" name="TextBox 8">
            <a:extLst>
              <a:ext uri="{FF2B5EF4-FFF2-40B4-BE49-F238E27FC236}">
                <a16:creationId xmlns:a16="http://schemas.microsoft.com/office/drawing/2014/main" id="{12921048-D3AB-D1C7-3216-5F9A00642148}"/>
              </a:ext>
            </a:extLst>
          </p:cNvPr>
          <p:cNvSpPr txBox="1"/>
          <p:nvPr/>
        </p:nvSpPr>
        <p:spPr>
          <a:xfrm>
            <a:off x="218209" y="5826481"/>
            <a:ext cx="11679382" cy="523220"/>
          </a:xfrm>
          <a:prstGeom prst="rect">
            <a:avLst/>
          </a:prstGeom>
          <a:noFill/>
        </p:spPr>
        <p:txBody>
          <a:bodyPr wrap="square">
            <a:spAutoFit/>
          </a:bodyPr>
          <a:lstStyle/>
          <a:p>
            <a:r>
              <a:rPr lang="en-US" sz="1400"/>
              <a:t>*Inference latency refers to the time it takes for a model to process an input and produce an output. It's a crucial factor in real-time applications where quick responses are necessary</a:t>
            </a:r>
            <a:endParaRPr lang="en-IN" sz="1400"/>
          </a:p>
        </p:txBody>
      </p:sp>
    </p:spTree>
    <p:extLst>
      <p:ext uri="{BB962C8B-B14F-4D97-AF65-F5344CB8AC3E}">
        <p14:creationId xmlns:p14="http://schemas.microsoft.com/office/powerpoint/2010/main" val="49119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27A6-68B6-0C89-5FA6-2AE5F757147A}"/>
              </a:ext>
            </a:extLst>
          </p:cNvPr>
          <p:cNvSpPr>
            <a:spLocks noGrp="1"/>
          </p:cNvSpPr>
          <p:nvPr>
            <p:ph type="title"/>
          </p:nvPr>
        </p:nvSpPr>
        <p:spPr/>
        <p:txBody>
          <a:bodyPr>
            <a:normAutofit fontScale="90000"/>
          </a:bodyPr>
          <a:lstStyle/>
          <a:p>
            <a:r>
              <a:rPr lang="en-IN" b="1" err="1">
                <a:solidFill>
                  <a:srgbClr val="C00000"/>
                </a:solidFill>
                <a:latin typeface="+mn-lt"/>
              </a:rPr>
              <a:t>QLoRA</a:t>
            </a:r>
            <a:r>
              <a:rPr lang="en-IN" b="1">
                <a:solidFill>
                  <a:srgbClr val="C00000"/>
                </a:solidFill>
                <a:latin typeface="+mn-lt"/>
              </a:rPr>
              <a:t> Steps</a:t>
            </a:r>
          </a:p>
        </p:txBody>
      </p:sp>
      <p:sp>
        <p:nvSpPr>
          <p:cNvPr id="3" name="Content Placeholder 2">
            <a:extLst>
              <a:ext uri="{FF2B5EF4-FFF2-40B4-BE49-F238E27FC236}">
                <a16:creationId xmlns:a16="http://schemas.microsoft.com/office/drawing/2014/main" id="{BE23AE88-86E0-2FE7-4750-FBF5B25670CC}"/>
              </a:ext>
            </a:extLst>
          </p:cNvPr>
          <p:cNvSpPr>
            <a:spLocks noGrp="1"/>
          </p:cNvSpPr>
          <p:nvPr>
            <p:ph idx="1"/>
          </p:nvPr>
        </p:nvSpPr>
        <p:spPr/>
        <p:txBody>
          <a:bodyPr/>
          <a:lstStyle/>
          <a:p>
            <a:r>
              <a:rPr lang="en-IN" b="1"/>
              <a:t>Normalisation</a:t>
            </a:r>
          </a:p>
          <a:p>
            <a:r>
              <a:rPr lang="en-IN" b="1"/>
              <a:t>Quantization </a:t>
            </a:r>
          </a:p>
          <a:p>
            <a:r>
              <a:rPr lang="en-IN" b="1"/>
              <a:t>Dequantization</a:t>
            </a:r>
          </a:p>
          <a:p>
            <a:r>
              <a:rPr lang="en-IN" b="1"/>
              <a:t>Double Quantization</a:t>
            </a:r>
          </a:p>
          <a:p>
            <a:pPr lvl="1"/>
            <a:r>
              <a:rPr lang="en-IN" b="1"/>
              <a:t>First Level Quantization</a:t>
            </a:r>
          </a:p>
          <a:p>
            <a:pPr lvl="1"/>
            <a:r>
              <a:rPr lang="en-IN" b="1"/>
              <a:t>Quantizing the quantization constants</a:t>
            </a:r>
          </a:p>
          <a:p>
            <a:pPr lvl="1"/>
            <a:r>
              <a:rPr lang="en-IN" b="1"/>
              <a:t>Dequantize the constants</a:t>
            </a:r>
          </a:p>
          <a:p>
            <a:pPr lvl="1"/>
            <a:r>
              <a:rPr lang="en-IN" b="1"/>
              <a:t>Dequantize the parameters using dequantized constants</a:t>
            </a:r>
          </a:p>
          <a:p>
            <a:r>
              <a:rPr lang="en-IN" b="1" i="0">
                <a:solidFill>
                  <a:srgbClr val="242424"/>
                </a:solidFill>
                <a:effectLst/>
                <a:highlight>
                  <a:srgbClr val="FFFFFF"/>
                </a:highlight>
                <a:latin typeface="source-serif-pro"/>
              </a:rPr>
              <a:t>Unified Memory Paging/Paged Optimisers</a:t>
            </a:r>
            <a:endParaRPr lang="en-IN" b="1"/>
          </a:p>
        </p:txBody>
      </p:sp>
    </p:spTree>
    <p:extLst>
      <p:ext uri="{BB962C8B-B14F-4D97-AF65-F5344CB8AC3E}">
        <p14:creationId xmlns:p14="http://schemas.microsoft.com/office/powerpoint/2010/main" val="3069602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EE82-D3FE-BB85-D47B-C1FF1F32305F}"/>
              </a:ext>
            </a:extLst>
          </p:cNvPr>
          <p:cNvSpPr>
            <a:spLocks noGrp="1"/>
          </p:cNvSpPr>
          <p:nvPr>
            <p:ph type="title"/>
          </p:nvPr>
        </p:nvSpPr>
        <p:spPr/>
        <p:txBody>
          <a:bodyPr>
            <a:normAutofit fontScale="90000"/>
          </a:bodyPr>
          <a:lstStyle/>
          <a:p>
            <a:r>
              <a:rPr lang="en-IN"/>
              <a:t>Normalisation</a:t>
            </a:r>
          </a:p>
        </p:txBody>
      </p:sp>
      <p:sp>
        <p:nvSpPr>
          <p:cNvPr id="3" name="Content Placeholder 2">
            <a:extLst>
              <a:ext uri="{FF2B5EF4-FFF2-40B4-BE49-F238E27FC236}">
                <a16:creationId xmlns:a16="http://schemas.microsoft.com/office/drawing/2014/main" id="{8F65ADEE-8DFE-3C5A-EC90-8BAFFAA68A0C}"/>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8613BB13-B1E4-6FC1-56A3-F613C5C197C9}"/>
              </a:ext>
            </a:extLst>
          </p:cNvPr>
          <p:cNvSpPr txBox="1"/>
          <p:nvPr/>
        </p:nvSpPr>
        <p:spPr>
          <a:xfrm>
            <a:off x="1752600" y="2305615"/>
            <a:ext cx="8316190" cy="2246769"/>
          </a:xfrm>
          <a:prstGeom prst="rect">
            <a:avLst/>
          </a:prstGeom>
          <a:noFill/>
        </p:spPr>
        <p:txBody>
          <a:bodyPr wrap="square">
            <a:spAutoFit/>
          </a:bodyPr>
          <a:lstStyle/>
          <a:p>
            <a:pPr algn="l">
              <a:buFont typeface="+mj-lt"/>
              <a:buAutoNum type="arabicPeriod"/>
            </a:pPr>
            <a:r>
              <a:rPr lang="en-US" sz="2800" b="1" i="0">
                <a:solidFill>
                  <a:srgbClr val="242424"/>
                </a:solidFill>
                <a:effectLst/>
                <a:highlight>
                  <a:srgbClr val="FFFFFF"/>
                </a:highlight>
                <a:latin typeface="source-serif-pro"/>
              </a:rPr>
              <a:t>Normalization</a:t>
            </a:r>
            <a:endParaRPr lang="en-US" sz="2800" b="0" i="0">
              <a:solidFill>
                <a:srgbClr val="242424"/>
              </a:solidFill>
              <a:effectLst/>
              <a:highlight>
                <a:srgbClr val="FFFFFF"/>
              </a:highlight>
              <a:latin typeface="source-serif-pro"/>
            </a:endParaRPr>
          </a:p>
          <a:p>
            <a:pPr algn="l"/>
            <a:r>
              <a:rPr lang="en-US" sz="2800" b="0" i="0">
                <a:solidFill>
                  <a:srgbClr val="242424"/>
                </a:solidFill>
                <a:effectLst/>
                <a:highlight>
                  <a:srgbClr val="FFFFFF"/>
                </a:highlight>
                <a:latin typeface="source-serif-pro"/>
              </a:rPr>
              <a:t>The weights of the model are first normalized to have zero mean and unit variance. This ensures that the weights are distributed around zero and fall within a certain range.</a:t>
            </a:r>
          </a:p>
        </p:txBody>
      </p:sp>
      <p:sp>
        <p:nvSpPr>
          <p:cNvPr id="6" name="Title 1">
            <a:extLst>
              <a:ext uri="{FF2B5EF4-FFF2-40B4-BE49-F238E27FC236}">
                <a16:creationId xmlns:a16="http://schemas.microsoft.com/office/drawing/2014/main" id="{C0398C9C-064F-252A-3865-138CD11AEEEE}"/>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Tree>
    <p:extLst>
      <p:ext uri="{BB962C8B-B14F-4D97-AF65-F5344CB8AC3E}">
        <p14:creationId xmlns:p14="http://schemas.microsoft.com/office/powerpoint/2010/main" val="89503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F511-7325-0270-A0B2-B3BDF3516001}"/>
              </a:ext>
            </a:extLst>
          </p:cNvPr>
          <p:cNvSpPr>
            <a:spLocks noGrp="1"/>
          </p:cNvSpPr>
          <p:nvPr>
            <p:ph type="title"/>
          </p:nvPr>
        </p:nvSpPr>
        <p:spPr/>
        <p:txBody>
          <a:bodyPr>
            <a:normAutofit fontScale="90000"/>
          </a:bodyPr>
          <a:lstStyle/>
          <a:p>
            <a:r>
              <a:rPr lang="en-IN"/>
              <a:t>Quantization</a:t>
            </a:r>
          </a:p>
        </p:txBody>
      </p:sp>
      <p:pic>
        <p:nvPicPr>
          <p:cNvPr id="7" name="Picture 6">
            <a:extLst>
              <a:ext uri="{FF2B5EF4-FFF2-40B4-BE49-F238E27FC236}">
                <a16:creationId xmlns:a16="http://schemas.microsoft.com/office/drawing/2014/main" id="{0217842D-8C23-4551-6B7D-C3A1130E2525}"/>
              </a:ext>
            </a:extLst>
          </p:cNvPr>
          <p:cNvPicPr>
            <a:picLocks noChangeAspect="1"/>
          </p:cNvPicPr>
          <p:nvPr/>
        </p:nvPicPr>
        <p:blipFill>
          <a:blip r:embed="rId2"/>
          <a:stretch>
            <a:fillRect/>
          </a:stretch>
        </p:blipFill>
        <p:spPr>
          <a:xfrm>
            <a:off x="1284920" y="1252537"/>
            <a:ext cx="9740055" cy="3932527"/>
          </a:xfrm>
          <a:prstGeom prst="rect">
            <a:avLst/>
          </a:prstGeom>
        </p:spPr>
      </p:pic>
      <p:sp>
        <p:nvSpPr>
          <p:cNvPr id="8" name="Title 1">
            <a:extLst>
              <a:ext uri="{FF2B5EF4-FFF2-40B4-BE49-F238E27FC236}">
                <a16:creationId xmlns:a16="http://schemas.microsoft.com/office/drawing/2014/main" id="{FB44A191-735B-C8D2-6EAE-70071A6A892F}"/>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Tree>
    <p:extLst>
      <p:ext uri="{BB962C8B-B14F-4D97-AF65-F5344CB8AC3E}">
        <p14:creationId xmlns:p14="http://schemas.microsoft.com/office/powerpoint/2010/main" val="11438025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0FD6-2252-D5D0-E25B-FA7EDADE6260}"/>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AFA587B7-B874-635A-6904-1E9E0EC523E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BFA0DCD-253D-BCFB-D8FD-7BEC33FCBDF6}"/>
              </a:ext>
            </a:extLst>
          </p:cNvPr>
          <p:cNvPicPr>
            <a:picLocks noChangeAspect="1"/>
          </p:cNvPicPr>
          <p:nvPr/>
        </p:nvPicPr>
        <p:blipFill>
          <a:blip r:embed="rId2"/>
          <a:stretch>
            <a:fillRect/>
          </a:stretch>
        </p:blipFill>
        <p:spPr>
          <a:xfrm>
            <a:off x="107373" y="465574"/>
            <a:ext cx="11739894" cy="5501541"/>
          </a:xfrm>
          <a:prstGeom prst="rect">
            <a:avLst/>
          </a:prstGeom>
        </p:spPr>
      </p:pic>
      <p:sp>
        <p:nvSpPr>
          <p:cNvPr id="6" name="Title 1">
            <a:extLst>
              <a:ext uri="{FF2B5EF4-FFF2-40B4-BE49-F238E27FC236}">
                <a16:creationId xmlns:a16="http://schemas.microsoft.com/office/drawing/2014/main" id="{95B7FD82-4479-C243-4E0A-7CE3D92945B8}"/>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
        <p:nvSpPr>
          <p:cNvPr id="4" name="Title 1">
            <a:extLst>
              <a:ext uri="{FF2B5EF4-FFF2-40B4-BE49-F238E27FC236}">
                <a16:creationId xmlns:a16="http://schemas.microsoft.com/office/drawing/2014/main" id="{159F4239-208A-A724-EA93-B71C44AE55AF}"/>
              </a:ext>
            </a:extLst>
          </p:cNvPr>
          <p:cNvSpPr txBox="1">
            <a:spLocks/>
          </p:cNvSpPr>
          <p:nvPr/>
        </p:nvSpPr>
        <p:spPr>
          <a:xfrm>
            <a:off x="107373" y="29510"/>
            <a:ext cx="10515600"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Quantization</a:t>
            </a:r>
          </a:p>
        </p:txBody>
      </p:sp>
    </p:spTree>
    <p:extLst>
      <p:ext uri="{BB962C8B-B14F-4D97-AF65-F5344CB8AC3E}">
        <p14:creationId xmlns:p14="http://schemas.microsoft.com/office/powerpoint/2010/main" val="2436071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3ED9-C9BE-60E3-775D-33C31B4D7E14}"/>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47F61591-33BD-2F6A-7EBF-CB508E92ECC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D93336D-2C25-3269-1C41-C296AA0C43E8}"/>
              </a:ext>
            </a:extLst>
          </p:cNvPr>
          <p:cNvPicPr>
            <a:picLocks noChangeAspect="1"/>
          </p:cNvPicPr>
          <p:nvPr/>
        </p:nvPicPr>
        <p:blipFill>
          <a:blip r:embed="rId2"/>
          <a:stretch>
            <a:fillRect/>
          </a:stretch>
        </p:blipFill>
        <p:spPr>
          <a:xfrm>
            <a:off x="299272" y="2485187"/>
            <a:ext cx="11770811" cy="2792784"/>
          </a:xfrm>
          <a:prstGeom prst="rect">
            <a:avLst/>
          </a:prstGeom>
        </p:spPr>
      </p:pic>
      <p:sp>
        <p:nvSpPr>
          <p:cNvPr id="6" name="Title 1">
            <a:extLst>
              <a:ext uri="{FF2B5EF4-FFF2-40B4-BE49-F238E27FC236}">
                <a16:creationId xmlns:a16="http://schemas.microsoft.com/office/drawing/2014/main" id="{CA8B631D-2331-4419-87F3-8E0FE03CA864}"/>
              </a:ext>
            </a:extLst>
          </p:cNvPr>
          <p:cNvSpPr txBox="1">
            <a:spLocks/>
          </p:cNvSpPr>
          <p:nvPr/>
        </p:nvSpPr>
        <p:spPr>
          <a:xfrm>
            <a:off x="990600" y="517526"/>
            <a:ext cx="10515600"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Quantization</a:t>
            </a:r>
          </a:p>
        </p:txBody>
      </p:sp>
    </p:spTree>
    <p:extLst>
      <p:ext uri="{BB962C8B-B14F-4D97-AF65-F5344CB8AC3E}">
        <p14:creationId xmlns:p14="http://schemas.microsoft.com/office/powerpoint/2010/main" val="2886488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5E3B-EDE1-9034-75D7-0E1DED88263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5998413E-83EB-CFD1-C12D-F5B432957DC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319D251-185B-8A9F-6ACE-BC297195AFF7}"/>
              </a:ext>
            </a:extLst>
          </p:cNvPr>
          <p:cNvPicPr>
            <a:picLocks noChangeAspect="1"/>
          </p:cNvPicPr>
          <p:nvPr/>
        </p:nvPicPr>
        <p:blipFill>
          <a:blip r:embed="rId2"/>
          <a:stretch>
            <a:fillRect/>
          </a:stretch>
        </p:blipFill>
        <p:spPr>
          <a:xfrm>
            <a:off x="1322946" y="173539"/>
            <a:ext cx="7512628" cy="6198200"/>
          </a:xfrm>
          <a:prstGeom prst="rect">
            <a:avLst/>
          </a:prstGeom>
        </p:spPr>
      </p:pic>
      <p:sp>
        <p:nvSpPr>
          <p:cNvPr id="6" name="Title 1">
            <a:extLst>
              <a:ext uri="{FF2B5EF4-FFF2-40B4-BE49-F238E27FC236}">
                <a16:creationId xmlns:a16="http://schemas.microsoft.com/office/drawing/2014/main" id="{4AF72488-076D-D029-84E6-B02BB24B053C}"/>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
        <p:nvSpPr>
          <p:cNvPr id="4" name="Title 1">
            <a:extLst>
              <a:ext uri="{FF2B5EF4-FFF2-40B4-BE49-F238E27FC236}">
                <a16:creationId xmlns:a16="http://schemas.microsoft.com/office/drawing/2014/main" id="{A20581FF-58BD-05C2-BD9D-C017115692B8}"/>
              </a:ext>
            </a:extLst>
          </p:cNvPr>
          <p:cNvSpPr txBox="1">
            <a:spLocks/>
          </p:cNvSpPr>
          <p:nvPr/>
        </p:nvSpPr>
        <p:spPr>
          <a:xfrm>
            <a:off x="5448300" y="113810"/>
            <a:ext cx="10515600"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Quantization</a:t>
            </a:r>
          </a:p>
        </p:txBody>
      </p:sp>
    </p:spTree>
    <p:extLst>
      <p:ext uri="{BB962C8B-B14F-4D97-AF65-F5344CB8AC3E}">
        <p14:creationId xmlns:p14="http://schemas.microsoft.com/office/powerpoint/2010/main" val="3987360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6A15-FEB9-7BEE-E67D-E34866D1B4A5}"/>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E58C3A27-40B4-D165-D4C5-DA1877D7656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932D530-5AC9-0303-A1C7-615B98A03916}"/>
              </a:ext>
            </a:extLst>
          </p:cNvPr>
          <p:cNvPicPr>
            <a:picLocks noChangeAspect="1"/>
          </p:cNvPicPr>
          <p:nvPr/>
        </p:nvPicPr>
        <p:blipFill>
          <a:blip r:embed="rId2"/>
          <a:stretch>
            <a:fillRect/>
          </a:stretch>
        </p:blipFill>
        <p:spPr>
          <a:xfrm>
            <a:off x="990600" y="419283"/>
            <a:ext cx="8927315" cy="5642263"/>
          </a:xfrm>
          <a:prstGeom prst="rect">
            <a:avLst/>
          </a:prstGeom>
        </p:spPr>
      </p:pic>
      <p:sp>
        <p:nvSpPr>
          <p:cNvPr id="6" name="Title 1">
            <a:extLst>
              <a:ext uri="{FF2B5EF4-FFF2-40B4-BE49-F238E27FC236}">
                <a16:creationId xmlns:a16="http://schemas.microsoft.com/office/drawing/2014/main" id="{7B018384-47A9-8705-BC83-BB88AD2D389E}"/>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
        <p:nvSpPr>
          <p:cNvPr id="4" name="Title 1">
            <a:extLst>
              <a:ext uri="{FF2B5EF4-FFF2-40B4-BE49-F238E27FC236}">
                <a16:creationId xmlns:a16="http://schemas.microsoft.com/office/drawing/2014/main" id="{54D78F3C-2331-E03E-4839-F0E6DCD34898}"/>
              </a:ext>
            </a:extLst>
          </p:cNvPr>
          <p:cNvSpPr txBox="1">
            <a:spLocks/>
          </p:cNvSpPr>
          <p:nvPr/>
        </p:nvSpPr>
        <p:spPr>
          <a:xfrm>
            <a:off x="4660115" y="31677"/>
            <a:ext cx="10515600"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Quantization</a:t>
            </a:r>
          </a:p>
        </p:txBody>
      </p:sp>
      <p:pic>
        <p:nvPicPr>
          <p:cNvPr id="8" name="Picture 7">
            <a:extLst>
              <a:ext uri="{FF2B5EF4-FFF2-40B4-BE49-F238E27FC236}">
                <a16:creationId xmlns:a16="http://schemas.microsoft.com/office/drawing/2014/main" id="{7B2A5181-2F81-6CBD-6F22-86BC1C9861C2}"/>
              </a:ext>
            </a:extLst>
          </p:cNvPr>
          <p:cNvPicPr>
            <a:picLocks noChangeAspect="1"/>
          </p:cNvPicPr>
          <p:nvPr/>
        </p:nvPicPr>
        <p:blipFill>
          <a:blip r:embed="rId3"/>
          <a:stretch>
            <a:fillRect/>
          </a:stretch>
        </p:blipFill>
        <p:spPr>
          <a:xfrm>
            <a:off x="8271839" y="4856695"/>
            <a:ext cx="3596952" cy="365792"/>
          </a:xfrm>
          <a:prstGeom prst="rect">
            <a:avLst/>
          </a:prstGeom>
        </p:spPr>
      </p:pic>
    </p:spTree>
    <p:extLst>
      <p:ext uri="{BB962C8B-B14F-4D97-AF65-F5344CB8AC3E}">
        <p14:creationId xmlns:p14="http://schemas.microsoft.com/office/powerpoint/2010/main" val="738255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C733-3ABD-B44B-1E98-0F787AF9C9C3}"/>
              </a:ext>
            </a:extLst>
          </p:cNvPr>
          <p:cNvSpPr>
            <a:spLocks noGrp="1"/>
          </p:cNvSpPr>
          <p:nvPr>
            <p:ph type="title"/>
          </p:nvPr>
        </p:nvSpPr>
        <p:spPr/>
        <p:txBody>
          <a:bodyPr>
            <a:normAutofit fontScale="90000"/>
          </a:bodyPr>
          <a:lstStyle/>
          <a:p>
            <a:r>
              <a:rPr lang="en-IN"/>
              <a:t>Double Quantization</a:t>
            </a:r>
          </a:p>
        </p:txBody>
      </p:sp>
      <p:sp>
        <p:nvSpPr>
          <p:cNvPr id="3" name="Content Placeholder 2">
            <a:extLst>
              <a:ext uri="{FF2B5EF4-FFF2-40B4-BE49-F238E27FC236}">
                <a16:creationId xmlns:a16="http://schemas.microsoft.com/office/drawing/2014/main" id="{4E8769FC-3752-7442-3DB6-B6CE4A00A793}"/>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AECEBC79-E0A2-1C91-3B6D-2F9A558A6DBD}"/>
              </a:ext>
            </a:extLst>
          </p:cNvPr>
          <p:cNvPicPr>
            <a:picLocks noChangeAspect="1"/>
          </p:cNvPicPr>
          <p:nvPr/>
        </p:nvPicPr>
        <p:blipFill>
          <a:blip r:embed="rId2"/>
          <a:stretch>
            <a:fillRect/>
          </a:stretch>
        </p:blipFill>
        <p:spPr>
          <a:xfrm>
            <a:off x="2576946" y="801190"/>
            <a:ext cx="6809974" cy="5484790"/>
          </a:xfrm>
          <a:prstGeom prst="rect">
            <a:avLst/>
          </a:prstGeom>
        </p:spPr>
      </p:pic>
      <p:sp>
        <p:nvSpPr>
          <p:cNvPr id="8" name="Title 1">
            <a:extLst>
              <a:ext uri="{FF2B5EF4-FFF2-40B4-BE49-F238E27FC236}">
                <a16:creationId xmlns:a16="http://schemas.microsoft.com/office/drawing/2014/main" id="{9DAA41E4-F618-42A0-CE04-187FDE6402AE}"/>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Tree>
    <p:extLst>
      <p:ext uri="{BB962C8B-B14F-4D97-AF65-F5344CB8AC3E}">
        <p14:creationId xmlns:p14="http://schemas.microsoft.com/office/powerpoint/2010/main" val="1969650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838C-2254-4F2A-4626-E90924423EC0}"/>
              </a:ext>
            </a:extLst>
          </p:cNvPr>
          <p:cNvSpPr>
            <a:spLocks noGrp="1"/>
          </p:cNvSpPr>
          <p:nvPr>
            <p:ph type="title"/>
          </p:nvPr>
        </p:nvSpPr>
        <p:spPr/>
        <p:txBody>
          <a:bodyPr>
            <a:normAutofit fontScale="90000"/>
          </a:bodyPr>
          <a:lstStyle/>
          <a:p>
            <a:r>
              <a:rPr lang="en-IN"/>
              <a:t>Double Quantization</a:t>
            </a:r>
          </a:p>
        </p:txBody>
      </p:sp>
      <p:sp>
        <p:nvSpPr>
          <p:cNvPr id="3" name="Content Placeholder 2">
            <a:extLst>
              <a:ext uri="{FF2B5EF4-FFF2-40B4-BE49-F238E27FC236}">
                <a16:creationId xmlns:a16="http://schemas.microsoft.com/office/drawing/2014/main" id="{8392AD59-8B54-6828-26B1-7C2C9461C2C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CE223B7-51D2-D0DA-EF24-F1D787440798}"/>
              </a:ext>
            </a:extLst>
          </p:cNvPr>
          <p:cNvPicPr>
            <a:picLocks noChangeAspect="1"/>
          </p:cNvPicPr>
          <p:nvPr/>
        </p:nvPicPr>
        <p:blipFill>
          <a:blip r:embed="rId2"/>
          <a:stretch>
            <a:fillRect/>
          </a:stretch>
        </p:blipFill>
        <p:spPr>
          <a:xfrm>
            <a:off x="1060111" y="1308872"/>
            <a:ext cx="10293689" cy="4665899"/>
          </a:xfrm>
          <a:prstGeom prst="rect">
            <a:avLst/>
          </a:prstGeom>
        </p:spPr>
      </p:pic>
      <p:sp>
        <p:nvSpPr>
          <p:cNvPr id="6" name="Title 1">
            <a:extLst>
              <a:ext uri="{FF2B5EF4-FFF2-40B4-BE49-F238E27FC236}">
                <a16:creationId xmlns:a16="http://schemas.microsoft.com/office/drawing/2014/main" id="{4D6F1A84-094B-37D0-7DB5-D9AABA93A1DA}"/>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Tree>
    <p:extLst>
      <p:ext uri="{BB962C8B-B14F-4D97-AF65-F5344CB8AC3E}">
        <p14:creationId xmlns:p14="http://schemas.microsoft.com/office/powerpoint/2010/main" val="3475889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DADE-B07F-25E4-3D49-E09480CC47EC}"/>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52892E4A-A75A-54EF-CDCF-6277A9EF824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16A0927-61FA-CBEB-74A3-A0C3C8CAE69A}"/>
              </a:ext>
            </a:extLst>
          </p:cNvPr>
          <p:cNvPicPr>
            <a:picLocks noChangeAspect="1"/>
          </p:cNvPicPr>
          <p:nvPr/>
        </p:nvPicPr>
        <p:blipFill>
          <a:blip r:embed="rId2"/>
          <a:stretch>
            <a:fillRect/>
          </a:stretch>
        </p:blipFill>
        <p:spPr>
          <a:xfrm>
            <a:off x="653190" y="1465117"/>
            <a:ext cx="10480789" cy="4135582"/>
          </a:xfrm>
          <a:prstGeom prst="rect">
            <a:avLst/>
          </a:prstGeom>
        </p:spPr>
      </p:pic>
      <p:sp>
        <p:nvSpPr>
          <p:cNvPr id="6" name="Title 1">
            <a:extLst>
              <a:ext uri="{FF2B5EF4-FFF2-40B4-BE49-F238E27FC236}">
                <a16:creationId xmlns:a16="http://schemas.microsoft.com/office/drawing/2014/main" id="{3DB3AB37-3772-7440-0A7D-754E3C77D5FE}"/>
              </a:ext>
            </a:extLst>
          </p:cNvPr>
          <p:cNvSpPr txBox="1">
            <a:spLocks/>
          </p:cNvSpPr>
          <p:nvPr/>
        </p:nvSpPr>
        <p:spPr>
          <a:xfrm>
            <a:off x="990600" y="517526"/>
            <a:ext cx="10515600"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Double Quantization</a:t>
            </a:r>
          </a:p>
        </p:txBody>
      </p:sp>
      <p:sp>
        <p:nvSpPr>
          <p:cNvPr id="7" name="Title 1">
            <a:extLst>
              <a:ext uri="{FF2B5EF4-FFF2-40B4-BE49-F238E27FC236}">
                <a16:creationId xmlns:a16="http://schemas.microsoft.com/office/drawing/2014/main" id="{6AD5DF14-BF2B-975F-F43A-1F21FC544A8E}"/>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Tree>
    <p:extLst>
      <p:ext uri="{BB962C8B-B14F-4D97-AF65-F5344CB8AC3E}">
        <p14:creationId xmlns:p14="http://schemas.microsoft.com/office/powerpoint/2010/main" val="256483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A06B-8BFA-D1B0-E764-F6573AC9022A}"/>
              </a:ext>
            </a:extLst>
          </p:cNvPr>
          <p:cNvSpPr>
            <a:spLocks noGrp="1"/>
          </p:cNvSpPr>
          <p:nvPr>
            <p:ph type="title"/>
          </p:nvPr>
        </p:nvSpPr>
        <p:spPr/>
        <p:txBody>
          <a:bodyPr>
            <a:normAutofit fontScale="90000"/>
          </a:bodyPr>
          <a:lstStyle/>
          <a:p>
            <a:r>
              <a:rPr lang="en-IN"/>
              <a:t>Rank of a Matrix</a:t>
            </a:r>
          </a:p>
        </p:txBody>
      </p:sp>
      <p:sp>
        <p:nvSpPr>
          <p:cNvPr id="5" name="TextBox 4">
            <a:extLst>
              <a:ext uri="{FF2B5EF4-FFF2-40B4-BE49-F238E27FC236}">
                <a16:creationId xmlns:a16="http://schemas.microsoft.com/office/drawing/2014/main" id="{E82E6F32-BE1D-1E1F-54D7-7681B5953D2C}"/>
              </a:ext>
            </a:extLst>
          </p:cNvPr>
          <p:cNvSpPr txBox="1"/>
          <p:nvPr/>
        </p:nvSpPr>
        <p:spPr>
          <a:xfrm>
            <a:off x="1392382" y="1375886"/>
            <a:ext cx="9559636" cy="923330"/>
          </a:xfrm>
          <a:prstGeom prst="rect">
            <a:avLst/>
          </a:prstGeom>
          <a:noFill/>
        </p:spPr>
        <p:txBody>
          <a:bodyPr wrap="square">
            <a:spAutoFit/>
          </a:bodyPr>
          <a:lstStyle/>
          <a:p>
            <a:pPr algn="l" fontAlgn="base"/>
            <a:r>
              <a:rPr lang="en-US" b="0" i="0" dirty="0">
                <a:solidFill>
                  <a:srgbClr val="0C0D0E"/>
                </a:solidFill>
                <a:effectLst/>
                <a:highlight>
                  <a:srgbClr val="FFFFFF"/>
                </a:highlight>
                <a:latin typeface="Georgia" panose="02040502050405020303" pitchFamily="18" charset="0"/>
              </a:rPr>
              <a:t>The rank of the matrix gives the </a:t>
            </a:r>
            <a:r>
              <a:rPr lang="en-US" b="0" i="0" dirty="0">
                <a:solidFill>
                  <a:srgbClr val="0C0D0E"/>
                </a:solidFill>
                <a:effectLst/>
                <a:highlight>
                  <a:srgbClr val="FFFF00"/>
                </a:highlight>
                <a:latin typeface="Georgia" panose="02040502050405020303" pitchFamily="18" charset="0"/>
              </a:rPr>
              <a:t>number of linearly independent column vectors of the matrix</a:t>
            </a:r>
            <a:r>
              <a:rPr lang="en-US" b="0" i="0" dirty="0">
                <a:solidFill>
                  <a:srgbClr val="0C0D0E"/>
                </a:solidFill>
                <a:effectLst/>
                <a:highlight>
                  <a:srgbClr val="FFFFFF"/>
                </a:highlight>
                <a:latin typeface="Georgia" panose="02040502050405020303" pitchFamily="18" charset="0"/>
              </a:rPr>
              <a:t> and this number also means the dimension of the linear space these vectors span.</a:t>
            </a:r>
          </a:p>
          <a:p>
            <a:pPr algn="l" fontAlgn="base"/>
            <a:r>
              <a:rPr lang="en-US" b="0" i="0" dirty="0">
                <a:solidFill>
                  <a:srgbClr val="0C0D0E"/>
                </a:solidFill>
                <a:effectLst/>
                <a:highlight>
                  <a:srgbClr val="FFFFFF"/>
                </a:highlight>
                <a:latin typeface="Georgia" panose="02040502050405020303" pitchFamily="18" charset="0"/>
              </a:rPr>
              <a:t>For example:</a:t>
            </a:r>
          </a:p>
        </p:txBody>
      </p:sp>
      <p:pic>
        <p:nvPicPr>
          <p:cNvPr id="9" name="Picture 8">
            <a:extLst>
              <a:ext uri="{FF2B5EF4-FFF2-40B4-BE49-F238E27FC236}">
                <a16:creationId xmlns:a16="http://schemas.microsoft.com/office/drawing/2014/main" id="{C4A08032-2EDA-1EE2-62F8-5E3DD8797C13}"/>
              </a:ext>
            </a:extLst>
          </p:cNvPr>
          <p:cNvPicPr>
            <a:picLocks noChangeAspect="1"/>
          </p:cNvPicPr>
          <p:nvPr/>
        </p:nvPicPr>
        <p:blipFill>
          <a:blip r:embed="rId3"/>
          <a:stretch>
            <a:fillRect/>
          </a:stretch>
        </p:blipFill>
        <p:spPr>
          <a:xfrm>
            <a:off x="1631871" y="2081018"/>
            <a:ext cx="1592276" cy="1780340"/>
          </a:xfrm>
          <a:prstGeom prst="rect">
            <a:avLst/>
          </a:prstGeom>
        </p:spPr>
      </p:pic>
      <p:sp>
        <p:nvSpPr>
          <p:cNvPr id="11" name="TextBox 10">
            <a:extLst>
              <a:ext uri="{FF2B5EF4-FFF2-40B4-BE49-F238E27FC236}">
                <a16:creationId xmlns:a16="http://schemas.microsoft.com/office/drawing/2014/main" id="{09C2E063-FE72-DC23-C2A2-F934B5B12084}"/>
              </a:ext>
            </a:extLst>
          </p:cNvPr>
          <p:cNvSpPr txBox="1"/>
          <p:nvPr/>
        </p:nvSpPr>
        <p:spPr>
          <a:xfrm>
            <a:off x="4450275" y="2682325"/>
            <a:ext cx="6109854" cy="923330"/>
          </a:xfrm>
          <a:prstGeom prst="rect">
            <a:avLst/>
          </a:prstGeom>
          <a:noFill/>
        </p:spPr>
        <p:txBody>
          <a:bodyPr wrap="square">
            <a:spAutoFit/>
          </a:bodyPr>
          <a:lstStyle/>
          <a:p>
            <a:r>
              <a:rPr lang="en-US" b="0" i="0">
                <a:solidFill>
                  <a:srgbClr val="0C0D0E"/>
                </a:solidFill>
                <a:effectLst/>
                <a:highlight>
                  <a:srgbClr val="FFFFFF"/>
                </a:highlight>
                <a:latin typeface="Georgia" panose="02040502050405020303" pitchFamily="18" charset="0"/>
              </a:rPr>
              <a:t>This matrix has 3 column vectors which span the 3 dimensional space, they are it's trivial base vectors, so they are linearly independent...</a:t>
            </a:r>
            <a:endParaRPr lang="en-IN"/>
          </a:p>
        </p:txBody>
      </p:sp>
      <p:sp>
        <p:nvSpPr>
          <p:cNvPr id="13" name="TextBox 12">
            <a:extLst>
              <a:ext uri="{FF2B5EF4-FFF2-40B4-BE49-F238E27FC236}">
                <a16:creationId xmlns:a16="http://schemas.microsoft.com/office/drawing/2014/main" id="{9D3E32FD-DBD5-3D45-7891-A8333BB7FC2D}"/>
              </a:ext>
            </a:extLst>
          </p:cNvPr>
          <p:cNvSpPr txBox="1"/>
          <p:nvPr/>
        </p:nvSpPr>
        <p:spPr>
          <a:xfrm>
            <a:off x="109472" y="4448788"/>
            <a:ext cx="8681605" cy="1200329"/>
          </a:xfrm>
          <a:prstGeom prst="rect">
            <a:avLst/>
          </a:prstGeom>
          <a:noFill/>
        </p:spPr>
        <p:txBody>
          <a:bodyPr wrap="square">
            <a:spAutoFit/>
          </a:bodyPr>
          <a:lstStyle/>
          <a:p>
            <a:r>
              <a:rPr lang="en-US" b="1" i="1" dirty="0">
                <a:solidFill>
                  <a:srgbClr val="444444"/>
                </a:solidFill>
                <a:effectLst/>
                <a:highlight>
                  <a:srgbClr val="FFFFFF"/>
                </a:highlight>
                <a:latin typeface="Poppins" panose="00000500000000000000" pitchFamily="2" charset="0"/>
              </a:rPr>
              <a:t>Row-Echelon Form </a:t>
            </a:r>
            <a:r>
              <a:rPr lang="en-US" b="0" i="1" dirty="0">
                <a:solidFill>
                  <a:srgbClr val="444444"/>
                </a:solidFill>
                <a:effectLst/>
                <a:highlight>
                  <a:srgbClr val="FFFFFF"/>
                </a:highlight>
                <a:latin typeface="Poppins" panose="00000500000000000000" pitchFamily="2" charset="0"/>
              </a:rPr>
              <a:t>: A non-zero matrix is said to be in a row-echelon form if all zero rows occur as bottom rows of the matrix and if the first non-zero element in any lower row occurs to the right of the first non-zero entry in the higher row.</a:t>
            </a:r>
            <a:endParaRPr lang="en-IN" dirty="0"/>
          </a:p>
        </p:txBody>
      </p:sp>
      <p:pic>
        <p:nvPicPr>
          <p:cNvPr id="15" name="Picture 14">
            <a:extLst>
              <a:ext uri="{FF2B5EF4-FFF2-40B4-BE49-F238E27FC236}">
                <a16:creationId xmlns:a16="http://schemas.microsoft.com/office/drawing/2014/main" id="{F57FD8F0-2BF4-29A2-C99C-DAF970F12344}"/>
              </a:ext>
            </a:extLst>
          </p:cNvPr>
          <p:cNvPicPr>
            <a:picLocks noChangeAspect="1"/>
          </p:cNvPicPr>
          <p:nvPr/>
        </p:nvPicPr>
        <p:blipFill>
          <a:blip r:embed="rId4"/>
          <a:stretch>
            <a:fillRect/>
          </a:stretch>
        </p:blipFill>
        <p:spPr>
          <a:xfrm>
            <a:off x="8885846" y="4058649"/>
            <a:ext cx="2373185" cy="1460422"/>
          </a:xfrm>
          <a:prstGeom prst="rect">
            <a:avLst/>
          </a:prstGeom>
        </p:spPr>
      </p:pic>
      <p:sp>
        <p:nvSpPr>
          <p:cNvPr id="17" name="TextBox 16">
            <a:extLst>
              <a:ext uri="{FF2B5EF4-FFF2-40B4-BE49-F238E27FC236}">
                <a16:creationId xmlns:a16="http://schemas.microsoft.com/office/drawing/2014/main" id="{30E5AABE-BBD4-429B-0971-C63B04A438AA}"/>
              </a:ext>
            </a:extLst>
          </p:cNvPr>
          <p:cNvSpPr txBox="1"/>
          <p:nvPr/>
        </p:nvSpPr>
        <p:spPr>
          <a:xfrm>
            <a:off x="2090306" y="5623648"/>
            <a:ext cx="7429499" cy="646331"/>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highlight>
                  <a:srgbClr val="FFFF00"/>
                </a:highlight>
                <a:latin typeface="Nunito" panose="020F0502020204030204" pitchFamily="2" charset="0"/>
              </a:rPr>
              <a:t>Rank of a matrix is equal to the number of non-zero rows if it is in Echelon Form.</a:t>
            </a:r>
          </a:p>
        </p:txBody>
      </p:sp>
    </p:spTree>
    <p:extLst>
      <p:ext uri="{BB962C8B-B14F-4D97-AF65-F5344CB8AC3E}">
        <p14:creationId xmlns:p14="http://schemas.microsoft.com/office/powerpoint/2010/main" val="2710190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C210-4FBB-0972-B366-3BACE53913B7}"/>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E4418BC7-A836-5B64-8553-DDAF7784EEF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1FFE768-3EE1-0AE9-0E83-B044BC7BE40C}"/>
              </a:ext>
            </a:extLst>
          </p:cNvPr>
          <p:cNvPicPr>
            <a:picLocks noChangeAspect="1"/>
          </p:cNvPicPr>
          <p:nvPr/>
        </p:nvPicPr>
        <p:blipFill>
          <a:blip r:embed="rId2"/>
          <a:stretch>
            <a:fillRect/>
          </a:stretch>
        </p:blipFill>
        <p:spPr>
          <a:xfrm>
            <a:off x="1023800" y="1354355"/>
            <a:ext cx="10144399" cy="4149289"/>
          </a:xfrm>
          <a:prstGeom prst="rect">
            <a:avLst/>
          </a:prstGeom>
        </p:spPr>
      </p:pic>
      <p:sp>
        <p:nvSpPr>
          <p:cNvPr id="6" name="Title 1">
            <a:extLst>
              <a:ext uri="{FF2B5EF4-FFF2-40B4-BE49-F238E27FC236}">
                <a16:creationId xmlns:a16="http://schemas.microsoft.com/office/drawing/2014/main" id="{46E14528-9DB7-9AE6-D0EF-D340E3BF4D65}"/>
              </a:ext>
            </a:extLst>
          </p:cNvPr>
          <p:cNvSpPr txBox="1">
            <a:spLocks/>
          </p:cNvSpPr>
          <p:nvPr/>
        </p:nvSpPr>
        <p:spPr>
          <a:xfrm>
            <a:off x="990600" y="517526"/>
            <a:ext cx="10515600"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Double Quantization</a:t>
            </a:r>
          </a:p>
        </p:txBody>
      </p:sp>
      <p:sp>
        <p:nvSpPr>
          <p:cNvPr id="7" name="Title 1">
            <a:extLst>
              <a:ext uri="{FF2B5EF4-FFF2-40B4-BE49-F238E27FC236}">
                <a16:creationId xmlns:a16="http://schemas.microsoft.com/office/drawing/2014/main" id="{AAC274D2-CE4C-D7A9-F91C-84BD206D963E}"/>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Tree>
    <p:extLst>
      <p:ext uri="{BB962C8B-B14F-4D97-AF65-F5344CB8AC3E}">
        <p14:creationId xmlns:p14="http://schemas.microsoft.com/office/powerpoint/2010/main" val="5994364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059A-4142-1AA4-DDE0-2E56021C4213}"/>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D092243B-8E50-FC32-4F4D-AD69A40E535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4130C5E-E8E0-CB07-6D07-3BA6A84B3447}"/>
              </a:ext>
            </a:extLst>
          </p:cNvPr>
          <p:cNvPicPr>
            <a:picLocks noChangeAspect="1"/>
          </p:cNvPicPr>
          <p:nvPr/>
        </p:nvPicPr>
        <p:blipFill>
          <a:blip r:embed="rId2"/>
          <a:stretch>
            <a:fillRect/>
          </a:stretch>
        </p:blipFill>
        <p:spPr>
          <a:xfrm>
            <a:off x="762589" y="1376710"/>
            <a:ext cx="10666821" cy="4488513"/>
          </a:xfrm>
          <a:prstGeom prst="rect">
            <a:avLst/>
          </a:prstGeom>
        </p:spPr>
      </p:pic>
      <p:sp>
        <p:nvSpPr>
          <p:cNvPr id="6" name="Title 1">
            <a:extLst>
              <a:ext uri="{FF2B5EF4-FFF2-40B4-BE49-F238E27FC236}">
                <a16:creationId xmlns:a16="http://schemas.microsoft.com/office/drawing/2014/main" id="{28D874AC-16DB-285F-188B-32C7D129881C}"/>
              </a:ext>
            </a:extLst>
          </p:cNvPr>
          <p:cNvSpPr txBox="1">
            <a:spLocks/>
          </p:cNvSpPr>
          <p:nvPr/>
        </p:nvSpPr>
        <p:spPr>
          <a:xfrm>
            <a:off x="990600" y="517526"/>
            <a:ext cx="10515600"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Double Quantization</a:t>
            </a:r>
          </a:p>
        </p:txBody>
      </p:sp>
      <p:sp>
        <p:nvSpPr>
          <p:cNvPr id="7" name="Title 1">
            <a:extLst>
              <a:ext uri="{FF2B5EF4-FFF2-40B4-BE49-F238E27FC236}">
                <a16:creationId xmlns:a16="http://schemas.microsoft.com/office/drawing/2014/main" id="{5B9DF83B-87B6-DA8F-F91E-50EA27C67860}"/>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Tree>
    <p:extLst>
      <p:ext uri="{BB962C8B-B14F-4D97-AF65-F5344CB8AC3E}">
        <p14:creationId xmlns:p14="http://schemas.microsoft.com/office/powerpoint/2010/main" val="2538266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1E4A4-B09D-D1BB-9EAE-1AF0434482A3}"/>
              </a:ext>
            </a:extLst>
          </p:cNvPr>
          <p:cNvPicPr>
            <a:picLocks noChangeAspect="1"/>
          </p:cNvPicPr>
          <p:nvPr/>
        </p:nvPicPr>
        <p:blipFill>
          <a:blip r:embed="rId2"/>
          <a:stretch>
            <a:fillRect/>
          </a:stretch>
        </p:blipFill>
        <p:spPr>
          <a:xfrm>
            <a:off x="1686206" y="615877"/>
            <a:ext cx="8433518" cy="5626245"/>
          </a:xfrm>
          <a:prstGeom prst="rect">
            <a:avLst/>
          </a:prstGeom>
        </p:spPr>
      </p:pic>
      <p:sp>
        <p:nvSpPr>
          <p:cNvPr id="6" name="Title 1">
            <a:extLst>
              <a:ext uri="{FF2B5EF4-FFF2-40B4-BE49-F238E27FC236}">
                <a16:creationId xmlns:a16="http://schemas.microsoft.com/office/drawing/2014/main" id="{686D448D-770A-78BB-8572-481280CFCBC2}"/>
              </a:ext>
            </a:extLst>
          </p:cNvPr>
          <p:cNvSpPr txBox="1">
            <a:spLocks/>
          </p:cNvSpPr>
          <p:nvPr/>
        </p:nvSpPr>
        <p:spPr>
          <a:xfrm>
            <a:off x="232064" y="114654"/>
            <a:ext cx="10515600"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Double Quantization</a:t>
            </a:r>
          </a:p>
        </p:txBody>
      </p:sp>
      <p:sp>
        <p:nvSpPr>
          <p:cNvPr id="7" name="Title 1">
            <a:extLst>
              <a:ext uri="{FF2B5EF4-FFF2-40B4-BE49-F238E27FC236}">
                <a16:creationId xmlns:a16="http://schemas.microsoft.com/office/drawing/2014/main" id="{ABB6214B-B514-A344-7F85-55BD2C69EF23}"/>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Tree>
    <p:extLst>
      <p:ext uri="{BB962C8B-B14F-4D97-AF65-F5344CB8AC3E}">
        <p14:creationId xmlns:p14="http://schemas.microsoft.com/office/powerpoint/2010/main" val="38025147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A55B-7662-2D16-79BA-3D8621C36AD9}"/>
              </a:ext>
            </a:extLst>
          </p:cNvPr>
          <p:cNvSpPr>
            <a:spLocks noGrp="1"/>
          </p:cNvSpPr>
          <p:nvPr>
            <p:ph type="title"/>
          </p:nvPr>
        </p:nvSpPr>
        <p:spPr/>
        <p:txBody>
          <a:bodyPr>
            <a:normAutofit fontScale="90000"/>
          </a:bodyPr>
          <a:lstStyle/>
          <a:p>
            <a:r>
              <a:rPr lang="en-IN"/>
              <a:t>Paged Optimisers/Unified Memory paging</a:t>
            </a:r>
          </a:p>
        </p:txBody>
      </p:sp>
      <p:sp>
        <p:nvSpPr>
          <p:cNvPr id="3" name="Content Placeholder 2">
            <a:extLst>
              <a:ext uri="{FF2B5EF4-FFF2-40B4-BE49-F238E27FC236}">
                <a16:creationId xmlns:a16="http://schemas.microsoft.com/office/drawing/2014/main" id="{2221585A-1781-30E0-7920-F3921ADD606B}"/>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EB34C4E6-AED2-B6BA-B41C-F54E2310D937}"/>
              </a:ext>
            </a:extLst>
          </p:cNvPr>
          <p:cNvSpPr txBox="1"/>
          <p:nvPr/>
        </p:nvSpPr>
        <p:spPr>
          <a:xfrm>
            <a:off x="1558635" y="1620982"/>
            <a:ext cx="8468591" cy="3046988"/>
          </a:xfrm>
          <a:prstGeom prst="rect">
            <a:avLst/>
          </a:prstGeom>
          <a:solidFill>
            <a:schemeClr val="accent5">
              <a:lumMod val="20000"/>
              <a:lumOff val="80000"/>
            </a:schemeClr>
          </a:solidFill>
        </p:spPr>
        <p:txBody>
          <a:bodyPr wrap="square">
            <a:spAutoFit/>
          </a:bodyPr>
          <a:lstStyle/>
          <a:p>
            <a:r>
              <a:rPr lang="en-US" sz="3200"/>
              <a:t>Paged optimizers are designed to efficiently manage memory usage, especially when training large models with long sequence lengths. They leverage memory paging techniques and NVIDIA's unified memory to avoid out-of-memory (OOM) errors and optimize performance</a:t>
            </a:r>
            <a:endParaRPr lang="en-IN" sz="3200"/>
          </a:p>
        </p:txBody>
      </p:sp>
    </p:spTree>
    <p:extLst>
      <p:ext uri="{BB962C8B-B14F-4D97-AF65-F5344CB8AC3E}">
        <p14:creationId xmlns:p14="http://schemas.microsoft.com/office/powerpoint/2010/main" val="1575097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0D11-FBD6-1A53-A541-A2F64E93C9F3}"/>
              </a:ext>
            </a:extLst>
          </p:cNvPr>
          <p:cNvSpPr>
            <a:spLocks noGrp="1"/>
          </p:cNvSpPr>
          <p:nvPr>
            <p:ph type="title"/>
          </p:nvPr>
        </p:nvSpPr>
        <p:spPr/>
        <p:txBody>
          <a:bodyPr>
            <a:normAutofit fontScale="90000"/>
          </a:bodyPr>
          <a:lstStyle/>
          <a:p>
            <a:r>
              <a:rPr lang="en-IN"/>
              <a:t>Paged Optimisers</a:t>
            </a:r>
          </a:p>
        </p:txBody>
      </p:sp>
      <p:sp>
        <p:nvSpPr>
          <p:cNvPr id="3" name="Content Placeholder 2">
            <a:extLst>
              <a:ext uri="{FF2B5EF4-FFF2-40B4-BE49-F238E27FC236}">
                <a16:creationId xmlns:a16="http://schemas.microsoft.com/office/drawing/2014/main" id="{6B3C2740-E9F4-EBA4-F43A-D7FE51E607EB}"/>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1D06A569-1879-5A4C-457C-2761606C6220}"/>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
        <p:nvSpPr>
          <p:cNvPr id="6" name="TextBox 5">
            <a:extLst>
              <a:ext uri="{FF2B5EF4-FFF2-40B4-BE49-F238E27FC236}">
                <a16:creationId xmlns:a16="http://schemas.microsoft.com/office/drawing/2014/main" id="{B4828241-591C-D73C-A2FC-3D136B843376}"/>
              </a:ext>
            </a:extLst>
          </p:cNvPr>
          <p:cNvSpPr txBox="1"/>
          <p:nvPr/>
        </p:nvSpPr>
        <p:spPr>
          <a:xfrm>
            <a:off x="1039090" y="1905506"/>
            <a:ext cx="9736282" cy="3046988"/>
          </a:xfrm>
          <a:prstGeom prst="rect">
            <a:avLst/>
          </a:prstGeom>
          <a:noFill/>
        </p:spPr>
        <p:txBody>
          <a:bodyPr wrap="square">
            <a:spAutoFit/>
          </a:bodyPr>
          <a:lstStyle/>
          <a:p>
            <a:r>
              <a:rPr lang="en-US" sz="2400" b="1"/>
              <a:t>Memory Challenges in Training LLMs</a:t>
            </a:r>
          </a:p>
          <a:p>
            <a:r>
              <a:rPr lang="en-US" sz="2400"/>
              <a:t>Training large language models involves handling massive amounts of data and numerous parameters, which can lead to significant memory usage. The main memory challenges include:</a:t>
            </a:r>
          </a:p>
          <a:p>
            <a:pPr lvl="1">
              <a:buFont typeface="Arial" panose="020B0604020202020204" pitchFamily="34" charset="0"/>
              <a:buChar char="•"/>
            </a:pPr>
            <a:r>
              <a:rPr lang="en-US" sz="2400" b="1"/>
              <a:t>Memory Spikes</a:t>
            </a:r>
            <a:r>
              <a:rPr lang="en-US" sz="2400"/>
              <a:t>: These occur during gradient calculations, especially with long sequences, causing temporary peaks in memory usage.</a:t>
            </a:r>
          </a:p>
          <a:p>
            <a:pPr lvl="1">
              <a:buFont typeface="Arial" panose="020B0604020202020204" pitchFamily="34" charset="0"/>
              <a:buChar char="•"/>
            </a:pPr>
            <a:r>
              <a:rPr lang="en-US" sz="2400" b="1"/>
              <a:t>Gradient Checkpointing</a:t>
            </a:r>
            <a:r>
              <a:rPr lang="en-US" sz="2400"/>
              <a:t>: This technique saves intermediate activations at specific points to reduce memory usage but can still cause spikes.</a:t>
            </a:r>
          </a:p>
        </p:txBody>
      </p:sp>
    </p:spTree>
    <p:extLst>
      <p:ext uri="{BB962C8B-B14F-4D97-AF65-F5344CB8AC3E}">
        <p14:creationId xmlns:p14="http://schemas.microsoft.com/office/powerpoint/2010/main" val="820124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C725-4046-6C48-EFDE-57CBABDF4AFC}"/>
              </a:ext>
            </a:extLst>
          </p:cNvPr>
          <p:cNvSpPr>
            <a:spLocks noGrp="1"/>
          </p:cNvSpPr>
          <p:nvPr>
            <p:ph type="title"/>
          </p:nvPr>
        </p:nvSpPr>
        <p:spPr/>
        <p:txBody>
          <a:bodyPr>
            <a:normAutofit fontScale="90000"/>
          </a:bodyPr>
          <a:lstStyle/>
          <a:p>
            <a:r>
              <a:rPr lang="en-IN"/>
              <a:t>How Paged Optimizers Work</a:t>
            </a:r>
          </a:p>
        </p:txBody>
      </p:sp>
      <p:sp>
        <p:nvSpPr>
          <p:cNvPr id="4" name="Title 1">
            <a:extLst>
              <a:ext uri="{FF2B5EF4-FFF2-40B4-BE49-F238E27FC236}">
                <a16:creationId xmlns:a16="http://schemas.microsoft.com/office/drawing/2014/main" id="{9275C767-0DA5-09A6-6881-6FC93CCFD56F}"/>
              </a:ext>
            </a:extLst>
          </p:cNvPr>
          <p:cNvSpPr txBox="1">
            <a:spLocks/>
          </p:cNvSpPr>
          <p:nvPr/>
        </p:nvSpPr>
        <p:spPr>
          <a:xfrm>
            <a:off x="9272155" y="173539"/>
            <a:ext cx="2518226"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solidFill>
                  <a:srgbClr val="C00000"/>
                </a:solidFill>
                <a:latin typeface="+mn-lt"/>
              </a:rPr>
              <a:t>QLoRA</a:t>
            </a:r>
            <a:r>
              <a:rPr lang="en-IN" b="1">
                <a:solidFill>
                  <a:srgbClr val="C00000"/>
                </a:solidFill>
                <a:latin typeface="+mn-lt"/>
              </a:rPr>
              <a:t> Steps</a:t>
            </a:r>
          </a:p>
        </p:txBody>
      </p:sp>
      <p:sp>
        <p:nvSpPr>
          <p:cNvPr id="7" name="TextBox 6">
            <a:extLst>
              <a:ext uri="{FF2B5EF4-FFF2-40B4-BE49-F238E27FC236}">
                <a16:creationId xmlns:a16="http://schemas.microsoft.com/office/drawing/2014/main" id="{DE305FFC-BFDB-8649-6010-4D00A51FA177}"/>
              </a:ext>
            </a:extLst>
          </p:cNvPr>
          <p:cNvSpPr txBox="1"/>
          <p:nvPr/>
        </p:nvSpPr>
        <p:spPr>
          <a:xfrm>
            <a:off x="924791" y="992777"/>
            <a:ext cx="9829800" cy="5262979"/>
          </a:xfrm>
          <a:prstGeom prst="rect">
            <a:avLst/>
          </a:prstGeom>
          <a:noFill/>
        </p:spPr>
        <p:txBody>
          <a:bodyPr wrap="square">
            <a:spAutoFit/>
          </a:bodyPr>
          <a:lstStyle/>
          <a:p>
            <a:pPr marL="342900" indent="-342900">
              <a:buAutoNum type="arabicPeriod"/>
            </a:pPr>
            <a:r>
              <a:rPr lang="en-US" sz="2800" b="1"/>
              <a:t>Unified Memory</a:t>
            </a:r>
            <a:r>
              <a:rPr lang="en-US" sz="2800"/>
              <a:t>: Paged optimizers utilize NVIDIA's unified memory, which </a:t>
            </a:r>
            <a:r>
              <a:rPr lang="en-US" sz="2800" b="1">
                <a:solidFill>
                  <a:srgbClr val="C00000"/>
                </a:solidFill>
              </a:rPr>
              <a:t>allows a GPU to use both its own VRAM and the system RAM</a:t>
            </a:r>
            <a:r>
              <a:rPr lang="en-US" sz="2800"/>
              <a:t>. This approach provides a larger memory pool, reducing the risk of OOM errors when the GPU's VRAM is insufficient.</a:t>
            </a:r>
          </a:p>
          <a:p>
            <a:pPr marL="342900" indent="-342900">
              <a:buAutoNum type="arabicPeriod"/>
            </a:pPr>
            <a:endParaRPr lang="en-US" sz="2800"/>
          </a:p>
          <a:p>
            <a:pPr marL="342900" indent="-342900">
              <a:buAutoNum type="arabicPeriod"/>
            </a:pPr>
            <a:r>
              <a:rPr lang="en-US" sz="2800" b="1"/>
              <a:t>Paging System</a:t>
            </a:r>
            <a:r>
              <a:rPr lang="en-US" sz="2800"/>
              <a:t>: Similar to how operating systems manage memory, paged optimizers use a </a:t>
            </a:r>
            <a:r>
              <a:rPr lang="en-US" sz="2800" b="1">
                <a:solidFill>
                  <a:srgbClr val="C00000"/>
                </a:solidFill>
              </a:rPr>
              <a:t>paging system to dynamically allocate and deallocate memory</a:t>
            </a:r>
            <a:r>
              <a:rPr lang="en-US" sz="2800"/>
              <a:t>. When processing a mini-batch, only the required portions of the model and data are loaded into the GPU memory, while the rest remain in the system RAM.</a:t>
            </a:r>
            <a:endParaRPr lang="en-IN" sz="2800"/>
          </a:p>
        </p:txBody>
      </p:sp>
    </p:spTree>
    <p:extLst>
      <p:ext uri="{BB962C8B-B14F-4D97-AF65-F5344CB8AC3E}">
        <p14:creationId xmlns:p14="http://schemas.microsoft.com/office/powerpoint/2010/main" val="6057840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45CF39-85C3-A090-492A-990236978A5D}"/>
              </a:ext>
            </a:extLst>
          </p:cNvPr>
          <p:cNvSpPr txBox="1"/>
          <p:nvPr/>
        </p:nvSpPr>
        <p:spPr>
          <a:xfrm>
            <a:off x="1142998" y="1033131"/>
            <a:ext cx="10131137" cy="5262979"/>
          </a:xfrm>
          <a:prstGeom prst="rect">
            <a:avLst/>
          </a:prstGeom>
          <a:noFill/>
        </p:spPr>
        <p:txBody>
          <a:bodyPr wrap="square">
            <a:spAutoFit/>
          </a:bodyPr>
          <a:lstStyle/>
          <a:p>
            <a:pPr lvl="1"/>
            <a:r>
              <a:rPr lang="en-US" sz="2800" b="1"/>
              <a:t>1. Avoiding Memory Spikes</a:t>
            </a:r>
            <a:r>
              <a:rPr lang="en-US" sz="2800"/>
              <a:t>: By </a:t>
            </a:r>
            <a:r>
              <a:rPr lang="en-US" sz="2800" b="1">
                <a:solidFill>
                  <a:srgbClr val="C00000"/>
                </a:solidFill>
              </a:rPr>
              <a:t>spreading the memory usage more evenly between the GPU memory and system RAM</a:t>
            </a:r>
            <a:r>
              <a:rPr lang="en-US" sz="2800"/>
              <a:t>, paged optimizers help in mitigating memory spikes. This approach ensures that large models and long sequences can be processed without causing sudden peaks in memory usage that could lead to OOM errors.</a:t>
            </a:r>
          </a:p>
          <a:p>
            <a:pPr lvl="1"/>
            <a:r>
              <a:rPr lang="en-US" sz="2800" b="1"/>
              <a:t>2. Efficiency in Training</a:t>
            </a:r>
            <a:r>
              <a:rPr lang="en-US" sz="2800"/>
              <a:t>: The optimizer </a:t>
            </a:r>
            <a:r>
              <a:rPr lang="en-US" sz="2800" b="1">
                <a:solidFill>
                  <a:srgbClr val="C00000"/>
                </a:solidFill>
              </a:rPr>
              <a:t>dynamically pages data in and out of GPU memory, ensuring that the GPU is not overwhelmed </a:t>
            </a:r>
            <a:r>
              <a:rPr lang="en-US" sz="2800"/>
              <a:t>by large memory demands at any given time. This dynamic management makes it possible to handle larger models or longer sequences than what would typically fit into the GPU's VRAM alone.</a:t>
            </a:r>
            <a:endParaRPr lang="en-IN" sz="2800"/>
          </a:p>
        </p:txBody>
      </p:sp>
      <p:sp>
        <p:nvSpPr>
          <p:cNvPr id="7" name="Title 1">
            <a:extLst>
              <a:ext uri="{FF2B5EF4-FFF2-40B4-BE49-F238E27FC236}">
                <a16:creationId xmlns:a16="http://schemas.microsoft.com/office/drawing/2014/main" id="{ECAAF128-1127-6798-73FE-D4FB6FE024D4}"/>
              </a:ext>
            </a:extLst>
          </p:cNvPr>
          <p:cNvSpPr txBox="1">
            <a:spLocks/>
          </p:cNvSpPr>
          <p:nvPr/>
        </p:nvSpPr>
        <p:spPr>
          <a:xfrm>
            <a:off x="252846" y="358858"/>
            <a:ext cx="10515600" cy="43606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How Paged Optimizers Help</a:t>
            </a:r>
          </a:p>
        </p:txBody>
      </p:sp>
    </p:spTree>
    <p:extLst>
      <p:ext uri="{BB962C8B-B14F-4D97-AF65-F5344CB8AC3E}">
        <p14:creationId xmlns:p14="http://schemas.microsoft.com/office/powerpoint/2010/main" val="1686572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B5AF-FF71-4469-5AED-2CF9430396C3}"/>
              </a:ext>
            </a:extLst>
          </p:cNvPr>
          <p:cNvSpPr>
            <a:spLocks noGrp="1"/>
          </p:cNvSpPr>
          <p:nvPr>
            <p:ph type="title"/>
          </p:nvPr>
        </p:nvSpPr>
        <p:spPr/>
        <p:txBody>
          <a:bodyPr>
            <a:normAutofit fontScale="90000"/>
          </a:bodyPr>
          <a:lstStyle/>
          <a:p>
            <a:r>
              <a:rPr lang="en-US"/>
              <a:t>Benefits of Paged Optimizers</a:t>
            </a:r>
            <a:endParaRPr lang="en-IN"/>
          </a:p>
        </p:txBody>
      </p:sp>
      <p:sp>
        <p:nvSpPr>
          <p:cNvPr id="3" name="Content Placeholder 2">
            <a:extLst>
              <a:ext uri="{FF2B5EF4-FFF2-40B4-BE49-F238E27FC236}">
                <a16:creationId xmlns:a16="http://schemas.microsoft.com/office/drawing/2014/main" id="{47D4282C-9089-56D3-B64A-CC31802D2681}"/>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40D846B2-489F-2656-E7C0-9B51376E7409}"/>
              </a:ext>
            </a:extLst>
          </p:cNvPr>
          <p:cNvSpPr txBox="1"/>
          <p:nvPr/>
        </p:nvSpPr>
        <p:spPr>
          <a:xfrm>
            <a:off x="1278080" y="1659285"/>
            <a:ext cx="8167255" cy="3970318"/>
          </a:xfrm>
          <a:prstGeom prst="rect">
            <a:avLst/>
          </a:prstGeom>
          <a:noFill/>
        </p:spPr>
        <p:txBody>
          <a:bodyPr wrap="square">
            <a:spAutoFit/>
          </a:bodyPr>
          <a:lstStyle/>
          <a:p>
            <a:pPr marL="457200" indent="-457200">
              <a:buFont typeface="Arial" panose="020B0604020202020204" pitchFamily="34" charset="0"/>
              <a:buChar char="•"/>
            </a:pPr>
            <a:r>
              <a:rPr lang="en-US" sz="2800" b="1">
                <a:solidFill>
                  <a:srgbClr val="C00000"/>
                </a:solidFill>
              </a:rPr>
              <a:t>Increased Model Size</a:t>
            </a:r>
            <a:r>
              <a:rPr lang="en-US" sz="2800"/>
              <a:t>: Allows for training larger models than what the GPU VRAM alone would permit.</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b="1">
                <a:solidFill>
                  <a:srgbClr val="C00000"/>
                </a:solidFill>
              </a:rPr>
              <a:t>Handling Long Sequences</a:t>
            </a:r>
            <a:r>
              <a:rPr lang="en-US" sz="2800"/>
              <a:t>: Enables processing of longer sequences without running into OOM errors.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b="1">
                <a:solidFill>
                  <a:srgbClr val="C00000"/>
                </a:solidFill>
              </a:rPr>
              <a:t>Efficient Memory Use</a:t>
            </a:r>
            <a:r>
              <a:rPr lang="en-US" sz="2800"/>
              <a:t>: Optimizes memory allocation dynamically, improving training efficiency.</a:t>
            </a:r>
            <a:endParaRPr lang="en-IN" sz="2800"/>
          </a:p>
        </p:txBody>
      </p:sp>
    </p:spTree>
    <p:extLst>
      <p:ext uri="{BB962C8B-B14F-4D97-AF65-F5344CB8AC3E}">
        <p14:creationId xmlns:p14="http://schemas.microsoft.com/office/powerpoint/2010/main" val="1406676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87252C-10CC-4E6D-8646-7387ACB787E0}"/>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9C539C3D-1E64-42CA-A283-527466A017E0}"/>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3D800047-3DE4-454B-B407-4B21B8A9C8F5}"/>
              </a:ext>
            </a:extLst>
          </p:cNvPr>
          <p:cNvSpPr/>
          <p:nvPr/>
        </p:nvSpPr>
        <p:spPr>
          <a:xfrm>
            <a:off x="3784183" y="2967335"/>
            <a:ext cx="4623638" cy="923330"/>
          </a:xfrm>
          <a:prstGeom prst="rect">
            <a:avLst/>
          </a:prstGeom>
          <a:noFill/>
        </p:spPr>
        <p:txBody>
          <a:bodyPr wrap="none" lIns="91440" tIns="45720" rIns="91440" bIns="45720">
            <a:spAutoFit/>
          </a:bodyPr>
          <a:lstStyle/>
          <a:p>
            <a:pPr algn="ctr"/>
            <a:r>
              <a:rPr lang="en-IN" sz="5400" b="0" cap="none" spc="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Namah</a:t>
            </a:r>
            <a:r>
              <a:rPr lang="en-IN"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IN" sz="5400" b="0" cap="none" spc="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Shivaya</a:t>
            </a:r>
            <a:r>
              <a:rPr lang="en-IN"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p:txBody>
      </p:sp>
    </p:spTree>
    <p:extLst>
      <p:ext uri="{BB962C8B-B14F-4D97-AF65-F5344CB8AC3E}">
        <p14:creationId xmlns:p14="http://schemas.microsoft.com/office/powerpoint/2010/main" val="21430507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551DA1-1B03-7A57-BFC5-DE0B2817D5C8}"/>
              </a:ext>
            </a:extLst>
          </p:cNvPr>
          <p:cNvSpPr>
            <a:spLocks noGrp="1"/>
          </p:cNvSpPr>
          <p:nvPr>
            <p:ph idx="1"/>
          </p:nvPr>
        </p:nvSpPr>
        <p:spPr>
          <a:xfrm>
            <a:off x="491312" y="974959"/>
            <a:ext cx="11209376" cy="4908082"/>
          </a:xfrm>
        </p:spPr>
        <p:txBody>
          <a:bodyPr>
            <a:normAutofit fontScale="85000" lnSpcReduction="20000"/>
          </a:bodyPr>
          <a:lstStyle/>
          <a:p>
            <a:r>
              <a:rPr lang="en-IN">
                <a:hlinkClick r:id="rId3"/>
              </a:rPr>
              <a:t>https://medium.com/@shravankoninti/decoding-strategies-of-all-decoder-only-models-gpt-631faa4c449a#:~:text=In%20the%20previous%20blog%20we,steps%20and%20it%20generates%20outputs</a:t>
            </a:r>
            <a:r>
              <a:rPr lang="en-IN"/>
              <a:t>.</a:t>
            </a:r>
          </a:p>
          <a:p>
            <a:r>
              <a:rPr lang="en-IN">
                <a:hlinkClick r:id="rId4"/>
              </a:rPr>
              <a:t>https://medium.com/@shravankoninti/generative-pretrained-transformer-gpt-4b94d017a3f9</a:t>
            </a:r>
            <a:endParaRPr lang="en-IN"/>
          </a:p>
          <a:p>
            <a:r>
              <a:rPr lang="en-IN">
                <a:hlinkClick r:id="rId5"/>
              </a:rPr>
              <a:t>https://medium.com/@shravankoninti/generative-pretrained-transformer-gpt-pre-training-fine-tuning-different-use-case-c93bb0553ffc</a:t>
            </a:r>
            <a:endParaRPr lang="en-IN"/>
          </a:p>
          <a:p>
            <a:r>
              <a:rPr lang="en-IN">
                <a:hlinkClick r:id="rId4"/>
              </a:rPr>
              <a:t>https://medium.com/@shravankoninti/generative-pretrained-transformer-gpt-4b94d017a3f9</a:t>
            </a:r>
            <a:endParaRPr lang="en-IN"/>
          </a:p>
          <a:p>
            <a:r>
              <a:rPr lang="en-IN">
                <a:hlinkClick r:id="rId6"/>
              </a:rPr>
              <a:t>https://medium.com/@YanAIx/step-by-step-into-gpt-70bc4a5d8714</a:t>
            </a:r>
            <a:endParaRPr lang="en-IN"/>
          </a:p>
          <a:p>
            <a:r>
              <a:rPr lang="en-IN">
                <a:hlinkClick r:id="rId7"/>
              </a:rPr>
              <a:t>https://jalammar.github.io/illustrated-gpt2/</a:t>
            </a:r>
            <a:endParaRPr lang="en-IN"/>
          </a:p>
          <a:p>
            <a:r>
              <a:rPr lang="en-IN">
                <a:hlinkClick r:id="rId8"/>
              </a:rPr>
              <a:t>https://learn.deeplearning.ai/courses/finetuning-large-language-models/lesson/1/introduction</a:t>
            </a:r>
            <a:endParaRPr lang="en-IN"/>
          </a:p>
          <a:p>
            <a:endParaRPr lang="en-IN"/>
          </a:p>
          <a:p>
            <a:endParaRPr lang="en-IN"/>
          </a:p>
        </p:txBody>
      </p:sp>
      <p:sp>
        <p:nvSpPr>
          <p:cNvPr id="3" name="Title 2">
            <a:extLst>
              <a:ext uri="{FF2B5EF4-FFF2-40B4-BE49-F238E27FC236}">
                <a16:creationId xmlns:a16="http://schemas.microsoft.com/office/drawing/2014/main" id="{7327009F-4073-E79E-1427-B5C1CDE2BDB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3051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82523E-CFE0-B9EB-2518-94CC31F2F54E}"/>
              </a:ext>
            </a:extLst>
          </p:cNvPr>
          <p:cNvSpPr txBox="1"/>
          <p:nvPr/>
        </p:nvSpPr>
        <p:spPr>
          <a:xfrm>
            <a:off x="970807" y="1058969"/>
            <a:ext cx="9840191" cy="2585323"/>
          </a:xfrm>
          <a:prstGeom prst="rect">
            <a:avLst/>
          </a:prstGeom>
          <a:noFill/>
          <a:ln w="60325">
            <a:solidFill>
              <a:schemeClr val="accent6">
                <a:lumMod val="75000"/>
              </a:schemeClr>
            </a:solidFill>
          </a:ln>
        </p:spPr>
        <p:txBody>
          <a:bodyPr wrap="square">
            <a:spAutoFit/>
          </a:bodyPr>
          <a:lstStyle/>
          <a:p>
            <a:pPr algn="l" rtl="0"/>
            <a:r>
              <a:rPr lang="en-US" b="0" i="0" dirty="0">
                <a:solidFill>
                  <a:srgbClr val="282829"/>
                </a:solidFill>
                <a:effectLst/>
                <a:highlight>
                  <a:srgbClr val="FFFFFF"/>
                </a:highlight>
                <a:latin typeface="-apple-system"/>
              </a:rPr>
              <a:t> </a:t>
            </a:r>
            <a:r>
              <a:rPr lang="en-US" b="1" i="0" dirty="0">
                <a:solidFill>
                  <a:srgbClr val="282829"/>
                </a:solidFill>
                <a:effectLst/>
                <a:highlight>
                  <a:srgbClr val="FFFFFF"/>
                </a:highlight>
                <a:latin typeface="-apple-system"/>
              </a:rPr>
              <a:t>The "rank" of a matrix is </a:t>
            </a:r>
            <a:r>
              <a:rPr lang="en-US" b="1" i="0" dirty="0">
                <a:solidFill>
                  <a:srgbClr val="282829"/>
                </a:solidFill>
                <a:effectLst/>
                <a:highlight>
                  <a:srgbClr val="FFFF00"/>
                </a:highlight>
                <a:latin typeface="-apple-system"/>
              </a:rPr>
              <a:t>the dimension of that space spanned by the vectors it contains</a:t>
            </a:r>
            <a:r>
              <a:rPr lang="en-US" b="1" i="0" dirty="0">
                <a:solidFill>
                  <a:srgbClr val="282829"/>
                </a:solidFill>
                <a:effectLst/>
                <a:highlight>
                  <a:srgbClr val="FFFFFF"/>
                </a:highlight>
                <a:latin typeface="-apple-system"/>
              </a:rPr>
              <a:t>.</a:t>
            </a:r>
            <a:endParaRPr lang="en-US" b="0" i="0" dirty="0">
              <a:solidFill>
                <a:srgbClr val="282829"/>
              </a:solidFill>
              <a:effectLst/>
              <a:highlight>
                <a:srgbClr val="FFFFFF"/>
              </a:highlight>
              <a:latin typeface="-apple-system"/>
            </a:endParaRPr>
          </a:p>
          <a:p>
            <a:pPr algn="l" rtl="0"/>
            <a:r>
              <a:rPr lang="en-US" b="0" i="0" dirty="0">
                <a:solidFill>
                  <a:srgbClr val="282829"/>
                </a:solidFill>
                <a:effectLst/>
                <a:highlight>
                  <a:srgbClr val="FFFFFF"/>
                </a:highlight>
                <a:latin typeface="-apple-system"/>
              </a:rPr>
              <a:t>If we put the two vectors [7, 3, 5] and [-2, -1, 5] into a matrix:</a:t>
            </a:r>
            <a:br>
              <a:rPr lang="en-US" b="0" i="0" dirty="0">
                <a:solidFill>
                  <a:srgbClr val="282829"/>
                </a:solidFill>
                <a:effectLst/>
                <a:highlight>
                  <a:srgbClr val="FFFFFF"/>
                </a:highlight>
                <a:latin typeface="-apple-system"/>
              </a:rPr>
            </a:br>
            <a:endParaRPr lang="en-US" b="0" i="0" dirty="0">
              <a:solidFill>
                <a:srgbClr val="282829"/>
              </a:solidFill>
              <a:effectLst/>
              <a:highlight>
                <a:srgbClr val="FFFFFF"/>
              </a:highlight>
              <a:latin typeface="-apple-system"/>
            </a:endParaRPr>
          </a:p>
          <a:p>
            <a:pPr algn="l" rtl="0"/>
            <a:endParaRPr lang="en-US" dirty="0">
              <a:solidFill>
                <a:srgbClr val="282829"/>
              </a:solidFill>
              <a:highlight>
                <a:srgbClr val="FFFFFF"/>
              </a:highlight>
              <a:latin typeface="-apple-system"/>
            </a:endParaRPr>
          </a:p>
          <a:p>
            <a:pPr algn="l" rtl="0"/>
            <a:endParaRPr lang="en-US" b="0" i="0" dirty="0">
              <a:solidFill>
                <a:srgbClr val="282829"/>
              </a:solidFill>
              <a:effectLst/>
              <a:highlight>
                <a:srgbClr val="FFFFFF"/>
              </a:highlight>
              <a:latin typeface="-apple-system"/>
            </a:endParaRPr>
          </a:p>
          <a:p>
            <a:pPr algn="l" rtl="0"/>
            <a:br>
              <a:rPr lang="en-US" b="0" i="0" dirty="0">
                <a:solidFill>
                  <a:srgbClr val="282829"/>
                </a:solidFill>
                <a:effectLst/>
                <a:highlight>
                  <a:srgbClr val="FFFFFF"/>
                </a:highlight>
                <a:latin typeface="-apple-system"/>
              </a:rPr>
            </a:br>
            <a:r>
              <a:rPr lang="en-US" b="0" i="0" dirty="0">
                <a:solidFill>
                  <a:srgbClr val="282829"/>
                </a:solidFill>
                <a:effectLst/>
                <a:highlight>
                  <a:srgbClr val="FFFFFF"/>
                </a:highlight>
                <a:latin typeface="-apple-system"/>
              </a:rPr>
              <a:t>the rank of the matrix is the dimension of the space that you get by taking all combinations of the vectors. We've already done that, and saw that the space spanned by [7, 3, 5] and [-2, -1, 5] was a plane. In this case, the rank is 2 (because a plane is 2 dimensional).</a:t>
            </a:r>
          </a:p>
        </p:txBody>
      </p:sp>
      <p:pic>
        <p:nvPicPr>
          <p:cNvPr id="9" name="Picture 8">
            <a:extLst>
              <a:ext uri="{FF2B5EF4-FFF2-40B4-BE49-F238E27FC236}">
                <a16:creationId xmlns:a16="http://schemas.microsoft.com/office/drawing/2014/main" id="{DACEFF6F-4351-B07C-A0D2-6AC7BE412C32}"/>
              </a:ext>
            </a:extLst>
          </p:cNvPr>
          <p:cNvPicPr>
            <a:picLocks noChangeAspect="1"/>
          </p:cNvPicPr>
          <p:nvPr/>
        </p:nvPicPr>
        <p:blipFill>
          <a:blip r:embed="rId2"/>
          <a:stretch>
            <a:fillRect/>
          </a:stretch>
        </p:blipFill>
        <p:spPr>
          <a:xfrm>
            <a:off x="1821737" y="1675775"/>
            <a:ext cx="1221447" cy="1001367"/>
          </a:xfrm>
          <a:prstGeom prst="rect">
            <a:avLst/>
          </a:prstGeom>
        </p:spPr>
      </p:pic>
    </p:spTree>
    <p:extLst>
      <p:ext uri="{BB962C8B-B14F-4D97-AF65-F5344CB8AC3E}">
        <p14:creationId xmlns:p14="http://schemas.microsoft.com/office/powerpoint/2010/main" val="369479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90C859-D3E5-BE46-D29A-F9B8430DB055}"/>
              </a:ext>
            </a:extLst>
          </p:cNvPr>
          <p:cNvSpPr txBox="1"/>
          <p:nvPr/>
        </p:nvSpPr>
        <p:spPr>
          <a:xfrm>
            <a:off x="1469922" y="681037"/>
            <a:ext cx="10653251" cy="2677656"/>
          </a:xfrm>
          <a:prstGeom prst="rect">
            <a:avLst/>
          </a:prstGeom>
          <a:noFill/>
        </p:spPr>
        <p:txBody>
          <a:bodyPr wrap="square">
            <a:spAutoFit/>
          </a:bodyPr>
          <a:lstStyle/>
          <a:p>
            <a:pPr>
              <a:buNone/>
            </a:pPr>
            <a:r>
              <a:rPr lang="en-US" sz="2400" b="1" dirty="0"/>
              <a:t>Conditions for Row Echelon Form (REF)</a:t>
            </a:r>
          </a:p>
          <a:p>
            <a:pPr>
              <a:buNone/>
            </a:pPr>
            <a:r>
              <a:rPr lang="en-US" sz="2400" dirty="0"/>
              <a:t>A matrix is in </a:t>
            </a:r>
            <a:r>
              <a:rPr lang="en-US" sz="2400" b="1" dirty="0"/>
              <a:t>row echelon form</a:t>
            </a:r>
            <a:r>
              <a:rPr lang="en-US" sz="2400" dirty="0"/>
              <a:t> if:</a:t>
            </a:r>
          </a:p>
          <a:p>
            <a:pPr lvl="1">
              <a:buFont typeface="+mj-lt"/>
              <a:buAutoNum type="arabicPeriod"/>
            </a:pPr>
            <a:r>
              <a:rPr lang="en-US" sz="2400" b="1" dirty="0"/>
              <a:t>All nonzero rows are above any rows of all zeros</a:t>
            </a:r>
            <a:br>
              <a:rPr lang="en-US" sz="2400" dirty="0"/>
            </a:br>
            <a:r>
              <a:rPr lang="en-US" sz="2400" dirty="0"/>
              <a:t>(i.e., zero rows go to the bottom)</a:t>
            </a:r>
          </a:p>
          <a:p>
            <a:pPr lvl="1">
              <a:buFont typeface="+mj-lt"/>
              <a:buAutoNum type="arabicPeriod"/>
            </a:pPr>
            <a:r>
              <a:rPr lang="en-US" sz="2400" dirty="0"/>
              <a:t>The </a:t>
            </a:r>
            <a:r>
              <a:rPr lang="en-US" sz="2400" b="1" dirty="0"/>
              <a:t>leading entry (pivot)</a:t>
            </a:r>
            <a:r>
              <a:rPr lang="en-US" sz="2400" dirty="0"/>
              <a:t> of each non-zero row is strictly to the </a:t>
            </a:r>
            <a:r>
              <a:rPr lang="en-US" sz="2400" b="1" dirty="0"/>
              <a:t>right</a:t>
            </a:r>
            <a:r>
              <a:rPr lang="en-US" sz="2400" dirty="0"/>
              <a:t> of the leading entry of the row above it</a:t>
            </a:r>
          </a:p>
          <a:p>
            <a:pPr lvl="1">
              <a:buFont typeface="+mj-lt"/>
              <a:buAutoNum type="arabicPeriod"/>
            </a:pPr>
            <a:r>
              <a:rPr lang="en-US" sz="2400" dirty="0"/>
              <a:t>The entries </a:t>
            </a:r>
            <a:r>
              <a:rPr lang="en-US" sz="2400" b="1" dirty="0"/>
              <a:t>below each leading entry (pivot) are zeros</a:t>
            </a:r>
            <a:endParaRPr lang="en-US" sz="2400" dirty="0"/>
          </a:p>
        </p:txBody>
      </p:sp>
      <p:pic>
        <p:nvPicPr>
          <p:cNvPr id="7" name="Picture 6">
            <a:extLst>
              <a:ext uri="{FF2B5EF4-FFF2-40B4-BE49-F238E27FC236}">
                <a16:creationId xmlns:a16="http://schemas.microsoft.com/office/drawing/2014/main" id="{64377050-6576-C37C-811E-043E02C9B39D}"/>
              </a:ext>
            </a:extLst>
          </p:cNvPr>
          <p:cNvPicPr>
            <a:picLocks noChangeAspect="1"/>
          </p:cNvPicPr>
          <p:nvPr/>
        </p:nvPicPr>
        <p:blipFill>
          <a:blip r:embed="rId2"/>
          <a:stretch>
            <a:fillRect/>
          </a:stretch>
        </p:blipFill>
        <p:spPr>
          <a:xfrm>
            <a:off x="1163968" y="4058477"/>
            <a:ext cx="3914392" cy="1447587"/>
          </a:xfrm>
          <a:prstGeom prst="rect">
            <a:avLst/>
          </a:prstGeom>
        </p:spPr>
      </p:pic>
      <p:pic>
        <p:nvPicPr>
          <p:cNvPr id="9" name="Picture 8">
            <a:extLst>
              <a:ext uri="{FF2B5EF4-FFF2-40B4-BE49-F238E27FC236}">
                <a16:creationId xmlns:a16="http://schemas.microsoft.com/office/drawing/2014/main" id="{901D660B-41F3-3970-3C92-B5A6736F3F1D}"/>
              </a:ext>
            </a:extLst>
          </p:cNvPr>
          <p:cNvPicPr>
            <a:picLocks noChangeAspect="1"/>
          </p:cNvPicPr>
          <p:nvPr/>
        </p:nvPicPr>
        <p:blipFill>
          <a:blip r:embed="rId3"/>
          <a:stretch>
            <a:fillRect/>
          </a:stretch>
        </p:blipFill>
        <p:spPr>
          <a:xfrm>
            <a:off x="6385265" y="4157375"/>
            <a:ext cx="1893643" cy="1063553"/>
          </a:xfrm>
          <a:prstGeom prst="rect">
            <a:avLst/>
          </a:prstGeom>
        </p:spPr>
      </p:pic>
      <p:sp>
        <p:nvSpPr>
          <p:cNvPr id="10" name="TextBox 9">
            <a:extLst>
              <a:ext uri="{FF2B5EF4-FFF2-40B4-BE49-F238E27FC236}">
                <a16:creationId xmlns:a16="http://schemas.microsoft.com/office/drawing/2014/main" id="{CAE15CD1-9908-52F0-DB43-71FDB6445463}"/>
              </a:ext>
            </a:extLst>
          </p:cNvPr>
          <p:cNvSpPr txBox="1"/>
          <p:nvPr/>
        </p:nvSpPr>
        <p:spPr>
          <a:xfrm>
            <a:off x="2090306" y="5623648"/>
            <a:ext cx="7429499" cy="646331"/>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Rank of a matrix is equal to the number of non-zero rows if it is in Echelon Form.</a:t>
            </a:r>
          </a:p>
        </p:txBody>
      </p:sp>
      <p:pic>
        <p:nvPicPr>
          <p:cNvPr id="12" name="Picture 11">
            <a:extLst>
              <a:ext uri="{FF2B5EF4-FFF2-40B4-BE49-F238E27FC236}">
                <a16:creationId xmlns:a16="http://schemas.microsoft.com/office/drawing/2014/main" id="{DE9384FA-03AC-A78B-D94B-375076934E7F}"/>
              </a:ext>
            </a:extLst>
          </p:cNvPr>
          <p:cNvPicPr>
            <a:picLocks noChangeAspect="1"/>
          </p:cNvPicPr>
          <p:nvPr/>
        </p:nvPicPr>
        <p:blipFill>
          <a:blip r:embed="rId4"/>
          <a:stretch>
            <a:fillRect/>
          </a:stretch>
        </p:blipFill>
        <p:spPr>
          <a:xfrm>
            <a:off x="9394043" y="4107724"/>
            <a:ext cx="1887607" cy="1113204"/>
          </a:xfrm>
          <a:prstGeom prst="rect">
            <a:avLst/>
          </a:prstGeom>
        </p:spPr>
      </p:pic>
      <p:sp>
        <p:nvSpPr>
          <p:cNvPr id="13" name="TextBox 12">
            <a:extLst>
              <a:ext uri="{FF2B5EF4-FFF2-40B4-BE49-F238E27FC236}">
                <a16:creationId xmlns:a16="http://schemas.microsoft.com/office/drawing/2014/main" id="{F268606C-4F7D-4C47-EA52-2503285508A6}"/>
              </a:ext>
            </a:extLst>
          </p:cNvPr>
          <p:cNvSpPr txBox="1"/>
          <p:nvPr/>
        </p:nvSpPr>
        <p:spPr>
          <a:xfrm>
            <a:off x="3795252" y="3588774"/>
            <a:ext cx="886781" cy="369332"/>
          </a:xfrm>
          <a:prstGeom prst="rect">
            <a:avLst/>
          </a:prstGeom>
          <a:noFill/>
        </p:spPr>
        <p:txBody>
          <a:bodyPr wrap="none" rtlCol="0">
            <a:spAutoFit/>
          </a:bodyPr>
          <a:lstStyle/>
          <a:p>
            <a:r>
              <a:rPr lang="en-IN" dirty="0"/>
              <a:t>Rank -3</a:t>
            </a:r>
          </a:p>
        </p:txBody>
      </p:sp>
      <p:sp>
        <p:nvSpPr>
          <p:cNvPr id="14" name="TextBox 13">
            <a:extLst>
              <a:ext uri="{FF2B5EF4-FFF2-40B4-BE49-F238E27FC236}">
                <a16:creationId xmlns:a16="http://schemas.microsoft.com/office/drawing/2014/main" id="{32EC8169-6CA7-D258-AE83-FCB164A1712E}"/>
              </a:ext>
            </a:extLst>
          </p:cNvPr>
          <p:cNvSpPr txBox="1"/>
          <p:nvPr/>
        </p:nvSpPr>
        <p:spPr>
          <a:xfrm>
            <a:off x="6623188" y="3548542"/>
            <a:ext cx="886781" cy="369332"/>
          </a:xfrm>
          <a:prstGeom prst="rect">
            <a:avLst/>
          </a:prstGeom>
          <a:noFill/>
        </p:spPr>
        <p:txBody>
          <a:bodyPr wrap="none" rtlCol="0">
            <a:spAutoFit/>
          </a:bodyPr>
          <a:lstStyle/>
          <a:p>
            <a:r>
              <a:rPr lang="en-IN" dirty="0"/>
              <a:t>Rank -3</a:t>
            </a:r>
          </a:p>
        </p:txBody>
      </p:sp>
      <p:sp>
        <p:nvSpPr>
          <p:cNvPr id="15" name="TextBox 14">
            <a:extLst>
              <a:ext uri="{FF2B5EF4-FFF2-40B4-BE49-F238E27FC236}">
                <a16:creationId xmlns:a16="http://schemas.microsoft.com/office/drawing/2014/main" id="{A89F313F-3FB0-0A3B-44FD-991F20C6EF86}"/>
              </a:ext>
            </a:extLst>
          </p:cNvPr>
          <p:cNvSpPr txBox="1"/>
          <p:nvPr/>
        </p:nvSpPr>
        <p:spPr>
          <a:xfrm>
            <a:off x="9894455" y="3595556"/>
            <a:ext cx="886781" cy="369332"/>
          </a:xfrm>
          <a:prstGeom prst="rect">
            <a:avLst/>
          </a:prstGeom>
          <a:noFill/>
        </p:spPr>
        <p:txBody>
          <a:bodyPr wrap="none" rtlCol="0">
            <a:spAutoFit/>
          </a:bodyPr>
          <a:lstStyle/>
          <a:p>
            <a:r>
              <a:rPr lang="en-IN" dirty="0"/>
              <a:t>Rank -2</a:t>
            </a:r>
          </a:p>
        </p:txBody>
      </p:sp>
    </p:spTree>
    <p:extLst>
      <p:ext uri="{BB962C8B-B14F-4D97-AF65-F5344CB8AC3E}">
        <p14:creationId xmlns:p14="http://schemas.microsoft.com/office/powerpoint/2010/main" val="421642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0A2A-7183-7C5D-825E-AB46D5192AD2}"/>
              </a:ext>
            </a:extLst>
          </p:cNvPr>
          <p:cNvSpPr>
            <a:spLocks noGrp="1"/>
          </p:cNvSpPr>
          <p:nvPr>
            <p:ph type="title"/>
          </p:nvPr>
        </p:nvSpPr>
        <p:spPr/>
        <p:txBody>
          <a:bodyPr>
            <a:normAutofit fontScale="90000"/>
          </a:bodyPr>
          <a:lstStyle/>
          <a:p>
            <a:r>
              <a:rPr lang="en-IN" dirty="0"/>
              <a:t>What is rank of the matrix?</a:t>
            </a:r>
          </a:p>
        </p:txBody>
      </p:sp>
      <p:pic>
        <p:nvPicPr>
          <p:cNvPr id="5" name="Picture 4">
            <a:extLst>
              <a:ext uri="{FF2B5EF4-FFF2-40B4-BE49-F238E27FC236}">
                <a16:creationId xmlns:a16="http://schemas.microsoft.com/office/drawing/2014/main" id="{FBBA3A64-FDC7-B069-8CDE-477C214D3976}"/>
              </a:ext>
            </a:extLst>
          </p:cNvPr>
          <p:cNvPicPr>
            <a:picLocks noChangeAspect="1"/>
          </p:cNvPicPr>
          <p:nvPr/>
        </p:nvPicPr>
        <p:blipFill>
          <a:blip r:embed="rId3"/>
          <a:stretch>
            <a:fillRect/>
          </a:stretch>
        </p:blipFill>
        <p:spPr>
          <a:xfrm>
            <a:off x="3286640" y="992777"/>
            <a:ext cx="2809360" cy="1551944"/>
          </a:xfrm>
          <a:prstGeom prst="rect">
            <a:avLst/>
          </a:prstGeom>
        </p:spPr>
      </p:pic>
      <p:pic>
        <p:nvPicPr>
          <p:cNvPr id="7" name="Picture 6">
            <a:extLst>
              <a:ext uri="{FF2B5EF4-FFF2-40B4-BE49-F238E27FC236}">
                <a16:creationId xmlns:a16="http://schemas.microsoft.com/office/drawing/2014/main" id="{7F9C1EBC-A3BF-7E13-24C7-6BBA93B35CB1}"/>
              </a:ext>
            </a:extLst>
          </p:cNvPr>
          <p:cNvPicPr>
            <a:picLocks noChangeAspect="1"/>
          </p:cNvPicPr>
          <p:nvPr/>
        </p:nvPicPr>
        <p:blipFill>
          <a:blip r:embed="rId4"/>
          <a:stretch>
            <a:fillRect/>
          </a:stretch>
        </p:blipFill>
        <p:spPr>
          <a:xfrm>
            <a:off x="838200" y="2327459"/>
            <a:ext cx="4580017" cy="1661304"/>
          </a:xfrm>
          <a:prstGeom prst="rect">
            <a:avLst/>
          </a:prstGeom>
        </p:spPr>
      </p:pic>
      <p:pic>
        <p:nvPicPr>
          <p:cNvPr id="9" name="Picture 8">
            <a:extLst>
              <a:ext uri="{FF2B5EF4-FFF2-40B4-BE49-F238E27FC236}">
                <a16:creationId xmlns:a16="http://schemas.microsoft.com/office/drawing/2014/main" id="{9EF57883-F10C-B9B0-9F8C-E82F5B009612}"/>
              </a:ext>
            </a:extLst>
          </p:cNvPr>
          <p:cNvPicPr>
            <a:picLocks noChangeAspect="1"/>
          </p:cNvPicPr>
          <p:nvPr/>
        </p:nvPicPr>
        <p:blipFill>
          <a:blip r:embed="rId5"/>
          <a:stretch>
            <a:fillRect/>
          </a:stretch>
        </p:blipFill>
        <p:spPr>
          <a:xfrm>
            <a:off x="838200" y="4180350"/>
            <a:ext cx="4473328" cy="1996613"/>
          </a:xfrm>
          <a:prstGeom prst="rect">
            <a:avLst/>
          </a:prstGeom>
        </p:spPr>
      </p:pic>
      <p:pic>
        <p:nvPicPr>
          <p:cNvPr id="11" name="Picture 10">
            <a:extLst>
              <a:ext uri="{FF2B5EF4-FFF2-40B4-BE49-F238E27FC236}">
                <a16:creationId xmlns:a16="http://schemas.microsoft.com/office/drawing/2014/main" id="{846CA953-2821-D43C-68E4-EF564D009558}"/>
              </a:ext>
            </a:extLst>
          </p:cNvPr>
          <p:cNvPicPr>
            <a:picLocks noChangeAspect="1"/>
          </p:cNvPicPr>
          <p:nvPr/>
        </p:nvPicPr>
        <p:blipFill>
          <a:blip r:embed="rId6"/>
          <a:stretch>
            <a:fillRect/>
          </a:stretch>
        </p:blipFill>
        <p:spPr>
          <a:xfrm>
            <a:off x="6725283" y="365126"/>
            <a:ext cx="5310154" cy="1948104"/>
          </a:xfrm>
          <a:prstGeom prst="rect">
            <a:avLst/>
          </a:prstGeom>
        </p:spPr>
      </p:pic>
      <p:pic>
        <p:nvPicPr>
          <p:cNvPr id="13" name="Picture 12">
            <a:extLst>
              <a:ext uri="{FF2B5EF4-FFF2-40B4-BE49-F238E27FC236}">
                <a16:creationId xmlns:a16="http://schemas.microsoft.com/office/drawing/2014/main" id="{97E6C246-BE89-047D-4780-573544CEF184}"/>
              </a:ext>
            </a:extLst>
          </p:cNvPr>
          <p:cNvPicPr>
            <a:picLocks noChangeAspect="1"/>
          </p:cNvPicPr>
          <p:nvPr/>
        </p:nvPicPr>
        <p:blipFill>
          <a:blip r:embed="rId7"/>
          <a:stretch>
            <a:fillRect/>
          </a:stretch>
        </p:blipFill>
        <p:spPr>
          <a:xfrm>
            <a:off x="7459273" y="2521644"/>
            <a:ext cx="3456891" cy="1272934"/>
          </a:xfrm>
          <a:prstGeom prst="rect">
            <a:avLst/>
          </a:prstGeom>
        </p:spPr>
      </p:pic>
      <p:sp>
        <p:nvSpPr>
          <p:cNvPr id="15" name="TextBox 14">
            <a:extLst>
              <a:ext uri="{FF2B5EF4-FFF2-40B4-BE49-F238E27FC236}">
                <a16:creationId xmlns:a16="http://schemas.microsoft.com/office/drawing/2014/main" id="{0E243FC0-7D44-E518-663C-8E1FD28BE196}"/>
              </a:ext>
            </a:extLst>
          </p:cNvPr>
          <p:cNvSpPr txBox="1"/>
          <p:nvPr/>
        </p:nvSpPr>
        <p:spPr>
          <a:xfrm>
            <a:off x="7349613" y="4255326"/>
            <a:ext cx="6105832" cy="923330"/>
          </a:xfrm>
          <a:prstGeom prst="rect">
            <a:avLst/>
          </a:prstGeom>
          <a:noFill/>
        </p:spPr>
        <p:txBody>
          <a:bodyPr wrap="square">
            <a:spAutoFit/>
          </a:bodyPr>
          <a:lstStyle/>
          <a:p>
            <a:pPr>
              <a:buFont typeface="Arial" panose="020B0604020202020204" pitchFamily="34" charset="0"/>
              <a:buChar char="•"/>
            </a:pPr>
            <a:r>
              <a:rPr lang="en-IN" dirty="0"/>
              <a:t>Row 1: non-zero </a:t>
            </a:r>
          </a:p>
          <a:p>
            <a:pPr>
              <a:buFont typeface="Arial" panose="020B0604020202020204" pitchFamily="34" charset="0"/>
              <a:buChar char="•"/>
            </a:pPr>
            <a:r>
              <a:rPr lang="en-IN" dirty="0"/>
              <a:t>Row 2: all zero </a:t>
            </a:r>
          </a:p>
          <a:p>
            <a:pPr>
              <a:buFont typeface="Arial" panose="020B0604020202020204" pitchFamily="34" charset="0"/>
              <a:buChar char="•"/>
            </a:pPr>
            <a:r>
              <a:rPr lang="en-IN" dirty="0"/>
              <a:t>Row 3: non-zero </a:t>
            </a:r>
          </a:p>
        </p:txBody>
      </p:sp>
      <p:sp>
        <p:nvSpPr>
          <p:cNvPr id="17" name="TextBox 16">
            <a:extLst>
              <a:ext uri="{FF2B5EF4-FFF2-40B4-BE49-F238E27FC236}">
                <a16:creationId xmlns:a16="http://schemas.microsoft.com/office/drawing/2014/main" id="{558A3FF8-DD5C-9353-5BF0-17711F63353B}"/>
              </a:ext>
            </a:extLst>
          </p:cNvPr>
          <p:cNvSpPr txBox="1"/>
          <p:nvPr/>
        </p:nvSpPr>
        <p:spPr>
          <a:xfrm>
            <a:off x="5911645" y="5123811"/>
            <a:ext cx="6730180" cy="369332"/>
          </a:xfrm>
          <a:prstGeom prst="rect">
            <a:avLst/>
          </a:prstGeom>
          <a:noFill/>
        </p:spPr>
        <p:txBody>
          <a:bodyPr wrap="square">
            <a:spAutoFit/>
          </a:bodyPr>
          <a:lstStyle/>
          <a:p>
            <a:r>
              <a:rPr lang="en-US" dirty="0"/>
              <a:t>2 rows contain </a:t>
            </a:r>
            <a:r>
              <a:rPr lang="en-US" b="1" dirty="0"/>
              <a:t>at least one non-zero entry</a:t>
            </a:r>
            <a:endParaRPr lang="en-IN" dirty="0"/>
          </a:p>
        </p:txBody>
      </p:sp>
      <p:sp>
        <p:nvSpPr>
          <p:cNvPr id="18" name="TextBox 17">
            <a:extLst>
              <a:ext uri="{FF2B5EF4-FFF2-40B4-BE49-F238E27FC236}">
                <a16:creationId xmlns:a16="http://schemas.microsoft.com/office/drawing/2014/main" id="{7531CCAE-B207-6D91-DA0B-21EE48D6D5A5}"/>
              </a:ext>
            </a:extLst>
          </p:cNvPr>
          <p:cNvSpPr txBox="1"/>
          <p:nvPr/>
        </p:nvSpPr>
        <p:spPr>
          <a:xfrm>
            <a:off x="7349613" y="5780209"/>
            <a:ext cx="1351935" cy="369332"/>
          </a:xfrm>
          <a:prstGeom prst="rect">
            <a:avLst/>
          </a:prstGeom>
          <a:noFill/>
        </p:spPr>
        <p:txBody>
          <a:bodyPr wrap="square" rtlCol="0">
            <a:spAutoFit/>
          </a:bodyPr>
          <a:lstStyle/>
          <a:p>
            <a:r>
              <a:rPr lang="en-IN" b="1" dirty="0"/>
              <a:t>Rank= 2</a:t>
            </a:r>
          </a:p>
        </p:txBody>
      </p:sp>
    </p:spTree>
    <p:extLst>
      <p:ext uri="{BB962C8B-B14F-4D97-AF65-F5344CB8AC3E}">
        <p14:creationId xmlns:p14="http://schemas.microsoft.com/office/powerpoint/2010/main" val="130200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3988</TotalTime>
  <Words>3225</Words>
  <Application>Microsoft Office PowerPoint</Application>
  <PresentationFormat>Widescreen</PresentationFormat>
  <Paragraphs>400</Paragraphs>
  <Slides>69</Slides>
  <Notes>6</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69</vt:i4>
      </vt:variant>
    </vt:vector>
  </HeadingPairs>
  <TitlesOfParts>
    <vt:vector size="83" baseType="lpstr">
      <vt:lpstr>-apple-system</vt:lpstr>
      <vt:lpstr>Arial</vt:lpstr>
      <vt:lpstr>Arial MT</vt:lpstr>
      <vt:lpstr>Calibri</vt:lpstr>
      <vt:lpstr>Calibri Light</vt:lpstr>
      <vt:lpstr>Cambria Math</vt:lpstr>
      <vt:lpstr>Georgia</vt:lpstr>
      <vt:lpstr>Nunito</vt:lpstr>
      <vt:lpstr>Poppins</vt:lpstr>
      <vt:lpstr>sohne</vt:lpstr>
      <vt:lpstr>source-serif-pro</vt:lpstr>
      <vt:lpstr>Times New Roman</vt:lpstr>
      <vt:lpstr>Trebuchet MS</vt:lpstr>
      <vt:lpstr>Office Theme</vt:lpstr>
      <vt:lpstr>PowerPoint Presentation</vt:lpstr>
      <vt:lpstr>PowerPoint Presentation</vt:lpstr>
      <vt:lpstr>Reparametrization-based methods</vt:lpstr>
      <vt:lpstr>PowerPoint Presentation</vt:lpstr>
      <vt:lpstr>Low-Rank Adaptation, or LoRA</vt:lpstr>
      <vt:lpstr>Rank of a Matrix</vt:lpstr>
      <vt:lpstr>PowerPoint Presentation</vt:lpstr>
      <vt:lpstr>PowerPoint Presentation</vt:lpstr>
      <vt:lpstr>What is rank of the matrix?</vt:lpstr>
      <vt:lpstr>PowerPoint Presentation</vt:lpstr>
      <vt:lpstr>PowerPoint Presentation</vt:lpstr>
      <vt:lpstr>PowerPoint Presentation</vt:lpstr>
      <vt:lpstr>PowerPoint Presentation</vt:lpstr>
      <vt:lpstr>PowerPoint Presentation</vt:lpstr>
      <vt:lpstr>LoRA</vt:lpstr>
      <vt:lpstr>PowerPoint Presentation</vt:lpstr>
      <vt:lpstr>LoRA - Working</vt:lpstr>
      <vt:lpstr>LoRA</vt:lpstr>
      <vt:lpstr>LoRA - Working</vt:lpstr>
      <vt:lpstr>LoRA - Working</vt:lpstr>
      <vt:lpstr>LoRA - Working</vt:lpstr>
      <vt:lpstr>LoRA - Working</vt:lpstr>
      <vt:lpstr>PowerPoint Presentation</vt:lpstr>
      <vt:lpstr>Forward Pass</vt:lpstr>
      <vt:lpstr>Backward Pass</vt:lpstr>
      <vt:lpstr>PowerPoint Presentation</vt:lpstr>
      <vt:lpstr>PowerPoint Presentation</vt:lpstr>
      <vt:lpstr>PowerPoint Presentation</vt:lpstr>
      <vt:lpstr>LoRA - Intuition</vt:lpstr>
      <vt:lpstr>LoRA - Intuition</vt:lpstr>
      <vt:lpstr>LoRA - Intuition</vt:lpstr>
      <vt:lpstr>LoRA - Intuition</vt:lpstr>
      <vt:lpstr>LoRA - Intuition</vt:lpstr>
      <vt:lpstr>LoRA - Summary</vt:lpstr>
      <vt:lpstr>PowerPoint Presentation</vt:lpstr>
      <vt:lpstr>Intrinsic Dimension</vt:lpstr>
      <vt:lpstr>LORA Aligns with Intrinsic Dimension</vt:lpstr>
      <vt:lpstr>PowerPoint Presentation</vt:lpstr>
      <vt:lpstr>PowerPoint Presentation</vt:lpstr>
      <vt:lpstr>PowerPoint Presentation</vt:lpstr>
      <vt:lpstr>what does Computation mean? </vt:lpstr>
      <vt:lpstr>PowerPoint Presentation</vt:lpstr>
      <vt:lpstr>QLoRA</vt:lpstr>
      <vt:lpstr>PowerPoint Presentation</vt:lpstr>
      <vt:lpstr>Block-wise k-bit Quantization</vt:lpstr>
      <vt:lpstr>PowerPoint Presentation</vt:lpstr>
      <vt:lpstr>QLoRA ( Quantized LoRA)</vt:lpstr>
      <vt:lpstr>PowerPoint Presentation</vt:lpstr>
      <vt:lpstr>QLORA Finetuning</vt:lpstr>
      <vt:lpstr>QLoRA Steps</vt:lpstr>
      <vt:lpstr>Normalisation</vt:lpstr>
      <vt:lpstr>Quantization</vt:lpstr>
      <vt:lpstr>PowerPoint Presentation</vt:lpstr>
      <vt:lpstr>PowerPoint Presentation</vt:lpstr>
      <vt:lpstr>PowerPoint Presentation</vt:lpstr>
      <vt:lpstr>PowerPoint Presentation</vt:lpstr>
      <vt:lpstr>Double Quantization</vt:lpstr>
      <vt:lpstr>Double Quantization</vt:lpstr>
      <vt:lpstr>PowerPoint Presentation</vt:lpstr>
      <vt:lpstr>PowerPoint Presentation</vt:lpstr>
      <vt:lpstr>PowerPoint Presentation</vt:lpstr>
      <vt:lpstr>PowerPoint Presentation</vt:lpstr>
      <vt:lpstr>Paged Optimisers/Unified Memory paging</vt:lpstr>
      <vt:lpstr>Paged Optimisers</vt:lpstr>
      <vt:lpstr>How Paged Optimizers Work</vt:lpstr>
      <vt:lpstr>PowerPoint Presentation</vt:lpstr>
      <vt:lpstr>Benefits of Paged Optimizers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 M</dc:creator>
  <cp:lastModifiedBy>Dr. Veena G</cp:lastModifiedBy>
  <cp:revision>55</cp:revision>
  <dcterms:created xsi:type="dcterms:W3CDTF">2020-09-22T05:47:20Z</dcterms:created>
  <dcterms:modified xsi:type="dcterms:W3CDTF">2025-06-09T08:46:55Z</dcterms:modified>
</cp:coreProperties>
</file>