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83" r:id="rId2"/>
    <p:sldId id="296" r:id="rId3"/>
    <p:sldId id="295" r:id="rId4"/>
    <p:sldId id="256" r:id="rId5"/>
    <p:sldId id="258" r:id="rId6"/>
    <p:sldId id="259" r:id="rId7"/>
    <p:sldId id="273" r:id="rId8"/>
    <p:sldId id="274" r:id="rId9"/>
    <p:sldId id="276" r:id="rId10"/>
    <p:sldId id="277" r:id="rId11"/>
    <p:sldId id="278" r:id="rId12"/>
    <p:sldId id="279" r:id="rId13"/>
    <p:sldId id="280" r:id="rId14"/>
    <p:sldId id="281" r:id="rId15"/>
    <p:sldId id="282" r:id="rId16"/>
    <p:sldId id="270" r:id="rId17"/>
    <p:sldId id="271" r:id="rId18"/>
    <p:sldId id="272" r:id="rId19"/>
    <p:sldId id="266" r:id="rId20"/>
    <p:sldId id="267" r:id="rId21"/>
    <p:sldId id="268" r:id="rId22"/>
    <p:sldId id="269" r:id="rId23"/>
    <p:sldId id="285" r:id="rId24"/>
    <p:sldId id="286" r:id="rId25"/>
    <p:sldId id="287" r:id="rId26"/>
    <p:sldId id="288" r:id="rId27"/>
    <p:sldId id="289" r:id="rId28"/>
    <p:sldId id="290" r:id="rId29"/>
    <p:sldId id="262" r:id="rId30"/>
    <p:sldId id="263" r:id="rId31"/>
    <p:sldId id="264" r:id="rId32"/>
    <p:sldId id="265" r:id="rId33"/>
    <p:sldId id="291" r:id="rId34"/>
    <p:sldId id="292" r:id="rId35"/>
    <p:sldId id="293" r:id="rId36"/>
    <p:sldId id="29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1AC2DE-CC1F-7FC4-8F4B-AACFB686070C}" v="298" dt="2024-02-26T06:10:33.3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mya M S" userId="S::remyams@am.amrita.edu::6263a6d1-f21c-41f8-b0a9-ff2b759c9a43" providerId="AD" clId="Web-{BA1AC2DE-CC1F-7FC4-8F4B-AACFB686070C}"/>
    <pc:docChg chg="addSld modSld">
      <pc:chgData name="Remya M S" userId="S::remyams@am.amrita.edu::6263a6d1-f21c-41f8-b0a9-ff2b759c9a43" providerId="AD" clId="Web-{BA1AC2DE-CC1F-7FC4-8F4B-AACFB686070C}" dt="2024-02-26T06:10:08.358" v="284"/>
      <pc:docMkLst>
        <pc:docMk/>
      </pc:docMkLst>
      <pc:sldChg chg="addSp delSp modSp new">
        <pc:chgData name="Remya M S" userId="S::remyams@am.amrita.edu::6263a6d1-f21c-41f8-b0a9-ff2b759c9a43" providerId="AD" clId="Web-{BA1AC2DE-CC1F-7FC4-8F4B-AACFB686070C}" dt="2024-02-26T06:10:08.358" v="284"/>
        <pc:sldMkLst>
          <pc:docMk/>
          <pc:sldMk cId="1192670334" sldId="295"/>
        </pc:sldMkLst>
        <pc:spChg chg="mod">
          <ac:chgData name="Remya M S" userId="S::remyams@am.amrita.edu::6263a6d1-f21c-41f8-b0a9-ff2b759c9a43" providerId="AD" clId="Web-{BA1AC2DE-CC1F-7FC4-8F4B-AACFB686070C}" dt="2024-02-26T05:50:38.774" v="3" actId="20577"/>
          <ac:spMkLst>
            <pc:docMk/>
            <pc:sldMk cId="1192670334" sldId="295"/>
            <ac:spMk id="2" creationId="{04962E38-873B-623C-6320-8198CE93CEF7}"/>
          </ac:spMkLst>
        </pc:spChg>
        <pc:spChg chg="del">
          <ac:chgData name="Remya M S" userId="S::remyams@am.amrita.edu::6263a6d1-f21c-41f8-b0a9-ff2b759c9a43" providerId="AD" clId="Web-{BA1AC2DE-CC1F-7FC4-8F4B-AACFB686070C}" dt="2024-02-26T05:50:54.024" v="4"/>
          <ac:spMkLst>
            <pc:docMk/>
            <pc:sldMk cId="1192670334" sldId="295"/>
            <ac:spMk id="3" creationId="{1DD5A4FA-D885-F633-F37C-EEA36126EDA5}"/>
          </ac:spMkLst>
        </pc:spChg>
        <pc:graphicFrameChg chg="add mod ord modGraphic">
          <ac:chgData name="Remya M S" userId="S::remyams@am.amrita.edu::6263a6d1-f21c-41f8-b0a9-ff2b759c9a43" providerId="AD" clId="Web-{BA1AC2DE-CC1F-7FC4-8F4B-AACFB686070C}" dt="2024-02-26T06:10:08.358" v="284"/>
          <ac:graphicFrameMkLst>
            <pc:docMk/>
            <pc:sldMk cId="1192670334" sldId="295"/>
            <ac:graphicFrameMk id="5" creationId="{F6560F02-48AA-2823-37EA-BBC94B88992B}"/>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2CCEF4-6DB3-4E2E-A06B-DDA96C044E5A}"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F85A9-39DF-4BF8-ABCC-6D8903FAC73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73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CCEF4-6DB3-4E2E-A06B-DDA96C044E5A}"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F85A9-39DF-4BF8-ABCC-6D8903FAC73D}" type="slidenum">
              <a:rPr lang="en-IN" smtClean="0"/>
              <a:t>‹#›</a:t>
            </a:fld>
            <a:endParaRPr lang="en-IN"/>
          </a:p>
        </p:txBody>
      </p:sp>
    </p:spTree>
    <p:extLst>
      <p:ext uri="{BB962C8B-B14F-4D97-AF65-F5344CB8AC3E}">
        <p14:creationId xmlns:p14="http://schemas.microsoft.com/office/powerpoint/2010/main" val="386355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CCEF4-6DB3-4E2E-A06B-DDA96C044E5A}"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F85A9-39DF-4BF8-ABCC-6D8903FAC73D}" type="slidenum">
              <a:rPr lang="en-IN" smtClean="0"/>
              <a:t>‹#›</a:t>
            </a:fld>
            <a:endParaRPr lang="en-IN"/>
          </a:p>
        </p:txBody>
      </p:sp>
    </p:spTree>
    <p:extLst>
      <p:ext uri="{BB962C8B-B14F-4D97-AF65-F5344CB8AC3E}">
        <p14:creationId xmlns:p14="http://schemas.microsoft.com/office/powerpoint/2010/main" val="109876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CCEF4-6DB3-4E2E-A06B-DDA96C044E5A}"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F85A9-39DF-4BF8-ABCC-6D8903FAC73D}" type="slidenum">
              <a:rPr lang="en-IN" smtClean="0"/>
              <a:t>‹#›</a:t>
            </a:fld>
            <a:endParaRPr lang="en-IN"/>
          </a:p>
        </p:txBody>
      </p:sp>
    </p:spTree>
    <p:extLst>
      <p:ext uri="{BB962C8B-B14F-4D97-AF65-F5344CB8AC3E}">
        <p14:creationId xmlns:p14="http://schemas.microsoft.com/office/powerpoint/2010/main" val="49456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2CCEF4-6DB3-4E2E-A06B-DDA96C044E5A}"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F85A9-39DF-4BF8-ABCC-6D8903FAC73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43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2CCEF4-6DB3-4E2E-A06B-DDA96C044E5A}"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7F85A9-39DF-4BF8-ABCC-6D8903FAC73D}" type="slidenum">
              <a:rPr lang="en-IN" smtClean="0"/>
              <a:t>‹#›</a:t>
            </a:fld>
            <a:endParaRPr lang="en-IN"/>
          </a:p>
        </p:txBody>
      </p:sp>
    </p:spTree>
    <p:extLst>
      <p:ext uri="{BB962C8B-B14F-4D97-AF65-F5344CB8AC3E}">
        <p14:creationId xmlns:p14="http://schemas.microsoft.com/office/powerpoint/2010/main" val="151118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2CCEF4-6DB3-4E2E-A06B-DDA96C044E5A}" type="datetimeFigureOut">
              <a:rPr lang="en-IN" smtClean="0"/>
              <a:t>04-02-2025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7F85A9-39DF-4BF8-ABCC-6D8903FAC73D}" type="slidenum">
              <a:rPr lang="en-IN" smtClean="0"/>
              <a:t>‹#›</a:t>
            </a:fld>
            <a:endParaRPr lang="en-IN"/>
          </a:p>
        </p:txBody>
      </p:sp>
    </p:spTree>
    <p:extLst>
      <p:ext uri="{BB962C8B-B14F-4D97-AF65-F5344CB8AC3E}">
        <p14:creationId xmlns:p14="http://schemas.microsoft.com/office/powerpoint/2010/main" val="204938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2CCEF4-6DB3-4E2E-A06B-DDA96C044E5A}" type="datetimeFigureOut">
              <a:rPr lang="en-IN" smtClean="0"/>
              <a:t>04-02-2025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7F85A9-39DF-4BF8-ABCC-6D8903FAC73D}" type="slidenum">
              <a:rPr lang="en-IN" smtClean="0"/>
              <a:t>‹#›</a:t>
            </a:fld>
            <a:endParaRPr lang="en-IN"/>
          </a:p>
        </p:txBody>
      </p:sp>
    </p:spTree>
    <p:extLst>
      <p:ext uri="{BB962C8B-B14F-4D97-AF65-F5344CB8AC3E}">
        <p14:creationId xmlns:p14="http://schemas.microsoft.com/office/powerpoint/2010/main" val="15804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B2CCEF4-6DB3-4E2E-A06B-DDA96C044E5A}" type="datetimeFigureOut">
              <a:rPr lang="en-IN" smtClean="0"/>
              <a:t>04-02-2025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07F85A9-39DF-4BF8-ABCC-6D8903FAC73D}" type="slidenum">
              <a:rPr lang="en-IN" smtClean="0"/>
              <a:t>‹#›</a:t>
            </a:fld>
            <a:endParaRPr lang="en-IN"/>
          </a:p>
        </p:txBody>
      </p:sp>
    </p:spTree>
    <p:extLst>
      <p:ext uri="{BB962C8B-B14F-4D97-AF65-F5344CB8AC3E}">
        <p14:creationId xmlns:p14="http://schemas.microsoft.com/office/powerpoint/2010/main" val="369006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B2CCEF4-6DB3-4E2E-A06B-DDA96C044E5A}" type="datetimeFigureOut">
              <a:rPr lang="en-IN" smtClean="0"/>
              <a:t>04-02-2025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7F85A9-39DF-4BF8-ABCC-6D8903FAC73D}" type="slidenum">
              <a:rPr lang="en-IN" smtClean="0"/>
              <a:t>‹#›</a:t>
            </a:fld>
            <a:endParaRPr lang="en-IN"/>
          </a:p>
        </p:txBody>
      </p:sp>
    </p:spTree>
    <p:extLst>
      <p:ext uri="{BB962C8B-B14F-4D97-AF65-F5344CB8AC3E}">
        <p14:creationId xmlns:p14="http://schemas.microsoft.com/office/powerpoint/2010/main" val="366394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2CCEF4-6DB3-4E2E-A06B-DDA96C044E5A}"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7F85A9-39DF-4BF8-ABCC-6D8903FAC73D}" type="slidenum">
              <a:rPr lang="en-IN" smtClean="0"/>
              <a:t>‹#›</a:t>
            </a:fld>
            <a:endParaRPr lang="en-IN"/>
          </a:p>
        </p:txBody>
      </p:sp>
    </p:spTree>
    <p:extLst>
      <p:ext uri="{BB962C8B-B14F-4D97-AF65-F5344CB8AC3E}">
        <p14:creationId xmlns:p14="http://schemas.microsoft.com/office/powerpoint/2010/main" val="57395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B2CCEF4-6DB3-4E2E-A06B-DDA96C044E5A}" type="datetimeFigureOut">
              <a:rPr lang="en-IN" smtClean="0"/>
              <a:t>04-02-2025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7F85A9-39DF-4BF8-ABCC-6D8903FAC73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9325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me/CNN" TargetMode="External"/><Relationship Id="rId2" Type="http://schemas.openxmlformats.org/officeDocument/2006/relationships/hyperlink" Target="https://m.me/hiponcho" TargetMode="External"/><Relationship Id="rId1" Type="http://schemas.openxmlformats.org/officeDocument/2006/relationships/slideLayout" Target="../slideLayouts/slideLayout2.xml"/><Relationship Id="rId5" Type="http://schemas.openxmlformats.org/officeDocument/2006/relationships/hyperlink" Target="https://en.wikipedia.org/wiki/Xiaoice" TargetMode="External"/><Relationship Id="rId4" Type="http://schemas.openxmlformats.org/officeDocument/2006/relationships/hyperlink" Target="http://x.a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7DF3-3BB5-4CC4-C421-83F32EC01C19}"/>
              </a:ext>
            </a:extLst>
          </p:cNvPr>
          <p:cNvSpPr>
            <a:spLocks noGrp="1"/>
          </p:cNvSpPr>
          <p:nvPr>
            <p:ph type="title"/>
          </p:nvPr>
        </p:nvSpPr>
        <p:spPr/>
        <p:txBody>
          <a:bodyPr/>
          <a:lstStyle/>
          <a:p>
            <a:r>
              <a:rPr lang="en-IN" sz="2000" b="1" kern="100" dirty="0">
                <a:effectLst/>
                <a:latin typeface="Times New Roman" panose="02020603050405020304" pitchFamily="18" charset="0"/>
                <a:ea typeface="Calibri" panose="020F0502020204030204" pitchFamily="34" charset="0"/>
                <a:cs typeface="Kartika" panose="02020503030404060203" pitchFamily="18" charset="0"/>
              </a:rPr>
              <a:t>                   </a:t>
            </a:r>
            <a:r>
              <a:rPr lang="en-IN" sz="1800" b="1" dirty="0">
                <a:effectLst/>
                <a:latin typeface="Times New Roman" panose="02020603050405020304" pitchFamily="18" charset="0"/>
                <a:ea typeface="Times New Roman" panose="02020603050405020304" pitchFamily="18" charset="0"/>
              </a:rPr>
              <a:t>22AIE315 </a:t>
            </a:r>
            <a:r>
              <a:rPr lang="en-IN" sz="2000" b="1" kern="100" dirty="0">
                <a:effectLst/>
                <a:latin typeface="Times New Roman" panose="02020603050405020304" pitchFamily="18" charset="0"/>
                <a:ea typeface="Calibri" panose="020F0502020204030204" pitchFamily="34" charset="0"/>
                <a:cs typeface="Kartika" panose="02020503030404060203" pitchFamily="18" charset="0"/>
              </a:rPr>
              <a:t> NATURAL LANGUAGE PROCESSING L-T-P-C: 2- 0- 3- 3 </a:t>
            </a:r>
            <a:br>
              <a:rPr lang="en-IN" sz="1800" kern="100" dirty="0">
                <a:effectLst/>
                <a:latin typeface="Calibri" panose="020F0502020204030204" pitchFamily="34" charset="0"/>
                <a:ea typeface="Calibri" panose="020F0502020204030204" pitchFamily="34" charset="0"/>
                <a:cs typeface="Kartika" panose="02020503030404060203" pitchFamily="18" charset="0"/>
              </a:rPr>
            </a:br>
            <a:endParaRPr lang="en-IN" dirty="0"/>
          </a:p>
        </p:txBody>
      </p:sp>
      <p:sp>
        <p:nvSpPr>
          <p:cNvPr id="3" name="Content Placeholder 2">
            <a:extLst>
              <a:ext uri="{FF2B5EF4-FFF2-40B4-BE49-F238E27FC236}">
                <a16:creationId xmlns:a16="http://schemas.microsoft.com/office/drawing/2014/main" id="{1DC24461-9965-7918-C04C-D831738369D4}"/>
              </a:ext>
            </a:extLst>
          </p:cNvPr>
          <p:cNvSpPr>
            <a:spLocks noGrp="1"/>
          </p:cNvSpPr>
          <p:nvPr>
            <p:ph idx="1"/>
          </p:nvPr>
        </p:nvSpPr>
        <p:spPr/>
        <p:txBody>
          <a:bodyPr>
            <a:normAutofit/>
          </a:bodyPr>
          <a:lstStyle/>
          <a:p>
            <a:pPr marL="0" lvl="0" indent="0" algn="just">
              <a:lnSpc>
                <a:spcPct val="150000"/>
              </a:lnSpc>
              <a:spcAft>
                <a:spcPts val="1000"/>
              </a:spcAft>
              <a:buNone/>
            </a:pPr>
            <a:r>
              <a:rPr lang="en-GB" sz="1800" b="1" dirty="0">
                <a:effectLst/>
                <a:latin typeface="Times New Roman" panose="02020603050405020304" pitchFamily="18" charset="0"/>
                <a:ea typeface="Times New Roman" panose="02020603050405020304" pitchFamily="18" charset="0"/>
                <a:cs typeface="Kartika" panose="02020503030404060203" pitchFamily="18" charset="0"/>
              </a:rPr>
              <a:t>Course Objective</a:t>
            </a:r>
            <a:endParaRPr lang="en-IN" sz="1800" dirty="0">
              <a:effectLst/>
              <a:latin typeface="Calibri" panose="020F0502020204030204" pitchFamily="34" charset="0"/>
              <a:ea typeface="Times New Roman" panose="02020603050405020304" pitchFamily="18" charset="0"/>
              <a:cs typeface="Kartika" panose="02020503030404060203"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The main objective of the course is to understand the leading trends and systems in Natural Language Processing. This course will help the students to understand the basic representations used in syntax, the semantics of Natural Language Processing. This course will help the students to understand and explore the models used for word/sentence representations for various NLP applications. This course will help the students to implement deep learning algorithms in Python and learn how to train deep networks for NLP applications. </a:t>
            </a:r>
            <a:endParaRPr lang="en-GB"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00401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Question Answering </a:t>
            </a:r>
            <a:r>
              <a:rPr lang="en-US" dirty="0"/>
              <a:t> is concerned with building systems that automatically answer questions posed by humans in a natural language.</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265" y="3088998"/>
            <a:ext cx="5376252" cy="2809526"/>
          </a:xfrm>
          <a:prstGeom prst="rect">
            <a:avLst/>
          </a:prstGeom>
        </p:spPr>
      </p:pic>
      <p:sp>
        <p:nvSpPr>
          <p:cNvPr id="6" name="Title 5">
            <a:extLst>
              <a:ext uri="{FF2B5EF4-FFF2-40B4-BE49-F238E27FC236}">
                <a16:creationId xmlns:a16="http://schemas.microsoft.com/office/drawing/2014/main" id="{AE458A42-BC29-613A-F95F-4C6CF155E88C}"/>
              </a:ext>
            </a:extLst>
          </p:cNvPr>
          <p:cNvSpPr>
            <a:spLocks noGrp="1"/>
          </p:cNvSpPr>
          <p:nvPr>
            <p:ph type="title"/>
          </p:nvPr>
        </p:nvSpPr>
        <p:spPr/>
        <p:txBody>
          <a:bodyPr/>
          <a:lstStyle/>
          <a:p>
            <a:r>
              <a:rPr lang="en-US" b="1" dirty="0"/>
              <a:t>Question Answering</a:t>
            </a:r>
            <a:endParaRPr lang="en-IN" dirty="0"/>
          </a:p>
        </p:txBody>
      </p:sp>
    </p:spTree>
    <p:extLst>
      <p:ext uri="{BB962C8B-B14F-4D97-AF65-F5344CB8AC3E}">
        <p14:creationId xmlns:p14="http://schemas.microsoft.com/office/powerpoint/2010/main" val="236204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425" y="1924844"/>
            <a:ext cx="8439150" cy="4152900"/>
          </a:xfrm>
        </p:spPr>
      </p:pic>
      <p:sp>
        <p:nvSpPr>
          <p:cNvPr id="5" name="Title 4">
            <a:extLst>
              <a:ext uri="{FF2B5EF4-FFF2-40B4-BE49-F238E27FC236}">
                <a16:creationId xmlns:a16="http://schemas.microsoft.com/office/drawing/2014/main" id="{2E031794-89B2-2479-00F4-937E3DFC77F3}"/>
              </a:ext>
            </a:extLst>
          </p:cNvPr>
          <p:cNvSpPr>
            <a:spLocks noGrp="1"/>
          </p:cNvSpPr>
          <p:nvPr>
            <p:ph type="title"/>
          </p:nvPr>
        </p:nvSpPr>
        <p:spPr/>
        <p:txBody>
          <a:bodyPr/>
          <a:lstStyle/>
          <a:p>
            <a:r>
              <a:rPr lang="en-US" b="1" dirty="0"/>
              <a:t>Text Classification</a:t>
            </a:r>
            <a:endParaRPr lang="en-IN" dirty="0"/>
          </a:p>
        </p:txBody>
      </p:sp>
    </p:spTree>
    <p:extLst>
      <p:ext uri="{BB962C8B-B14F-4D97-AF65-F5344CB8AC3E}">
        <p14:creationId xmlns:p14="http://schemas.microsoft.com/office/powerpoint/2010/main" val="260417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562894"/>
            <a:ext cx="8229600" cy="4525963"/>
          </a:xfrm>
        </p:spPr>
        <p:txBody>
          <a:bodyPr>
            <a:normAutofit/>
          </a:bodyPr>
          <a:lstStyle/>
          <a:p>
            <a:pPr marL="0" indent="0">
              <a:buNone/>
            </a:pPr>
            <a:endParaRPr lang="en-US" dirty="0"/>
          </a:p>
          <a:p>
            <a:pPr marL="0" indent="0">
              <a:buNone/>
            </a:pPr>
            <a:endParaRPr lang="en-US" sz="1000" dirty="0">
              <a:solidFill>
                <a:srgbClr val="00B0F0"/>
              </a:solidFill>
              <a:latin typeface="Bahnschrift" panose="020B0502040204020203" pitchFamily="34" charset="0"/>
            </a:endParaRPr>
          </a:p>
          <a:p>
            <a:pPr marL="0" indent="0" algn="just">
              <a:buNone/>
            </a:pPr>
            <a:r>
              <a:rPr lang="en-US" sz="2400" dirty="0">
                <a:latin typeface="Roboto" pitchFamily="2" charset="0"/>
                <a:ea typeface="Roboto" pitchFamily="2" charset="0"/>
              </a:rPr>
              <a:t>(NER) locate and classify </a:t>
            </a:r>
            <a:r>
              <a:rPr lang="en-US" sz="2400" b="1" dirty="0">
                <a:latin typeface="Roboto" pitchFamily="2" charset="0"/>
                <a:ea typeface="Roboto" pitchFamily="2" charset="0"/>
              </a:rPr>
              <a:t>named entities</a:t>
            </a:r>
            <a:r>
              <a:rPr lang="en-US" sz="2400" dirty="0">
                <a:latin typeface="Roboto" pitchFamily="2" charset="0"/>
                <a:ea typeface="Roboto" pitchFamily="2" charset="0"/>
              </a:rPr>
              <a:t> in text into pre-defined categories such as the </a:t>
            </a:r>
            <a:r>
              <a:rPr lang="en-US" sz="2400" b="1" dirty="0">
                <a:latin typeface="Roboto" pitchFamily="2" charset="0"/>
                <a:ea typeface="Roboto" pitchFamily="2" charset="0"/>
              </a:rPr>
              <a:t>names</a:t>
            </a:r>
            <a:r>
              <a:rPr lang="en-US" sz="2400" dirty="0">
                <a:latin typeface="Roboto" pitchFamily="2" charset="0"/>
                <a:ea typeface="Roboto" pitchFamily="2" charset="0"/>
              </a:rPr>
              <a:t> of persons, organizations, locations, expressions of times, quantities.</a:t>
            </a:r>
          </a:p>
        </p:txBody>
      </p:sp>
      <p:sp>
        <p:nvSpPr>
          <p:cNvPr id="4" name="Date Placeholder 3"/>
          <p:cNvSpPr>
            <a:spLocks noGrp="1"/>
          </p:cNvSpPr>
          <p:nvPr>
            <p:ph type="dt" sz="half" idx="10"/>
          </p:nvPr>
        </p:nvSpPr>
        <p:spPr/>
        <p:txBody>
          <a:bodyPr/>
          <a:lstStyle/>
          <a:p>
            <a:fld id="{4C32BEEE-F277-44FA-8191-47CD9F7E88FA}" type="datetime1">
              <a:rPr lang="en-US" smtClean="0"/>
              <a:t>2/4/2025</a:t>
            </a:fld>
            <a:endParaRPr lang="en-US"/>
          </a:p>
        </p:txBody>
      </p:sp>
      <p:sp>
        <p:nvSpPr>
          <p:cNvPr id="5" name="Slide Number Placeholder 4"/>
          <p:cNvSpPr>
            <a:spLocks noGrp="1"/>
          </p:cNvSpPr>
          <p:nvPr>
            <p:ph type="sldNum" sz="quarter" idx="12"/>
          </p:nvPr>
        </p:nvSpPr>
        <p:spPr/>
        <p:txBody>
          <a:bodyPr/>
          <a:lstStyle/>
          <a:p>
            <a:fld id="{ADB69F8F-66AA-4CFE-9598-CBAEF4587E78}" type="slidenum">
              <a:rPr lang="en-US" smtClean="0"/>
              <a:pPr/>
              <a:t>12</a:t>
            </a:fld>
            <a:endParaRPr lang="en-US"/>
          </a:p>
        </p:txBody>
      </p:sp>
      <p:pic>
        <p:nvPicPr>
          <p:cNvPr id="2" name="Picture 1"/>
          <p:cNvPicPr>
            <a:picLocks noChangeAspect="1"/>
          </p:cNvPicPr>
          <p:nvPr/>
        </p:nvPicPr>
        <p:blipFill>
          <a:blip r:embed="rId2"/>
          <a:stretch>
            <a:fillRect/>
          </a:stretch>
        </p:blipFill>
        <p:spPr>
          <a:xfrm>
            <a:off x="3524250" y="4155282"/>
            <a:ext cx="4991100" cy="1933575"/>
          </a:xfrm>
          <a:prstGeom prst="rect">
            <a:avLst/>
          </a:prstGeom>
        </p:spPr>
      </p:pic>
      <p:sp>
        <p:nvSpPr>
          <p:cNvPr id="7" name="Title 6">
            <a:extLst>
              <a:ext uri="{FF2B5EF4-FFF2-40B4-BE49-F238E27FC236}">
                <a16:creationId xmlns:a16="http://schemas.microsoft.com/office/drawing/2014/main" id="{DBE09F84-27A3-F92A-4558-8BCE1C6F6DDE}"/>
              </a:ext>
            </a:extLst>
          </p:cNvPr>
          <p:cNvSpPr>
            <a:spLocks noGrp="1"/>
          </p:cNvSpPr>
          <p:nvPr>
            <p:ph type="title"/>
          </p:nvPr>
        </p:nvSpPr>
        <p:spPr/>
        <p:txBody>
          <a:bodyPr/>
          <a:lstStyle/>
          <a:p>
            <a:r>
              <a:rPr lang="en-US" b="1" dirty="0"/>
              <a:t>Named-entity recognition</a:t>
            </a:r>
            <a:endParaRPr lang="en-IN" dirty="0"/>
          </a:p>
        </p:txBody>
      </p:sp>
    </p:spTree>
    <p:extLst>
      <p:ext uri="{BB962C8B-B14F-4D97-AF65-F5344CB8AC3E}">
        <p14:creationId xmlns:p14="http://schemas.microsoft.com/office/powerpoint/2010/main" val="192819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A </a:t>
            </a:r>
            <a:r>
              <a:rPr lang="en-US" b="1" dirty="0" err="1"/>
              <a:t>chatbot</a:t>
            </a:r>
            <a:r>
              <a:rPr lang="en-US" dirty="0"/>
              <a:t> is a computer program that's designed to simulate human conversation.</a:t>
            </a:r>
          </a:p>
          <a:p>
            <a:pPr marL="0" indent="0" algn="just">
              <a:buNone/>
            </a:pPr>
            <a:r>
              <a:rPr lang="en-US" dirty="0"/>
              <a:t>Users communicate with these tools using a chat interface or via voice, just like they would converse with another person.</a:t>
            </a:r>
          </a:p>
          <a:p>
            <a:pPr marL="0" indent="0" algn="just">
              <a:buNone/>
            </a:pPr>
            <a:r>
              <a:rPr 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0" y="3429000"/>
            <a:ext cx="3044914" cy="2201069"/>
          </a:xfrm>
          <a:prstGeom prst="rect">
            <a:avLst/>
          </a:prstGeom>
        </p:spPr>
      </p:pic>
      <p:sp>
        <p:nvSpPr>
          <p:cNvPr id="6" name="Title 5">
            <a:extLst>
              <a:ext uri="{FF2B5EF4-FFF2-40B4-BE49-F238E27FC236}">
                <a16:creationId xmlns:a16="http://schemas.microsoft.com/office/drawing/2014/main" id="{ADD226A7-6B0A-2222-2B07-34D48296F878}"/>
              </a:ext>
            </a:extLst>
          </p:cNvPr>
          <p:cNvSpPr>
            <a:spLocks noGrp="1"/>
          </p:cNvSpPr>
          <p:nvPr>
            <p:ph type="title"/>
          </p:nvPr>
        </p:nvSpPr>
        <p:spPr/>
        <p:txBody>
          <a:bodyPr/>
          <a:lstStyle/>
          <a:p>
            <a:r>
              <a:rPr lang="en-US" dirty="0"/>
              <a:t>C</a:t>
            </a:r>
            <a:r>
              <a:rPr lang="en-US" b="1" dirty="0"/>
              <a:t>hatbot</a:t>
            </a:r>
            <a:endParaRPr lang="en-IN" dirty="0"/>
          </a:p>
        </p:txBody>
      </p:sp>
    </p:spTree>
    <p:extLst>
      <p:ext uri="{BB962C8B-B14F-4D97-AF65-F5344CB8AC3E}">
        <p14:creationId xmlns:p14="http://schemas.microsoft.com/office/powerpoint/2010/main" val="4105226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t>
            </a:r>
            <a:r>
              <a:rPr lang="en-US" dirty="0" err="1"/>
              <a:t>Chatbot</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a:hlinkClick r:id="rId2"/>
              </a:rPr>
              <a:t>Weather bot.</a:t>
            </a:r>
            <a:r>
              <a:rPr lang="en-US" dirty="0"/>
              <a:t> Get the weather whenever you ask.</a:t>
            </a:r>
          </a:p>
          <a:p>
            <a:r>
              <a:rPr lang="en-US" dirty="0"/>
              <a:t>Grocery bot. Help me pick out and order groceries for the week.</a:t>
            </a:r>
          </a:p>
          <a:p>
            <a:r>
              <a:rPr lang="en-US" dirty="0">
                <a:hlinkClick r:id="rId3"/>
              </a:rPr>
              <a:t>News bot.</a:t>
            </a:r>
            <a:r>
              <a:rPr lang="en-US" dirty="0"/>
              <a:t> Ask it to tell you when ever something interesting happens.</a:t>
            </a:r>
          </a:p>
          <a:p>
            <a:r>
              <a:rPr lang="en-US" dirty="0"/>
              <a:t>Life advice bot. I’ll tell it my problems and it helps me think of solutions.</a:t>
            </a:r>
          </a:p>
          <a:p>
            <a:r>
              <a:rPr lang="en-US" dirty="0"/>
              <a:t>Personal finance bot. It helps me manage my money better.</a:t>
            </a:r>
          </a:p>
          <a:p>
            <a:r>
              <a:rPr lang="en-US" dirty="0">
                <a:hlinkClick r:id="rId4"/>
              </a:rPr>
              <a:t>Scheduling bot.</a:t>
            </a:r>
            <a:r>
              <a:rPr lang="en-US" dirty="0"/>
              <a:t> Get me a meeting with someone on the Messenger team at Facebook.</a:t>
            </a:r>
          </a:p>
          <a:p>
            <a:r>
              <a:rPr lang="en-US" dirty="0">
                <a:hlinkClick r:id="rId5"/>
              </a:rPr>
              <a:t>A bot that’s your friend</a:t>
            </a:r>
            <a:r>
              <a:rPr lang="en-US" dirty="0"/>
              <a:t>. In China there is a bot called </a:t>
            </a:r>
            <a:r>
              <a:rPr lang="en-US" dirty="0" err="1"/>
              <a:t>Xiaoice</a:t>
            </a:r>
            <a:r>
              <a:rPr lang="en-US" dirty="0"/>
              <a:t>, built by Microsoft, that over 20 million people talk to.</a:t>
            </a:r>
          </a:p>
          <a:p>
            <a:pPr marL="0" indent="0">
              <a:buNone/>
            </a:pPr>
            <a:endParaRPr lang="en-US" dirty="0"/>
          </a:p>
        </p:txBody>
      </p:sp>
    </p:spTree>
    <p:extLst>
      <p:ext uri="{BB962C8B-B14F-4D97-AF65-F5344CB8AC3E}">
        <p14:creationId xmlns:p14="http://schemas.microsoft.com/office/powerpoint/2010/main" val="1706313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nSpc>
                <a:spcPct val="150000"/>
              </a:lnSpc>
              <a:buFont typeface="Wingdings" panose="05000000000000000000" pitchFamily="2" charset="2"/>
              <a:buChar char="Ø"/>
            </a:pPr>
            <a:r>
              <a:rPr lang="en-US" dirty="0"/>
              <a:t>Speech Recognition. ...</a:t>
            </a:r>
          </a:p>
          <a:p>
            <a:pPr lvl="1">
              <a:lnSpc>
                <a:spcPct val="150000"/>
              </a:lnSpc>
              <a:buFont typeface="Wingdings" panose="05000000000000000000" pitchFamily="2" charset="2"/>
              <a:buChar char="Ø"/>
            </a:pPr>
            <a:r>
              <a:rPr lang="en-US" dirty="0"/>
              <a:t>Automatic Summarization. ...</a:t>
            </a:r>
          </a:p>
          <a:p>
            <a:pPr lvl="1">
              <a:lnSpc>
                <a:spcPct val="150000"/>
              </a:lnSpc>
              <a:buFont typeface="Wingdings" panose="05000000000000000000" pitchFamily="2" charset="2"/>
              <a:buChar char="Ø"/>
            </a:pPr>
            <a:r>
              <a:rPr lang="en-US" dirty="0"/>
              <a:t>Market Intelligence. ...</a:t>
            </a:r>
          </a:p>
          <a:p>
            <a:pPr lvl="1">
              <a:lnSpc>
                <a:spcPct val="150000"/>
              </a:lnSpc>
              <a:buFont typeface="Wingdings" panose="05000000000000000000" pitchFamily="2" charset="2"/>
              <a:buChar char="Ø"/>
            </a:pPr>
            <a:r>
              <a:rPr lang="en-US" b="1" dirty="0"/>
              <a:t>Spam Detection</a:t>
            </a:r>
            <a:endParaRPr lang="en-US" dirty="0"/>
          </a:p>
          <a:p>
            <a:pPr marL="0" indent="0">
              <a:buNone/>
            </a:pPr>
            <a:endParaRPr lang="en-US" dirty="0"/>
          </a:p>
        </p:txBody>
      </p:sp>
      <p:sp>
        <p:nvSpPr>
          <p:cNvPr id="5" name="Title 4">
            <a:extLst>
              <a:ext uri="{FF2B5EF4-FFF2-40B4-BE49-F238E27FC236}">
                <a16:creationId xmlns:a16="http://schemas.microsoft.com/office/drawing/2014/main" id="{D1F344D7-20B4-B87D-49E4-6C2B00290250}"/>
              </a:ext>
            </a:extLst>
          </p:cNvPr>
          <p:cNvSpPr>
            <a:spLocks noGrp="1"/>
          </p:cNvSpPr>
          <p:nvPr>
            <p:ph type="title"/>
          </p:nvPr>
        </p:nvSpPr>
        <p:spPr/>
        <p:txBody>
          <a:bodyPr/>
          <a:lstStyle/>
          <a:p>
            <a:r>
              <a:rPr lang="en-US" b="1" dirty="0"/>
              <a:t>Other Popular applications of NLP:</a:t>
            </a:r>
            <a:endParaRPr lang="en-IN" dirty="0"/>
          </a:p>
        </p:txBody>
      </p:sp>
    </p:spTree>
    <p:extLst>
      <p:ext uri="{BB962C8B-B14F-4D97-AF65-F5344CB8AC3E}">
        <p14:creationId xmlns:p14="http://schemas.microsoft.com/office/powerpoint/2010/main" val="4181619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159D4-6FBD-580F-123B-8E8CAB088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F0552-54E2-11E7-7753-240DFF2F05BB}"/>
              </a:ext>
            </a:extLst>
          </p:cNvPr>
          <p:cNvSpPr>
            <a:spLocks noGrp="1"/>
          </p:cNvSpPr>
          <p:nvPr>
            <p:ph type="title"/>
          </p:nvPr>
        </p:nvSpPr>
        <p:spPr>
          <a:xfrm>
            <a:off x="568643" y="329465"/>
            <a:ext cx="10058400" cy="1450757"/>
          </a:xfrm>
        </p:spPr>
        <p:txBody>
          <a:bodyPr/>
          <a:lstStyle/>
          <a:p>
            <a:r>
              <a:rPr lang="en-IN" dirty="0"/>
              <a:t>NLP Phases </a:t>
            </a:r>
          </a:p>
        </p:txBody>
      </p:sp>
      <p:pic>
        <p:nvPicPr>
          <p:cNvPr id="5" name="Content Placeholder 4">
            <a:extLst>
              <a:ext uri="{FF2B5EF4-FFF2-40B4-BE49-F238E27FC236}">
                <a16:creationId xmlns:a16="http://schemas.microsoft.com/office/drawing/2014/main" id="{99FF6156-578C-CAC2-923D-A5E5C64388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7765" y="329465"/>
            <a:ext cx="6110848" cy="5942748"/>
          </a:xfrm>
        </p:spPr>
      </p:pic>
      <p:pic>
        <p:nvPicPr>
          <p:cNvPr id="1026" name="Picture 2" descr="Linguistic Knowledge in Natural Language Processing | by ...">
            <a:extLst>
              <a:ext uri="{FF2B5EF4-FFF2-40B4-BE49-F238E27FC236}">
                <a16:creationId xmlns:a16="http://schemas.microsoft.com/office/drawing/2014/main" id="{D79434DD-D245-9146-030C-FDA5EA2B9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72" y="1670785"/>
            <a:ext cx="5396193" cy="460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951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9FE9F-969A-1104-A007-076CA0F5DAB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EB88E-32E8-7CC9-A5F5-490352755CCD}"/>
              </a:ext>
            </a:extLst>
          </p:cNvPr>
          <p:cNvSpPr>
            <a:spLocks noGrp="1"/>
          </p:cNvSpPr>
          <p:nvPr>
            <p:ph idx="1"/>
          </p:nvPr>
        </p:nvSpPr>
        <p:spPr>
          <a:xfrm>
            <a:off x="242888" y="242888"/>
            <a:ext cx="10869930" cy="5554769"/>
          </a:xfrm>
        </p:spPr>
        <p:txBody>
          <a:bodyPr>
            <a:noAutofit/>
          </a:bodyPr>
          <a:lstStyle/>
          <a:p>
            <a:pPr algn="just">
              <a:lnSpc>
                <a:spcPct val="150000"/>
              </a:lnSpc>
              <a:buFont typeface="Wingdings" panose="05000000000000000000" pitchFamily="2" charset="2"/>
              <a:buChar char="Ø"/>
            </a:pPr>
            <a:r>
              <a:rPr lang="en-US" b="1" dirty="0"/>
              <a:t>Morphological Processing </a:t>
            </a:r>
          </a:p>
          <a:p>
            <a:pPr lvl="1" algn="just">
              <a:lnSpc>
                <a:spcPct val="150000"/>
              </a:lnSpc>
              <a:buFont typeface="Wingdings" panose="05000000000000000000" pitchFamily="2" charset="2"/>
              <a:buChar char="Ø"/>
            </a:pPr>
            <a:r>
              <a:rPr lang="en-US" sz="2000" dirty="0"/>
              <a:t>First phase of NLP. </a:t>
            </a:r>
          </a:p>
          <a:p>
            <a:pPr lvl="1" algn="just">
              <a:lnSpc>
                <a:spcPct val="150000"/>
              </a:lnSpc>
              <a:buFont typeface="Wingdings" panose="05000000000000000000" pitchFamily="2" charset="2"/>
              <a:buChar char="Ø"/>
            </a:pPr>
            <a:r>
              <a:rPr lang="en-US" sz="2000" dirty="0"/>
              <a:t>The purpose of this phase is to break chunks of language input into sets of tokens corresponding to paragraphs, sentences and words. </a:t>
            </a:r>
          </a:p>
          <a:p>
            <a:pPr lvl="1" algn="just">
              <a:lnSpc>
                <a:spcPct val="150000"/>
              </a:lnSpc>
              <a:buFont typeface="Wingdings" panose="05000000000000000000" pitchFamily="2" charset="2"/>
              <a:buChar char="Ø"/>
            </a:pPr>
            <a:r>
              <a:rPr lang="en-US" sz="2000" dirty="0"/>
              <a:t>Word like “uneasy” can be broken into two sub-word tokens as “un-easy”. </a:t>
            </a:r>
          </a:p>
          <a:p>
            <a:pPr algn="just">
              <a:lnSpc>
                <a:spcPct val="150000"/>
              </a:lnSpc>
              <a:buFont typeface="Wingdings" panose="05000000000000000000" pitchFamily="2" charset="2"/>
              <a:buChar char="Ø"/>
            </a:pPr>
            <a:r>
              <a:rPr lang="en-US" b="1" dirty="0"/>
              <a:t>Syntax Analysis</a:t>
            </a:r>
          </a:p>
          <a:p>
            <a:pPr lvl="1" algn="just">
              <a:lnSpc>
                <a:spcPct val="150000"/>
              </a:lnSpc>
              <a:buFont typeface="Wingdings" panose="05000000000000000000" pitchFamily="2" charset="2"/>
              <a:buChar char="Ø"/>
            </a:pPr>
            <a:r>
              <a:rPr lang="en-US" sz="2000" dirty="0"/>
              <a:t>Second phase of NLP. </a:t>
            </a:r>
          </a:p>
          <a:p>
            <a:pPr lvl="1" algn="just">
              <a:lnSpc>
                <a:spcPct val="150000"/>
              </a:lnSpc>
              <a:buFont typeface="Wingdings" panose="05000000000000000000" pitchFamily="2" charset="2"/>
              <a:buChar char="Ø"/>
            </a:pPr>
            <a:r>
              <a:rPr lang="en-US" sz="2000" dirty="0"/>
              <a:t>The purpose of this phase is two folds: </a:t>
            </a:r>
          </a:p>
          <a:p>
            <a:pPr lvl="2" algn="just">
              <a:lnSpc>
                <a:spcPct val="150000"/>
              </a:lnSpc>
              <a:buFont typeface="Wingdings" panose="05000000000000000000" pitchFamily="2" charset="2"/>
              <a:buChar char="Ø"/>
            </a:pPr>
            <a:r>
              <a:rPr lang="en-US" sz="2000" dirty="0"/>
              <a:t>To check that a sentence is well formed or not.</a:t>
            </a:r>
          </a:p>
          <a:p>
            <a:pPr lvl="2" algn="just">
              <a:lnSpc>
                <a:spcPct val="150000"/>
              </a:lnSpc>
              <a:buFont typeface="Wingdings" panose="05000000000000000000" pitchFamily="2" charset="2"/>
              <a:buChar char="Ø"/>
            </a:pPr>
            <a:r>
              <a:rPr lang="en-US" sz="2000" dirty="0"/>
              <a:t>To break it up into a structure that shows the syntactic relationships between the different words</a:t>
            </a:r>
          </a:p>
          <a:p>
            <a:pPr lvl="1" algn="just">
              <a:lnSpc>
                <a:spcPct val="150000"/>
              </a:lnSpc>
              <a:buFont typeface="Wingdings" panose="05000000000000000000" pitchFamily="2" charset="2"/>
              <a:buChar char="Ø"/>
            </a:pPr>
            <a:r>
              <a:rPr lang="en-US" sz="2000" dirty="0"/>
              <a:t>The sentence like “The school goes to the boy” would be rejected by syntax analyzer or parser.</a:t>
            </a:r>
            <a:endParaRPr lang="en-IN" sz="2000" dirty="0"/>
          </a:p>
        </p:txBody>
      </p:sp>
    </p:spTree>
    <p:extLst>
      <p:ext uri="{BB962C8B-B14F-4D97-AF65-F5344CB8AC3E}">
        <p14:creationId xmlns:p14="http://schemas.microsoft.com/office/powerpoint/2010/main" val="732641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CE455-20DF-DAD3-2025-0752DE656DF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2F745-A772-137E-FB64-C636E2CA5B05}"/>
              </a:ext>
            </a:extLst>
          </p:cNvPr>
          <p:cNvSpPr>
            <a:spLocks noGrp="1"/>
          </p:cNvSpPr>
          <p:nvPr>
            <p:ph idx="1"/>
          </p:nvPr>
        </p:nvSpPr>
        <p:spPr>
          <a:xfrm>
            <a:off x="542925" y="200025"/>
            <a:ext cx="10612755" cy="6143625"/>
          </a:xfrm>
        </p:spPr>
        <p:txBody>
          <a:bodyPr>
            <a:normAutofit/>
          </a:bodyPr>
          <a:lstStyle/>
          <a:p>
            <a:pPr algn="just">
              <a:lnSpc>
                <a:spcPct val="150000"/>
              </a:lnSpc>
              <a:buFont typeface="Wingdings" panose="05000000000000000000" pitchFamily="2" charset="2"/>
              <a:buChar char="Ø"/>
            </a:pPr>
            <a:r>
              <a:rPr lang="en-IN" b="1" dirty="0"/>
              <a:t>Semantic Analysis </a:t>
            </a:r>
          </a:p>
          <a:p>
            <a:pPr lvl="1" algn="just">
              <a:lnSpc>
                <a:spcPct val="150000"/>
              </a:lnSpc>
              <a:buFont typeface="Wingdings" panose="05000000000000000000" pitchFamily="2" charset="2"/>
              <a:buChar char="Ø"/>
            </a:pPr>
            <a:r>
              <a:rPr lang="en-US" sz="2000" dirty="0"/>
              <a:t>Third phase of NLP. The purpose of this phase is to draw exact meaning.</a:t>
            </a:r>
          </a:p>
          <a:p>
            <a:pPr lvl="1" algn="just">
              <a:lnSpc>
                <a:spcPct val="150000"/>
              </a:lnSpc>
              <a:buFont typeface="Wingdings" panose="05000000000000000000" pitchFamily="2" charset="2"/>
              <a:buChar char="Ø"/>
            </a:pPr>
            <a:r>
              <a:rPr lang="en-US" sz="2000" dirty="0"/>
              <a:t>The text is checked for meaningfulness.</a:t>
            </a:r>
          </a:p>
          <a:p>
            <a:pPr lvl="1" algn="just">
              <a:lnSpc>
                <a:spcPct val="150000"/>
              </a:lnSpc>
              <a:buFont typeface="Wingdings" panose="05000000000000000000" pitchFamily="2" charset="2"/>
              <a:buChar char="Ø"/>
            </a:pPr>
            <a:r>
              <a:rPr lang="en-US" sz="2000" dirty="0"/>
              <a:t>Semantic analyzer would reject a sentence like “Hot ice-cream”. </a:t>
            </a:r>
          </a:p>
          <a:p>
            <a:pPr algn="just">
              <a:lnSpc>
                <a:spcPct val="150000"/>
              </a:lnSpc>
              <a:buFont typeface="Wingdings" panose="05000000000000000000" pitchFamily="2" charset="2"/>
              <a:buChar char="Ø"/>
            </a:pPr>
            <a:r>
              <a:rPr lang="en-US" b="1" dirty="0"/>
              <a:t>Pragmatic Analysis </a:t>
            </a:r>
          </a:p>
          <a:p>
            <a:pPr lvl="1" algn="just">
              <a:lnSpc>
                <a:spcPct val="150000"/>
              </a:lnSpc>
              <a:buFont typeface="Wingdings" panose="05000000000000000000" pitchFamily="2" charset="2"/>
              <a:buChar char="Ø"/>
            </a:pPr>
            <a:r>
              <a:rPr lang="en-US" sz="2000" dirty="0"/>
              <a:t>Fourth phase of NLP.  Pragmatic analysis simply fits the actual objects/events, which exist in a given context with object references obtained during the last phase (semantic analysis). </a:t>
            </a:r>
          </a:p>
          <a:p>
            <a:pPr lvl="1" algn="just">
              <a:lnSpc>
                <a:spcPct val="150000"/>
              </a:lnSpc>
              <a:buFont typeface="Wingdings" panose="05000000000000000000" pitchFamily="2" charset="2"/>
              <a:buChar char="Ø"/>
            </a:pPr>
            <a:r>
              <a:rPr lang="en-US" sz="2000" dirty="0"/>
              <a:t>The sentence “</a:t>
            </a:r>
            <a:r>
              <a:rPr lang="en-GB" sz="2000" dirty="0"/>
              <a:t>It's cold in here.“</a:t>
            </a:r>
            <a:r>
              <a:rPr lang="en-US" sz="2000" dirty="0"/>
              <a:t>A factual statement about the temperature.</a:t>
            </a:r>
          </a:p>
          <a:p>
            <a:pPr lvl="1" algn="just">
              <a:lnSpc>
                <a:spcPct val="150000"/>
              </a:lnSpc>
              <a:buFont typeface="Wingdings" panose="05000000000000000000" pitchFamily="2" charset="2"/>
              <a:buChar char="Ø"/>
            </a:pPr>
            <a:endParaRPr lang="en-IN" sz="2000" dirty="0"/>
          </a:p>
        </p:txBody>
      </p:sp>
      <p:pic>
        <p:nvPicPr>
          <p:cNvPr id="4" name="Picture 3">
            <a:extLst>
              <a:ext uri="{FF2B5EF4-FFF2-40B4-BE49-F238E27FC236}">
                <a16:creationId xmlns:a16="http://schemas.microsoft.com/office/drawing/2014/main" id="{F7C1B184-3061-1E09-3551-B7047D8B69F5}"/>
              </a:ext>
            </a:extLst>
          </p:cNvPr>
          <p:cNvPicPr>
            <a:picLocks noChangeAspect="1"/>
          </p:cNvPicPr>
          <p:nvPr/>
        </p:nvPicPr>
        <p:blipFill>
          <a:blip r:embed="rId2"/>
          <a:stretch>
            <a:fillRect/>
          </a:stretch>
        </p:blipFill>
        <p:spPr>
          <a:xfrm>
            <a:off x="1282589" y="4682533"/>
            <a:ext cx="6592220" cy="1661118"/>
          </a:xfrm>
          <a:prstGeom prst="rect">
            <a:avLst/>
          </a:prstGeom>
        </p:spPr>
      </p:pic>
    </p:spTree>
    <p:extLst>
      <p:ext uri="{BB962C8B-B14F-4D97-AF65-F5344CB8AC3E}">
        <p14:creationId xmlns:p14="http://schemas.microsoft.com/office/powerpoint/2010/main" val="1297385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6B63F-E2EA-B082-F582-19D700476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17B611-C6FF-5529-6A0D-2B90EE9A0161}"/>
              </a:ext>
            </a:extLst>
          </p:cNvPr>
          <p:cNvSpPr>
            <a:spLocks noGrp="1"/>
          </p:cNvSpPr>
          <p:nvPr>
            <p:ph type="title"/>
          </p:nvPr>
        </p:nvSpPr>
        <p:spPr/>
        <p:txBody>
          <a:bodyPr/>
          <a:lstStyle/>
          <a:p>
            <a:r>
              <a:rPr lang="en-US" dirty="0"/>
              <a:t>Ambiguity and Uncertainty in Language</a:t>
            </a:r>
            <a:endParaRPr lang="en-IN" dirty="0"/>
          </a:p>
        </p:txBody>
      </p:sp>
      <p:sp>
        <p:nvSpPr>
          <p:cNvPr id="3" name="Content Placeholder 2">
            <a:extLst>
              <a:ext uri="{FF2B5EF4-FFF2-40B4-BE49-F238E27FC236}">
                <a16:creationId xmlns:a16="http://schemas.microsoft.com/office/drawing/2014/main" id="{148505A0-6F39-0799-6E5C-1D64D7ADE956}"/>
              </a:ext>
            </a:extLst>
          </p:cNvPr>
          <p:cNvSpPr>
            <a:spLocks noGrp="1"/>
          </p:cNvSpPr>
          <p:nvPr>
            <p:ph idx="1"/>
          </p:nvPr>
        </p:nvSpPr>
        <p:spPr>
          <a:xfrm>
            <a:off x="1097280" y="1845733"/>
            <a:ext cx="10058400" cy="4526491"/>
          </a:xfrm>
        </p:spPr>
        <p:txBody>
          <a:bodyPr>
            <a:normAutofit fontScale="92500" lnSpcReduction="10000"/>
          </a:bodyPr>
          <a:lstStyle/>
          <a:p>
            <a:pPr>
              <a:lnSpc>
                <a:spcPct val="150000"/>
              </a:lnSpc>
              <a:buFont typeface="Wingdings" panose="05000000000000000000" pitchFamily="2" charset="2"/>
              <a:buChar char="Ø"/>
            </a:pPr>
            <a:r>
              <a:rPr lang="en-US" dirty="0"/>
              <a:t> </a:t>
            </a:r>
            <a:r>
              <a:rPr lang="en-US" sz="2400" dirty="0"/>
              <a:t>Ambiguity is the capability of being understood in more than one way. </a:t>
            </a:r>
          </a:p>
          <a:p>
            <a:pPr>
              <a:lnSpc>
                <a:spcPct val="150000"/>
              </a:lnSpc>
              <a:buFont typeface="Wingdings" panose="05000000000000000000" pitchFamily="2" charset="2"/>
              <a:buChar char="Ø"/>
            </a:pPr>
            <a:r>
              <a:rPr lang="en-US" sz="2400" dirty="0"/>
              <a:t>Natural language is very ambiguous. </a:t>
            </a:r>
          </a:p>
          <a:p>
            <a:pPr>
              <a:lnSpc>
                <a:spcPct val="150000"/>
              </a:lnSpc>
              <a:buFont typeface="Wingdings" panose="05000000000000000000" pitchFamily="2" charset="2"/>
              <a:buChar char="Ø"/>
            </a:pPr>
            <a:r>
              <a:rPr lang="en-US" sz="2400" dirty="0"/>
              <a:t>NLP has the following types of ambiguities:</a:t>
            </a:r>
          </a:p>
          <a:p>
            <a:pPr lvl="1">
              <a:lnSpc>
                <a:spcPct val="150000"/>
              </a:lnSpc>
              <a:buFont typeface="Wingdings" panose="05000000000000000000" pitchFamily="2" charset="2"/>
              <a:buChar char="Ø"/>
            </a:pPr>
            <a:r>
              <a:rPr lang="en-US" sz="2400" dirty="0"/>
              <a:t> </a:t>
            </a:r>
            <a:r>
              <a:rPr lang="en-IN" sz="2400" dirty="0"/>
              <a:t>Lexical Ambiguity </a:t>
            </a:r>
            <a:endParaRPr lang="en-US" sz="2400" dirty="0"/>
          </a:p>
          <a:p>
            <a:pPr lvl="1">
              <a:lnSpc>
                <a:spcPct val="150000"/>
              </a:lnSpc>
              <a:buFont typeface="Wingdings" panose="05000000000000000000" pitchFamily="2" charset="2"/>
              <a:buChar char="Ø"/>
            </a:pPr>
            <a:r>
              <a:rPr lang="en-IN" sz="2400" dirty="0"/>
              <a:t>Syntactic Ambiguity</a:t>
            </a:r>
            <a:endParaRPr lang="en-US" sz="2400" dirty="0"/>
          </a:p>
          <a:p>
            <a:pPr lvl="1">
              <a:lnSpc>
                <a:spcPct val="150000"/>
              </a:lnSpc>
              <a:buFont typeface="Wingdings" panose="05000000000000000000" pitchFamily="2" charset="2"/>
              <a:buChar char="Ø"/>
            </a:pPr>
            <a:r>
              <a:rPr lang="en-IN" sz="2400" dirty="0"/>
              <a:t>Semantic Ambiguity</a:t>
            </a:r>
            <a:endParaRPr lang="en-US" sz="2400" dirty="0"/>
          </a:p>
          <a:p>
            <a:pPr lvl="1">
              <a:lnSpc>
                <a:spcPct val="150000"/>
              </a:lnSpc>
              <a:buFont typeface="Wingdings" panose="05000000000000000000" pitchFamily="2" charset="2"/>
              <a:buChar char="Ø"/>
            </a:pPr>
            <a:r>
              <a:rPr lang="en-IN" sz="2400" dirty="0"/>
              <a:t>Anaphoric Ambiguity </a:t>
            </a:r>
            <a:endParaRPr lang="en-US" sz="2400" dirty="0"/>
          </a:p>
          <a:p>
            <a:pPr lvl="1">
              <a:lnSpc>
                <a:spcPct val="150000"/>
              </a:lnSpc>
              <a:buFont typeface="Wingdings" panose="05000000000000000000" pitchFamily="2" charset="2"/>
              <a:buChar char="Ø"/>
            </a:pPr>
            <a:r>
              <a:rPr lang="en-IN" sz="2400" dirty="0"/>
              <a:t>Pragmatic ambiguity</a:t>
            </a:r>
          </a:p>
        </p:txBody>
      </p:sp>
    </p:spTree>
    <p:extLst>
      <p:ext uri="{BB962C8B-B14F-4D97-AF65-F5344CB8AC3E}">
        <p14:creationId xmlns:p14="http://schemas.microsoft.com/office/powerpoint/2010/main" val="177768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E78F-B9DC-FDE4-B20B-574B14990BB4}"/>
              </a:ext>
            </a:extLst>
          </p:cNvPr>
          <p:cNvSpPr>
            <a:spLocks noGrp="1"/>
          </p:cNvSpPr>
          <p:nvPr>
            <p:ph type="title"/>
          </p:nvPr>
        </p:nvSpPr>
        <p:spPr>
          <a:xfrm>
            <a:off x="1097280" y="286603"/>
            <a:ext cx="10058400" cy="1047675"/>
          </a:xfrm>
        </p:spPr>
        <p:txBody>
          <a:bodyPr>
            <a:normAutofit fontScale="90000"/>
          </a:bodyPr>
          <a:lstStyle/>
          <a:p>
            <a:r>
              <a:rPr lang="en-GB"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Course Syllabus</a:t>
            </a:r>
            <a:br>
              <a:rPr lang="en-GB" sz="4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2D7FED69-42A4-E8FC-B828-B0531DF3E3DB}"/>
              </a:ext>
            </a:extLst>
          </p:cNvPr>
          <p:cNvSpPr>
            <a:spLocks noGrp="1"/>
          </p:cNvSpPr>
          <p:nvPr>
            <p:ph idx="1"/>
          </p:nvPr>
        </p:nvSpPr>
        <p:spPr/>
        <p:txBody>
          <a:bodyPr>
            <a:normAutofit lnSpcReduction="10000"/>
          </a:bodyPr>
          <a:lstStyle/>
          <a:p>
            <a:pPr marL="365760" indent="0" algn="just">
              <a:buNone/>
            </a:pPr>
            <a:r>
              <a:rPr lang="en-IN" sz="1800" b="1" dirty="0">
                <a:effectLst/>
                <a:latin typeface="Times New Roman" panose="02020603050405020304" pitchFamily="18" charset="0"/>
                <a:ea typeface="Times New Roman" panose="02020603050405020304" pitchFamily="18" charset="0"/>
              </a:rPr>
              <a:t>Unit 1</a:t>
            </a:r>
            <a:endParaRPr lang="en-GB" sz="1800" dirty="0">
              <a:effectLst/>
              <a:latin typeface="Times New Roman" panose="02020603050405020304" pitchFamily="18" charset="0"/>
              <a:ea typeface="Times New Roman" panose="02020603050405020304" pitchFamily="18" charset="0"/>
            </a:endParaRPr>
          </a:p>
          <a:p>
            <a:pPr marL="63500">
              <a:spcBef>
                <a:spcPts val="5"/>
              </a:spcBef>
            </a:pPr>
            <a:r>
              <a:rPr lang="en-US" sz="1800" spc="-10" dirty="0">
                <a:effectLst/>
                <a:latin typeface="Times New Roman" panose="02020603050405020304" pitchFamily="18" charset="0"/>
                <a:ea typeface="Times New Roman" panose="02020603050405020304" pitchFamily="18" charset="0"/>
              </a:rPr>
              <a:t>Computational</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linguistics-</a:t>
            </a:r>
            <a:r>
              <a:rPr lang="en-US" sz="1800" spc="4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Introduction,</a:t>
            </a:r>
            <a:r>
              <a:rPr lang="en-US" sz="1800" spc="2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syntax,</a:t>
            </a:r>
            <a:r>
              <a:rPr lang="en-US" sz="1800" spc="2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semantics,</a:t>
            </a:r>
            <a:r>
              <a:rPr lang="en-US" sz="1800" spc="3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morphology,</a:t>
            </a:r>
            <a:r>
              <a:rPr lang="en-US" sz="1800" spc="2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collocation</a:t>
            </a:r>
            <a:r>
              <a:rPr lang="en-US" sz="1800" spc="3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other</a:t>
            </a:r>
            <a:r>
              <a:rPr lang="en-US" sz="1800" spc="3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NLP</a:t>
            </a:r>
            <a:r>
              <a:rPr lang="en-US" sz="1800" spc="2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problems.</a:t>
            </a:r>
            <a:endParaRPr lang="en-GB" sz="1800" dirty="0">
              <a:effectLst/>
              <a:latin typeface="Times New Roman" panose="02020603050405020304" pitchFamily="18" charset="0"/>
              <a:ea typeface="Times New Roman" panose="02020603050405020304" pitchFamily="18" charset="0"/>
            </a:endParaRPr>
          </a:p>
          <a:p>
            <a:pPr marL="63500" marR="71755" algn="just">
              <a:spcBef>
                <a:spcPts val="785"/>
              </a:spcBef>
            </a:pPr>
            <a:r>
              <a:rPr lang="en-IN" sz="1800" b="1" dirty="0">
                <a:effectLst/>
                <a:latin typeface="Times New Roman" panose="02020603050405020304" pitchFamily="18" charset="0"/>
                <a:ea typeface="Times New Roman" panose="02020603050405020304" pitchFamily="18" charset="0"/>
              </a:rPr>
              <a:t>Unit 2</a:t>
            </a:r>
            <a:endParaRPr lang="en-GB" sz="1800" dirty="0">
              <a:effectLst/>
              <a:latin typeface="Times New Roman" panose="02020603050405020304" pitchFamily="18" charset="0"/>
              <a:ea typeface="Times New Roman" panose="02020603050405020304" pitchFamily="18" charset="0"/>
            </a:endParaRPr>
          </a:p>
          <a:p>
            <a:pPr marL="63500">
              <a:spcBef>
                <a:spcPts val="5"/>
              </a:spcBef>
            </a:pPr>
            <a:r>
              <a:rPr lang="en-US" sz="1800" spc="-10" dirty="0">
                <a:effectLst/>
                <a:latin typeface="Times New Roman" panose="02020603050405020304" pitchFamily="18" charset="0"/>
                <a:ea typeface="Times New Roman" panose="02020603050405020304" pitchFamily="18" charset="0"/>
              </a:rPr>
              <a:t>Word representation: One-hot encoding, Bag-of-Words (</a:t>
            </a:r>
            <a:r>
              <a:rPr lang="en-US" sz="1800" spc="-10" dirty="0" err="1">
                <a:effectLst/>
                <a:latin typeface="Times New Roman" panose="02020603050405020304" pitchFamily="18" charset="0"/>
                <a:ea typeface="Times New Roman" panose="02020603050405020304" pitchFamily="18" charset="0"/>
              </a:rPr>
              <a:t>BoW</a:t>
            </a:r>
            <a:r>
              <a:rPr lang="en-US" sz="1800" spc="-10" dirty="0">
                <a:effectLst/>
                <a:latin typeface="Times New Roman" panose="02020603050405020304" pitchFamily="18" charset="0"/>
                <a:ea typeface="Times New Roman" panose="02020603050405020304" pitchFamily="18" charset="0"/>
              </a:rPr>
              <a:t>) Dictionary: Term Frequency – Inverse Document Frequency (TF-IDF), Language Model-n-gram – Neural Network-based word embedding algorithms</a:t>
            </a:r>
            <a:endParaRPr lang="en-GB" sz="1800" dirty="0">
              <a:effectLst/>
              <a:latin typeface="Times New Roman" panose="02020603050405020304" pitchFamily="18" charset="0"/>
              <a:ea typeface="Times New Roman" panose="02020603050405020304" pitchFamily="18" charset="0"/>
            </a:endParaRPr>
          </a:p>
          <a:p>
            <a:pPr marL="63500">
              <a:spcBef>
                <a:spcPts val="5"/>
              </a:spcBef>
            </a:pPr>
            <a:r>
              <a:rPr lang="en-US" sz="1800" b="1" spc="-10" dirty="0">
                <a:effectLst/>
                <a:latin typeface="Times New Roman" panose="02020603050405020304" pitchFamily="18" charset="0"/>
                <a:ea typeface="Times New Roman" panose="02020603050405020304" pitchFamily="18" charset="0"/>
              </a:rPr>
              <a:t>Unit 3</a:t>
            </a:r>
            <a:endParaRPr lang="en-GB" sz="1800" b="1" dirty="0">
              <a:effectLst/>
              <a:latin typeface="Times New Roman" panose="02020603050405020304" pitchFamily="18" charset="0"/>
              <a:ea typeface="Times New Roman" panose="02020603050405020304" pitchFamily="18" charset="0"/>
            </a:endParaRPr>
          </a:p>
          <a:p>
            <a:pPr marL="63500" algn="just">
              <a:spcBef>
                <a:spcPts val="5"/>
              </a:spcBef>
            </a:pPr>
            <a:r>
              <a:rPr lang="en-US" sz="1800" spc="-10" dirty="0">
                <a:effectLst/>
                <a:latin typeface="Times New Roman" panose="02020603050405020304" pitchFamily="18" charset="0"/>
                <a:ea typeface="Times New Roman" panose="02020603050405020304" pitchFamily="18" charset="0"/>
              </a:rPr>
              <a:t>Sequences and sequential data: Machine learning and deep learning for NLP, Recurrent Neural Network, Long Short-Term Memory networks, Gated Recurrent Unit - Sequence to sequence modelling - Encoder decoder - Attention mechanism, Transformer Networks – BERT, GPT, Graph NLP, Hidden Markov Model, Conditional Random Field, Topic modelling</a:t>
            </a:r>
            <a:endParaRPr lang="en-GB" sz="1800" dirty="0">
              <a:effectLst/>
              <a:latin typeface="Times New Roman" panose="02020603050405020304" pitchFamily="18" charset="0"/>
              <a:ea typeface="Times New Roman" panose="02020603050405020304" pitchFamily="18" charset="0"/>
            </a:endParaRPr>
          </a:p>
          <a:p>
            <a:pPr marL="63500">
              <a:spcBef>
                <a:spcPts val="5"/>
              </a:spcBef>
            </a:pPr>
            <a:r>
              <a:rPr lang="en-US" sz="1800" b="1" spc="-10" dirty="0">
                <a:effectLst/>
                <a:latin typeface="Times New Roman" panose="02020603050405020304" pitchFamily="18" charset="0"/>
                <a:ea typeface="Times New Roman" panose="02020603050405020304" pitchFamily="18" charset="0"/>
              </a:rPr>
              <a:t>Unit 4</a:t>
            </a:r>
            <a:endParaRPr lang="en-GB" sz="1800" b="1" dirty="0">
              <a:effectLst/>
              <a:latin typeface="Times New Roman" panose="02020603050405020304" pitchFamily="18" charset="0"/>
              <a:ea typeface="Times New Roman" panose="02020603050405020304" pitchFamily="18" charset="0"/>
            </a:endParaRPr>
          </a:p>
          <a:p>
            <a:pPr marL="63500" algn="just">
              <a:spcBef>
                <a:spcPts val="5"/>
              </a:spcBef>
            </a:pPr>
            <a:r>
              <a:rPr lang="en-US" sz="1800" spc="-10" dirty="0">
                <a:effectLst/>
                <a:latin typeface="Times New Roman" panose="02020603050405020304" pitchFamily="18" charset="0"/>
                <a:ea typeface="Times New Roman" panose="02020603050405020304" pitchFamily="18" charset="0"/>
              </a:rPr>
              <a:t>Applications of NLP: Part-of-Speech tagging, Named Entity recognition, Dependency parsing, - Sentiment Analysis, Machine translation, Question answering, Text summarization, Evaluation metrics for NLP models and Visualization</a:t>
            </a:r>
            <a:endParaRPr lang="en-GB"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39787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A4248-790F-6FE0-9DA4-70DE79E8523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0D65EA-83BD-66F1-20AC-5554B5680C42}"/>
              </a:ext>
            </a:extLst>
          </p:cNvPr>
          <p:cNvSpPr>
            <a:spLocks noGrp="1"/>
          </p:cNvSpPr>
          <p:nvPr>
            <p:ph idx="1"/>
          </p:nvPr>
        </p:nvSpPr>
        <p:spPr>
          <a:xfrm>
            <a:off x="925830" y="637328"/>
            <a:ext cx="10058400" cy="5583344"/>
          </a:xfrm>
        </p:spPr>
        <p:txBody>
          <a:bodyPr>
            <a:noAutofit/>
          </a:bodyPr>
          <a:lstStyle/>
          <a:p>
            <a:pPr marL="457200" indent="-457200" algn="just">
              <a:lnSpc>
                <a:spcPct val="150000"/>
              </a:lnSpc>
              <a:buFont typeface="+mj-lt"/>
              <a:buAutoNum type="arabicPeriod"/>
            </a:pPr>
            <a:r>
              <a:rPr lang="en-IN" sz="2400" b="1" dirty="0"/>
              <a:t>Lexical Ambiguity</a:t>
            </a:r>
          </a:p>
          <a:p>
            <a:pPr marL="749808" lvl="1" indent="-457200" algn="just">
              <a:lnSpc>
                <a:spcPct val="150000"/>
              </a:lnSpc>
              <a:buFont typeface="Arial" panose="020B0604020202020204" pitchFamily="34" charset="0"/>
              <a:buChar char="•"/>
            </a:pPr>
            <a:r>
              <a:rPr lang="en-US" sz="2400" dirty="0"/>
              <a:t>The ambiguity of a single word is called lexical ambiguity. </a:t>
            </a:r>
          </a:p>
          <a:p>
            <a:pPr marL="749808" lvl="1" indent="-457200" algn="just">
              <a:lnSpc>
                <a:spcPct val="150000"/>
              </a:lnSpc>
              <a:buFont typeface="Arial" panose="020B0604020202020204" pitchFamily="34" charset="0"/>
              <a:buChar char="•"/>
            </a:pPr>
            <a:r>
              <a:rPr lang="en-US" sz="2400" dirty="0"/>
              <a:t>Treating the word silver as a noun, an adjective, or a verb</a:t>
            </a:r>
            <a:endParaRPr lang="en-IN" sz="2400" dirty="0"/>
          </a:p>
          <a:p>
            <a:pPr marL="457200" indent="-457200" algn="just">
              <a:lnSpc>
                <a:spcPct val="150000"/>
              </a:lnSpc>
              <a:buFont typeface="+mj-lt"/>
              <a:buAutoNum type="arabicPeriod"/>
            </a:pPr>
            <a:r>
              <a:rPr lang="en-IN" sz="2400" b="1" dirty="0"/>
              <a:t>Syntactic Ambiguity</a:t>
            </a:r>
          </a:p>
          <a:p>
            <a:pPr lvl="1" algn="just">
              <a:lnSpc>
                <a:spcPct val="150000"/>
              </a:lnSpc>
              <a:buFont typeface="Arial" panose="020B0604020202020204" pitchFamily="34" charset="0"/>
              <a:buChar char="•"/>
            </a:pPr>
            <a:r>
              <a:rPr lang="en-US" sz="2400" dirty="0"/>
              <a:t>  Ambiguity occurs when a sentence is parsed in different ways.</a:t>
            </a:r>
          </a:p>
          <a:p>
            <a:pPr lvl="1" algn="just">
              <a:lnSpc>
                <a:spcPct val="150000"/>
              </a:lnSpc>
              <a:buFont typeface="Arial" panose="020B0604020202020204" pitchFamily="34" charset="0"/>
              <a:buChar char="•"/>
            </a:pPr>
            <a:r>
              <a:rPr lang="en-US" sz="2400" dirty="0"/>
              <a:t> “The man saw the girl with the telescope”. </a:t>
            </a:r>
          </a:p>
          <a:p>
            <a:pPr lvl="1" algn="just">
              <a:lnSpc>
                <a:spcPct val="150000"/>
              </a:lnSpc>
              <a:buFont typeface="Arial" panose="020B0604020202020204" pitchFamily="34" charset="0"/>
              <a:buChar char="•"/>
            </a:pPr>
            <a:r>
              <a:rPr lang="en-US" sz="2400" dirty="0"/>
              <a:t>It is ambiguous whether the man saw the girl carrying a telescope or he saw her through his telescope. </a:t>
            </a:r>
            <a:endParaRPr lang="en-IN" sz="2400" dirty="0"/>
          </a:p>
        </p:txBody>
      </p:sp>
    </p:spTree>
    <p:extLst>
      <p:ext uri="{BB962C8B-B14F-4D97-AF65-F5344CB8AC3E}">
        <p14:creationId xmlns:p14="http://schemas.microsoft.com/office/powerpoint/2010/main" val="3356437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971CF-A821-7B36-F75F-B7FB03A334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19663-DD41-77CF-AFE4-6159A6DA96A9}"/>
              </a:ext>
            </a:extLst>
          </p:cNvPr>
          <p:cNvSpPr>
            <a:spLocks noGrp="1"/>
          </p:cNvSpPr>
          <p:nvPr>
            <p:ph idx="1"/>
          </p:nvPr>
        </p:nvSpPr>
        <p:spPr>
          <a:xfrm>
            <a:off x="1157288" y="742950"/>
            <a:ext cx="10701338" cy="6115050"/>
          </a:xfrm>
        </p:spPr>
        <p:txBody>
          <a:bodyPr>
            <a:normAutofit/>
          </a:bodyPr>
          <a:lstStyle/>
          <a:p>
            <a:pPr marL="457200" indent="-457200">
              <a:buAutoNum type="arabicPeriod" startAt="4"/>
            </a:pPr>
            <a:endParaRPr lang="en-US" b="1" dirty="0"/>
          </a:p>
          <a:p>
            <a:pPr marL="0" indent="0" algn="just">
              <a:lnSpc>
                <a:spcPct val="120000"/>
              </a:lnSpc>
              <a:buNone/>
            </a:pPr>
            <a:r>
              <a:rPr lang="en-IN" b="1" dirty="0">
                <a:solidFill>
                  <a:schemeClr val="accent1"/>
                </a:solidFill>
              </a:rPr>
              <a:t>3</a:t>
            </a:r>
            <a:r>
              <a:rPr lang="en-IN" sz="2200" b="1" dirty="0">
                <a:solidFill>
                  <a:schemeClr val="accent1"/>
                </a:solidFill>
              </a:rPr>
              <a:t>.</a:t>
            </a:r>
            <a:r>
              <a:rPr lang="en-IN" sz="2200" b="1" dirty="0"/>
              <a:t>  </a:t>
            </a:r>
            <a:r>
              <a:rPr lang="en-IN" sz="2400" b="1" dirty="0"/>
              <a:t>Semantic Ambiguity</a:t>
            </a:r>
          </a:p>
          <a:p>
            <a:pPr lvl="1" algn="just">
              <a:lnSpc>
                <a:spcPct val="120000"/>
              </a:lnSpc>
            </a:pPr>
            <a:r>
              <a:rPr lang="en-US" sz="2400" dirty="0"/>
              <a:t>semantic ambiguity happens when a sentence contains an ambiguous word or phrase. </a:t>
            </a:r>
          </a:p>
          <a:p>
            <a:pPr lvl="1" algn="just">
              <a:lnSpc>
                <a:spcPct val="120000"/>
              </a:lnSpc>
            </a:pPr>
            <a:r>
              <a:rPr lang="en-US" sz="2400" dirty="0"/>
              <a:t>“The car hit the pole while it was moving” is having semantic ambiguity </a:t>
            </a:r>
          </a:p>
          <a:p>
            <a:pPr lvl="2" algn="just">
              <a:lnSpc>
                <a:spcPct val="120000"/>
              </a:lnSpc>
            </a:pPr>
            <a:r>
              <a:rPr lang="en-US" sz="2400" dirty="0"/>
              <a:t>because the interpretations can be </a:t>
            </a:r>
          </a:p>
          <a:p>
            <a:pPr lvl="3" algn="just">
              <a:lnSpc>
                <a:spcPct val="120000"/>
              </a:lnSpc>
            </a:pPr>
            <a:r>
              <a:rPr lang="en-US" sz="2400" dirty="0"/>
              <a:t>“The car, while moving, hit the pole”</a:t>
            </a:r>
          </a:p>
          <a:p>
            <a:pPr lvl="3" algn="just">
              <a:lnSpc>
                <a:spcPct val="120000"/>
              </a:lnSpc>
            </a:pPr>
            <a:r>
              <a:rPr lang="en-US" sz="2400" dirty="0"/>
              <a:t> “The car hit the pole while the pole was moving”. </a:t>
            </a:r>
            <a:r>
              <a:rPr lang="en-IN" sz="2400" dirty="0"/>
              <a:t> </a:t>
            </a:r>
          </a:p>
        </p:txBody>
      </p:sp>
    </p:spTree>
    <p:extLst>
      <p:ext uri="{BB962C8B-B14F-4D97-AF65-F5344CB8AC3E}">
        <p14:creationId xmlns:p14="http://schemas.microsoft.com/office/powerpoint/2010/main" val="3029499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DA58D-DDA3-FB77-6303-79070A209B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EAD2D-91C3-D521-1961-C8CFC4A767AC}"/>
              </a:ext>
            </a:extLst>
          </p:cNvPr>
          <p:cNvSpPr>
            <a:spLocks noGrp="1"/>
          </p:cNvSpPr>
          <p:nvPr>
            <p:ph idx="1"/>
          </p:nvPr>
        </p:nvSpPr>
        <p:spPr>
          <a:xfrm>
            <a:off x="1085849" y="1300163"/>
            <a:ext cx="10844213" cy="5057775"/>
          </a:xfrm>
        </p:spPr>
        <p:txBody>
          <a:bodyPr>
            <a:normAutofit/>
          </a:bodyPr>
          <a:lstStyle/>
          <a:p>
            <a:pPr marL="457200" indent="-457200" algn="just">
              <a:lnSpc>
                <a:spcPct val="120000"/>
              </a:lnSpc>
              <a:buAutoNum type="arabicPeriod" startAt="4"/>
            </a:pPr>
            <a:r>
              <a:rPr lang="en-US" sz="2200" b="1" dirty="0"/>
              <a:t>Anaphoric Ambiguity</a:t>
            </a:r>
          </a:p>
          <a:p>
            <a:pPr lvl="1" algn="just">
              <a:lnSpc>
                <a:spcPct val="120000"/>
              </a:lnSpc>
              <a:buFont typeface="Arial" panose="020B0604020202020204" pitchFamily="34" charset="0"/>
              <a:buChar char="•"/>
            </a:pPr>
            <a:r>
              <a:rPr lang="en-US" sz="2200" dirty="0"/>
              <a:t>This kind of ambiguity arises due to the use of anaphora entities in discourse.</a:t>
            </a:r>
          </a:p>
          <a:p>
            <a:pPr lvl="1" algn="just">
              <a:lnSpc>
                <a:spcPct val="120000"/>
              </a:lnSpc>
              <a:buFont typeface="Arial" panose="020B0604020202020204" pitchFamily="34" charset="0"/>
              <a:buChar char="•"/>
            </a:pPr>
            <a:r>
              <a:rPr lang="en-US" sz="2200" dirty="0"/>
              <a:t>The horse ran up the hill. It was very steep. It soon got tired. Here, the anaphoric reference of “it” in two situations cause ambiguity.</a:t>
            </a:r>
            <a:endParaRPr lang="en-US" sz="2200" b="1" dirty="0"/>
          </a:p>
          <a:p>
            <a:pPr marL="457200" indent="-457200" algn="just">
              <a:lnSpc>
                <a:spcPct val="120000"/>
              </a:lnSpc>
              <a:buAutoNum type="arabicPeriod" startAt="4"/>
            </a:pPr>
            <a:r>
              <a:rPr lang="en-US" sz="2200" b="1" dirty="0"/>
              <a:t>Pragmatic ambiguity </a:t>
            </a:r>
          </a:p>
          <a:p>
            <a:pPr lvl="1" algn="just">
              <a:lnSpc>
                <a:spcPct val="120000"/>
              </a:lnSpc>
              <a:buFont typeface="Arial" panose="020B0604020202020204" pitchFamily="34" charset="0"/>
              <a:buChar char="•"/>
            </a:pPr>
            <a:r>
              <a:rPr lang="en-US" sz="2200" dirty="0"/>
              <a:t>Such kind of ambiguity refers to the situation where the context of a phrase gives it multiple interpretations. </a:t>
            </a:r>
          </a:p>
          <a:p>
            <a:pPr lvl="1" algn="just">
              <a:lnSpc>
                <a:spcPct val="120000"/>
              </a:lnSpc>
              <a:buFont typeface="Arial" panose="020B0604020202020204" pitchFamily="34" charset="0"/>
              <a:buChar char="•"/>
            </a:pPr>
            <a:r>
              <a:rPr lang="en-US" sz="2200" dirty="0"/>
              <a:t>The sentence “I like you too” can have multiple interpretations like I like you (just like you like me), I like you (just like someone else does). </a:t>
            </a:r>
            <a:endParaRPr lang="en-IN" sz="2200" dirty="0"/>
          </a:p>
          <a:p>
            <a:endParaRPr lang="en-IN" dirty="0"/>
          </a:p>
        </p:txBody>
      </p:sp>
    </p:spTree>
    <p:extLst>
      <p:ext uri="{BB962C8B-B14F-4D97-AF65-F5344CB8AC3E}">
        <p14:creationId xmlns:p14="http://schemas.microsoft.com/office/powerpoint/2010/main" val="1952164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42A7-4D77-F313-F53C-E89EFA7B891B}"/>
              </a:ext>
            </a:extLst>
          </p:cNvPr>
          <p:cNvSpPr>
            <a:spLocks noGrp="1"/>
          </p:cNvSpPr>
          <p:nvPr>
            <p:ph type="ctrTitle"/>
          </p:nvPr>
        </p:nvSpPr>
        <p:spPr>
          <a:xfrm>
            <a:off x="885825" y="758952"/>
            <a:ext cx="10269855" cy="3566160"/>
          </a:xfrm>
        </p:spPr>
        <p:txBody>
          <a:bodyPr>
            <a:normAutofit/>
          </a:bodyPr>
          <a:lstStyle/>
          <a:p>
            <a:r>
              <a:rPr lang="en-IN" sz="5400" b="0" i="0" dirty="0">
                <a:solidFill>
                  <a:srgbClr val="000000"/>
                </a:solidFill>
                <a:effectLst/>
                <a:latin typeface="Nunito" panose="020B0604020202020204" pitchFamily="2" charset="0"/>
              </a:rPr>
              <a:t>NLTK (Natural Language Toolkit)</a:t>
            </a:r>
            <a:endParaRPr lang="en-IN" sz="5400" dirty="0"/>
          </a:p>
        </p:txBody>
      </p:sp>
    </p:spTree>
    <p:extLst>
      <p:ext uri="{BB962C8B-B14F-4D97-AF65-F5344CB8AC3E}">
        <p14:creationId xmlns:p14="http://schemas.microsoft.com/office/powerpoint/2010/main" val="132675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A2C82-E956-4E23-172E-AA202D346D73}"/>
              </a:ext>
            </a:extLst>
          </p:cNvPr>
          <p:cNvSpPr>
            <a:spLocks noGrp="1"/>
          </p:cNvSpPr>
          <p:nvPr>
            <p:ph idx="1"/>
          </p:nvPr>
        </p:nvSpPr>
        <p:spPr>
          <a:xfrm>
            <a:off x="1254443" y="371475"/>
            <a:ext cx="10058400" cy="5943600"/>
          </a:xfrm>
        </p:spPr>
        <p:txBody>
          <a:bodyPr>
            <a:normAutofit/>
          </a:bodyPr>
          <a:lstStyle/>
          <a:p>
            <a:pPr algn="just">
              <a:lnSpc>
                <a:spcPct val="150000"/>
              </a:lnSpc>
              <a:buFont typeface="Wingdings" panose="05000000000000000000" pitchFamily="2" charset="2"/>
              <a:buChar char="Ø"/>
            </a:pPr>
            <a:r>
              <a:rPr lang="en-US" b="0" i="0" dirty="0">
                <a:solidFill>
                  <a:srgbClr val="000000"/>
                </a:solidFill>
                <a:effectLst/>
                <a:latin typeface="Nunito" pitchFamily="2" charset="0"/>
              </a:rPr>
              <a:t>The Natural language toolkit (NLTK) is a collection of Python libraries designed especially for identifying and tag parts of speech found in the text of natural language like English.</a:t>
            </a:r>
          </a:p>
          <a:p>
            <a:pPr algn="just">
              <a:lnSpc>
                <a:spcPct val="150000"/>
              </a:lnSpc>
              <a:buFont typeface="Wingdings" panose="05000000000000000000" pitchFamily="2" charset="2"/>
              <a:buChar char="Ø"/>
            </a:pPr>
            <a:r>
              <a:rPr lang="en-IN" b="0" i="0" dirty="0">
                <a:effectLst/>
                <a:latin typeface="Heebo" panose="020B0604020202020204" pitchFamily="2" charset="-79"/>
                <a:cs typeface="Heebo" panose="020B0604020202020204" pitchFamily="2" charset="-79"/>
              </a:rPr>
              <a:t>Installing NLTK</a:t>
            </a:r>
          </a:p>
          <a:p>
            <a:pPr algn="just">
              <a:lnSpc>
                <a:spcPct val="150000"/>
              </a:lnSpc>
              <a:buFont typeface="Wingdings" panose="05000000000000000000" pitchFamily="2" charset="2"/>
              <a:buChar char="Ø"/>
            </a:pPr>
            <a:endParaRPr lang="en-IN" dirty="0">
              <a:solidFill>
                <a:srgbClr val="000000"/>
              </a:solidFill>
              <a:latin typeface="Heebo" panose="020B0604020202020204" pitchFamily="2" charset="-79"/>
              <a:cs typeface="Heebo" panose="020B0604020202020204" pitchFamily="2" charset="-79"/>
            </a:endParaRPr>
          </a:p>
          <a:p>
            <a:pPr algn="just">
              <a:lnSpc>
                <a:spcPct val="150000"/>
              </a:lnSpc>
              <a:buFont typeface="Wingdings" panose="05000000000000000000" pitchFamily="2" charset="2"/>
              <a:buChar char="Ø"/>
            </a:pPr>
            <a:r>
              <a:rPr lang="en-US" b="0" i="0" dirty="0">
                <a:solidFill>
                  <a:srgbClr val="000000"/>
                </a:solidFill>
                <a:effectLst/>
                <a:latin typeface="Nunito" pitchFamily="2" charset="0"/>
              </a:rPr>
              <a:t>If we are using Anaconda, then a </a:t>
            </a:r>
            <a:r>
              <a:rPr lang="en-US" b="0" i="0" dirty="0" err="1">
                <a:solidFill>
                  <a:srgbClr val="000000"/>
                </a:solidFill>
                <a:effectLst/>
                <a:latin typeface="Nunito" pitchFamily="2" charset="0"/>
              </a:rPr>
              <a:t>Conda</a:t>
            </a:r>
            <a:r>
              <a:rPr lang="en-US" b="0" i="0" dirty="0">
                <a:solidFill>
                  <a:srgbClr val="000000"/>
                </a:solidFill>
                <a:effectLst/>
                <a:latin typeface="Nunito" pitchFamily="2" charset="0"/>
              </a:rPr>
              <a:t> package for NLTK can be built by using the following command </a:t>
            </a:r>
          </a:p>
          <a:p>
            <a:pPr algn="just">
              <a:lnSpc>
                <a:spcPct val="150000"/>
              </a:lnSpc>
              <a:buFont typeface="Wingdings" panose="05000000000000000000" pitchFamily="2" charset="2"/>
              <a:buChar char="Ø"/>
            </a:pPr>
            <a:r>
              <a:rPr lang="en-IN" b="0" i="0" dirty="0">
                <a:solidFill>
                  <a:srgbClr val="000000"/>
                </a:solidFill>
                <a:effectLst/>
                <a:latin typeface="Heebo" pitchFamily="2" charset="-79"/>
                <a:cs typeface="Heebo" pitchFamily="2" charset="-79"/>
              </a:rPr>
              <a:t>Downloading NLTK’s Data</a:t>
            </a:r>
          </a:p>
          <a:p>
            <a:pPr algn="just">
              <a:lnSpc>
                <a:spcPct val="150000"/>
              </a:lnSpc>
              <a:buFont typeface="Wingdings" panose="05000000000000000000" pitchFamily="2" charset="2"/>
              <a:buChar char="Ø"/>
            </a:pPr>
            <a:endParaRPr lang="en-IN" b="0" i="0" dirty="0">
              <a:solidFill>
                <a:srgbClr val="000000"/>
              </a:solidFill>
              <a:effectLst/>
              <a:latin typeface="Heebo" pitchFamily="2" charset="-79"/>
              <a:cs typeface="Heebo" pitchFamily="2" charset="-79"/>
            </a:endParaRPr>
          </a:p>
          <a:p>
            <a:pPr algn="just">
              <a:lnSpc>
                <a:spcPct val="150000"/>
              </a:lnSpc>
              <a:buFont typeface="Wingdings" panose="05000000000000000000" pitchFamily="2" charset="2"/>
              <a:buChar char="Ø"/>
            </a:pPr>
            <a:endParaRPr lang="en-US" b="0" i="0" dirty="0">
              <a:solidFill>
                <a:srgbClr val="000000"/>
              </a:solidFill>
              <a:effectLst/>
              <a:latin typeface="Nunito" pitchFamily="2" charset="0"/>
            </a:endParaRPr>
          </a:p>
          <a:p>
            <a:endParaRPr lang="en-IN" dirty="0"/>
          </a:p>
          <a:p>
            <a:pPr marL="0" indent="0">
              <a:buNone/>
            </a:pPr>
            <a:endParaRPr lang="en-IN" dirty="0"/>
          </a:p>
        </p:txBody>
      </p:sp>
      <p:sp>
        <p:nvSpPr>
          <p:cNvPr id="5" name="Rectangle 2">
            <a:extLst>
              <a:ext uri="{FF2B5EF4-FFF2-40B4-BE49-F238E27FC236}">
                <a16:creationId xmlns:a16="http://schemas.microsoft.com/office/drawing/2014/main" id="{DFF7B58C-5BDE-365F-9880-5DDE5B1019E2}"/>
              </a:ext>
            </a:extLst>
          </p:cNvPr>
          <p:cNvSpPr>
            <a:spLocks noChangeArrowheads="1"/>
          </p:cNvSpPr>
          <p:nvPr/>
        </p:nvSpPr>
        <p:spPr bwMode="auto">
          <a:xfrm>
            <a:off x="1347787" y="2606396"/>
            <a:ext cx="8343900"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pip install </a:t>
            </a:r>
            <a:r>
              <a:rPr kumimoji="0" lang="en-US" altLang="en-US" b="0" i="0" u="none" strike="noStrike" cap="none" normalizeH="0" baseline="0" dirty="0" err="1">
                <a:ln>
                  <a:noFill/>
                </a:ln>
                <a:solidFill>
                  <a:srgbClr val="000000"/>
                </a:solidFill>
                <a:effectLst/>
                <a:latin typeface="var(--bs-font-monospace)"/>
              </a:rPr>
              <a:t>nltk</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E3FB92BC-E438-5A4E-3064-CC392D928B1A}"/>
              </a:ext>
            </a:extLst>
          </p:cNvPr>
          <p:cNvSpPr>
            <a:spLocks noChangeArrowheads="1"/>
          </p:cNvSpPr>
          <p:nvPr/>
        </p:nvSpPr>
        <p:spPr bwMode="auto">
          <a:xfrm>
            <a:off x="1347787" y="4137570"/>
            <a:ext cx="8343900"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var(--bs-font-monospace)"/>
              </a:rPr>
              <a:t>conda</a:t>
            </a:r>
            <a:r>
              <a:rPr kumimoji="0" lang="en-US" altLang="en-US" b="0" i="0" u="none" strike="noStrike" cap="none" normalizeH="0" baseline="0" dirty="0">
                <a:ln>
                  <a:noFill/>
                </a:ln>
                <a:solidFill>
                  <a:srgbClr val="000000"/>
                </a:solidFill>
                <a:effectLst/>
                <a:latin typeface="var(--bs-font-monospace)"/>
              </a:rPr>
              <a:t> install -c anaconda </a:t>
            </a:r>
            <a:r>
              <a:rPr kumimoji="0" lang="en-US" altLang="en-US" b="0" i="0" u="none" strike="noStrike" cap="none" normalizeH="0" baseline="0" dirty="0" err="1">
                <a:ln>
                  <a:noFill/>
                </a:ln>
                <a:solidFill>
                  <a:srgbClr val="000000"/>
                </a:solidFill>
                <a:effectLst/>
                <a:latin typeface="var(--bs-font-monospace)"/>
              </a:rPr>
              <a:t>nltk</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08A84057-27E7-5191-48DB-2AA6C981CFDE}"/>
              </a:ext>
            </a:extLst>
          </p:cNvPr>
          <p:cNvSpPr>
            <a:spLocks noChangeArrowheads="1"/>
          </p:cNvSpPr>
          <p:nvPr/>
        </p:nvSpPr>
        <p:spPr bwMode="auto">
          <a:xfrm>
            <a:off x="1347787" y="4859224"/>
            <a:ext cx="8343900" cy="60016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ar(--bs-font-monospace)"/>
              </a:rPr>
              <a:t>import </a:t>
            </a:r>
            <a:r>
              <a:rPr kumimoji="0" lang="en-US" altLang="en-US" b="0" i="0" u="none" strike="noStrike" cap="none" normalizeH="0" baseline="0" dirty="0" err="1">
                <a:ln>
                  <a:noFill/>
                </a:ln>
                <a:solidFill>
                  <a:srgbClr val="000000"/>
                </a:solidFill>
                <a:effectLst/>
                <a:latin typeface="var(--bs-font-monospace)"/>
              </a:rPr>
              <a:t>nltk</a:t>
            </a:r>
            <a:endParaRPr kumimoji="0" lang="en-US" altLang="en-US" b="0" i="0" u="none" strike="noStrike" cap="none" normalizeH="0" baseline="0" dirty="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rgbClr val="000000"/>
                </a:solidFill>
                <a:latin typeface="var(--bs-font-monospace)"/>
              </a:rPr>
              <a:t>Nltk.download</a:t>
            </a:r>
            <a:r>
              <a:rPr lang="en-US" altLang="en-US" dirty="0">
                <a:solidFill>
                  <a:srgbClr val="000000"/>
                </a:solidFill>
                <a:latin typeface="var(--bs-font-monospace)"/>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0200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9750-7227-0CEC-7C9B-042ABB5D5D17}"/>
              </a:ext>
            </a:extLst>
          </p:cNvPr>
          <p:cNvSpPr>
            <a:spLocks noGrp="1"/>
          </p:cNvSpPr>
          <p:nvPr>
            <p:ph type="title"/>
          </p:nvPr>
        </p:nvSpPr>
        <p:spPr/>
        <p:txBody>
          <a:bodyPr/>
          <a:lstStyle/>
          <a:p>
            <a:r>
              <a:rPr lang="en-US" dirty="0"/>
              <a:t>Text Processing basics</a:t>
            </a:r>
            <a:endParaRPr lang="en-IN" dirty="0"/>
          </a:p>
        </p:txBody>
      </p:sp>
      <p:sp>
        <p:nvSpPr>
          <p:cNvPr id="3" name="Content Placeholder 2">
            <a:extLst>
              <a:ext uri="{FF2B5EF4-FFF2-40B4-BE49-F238E27FC236}">
                <a16:creationId xmlns:a16="http://schemas.microsoft.com/office/drawing/2014/main" id="{608DE213-5E97-2BE5-3F0F-83544222AC77}"/>
              </a:ext>
            </a:extLst>
          </p:cNvPr>
          <p:cNvSpPr>
            <a:spLocks noGrp="1"/>
          </p:cNvSpPr>
          <p:nvPr>
            <p:ph idx="1"/>
          </p:nvPr>
        </p:nvSpPr>
        <p:spPr/>
        <p:txBody>
          <a:bodyPr/>
          <a:lstStyle/>
          <a:p>
            <a:pPr marL="457200" indent="-457200">
              <a:lnSpc>
                <a:spcPct val="200000"/>
              </a:lnSpc>
              <a:buFont typeface="+mj-lt"/>
              <a:buAutoNum type="arabicPeriod"/>
            </a:pPr>
            <a:r>
              <a:rPr lang="en-IN" b="0" i="0" dirty="0">
                <a:solidFill>
                  <a:srgbClr val="000000"/>
                </a:solidFill>
                <a:effectLst/>
                <a:latin typeface="Heebo" pitchFamily="2" charset="-79"/>
                <a:cs typeface="Heebo" pitchFamily="2" charset="-79"/>
              </a:rPr>
              <a:t>Tokenization</a:t>
            </a:r>
          </a:p>
          <a:p>
            <a:pPr marL="457200" indent="-457200">
              <a:lnSpc>
                <a:spcPct val="200000"/>
              </a:lnSpc>
              <a:buFont typeface="+mj-lt"/>
              <a:buAutoNum type="arabicPeriod"/>
            </a:pPr>
            <a:r>
              <a:rPr lang="en-IN" dirty="0">
                <a:solidFill>
                  <a:srgbClr val="000000"/>
                </a:solidFill>
                <a:latin typeface="Heebo" pitchFamily="2" charset="-79"/>
                <a:cs typeface="Heebo" pitchFamily="2" charset="-79"/>
              </a:rPr>
              <a:t>Removing </a:t>
            </a:r>
            <a:r>
              <a:rPr lang="en-IN" dirty="0" err="1">
                <a:solidFill>
                  <a:srgbClr val="000000"/>
                </a:solidFill>
                <a:latin typeface="Heebo" pitchFamily="2" charset="-79"/>
                <a:cs typeface="Heebo" pitchFamily="2" charset="-79"/>
              </a:rPr>
              <a:t>stopwords</a:t>
            </a:r>
            <a:endParaRPr lang="en-IN" b="0" i="0" dirty="0">
              <a:solidFill>
                <a:srgbClr val="000000"/>
              </a:solidFill>
              <a:effectLst/>
              <a:latin typeface="Heebo" pitchFamily="2" charset="-79"/>
              <a:cs typeface="Heebo" pitchFamily="2" charset="-79"/>
            </a:endParaRPr>
          </a:p>
          <a:p>
            <a:pPr marL="457200" indent="-457200">
              <a:lnSpc>
                <a:spcPct val="200000"/>
              </a:lnSpc>
              <a:buFont typeface="+mj-lt"/>
              <a:buAutoNum type="arabicPeriod"/>
            </a:pPr>
            <a:r>
              <a:rPr lang="en-IN" b="0" i="0" dirty="0">
                <a:solidFill>
                  <a:srgbClr val="000000"/>
                </a:solidFill>
                <a:effectLst/>
                <a:latin typeface="Heebo" pitchFamily="2" charset="-79"/>
                <a:cs typeface="Heebo" pitchFamily="2" charset="-79"/>
              </a:rPr>
              <a:t>Stemming</a:t>
            </a:r>
          </a:p>
          <a:p>
            <a:pPr marL="457200" indent="-457200">
              <a:lnSpc>
                <a:spcPct val="200000"/>
              </a:lnSpc>
              <a:buFont typeface="+mj-lt"/>
              <a:buAutoNum type="arabicPeriod"/>
            </a:pPr>
            <a:r>
              <a:rPr lang="en-IN" b="0" i="0" dirty="0">
                <a:solidFill>
                  <a:srgbClr val="000000"/>
                </a:solidFill>
                <a:effectLst/>
                <a:latin typeface="Heebo" pitchFamily="2" charset="-79"/>
                <a:cs typeface="Heebo" pitchFamily="2" charset="-79"/>
              </a:rPr>
              <a:t>Lemmatization</a:t>
            </a:r>
          </a:p>
          <a:p>
            <a:endParaRPr lang="en-IN" dirty="0"/>
          </a:p>
        </p:txBody>
      </p:sp>
    </p:spTree>
    <p:extLst>
      <p:ext uri="{BB962C8B-B14F-4D97-AF65-F5344CB8AC3E}">
        <p14:creationId xmlns:p14="http://schemas.microsoft.com/office/powerpoint/2010/main" val="1913126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A8A0-F994-4AB9-CC90-3BF0C2B39C62}"/>
              </a:ext>
            </a:extLst>
          </p:cNvPr>
          <p:cNvSpPr>
            <a:spLocks noGrp="1"/>
          </p:cNvSpPr>
          <p:nvPr>
            <p:ph type="title"/>
          </p:nvPr>
        </p:nvSpPr>
        <p:spPr>
          <a:xfrm>
            <a:off x="1097280" y="500062"/>
            <a:ext cx="10058400" cy="1143001"/>
          </a:xfrm>
        </p:spPr>
        <p:txBody>
          <a:bodyPr>
            <a:normAutofit fontScale="90000"/>
          </a:bodyPr>
          <a:lstStyle/>
          <a:p>
            <a:r>
              <a:rPr lang="en-IN" b="0" i="0" dirty="0">
                <a:solidFill>
                  <a:srgbClr val="000000"/>
                </a:solidFill>
                <a:effectLst/>
                <a:latin typeface="Heebo" pitchFamily="2" charset="-79"/>
                <a:cs typeface="Heebo" pitchFamily="2" charset="-79"/>
              </a:rPr>
              <a:t>1.Tokenization</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C261585F-B400-6011-108C-C3D82EF7E715}"/>
              </a:ext>
            </a:extLst>
          </p:cNvPr>
          <p:cNvSpPr>
            <a:spLocks noGrp="1"/>
          </p:cNvSpPr>
          <p:nvPr>
            <p:ph idx="1"/>
          </p:nvPr>
        </p:nvSpPr>
        <p:spPr>
          <a:xfrm>
            <a:off x="1097280" y="1845733"/>
            <a:ext cx="10058400" cy="4355041"/>
          </a:xfrm>
        </p:spPr>
        <p:txBody>
          <a:bodyPr>
            <a:normAutofit fontScale="92500" lnSpcReduction="10000"/>
          </a:bodyPr>
          <a:lstStyle/>
          <a:p>
            <a:pPr>
              <a:lnSpc>
                <a:spcPct val="150000"/>
              </a:lnSpc>
              <a:buFont typeface="Wingdings" panose="05000000000000000000" pitchFamily="2" charset="2"/>
              <a:buChar char="Ø"/>
            </a:pPr>
            <a:r>
              <a:rPr lang="en-US" b="0" i="0" dirty="0">
                <a:solidFill>
                  <a:srgbClr val="000000"/>
                </a:solidFill>
                <a:effectLst/>
                <a:latin typeface="Nunito" pitchFamily="2" charset="0"/>
              </a:rPr>
              <a:t>Tokenization may be defined as the process of breaking the given text, into smaller units called tokens. </a:t>
            </a:r>
          </a:p>
          <a:p>
            <a:pPr>
              <a:lnSpc>
                <a:spcPct val="150000"/>
              </a:lnSpc>
              <a:buFont typeface="Wingdings" panose="05000000000000000000" pitchFamily="2" charset="2"/>
              <a:buChar char="Ø"/>
            </a:pPr>
            <a:r>
              <a:rPr lang="en-US" b="0" i="0" dirty="0">
                <a:solidFill>
                  <a:srgbClr val="000000"/>
                </a:solidFill>
                <a:effectLst/>
                <a:latin typeface="Nunito" pitchFamily="2" charset="0"/>
              </a:rPr>
              <a:t>Words, numbers or punctuation marks can be tokens. </a:t>
            </a:r>
          </a:p>
          <a:p>
            <a:pPr>
              <a:lnSpc>
                <a:spcPct val="150000"/>
              </a:lnSpc>
              <a:buFont typeface="Wingdings" panose="05000000000000000000" pitchFamily="2" charset="2"/>
              <a:buChar char="Ø"/>
            </a:pPr>
            <a:r>
              <a:rPr lang="en-US" b="0" i="0" dirty="0">
                <a:solidFill>
                  <a:srgbClr val="000000"/>
                </a:solidFill>
                <a:effectLst/>
                <a:latin typeface="Nunito" pitchFamily="2" charset="0"/>
              </a:rPr>
              <a:t>It may also be called word segmentation.</a:t>
            </a:r>
          </a:p>
          <a:p>
            <a:pPr lvl="1">
              <a:lnSpc>
                <a:spcPct val="150000"/>
              </a:lnSpc>
              <a:buFont typeface="Wingdings" panose="05000000000000000000" pitchFamily="2" charset="2"/>
              <a:buChar char="Ø"/>
            </a:pPr>
            <a:r>
              <a:rPr lang="en-US" sz="2000" b="1" i="0" dirty="0">
                <a:solidFill>
                  <a:srgbClr val="000000"/>
                </a:solidFill>
                <a:effectLst/>
                <a:latin typeface="Nunito" pitchFamily="2" charset="0"/>
              </a:rPr>
              <a:t>Input</a:t>
            </a:r>
            <a:r>
              <a:rPr lang="en-US" sz="2000" b="0" i="0" dirty="0">
                <a:solidFill>
                  <a:srgbClr val="000000"/>
                </a:solidFill>
                <a:effectLst/>
                <a:latin typeface="Nunito" pitchFamily="2" charset="0"/>
              </a:rPr>
              <a:t> − Bed and chair are types of furniture.</a:t>
            </a:r>
          </a:p>
          <a:p>
            <a:pPr>
              <a:lnSpc>
                <a:spcPct val="150000"/>
              </a:lnSpc>
              <a:buFont typeface="Wingdings" panose="05000000000000000000" pitchFamily="2" charset="2"/>
              <a:buChar char="Ø"/>
            </a:pPr>
            <a:endParaRPr lang="en-US" b="0" i="0" dirty="0">
              <a:solidFill>
                <a:srgbClr val="000000"/>
              </a:solidFill>
              <a:effectLst/>
              <a:latin typeface="Nunito" pitchFamily="2" charset="0"/>
            </a:endParaRPr>
          </a:p>
          <a:p>
            <a:pPr>
              <a:lnSpc>
                <a:spcPct val="150000"/>
              </a:lnSpc>
              <a:buFont typeface="Wingdings" panose="05000000000000000000" pitchFamily="2" charset="2"/>
              <a:buChar char="Ø"/>
            </a:pPr>
            <a:r>
              <a:rPr lang="en-US" b="1" i="0" dirty="0" err="1">
                <a:solidFill>
                  <a:srgbClr val="000000"/>
                </a:solidFill>
                <a:effectLst/>
                <a:latin typeface="Nunito" pitchFamily="2" charset="0"/>
              </a:rPr>
              <a:t>nltk.tokenize</a:t>
            </a:r>
            <a:r>
              <a:rPr lang="en-US" b="0" i="0" dirty="0">
                <a:solidFill>
                  <a:srgbClr val="000000"/>
                </a:solidFill>
                <a:effectLst/>
                <a:latin typeface="Nunito" pitchFamily="2" charset="0"/>
              </a:rPr>
              <a:t> is the package provided by NLTK module to achieve the process of tokenization.</a:t>
            </a:r>
          </a:p>
          <a:p>
            <a:pPr>
              <a:buFont typeface="Wingdings" panose="05000000000000000000" pitchFamily="2" charset="2"/>
              <a:buChar char="Ø"/>
            </a:pPr>
            <a:endParaRPr lang="en-IN" dirty="0"/>
          </a:p>
        </p:txBody>
      </p:sp>
      <p:pic>
        <p:nvPicPr>
          <p:cNvPr id="2050" name="Picture 2" descr="Bed and Chair">
            <a:extLst>
              <a:ext uri="{FF2B5EF4-FFF2-40B4-BE49-F238E27FC236}">
                <a16:creationId xmlns:a16="http://schemas.microsoft.com/office/drawing/2014/main" id="{65240124-5ED3-2798-90EA-0C10FAAFA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363" y="4371975"/>
            <a:ext cx="54165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39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55AE-8521-04D2-69B9-FF7E77ED4409}"/>
              </a:ext>
            </a:extLst>
          </p:cNvPr>
          <p:cNvSpPr>
            <a:spLocks noGrp="1"/>
          </p:cNvSpPr>
          <p:nvPr>
            <p:ph type="title"/>
          </p:nvPr>
        </p:nvSpPr>
        <p:spPr>
          <a:xfrm>
            <a:off x="514350" y="1285875"/>
            <a:ext cx="8012430" cy="742950"/>
          </a:xfrm>
        </p:spPr>
        <p:txBody>
          <a:bodyPr>
            <a:normAutofit fontScale="90000"/>
          </a:bodyPr>
          <a:lstStyle/>
          <a:p>
            <a:r>
              <a:rPr lang="en-IN" sz="4400" b="0" i="0" dirty="0">
                <a:effectLst/>
                <a:latin typeface="Heebo" pitchFamily="2" charset="-79"/>
                <a:cs typeface="Heebo" pitchFamily="2" charset="-79"/>
              </a:rPr>
              <a:t>Tokenizing sentences into words</a:t>
            </a:r>
            <a:br>
              <a:rPr lang="en-IN"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40AB13EE-EB26-84DF-B496-5E7B3963B3A2}"/>
              </a:ext>
            </a:extLst>
          </p:cNvPr>
          <p:cNvSpPr>
            <a:spLocks noGrp="1"/>
          </p:cNvSpPr>
          <p:nvPr>
            <p:ph idx="1"/>
          </p:nvPr>
        </p:nvSpPr>
        <p:spPr>
          <a:xfrm>
            <a:off x="1066800" y="1502833"/>
            <a:ext cx="10058400" cy="4583641"/>
          </a:xfrm>
        </p:spPr>
        <p:txBody>
          <a:bodyPr>
            <a:normAutofit lnSpcReduction="10000"/>
          </a:bodyPr>
          <a:lstStyle/>
          <a:p>
            <a:pPr algn="l"/>
            <a:r>
              <a:rPr lang="en-US" b="0" i="0" u="sng" dirty="0" err="1">
                <a:effectLst/>
                <a:latin typeface="Heebo" pitchFamily="2" charset="-79"/>
                <a:cs typeface="Heebo" pitchFamily="2" charset="-79"/>
              </a:rPr>
              <a:t>word_tokenize</a:t>
            </a:r>
            <a:r>
              <a:rPr lang="en-US" b="0" i="0" u="sng" dirty="0">
                <a:effectLst/>
                <a:latin typeface="Heebo" pitchFamily="2" charset="-79"/>
                <a:cs typeface="Heebo" pitchFamily="2" charset="-79"/>
              </a:rPr>
              <a:t> module</a:t>
            </a:r>
          </a:p>
          <a:p>
            <a:pPr algn="just">
              <a:buFont typeface="Wingdings" panose="05000000000000000000" pitchFamily="2" charset="2"/>
              <a:buChar char="Ø"/>
            </a:pPr>
            <a:r>
              <a:rPr lang="en-US" i="0" dirty="0">
                <a:solidFill>
                  <a:srgbClr val="000000"/>
                </a:solidFill>
                <a:effectLst/>
                <a:latin typeface="Nunito" pitchFamily="2" charset="0"/>
              </a:rPr>
              <a:t>Used</a:t>
            </a:r>
            <a:r>
              <a:rPr lang="en-US" b="0" i="0" dirty="0">
                <a:solidFill>
                  <a:srgbClr val="000000"/>
                </a:solidFill>
                <a:effectLst/>
                <a:latin typeface="Nunito" pitchFamily="2" charset="0"/>
              </a:rPr>
              <a:t> for basic word tokenization.</a:t>
            </a:r>
          </a:p>
          <a:p>
            <a:pPr marL="0" indent="0" algn="just">
              <a:buNone/>
            </a:pPr>
            <a:r>
              <a:rPr lang="en-US" dirty="0">
                <a:solidFill>
                  <a:srgbClr val="000000"/>
                </a:solidFill>
                <a:latin typeface="Nunito" pitchFamily="2"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a:t>
            </a:r>
            <a:endParaRPr lang="en-IN" b="0" dirty="0">
              <a:solidFill>
                <a:srgbClr val="000000"/>
              </a:solidFill>
              <a:effectLst/>
              <a:latin typeface="Courier New" panose="02070309020205020404" pitchFamily="49" charset="0"/>
            </a:endParaRP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nltk.download</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punkt</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dirty="0">
                <a:solidFill>
                  <a:srgbClr val="000000"/>
                </a:solidFill>
                <a:latin typeface="Courier New" panose="02070309020205020404" pitchFamily="49" charset="0"/>
              </a:rPr>
              <a:t>           </a:t>
            </a:r>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nltk.tokenize</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word_tokenize</a:t>
            </a:r>
            <a:endParaRPr lang="en-IN" b="0" dirty="0">
              <a:solidFill>
                <a:srgbClr val="000000"/>
              </a:solidFill>
              <a:effectLst/>
              <a:latin typeface="Courier New" panose="02070309020205020404" pitchFamily="49" charset="0"/>
            </a:endParaRP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word_tokenize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‘This is my favourite book’</a:t>
            </a:r>
            <a:r>
              <a:rPr lang="en-IN" b="0" dirty="0">
                <a:solidFill>
                  <a:srgbClr val="000000"/>
                </a:solidFill>
                <a:effectLst/>
                <a:latin typeface="Courier New" panose="02070309020205020404" pitchFamily="49" charset="0"/>
              </a:rPr>
              <a:t>)</a:t>
            </a:r>
          </a:p>
          <a:p>
            <a:r>
              <a:rPr lang="en-IN" b="0" i="0" u="sng" dirty="0" err="1">
                <a:effectLst/>
                <a:latin typeface="Heebo" pitchFamily="2" charset="-79"/>
                <a:cs typeface="Heebo" pitchFamily="2" charset="-79"/>
              </a:rPr>
              <a:t>WordPunktTokenizer</a:t>
            </a:r>
            <a:r>
              <a:rPr lang="en-IN" b="0" i="0" u="sng" dirty="0">
                <a:effectLst/>
                <a:latin typeface="Heebo" pitchFamily="2" charset="-79"/>
                <a:cs typeface="Heebo" pitchFamily="2" charset="-79"/>
              </a:rPr>
              <a:t> Class</a:t>
            </a:r>
          </a:p>
          <a:p>
            <a:pPr>
              <a:buFont typeface="Wingdings" panose="05000000000000000000" pitchFamily="2" charset="2"/>
              <a:buChar char="Ø"/>
            </a:pPr>
            <a:r>
              <a:rPr lang="en-US" b="0" i="0" dirty="0">
                <a:solidFill>
                  <a:srgbClr val="000000"/>
                </a:solidFill>
                <a:effectLst/>
                <a:latin typeface="Nunito" pitchFamily="2" charset="0"/>
              </a:rPr>
              <a:t>An alternative word tokenizer that splits all punctuation into separate tokens.</a:t>
            </a:r>
          </a:p>
          <a:p>
            <a:pPr marL="0" indent="0">
              <a:buNone/>
            </a:pPr>
            <a:r>
              <a:rPr lang="en-US" dirty="0">
                <a:solidFill>
                  <a:srgbClr val="000000"/>
                </a:solidFill>
                <a:latin typeface="Nunito" pitchFamily="2" charset="0"/>
              </a:rPr>
              <a:t>                            </a:t>
            </a:r>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nltk.tokenize</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WordPunctTokenizer</a:t>
            </a:r>
            <a:endParaRPr lang="en-IN" b="0" dirty="0">
              <a:solidFill>
                <a:srgbClr val="000000"/>
              </a:solidFill>
              <a:effectLst/>
              <a:latin typeface="Courier New" panose="02070309020205020404" pitchFamily="49" charset="0"/>
            </a:endParaRPr>
          </a:p>
          <a:p>
            <a:r>
              <a:rPr lang="en-IN" b="0" dirty="0">
                <a:solidFill>
                  <a:srgbClr val="000000"/>
                </a:solidFill>
                <a:effectLst/>
                <a:latin typeface="Courier New" panose="02070309020205020404" pitchFamily="49" charset="0"/>
              </a:rPr>
              <a:t>           tokenizer = </a:t>
            </a:r>
            <a:r>
              <a:rPr lang="en-IN" b="0" dirty="0" err="1">
                <a:solidFill>
                  <a:srgbClr val="000000"/>
                </a:solidFill>
                <a:effectLst/>
                <a:latin typeface="Courier New" panose="02070309020205020404" pitchFamily="49" charset="0"/>
              </a:rPr>
              <a:t>WordPunctTokenizer</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tokenizer.tokenize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"won't"</a:t>
            </a:r>
            <a:r>
              <a:rPr lang="en-IN" b="0" dirty="0">
                <a:solidFill>
                  <a:srgbClr val="000000"/>
                </a:solidFill>
                <a:effectLst/>
                <a:latin typeface="Courier New" panose="02070309020205020404" pitchFamily="49" charset="0"/>
              </a:rPr>
              <a:t>)</a:t>
            </a:r>
          </a:p>
          <a:p>
            <a:pPr>
              <a:buFont typeface="Wingdings" panose="05000000000000000000" pitchFamily="2" charset="2"/>
              <a:buChar char="Ø"/>
            </a:pPr>
            <a:endParaRPr lang="en-IN" b="0" i="0" u="sng" dirty="0">
              <a:effectLst/>
              <a:latin typeface="Heebo" pitchFamily="2" charset="-79"/>
              <a:cs typeface="Heebo" pitchFamily="2" charset="-79"/>
            </a:endParaRPr>
          </a:p>
          <a:p>
            <a:endParaRPr lang="en-IN" b="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3590033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5B37-819F-F9A9-BBBC-2D0CB45E703F}"/>
              </a:ext>
            </a:extLst>
          </p:cNvPr>
          <p:cNvSpPr>
            <a:spLocks noGrp="1"/>
          </p:cNvSpPr>
          <p:nvPr>
            <p:ph type="title"/>
          </p:nvPr>
        </p:nvSpPr>
        <p:spPr/>
        <p:txBody>
          <a:bodyPr/>
          <a:lstStyle/>
          <a:p>
            <a:r>
              <a:rPr lang="en-IN" sz="4000" b="0" i="0" dirty="0">
                <a:solidFill>
                  <a:srgbClr val="000000"/>
                </a:solidFill>
                <a:effectLst/>
                <a:latin typeface="Heebo" pitchFamily="2" charset="-79"/>
                <a:cs typeface="Heebo" pitchFamily="2" charset="-79"/>
              </a:rPr>
              <a:t>Tokenizing text into sentences</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F33E8847-76EB-9563-E012-B47E89698EDE}"/>
              </a:ext>
            </a:extLst>
          </p:cNvPr>
          <p:cNvSpPr>
            <a:spLocks noGrp="1"/>
          </p:cNvSpPr>
          <p:nvPr>
            <p:ph idx="1"/>
          </p:nvPr>
        </p:nvSpPr>
        <p:spPr>
          <a:xfrm>
            <a:off x="428625" y="1845734"/>
            <a:ext cx="11658599" cy="4340754"/>
          </a:xfrm>
        </p:spPr>
        <p:txBody>
          <a:bodyPr/>
          <a:lstStyle/>
          <a:p>
            <a:pPr>
              <a:buFont typeface="Wingdings" panose="05000000000000000000" pitchFamily="2" charset="2"/>
              <a:buChar char="Ø"/>
            </a:pPr>
            <a:r>
              <a:rPr lang="en-US" b="0" i="0" dirty="0">
                <a:solidFill>
                  <a:srgbClr val="000000"/>
                </a:solidFill>
                <a:effectLst/>
                <a:latin typeface="Nunito" pitchFamily="2" charset="0"/>
              </a:rPr>
              <a:t>NLTK provides </a:t>
            </a:r>
            <a:r>
              <a:rPr lang="en-US" b="1" i="0" dirty="0" err="1">
                <a:solidFill>
                  <a:srgbClr val="000000"/>
                </a:solidFill>
                <a:effectLst/>
                <a:latin typeface="Nunito" pitchFamily="2" charset="0"/>
              </a:rPr>
              <a:t>sent_tokenize</a:t>
            </a:r>
            <a:r>
              <a:rPr lang="en-US" b="0" i="0" dirty="0">
                <a:solidFill>
                  <a:srgbClr val="000000"/>
                </a:solidFill>
                <a:effectLst/>
                <a:latin typeface="Nunito" pitchFamily="2" charset="0"/>
              </a:rPr>
              <a:t> module for this purpose.</a:t>
            </a:r>
          </a:p>
          <a:p>
            <a:pPr marL="0" indent="0">
              <a:buNone/>
            </a:pPr>
            <a:r>
              <a:rPr lang="en-US" dirty="0">
                <a:solidFill>
                  <a:srgbClr val="000000"/>
                </a:solidFill>
                <a:latin typeface="Nunito" pitchFamily="2"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nltk</a:t>
            </a:r>
            <a:endParaRPr lang="en-US" b="0" dirty="0">
              <a:solidFill>
                <a:srgbClr val="000000"/>
              </a:solidFill>
              <a:effectLst/>
              <a:latin typeface="Courier New" panose="02070309020205020404" pitchFamily="49" charset="0"/>
            </a:endParaRPr>
          </a:p>
          <a:p>
            <a:r>
              <a:rPr lang="en-US" b="0" dirty="0">
                <a:solidFill>
                  <a:srgbClr val="AF00DB"/>
                </a:solidFill>
                <a:effectLst/>
                <a:latin typeface="Courier New" panose="02070309020205020404" pitchFamily="49" charset="0"/>
              </a:rPr>
              <a:t>  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nltk.tokenize</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sent_tokenize</a:t>
            </a:r>
            <a:r>
              <a:rPr lang="en-US" b="0" dirty="0">
                <a:solidFill>
                  <a:srgbClr val="000000"/>
                </a:solidFill>
                <a:effectLst/>
                <a:latin typeface="Courier New" panose="02070309020205020404" pitchFamily="49" charset="0"/>
              </a:rPr>
              <a:t>          </a:t>
            </a:r>
          </a:p>
          <a:p>
            <a:r>
              <a:rPr lang="en-US" b="0" dirty="0">
                <a:solidFill>
                  <a:srgbClr val="000000"/>
                </a:solidFill>
                <a:effectLst/>
                <a:latin typeface="Courier New" panose="02070309020205020404" pitchFamily="49" charset="0"/>
              </a:rPr>
              <a:t>text = </a:t>
            </a:r>
            <a:r>
              <a:rPr lang="en-US" b="0" dirty="0">
                <a:solidFill>
                  <a:srgbClr val="A31515"/>
                </a:solidFill>
                <a:effectLst/>
                <a:latin typeface="Courier New" panose="02070309020205020404" pitchFamily="49" charset="0"/>
              </a:rPr>
              <a:t>"Let us understand the difference between sentence &amp; word tokenizer. It is going to be a simple example."</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sent_tokenize</a:t>
            </a:r>
            <a:r>
              <a:rPr lang="en-US" b="0" dirty="0">
                <a:solidFill>
                  <a:srgbClr val="000000"/>
                </a:solidFill>
                <a:effectLst/>
                <a:latin typeface="Courier New" panose="02070309020205020404" pitchFamily="49" charset="0"/>
              </a:rPr>
              <a:t>(text)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931546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9071A-E92E-29E0-D011-C06BE4699759}"/>
              </a:ext>
            </a:extLst>
          </p:cNvPr>
          <p:cNvSpPr>
            <a:spLocks noGrp="1"/>
          </p:cNvSpPr>
          <p:nvPr>
            <p:ph type="title"/>
          </p:nvPr>
        </p:nvSpPr>
        <p:spPr/>
        <p:txBody>
          <a:bodyPr/>
          <a:lstStyle/>
          <a:p>
            <a:r>
              <a:rPr lang="en-US" dirty="0"/>
              <a:t>2.Remove Stop words</a:t>
            </a:r>
            <a:br>
              <a:rPr lang="en-US" dirty="0"/>
            </a:br>
            <a:endParaRPr lang="en-IN" dirty="0"/>
          </a:p>
        </p:txBody>
      </p:sp>
      <p:sp>
        <p:nvSpPr>
          <p:cNvPr id="3" name="Content Placeholder 2">
            <a:extLst>
              <a:ext uri="{FF2B5EF4-FFF2-40B4-BE49-F238E27FC236}">
                <a16:creationId xmlns:a16="http://schemas.microsoft.com/office/drawing/2014/main" id="{7B5C6E42-FD4A-D899-A147-66CDC1A37399}"/>
              </a:ext>
            </a:extLst>
          </p:cNvPr>
          <p:cNvSpPr>
            <a:spLocks noGrp="1"/>
          </p:cNvSpPr>
          <p:nvPr>
            <p:ph idx="1"/>
          </p:nvPr>
        </p:nvSpPr>
        <p:spPr>
          <a:xfrm>
            <a:off x="940118" y="1845734"/>
            <a:ext cx="10058400" cy="4023360"/>
          </a:xfrm>
        </p:spPr>
        <p:txBody>
          <a:bodyPr>
            <a:normAutofit fontScale="92500" lnSpcReduction="20000"/>
          </a:bodyPr>
          <a:lstStyle/>
          <a:p>
            <a:pPr>
              <a:buFont typeface="Wingdings" panose="05000000000000000000" pitchFamily="2" charset="2"/>
              <a:buChar char="Ø"/>
            </a:pPr>
            <a:r>
              <a:rPr lang="en-US" b="0" i="0" dirty="0">
                <a:solidFill>
                  <a:srgbClr val="000000"/>
                </a:solidFill>
                <a:effectLst/>
                <a:latin typeface="Nunito" pitchFamily="2" charset="0"/>
              </a:rPr>
              <a:t>Some common words that are present in text but do not contribute in the meaning of a sentence. </a:t>
            </a:r>
          </a:p>
          <a:p>
            <a:pPr>
              <a:buFont typeface="Wingdings" panose="05000000000000000000" pitchFamily="2" charset="2"/>
              <a:buChar char="Ø"/>
            </a:pPr>
            <a:r>
              <a:rPr lang="en-US" b="0" i="0" dirty="0">
                <a:solidFill>
                  <a:srgbClr val="000000"/>
                </a:solidFill>
                <a:effectLst/>
                <a:latin typeface="Nunito" pitchFamily="2" charset="0"/>
              </a:rPr>
              <a:t>The most common stop words are ‘the’ and ‘a’.</a:t>
            </a:r>
          </a:p>
          <a:p>
            <a:pPr>
              <a:buFont typeface="Wingdings" panose="05000000000000000000" pitchFamily="2" charset="2"/>
              <a:buChar char="Ø"/>
            </a:pPr>
            <a:r>
              <a:rPr lang="en-IN" b="0" i="0" dirty="0">
                <a:effectLst/>
                <a:latin typeface="Heebo" pitchFamily="2" charset="-79"/>
                <a:cs typeface="Heebo" pitchFamily="2" charset="-79"/>
              </a:rPr>
              <a:t>NLTK </a:t>
            </a:r>
            <a:r>
              <a:rPr lang="en-IN" b="0" i="0" dirty="0" err="1">
                <a:effectLst/>
                <a:latin typeface="Heebo" pitchFamily="2" charset="-79"/>
                <a:cs typeface="Heebo" pitchFamily="2" charset="-79"/>
              </a:rPr>
              <a:t>stopwords</a:t>
            </a:r>
            <a:r>
              <a:rPr lang="en-IN" b="0" i="0" dirty="0">
                <a:effectLst/>
                <a:latin typeface="Heebo" pitchFamily="2" charset="-79"/>
                <a:cs typeface="Heebo" pitchFamily="2" charset="-79"/>
              </a:rPr>
              <a:t> corpus</a:t>
            </a:r>
          </a:p>
          <a:p>
            <a:pPr>
              <a:buFont typeface="Wingdings" panose="05000000000000000000" pitchFamily="2" charset="2"/>
              <a:buChar char="Ø"/>
            </a:pPr>
            <a:endParaRPr lang="en-US" dirty="0">
              <a:solidFill>
                <a:srgbClr val="000000"/>
              </a:solidFill>
              <a:latin typeface="Nunito" pitchFamily="2"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nltk.download</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stopwords</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US" b="0" dirty="0">
                <a:solidFill>
                  <a:srgbClr val="AF00DB"/>
                </a:solidFill>
                <a:effectLst/>
                <a:latin typeface="Courier New" panose="02070309020205020404" pitchFamily="49" charset="0"/>
              </a:rPr>
              <a:t>	from</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nltk.corpus</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stopwords</a:t>
            </a:r>
            <a:endParaRPr lang="en-US" b="0" dirty="0">
              <a:solidFill>
                <a:srgbClr val="000000"/>
              </a:solidFill>
              <a:effectLst/>
              <a:latin typeface="Courier New" panose="02070309020205020404" pitchFamily="49" charset="0"/>
            </a:endParaRPr>
          </a:p>
          <a:p>
            <a:pPr marL="0" indent="0">
              <a:buNone/>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stopwords.words</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english</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pPr marL="0" indent="0">
              <a:buNone/>
            </a:pPr>
            <a:r>
              <a:rPr lang="en-IN" dirty="0">
                <a:solidFill>
                  <a:srgbClr val="000000"/>
                </a:solidFill>
                <a:latin typeface="Courier New" panose="02070309020205020404" pitchFamily="49" charset="0"/>
              </a:rPr>
              <a:t>      </a:t>
            </a:r>
            <a:r>
              <a:rPr lang="en-US" b="0" dirty="0" err="1">
                <a:solidFill>
                  <a:srgbClr val="000000"/>
                </a:solidFill>
                <a:effectLst/>
                <a:latin typeface="Courier New" panose="02070309020205020404" pitchFamily="49" charset="0"/>
              </a:rPr>
              <a:t>english_stops</a:t>
            </a:r>
            <a:r>
              <a:rPr lang="en-US" b="0" dirty="0">
                <a:solidFill>
                  <a:srgbClr val="000000"/>
                </a:solidFill>
                <a:effectLst/>
                <a:latin typeface="Courier New" panose="02070309020205020404" pitchFamily="49" charset="0"/>
              </a:rPr>
              <a:t> = </a:t>
            </a:r>
            <a:r>
              <a:rPr lang="en-US" b="0" dirty="0">
                <a:solidFill>
                  <a:srgbClr val="257693"/>
                </a:solidFill>
                <a:effectLst/>
                <a:latin typeface="Courier New" panose="02070309020205020404" pitchFamily="49" charset="0"/>
              </a:rPr>
              <a:t>set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stopwords.words</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english</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words = [</a:t>
            </a:r>
            <a:r>
              <a:rPr lang="en-US" b="0" dirty="0">
                <a:solidFill>
                  <a:srgbClr val="A31515"/>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'am'</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'a'</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'writer’</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[word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word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words </a:t>
            </a: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word </a:t>
            </a:r>
            <a:r>
              <a:rPr lang="en-US" b="0" dirty="0">
                <a:solidFill>
                  <a:srgbClr val="0000FF"/>
                </a:solidFill>
                <a:effectLst/>
                <a:latin typeface="Courier New" panose="02070309020205020404" pitchFamily="49" charset="0"/>
              </a:rPr>
              <a:t>not</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english_stops</a:t>
            </a:r>
            <a:r>
              <a:rPr lang="en-US" b="0" dirty="0">
                <a:solidFill>
                  <a:srgbClr val="000000"/>
                </a:solidFill>
                <a:effectLst/>
                <a:latin typeface="Courier New" panose="02070309020205020404" pitchFamily="49" charset="0"/>
              </a:rPr>
              <a:t>]</a:t>
            </a:r>
          </a:p>
          <a:p>
            <a:pPr>
              <a:buFont typeface="Wingdings" panose="05000000000000000000" pitchFamily="2" charset="2"/>
              <a:buChar char="Ø"/>
            </a:pPr>
            <a:endParaRPr lang="en-IN" dirty="0"/>
          </a:p>
        </p:txBody>
      </p:sp>
      <p:sp>
        <p:nvSpPr>
          <p:cNvPr id="4" name="Rectangle 1">
            <a:extLst>
              <a:ext uri="{FF2B5EF4-FFF2-40B4-BE49-F238E27FC236}">
                <a16:creationId xmlns:a16="http://schemas.microsoft.com/office/drawing/2014/main" id="{C1C0FD33-30A4-73A5-105A-514537441E6F}"/>
              </a:ext>
            </a:extLst>
          </p:cNvPr>
          <p:cNvSpPr>
            <a:spLocks noChangeArrowheads="1"/>
          </p:cNvSpPr>
          <p:nvPr/>
        </p:nvSpPr>
        <p:spPr bwMode="auto">
          <a:xfrm>
            <a:off x="1737360" y="3075057"/>
            <a:ext cx="9418320" cy="35394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from </a:t>
            </a:r>
            <a:r>
              <a:rPr kumimoji="0" lang="en-US" altLang="en-US" sz="2000" b="0" i="0" u="none" strike="noStrike" cap="none" normalizeH="0" baseline="0" dirty="0" err="1">
                <a:ln>
                  <a:noFill/>
                </a:ln>
                <a:solidFill>
                  <a:srgbClr val="000000"/>
                </a:solidFill>
                <a:effectLst/>
                <a:latin typeface="var(--bs-font-monospace)"/>
              </a:rPr>
              <a:t>nltk.corpus</a:t>
            </a:r>
            <a:r>
              <a:rPr kumimoji="0" lang="en-US" altLang="en-US" sz="2000" b="0" i="0" u="none" strike="noStrike" cap="none" normalizeH="0" baseline="0" dirty="0">
                <a:ln>
                  <a:noFill/>
                </a:ln>
                <a:solidFill>
                  <a:srgbClr val="000000"/>
                </a:solidFill>
                <a:effectLst/>
                <a:latin typeface="var(--bs-font-monospace)"/>
              </a:rPr>
              <a:t> import </a:t>
            </a:r>
            <a:r>
              <a:rPr kumimoji="0" lang="en-US" altLang="en-US" sz="2000" b="0" i="0" u="none" strike="noStrike" cap="none" normalizeH="0" baseline="0" dirty="0" err="1">
                <a:ln>
                  <a:noFill/>
                </a:ln>
                <a:solidFill>
                  <a:srgbClr val="000000"/>
                </a:solidFill>
                <a:effectLst/>
                <a:latin typeface="var(--bs-font-monospace)"/>
              </a:rPr>
              <a:t>stopwords</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874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2E38-873B-623C-6320-8198CE93CEF7}"/>
              </a:ext>
            </a:extLst>
          </p:cNvPr>
          <p:cNvSpPr>
            <a:spLocks noGrp="1"/>
          </p:cNvSpPr>
          <p:nvPr>
            <p:ph type="title"/>
          </p:nvPr>
        </p:nvSpPr>
        <p:spPr/>
        <p:txBody>
          <a:bodyPr/>
          <a:lstStyle/>
          <a:p>
            <a:r>
              <a:rPr lang="en-GB" sz="2400" b="1">
                <a:latin typeface="Times New Roman"/>
                <a:cs typeface="Times New Roman"/>
              </a:rPr>
              <a:t>Evaluation Pattern 70:30</a:t>
            </a:r>
            <a:endParaRPr lang="en-US" sz="2400">
              <a:cs typeface="Calibri Light" panose="020F0302020204030204"/>
            </a:endParaRPr>
          </a:p>
          <a:p>
            <a:endParaRPr lang="en-US" sz="2400" dirty="0">
              <a:cs typeface="Calibri Light"/>
            </a:endParaRPr>
          </a:p>
        </p:txBody>
      </p:sp>
      <p:pic>
        <p:nvPicPr>
          <p:cNvPr id="9" name="Picture 8">
            <a:extLst>
              <a:ext uri="{FF2B5EF4-FFF2-40B4-BE49-F238E27FC236}">
                <a16:creationId xmlns:a16="http://schemas.microsoft.com/office/drawing/2014/main" id="{69255995-B864-0B75-2788-6DCB2752AFE6}"/>
              </a:ext>
            </a:extLst>
          </p:cNvPr>
          <p:cNvPicPr>
            <a:picLocks noChangeAspect="1"/>
          </p:cNvPicPr>
          <p:nvPr/>
        </p:nvPicPr>
        <p:blipFill>
          <a:blip r:embed="rId2"/>
          <a:stretch>
            <a:fillRect/>
          </a:stretch>
        </p:blipFill>
        <p:spPr>
          <a:xfrm>
            <a:off x="339610" y="2027653"/>
            <a:ext cx="6252109" cy="3806800"/>
          </a:xfrm>
          <a:prstGeom prst="rect">
            <a:avLst/>
          </a:prstGeom>
        </p:spPr>
      </p:pic>
      <p:pic>
        <p:nvPicPr>
          <p:cNvPr id="11" name="Picture 10">
            <a:extLst>
              <a:ext uri="{FF2B5EF4-FFF2-40B4-BE49-F238E27FC236}">
                <a16:creationId xmlns:a16="http://schemas.microsoft.com/office/drawing/2014/main" id="{FEBB635B-6BB1-6045-ABB5-62C634B267C9}"/>
              </a:ext>
            </a:extLst>
          </p:cNvPr>
          <p:cNvPicPr>
            <a:picLocks noChangeAspect="1"/>
          </p:cNvPicPr>
          <p:nvPr/>
        </p:nvPicPr>
        <p:blipFill>
          <a:blip r:embed="rId3"/>
          <a:stretch>
            <a:fillRect/>
          </a:stretch>
        </p:blipFill>
        <p:spPr>
          <a:xfrm>
            <a:off x="6491235" y="2777688"/>
            <a:ext cx="5536643" cy="2267266"/>
          </a:xfrm>
          <a:prstGeom prst="rect">
            <a:avLst/>
          </a:prstGeom>
        </p:spPr>
      </p:pic>
    </p:spTree>
    <p:extLst>
      <p:ext uri="{BB962C8B-B14F-4D97-AF65-F5344CB8AC3E}">
        <p14:creationId xmlns:p14="http://schemas.microsoft.com/office/powerpoint/2010/main" val="1192670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D06D-213D-B0BF-554E-FC291C205F87}"/>
              </a:ext>
            </a:extLst>
          </p:cNvPr>
          <p:cNvSpPr>
            <a:spLocks noGrp="1"/>
          </p:cNvSpPr>
          <p:nvPr>
            <p:ph type="title"/>
          </p:nvPr>
        </p:nvSpPr>
        <p:spPr/>
        <p:txBody>
          <a:bodyPr/>
          <a:lstStyle/>
          <a:p>
            <a:r>
              <a:rPr lang="en-IN" dirty="0"/>
              <a:t>3.Stemming</a:t>
            </a:r>
          </a:p>
        </p:txBody>
      </p:sp>
      <p:sp>
        <p:nvSpPr>
          <p:cNvPr id="3" name="Content Placeholder 2">
            <a:extLst>
              <a:ext uri="{FF2B5EF4-FFF2-40B4-BE49-F238E27FC236}">
                <a16:creationId xmlns:a16="http://schemas.microsoft.com/office/drawing/2014/main" id="{08A49167-A8A8-2D6B-0208-D8108B3038D2}"/>
              </a:ext>
            </a:extLst>
          </p:cNvPr>
          <p:cNvSpPr>
            <a:spLocks noGrp="1"/>
          </p:cNvSpPr>
          <p:nvPr>
            <p:ph idx="1"/>
          </p:nvPr>
        </p:nvSpPr>
        <p:spPr>
          <a:xfrm>
            <a:off x="280987" y="1737360"/>
            <a:ext cx="10058400" cy="4023360"/>
          </a:xfrm>
        </p:spPr>
        <p:txBody>
          <a:bodyPr/>
          <a:lstStyle/>
          <a:p>
            <a:pPr algn="just">
              <a:lnSpc>
                <a:spcPct val="150000"/>
              </a:lnSpc>
              <a:buFont typeface="Wingdings" panose="05000000000000000000" pitchFamily="2" charset="2"/>
              <a:buChar char="Ø"/>
            </a:pPr>
            <a:r>
              <a:rPr lang="en-US" b="0" i="0" dirty="0">
                <a:solidFill>
                  <a:srgbClr val="000000"/>
                </a:solidFill>
                <a:effectLst/>
                <a:latin typeface="Nunito" pitchFamily="2" charset="0"/>
              </a:rPr>
              <a:t>Stemming is a technique used to extract the base form of the words by removing affixes from them. </a:t>
            </a:r>
          </a:p>
          <a:p>
            <a:pPr algn="just">
              <a:lnSpc>
                <a:spcPct val="150000"/>
              </a:lnSpc>
              <a:buFont typeface="Wingdings" panose="05000000000000000000" pitchFamily="2" charset="2"/>
              <a:buChar char="Ø"/>
            </a:pPr>
            <a:r>
              <a:rPr lang="en-US" b="0" i="0" dirty="0">
                <a:solidFill>
                  <a:srgbClr val="000000"/>
                </a:solidFill>
                <a:effectLst/>
                <a:latin typeface="Nunito" pitchFamily="2" charset="0"/>
              </a:rPr>
              <a:t>It is just like cutting down the branches of a tree to its stems.</a:t>
            </a:r>
          </a:p>
          <a:p>
            <a:pPr algn="just">
              <a:lnSpc>
                <a:spcPct val="150000"/>
              </a:lnSpc>
              <a:buFont typeface="Wingdings" panose="05000000000000000000" pitchFamily="2" charset="2"/>
              <a:buChar char="Ø"/>
            </a:pPr>
            <a:r>
              <a:rPr lang="en-US" b="0" i="0" dirty="0">
                <a:solidFill>
                  <a:srgbClr val="000000"/>
                </a:solidFill>
                <a:effectLst/>
                <a:latin typeface="Nunito" pitchFamily="2" charset="0"/>
              </a:rPr>
              <a:t> For example, the stem of the words </a:t>
            </a:r>
            <a:r>
              <a:rPr lang="en-US" b="1" i="1" dirty="0">
                <a:solidFill>
                  <a:srgbClr val="000000"/>
                </a:solidFill>
                <a:effectLst/>
                <a:latin typeface="Nunito" pitchFamily="2" charset="0"/>
              </a:rPr>
              <a:t>eating, eats, eaten</a:t>
            </a:r>
            <a:r>
              <a:rPr lang="en-US" b="0" i="0" dirty="0">
                <a:solidFill>
                  <a:srgbClr val="000000"/>
                </a:solidFill>
                <a:effectLst/>
                <a:latin typeface="Nunito" pitchFamily="2" charset="0"/>
              </a:rPr>
              <a:t> is </a:t>
            </a:r>
            <a:r>
              <a:rPr lang="en-US" b="1" i="1" dirty="0">
                <a:solidFill>
                  <a:srgbClr val="000000"/>
                </a:solidFill>
                <a:effectLst/>
                <a:latin typeface="Nunito" pitchFamily="2" charset="0"/>
              </a:rPr>
              <a:t>eat</a:t>
            </a:r>
            <a:r>
              <a:rPr lang="en-US" b="0" i="0" dirty="0">
                <a:solidFill>
                  <a:srgbClr val="000000"/>
                </a:solidFill>
                <a:effectLst/>
                <a:latin typeface="Nunito" pitchFamily="2" charset="0"/>
              </a:rPr>
              <a:t>.</a:t>
            </a:r>
          </a:p>
          <a:p>
            <a:pPr algn="just">
              <a:lnSpc>
                <a:spcPct val="150000"/>
              </a:lnSpc>
              <a:buFont typeface="Wingdings" panose="05000000000000000000" pitchFamily="2" charset="2"/>
              <a:buChar char="Ø"/>
            </a:pPr>
            <a:r>
              <a:rPr lang="en-IN" b="0" i="0" dirty="0">
                <a:solidFill>
                  <a:srgbClr val="000000"/>
                </a:solidFill>
                <a:effectLst/>
                <a:latin typeface="Heebo" pitchFamily="2" charset="-79"/>
                <a:cs typeface="Heebo" pitchFamily="2" charset="-79"/>
              </a:rPr>
              <a:t>Various Stemming algorithms</a:t>
            </a:r>
          </a:p>
          <a:p>
            <a:endParaRPr lang="en-IN" dirty="0"/>
          </a:p>
        </p:txBody>
      </p:sp>
      <p:pic>
        <p:nvPicPr>
          <p:cNvPr id="2050" name="Picture 2" descr="Stemming Algorithms">
            <a:extLst>
              <a:ext uri="{FF2B5EF4-FFF2-40B4-BE49-F238E27FC236}">
                <a16:creationId xmlns:a16="http://schemas.microsoft.com/office/drawing/2014/main" id="{CBB774D7-4B66-C85A-00B8-9C9937516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950" y="2928938"/>
            <a:ext cx="4310063"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18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3E69-BB00-FF80-7BD9-3A426D58C3D5}"/>
              </a:ext>
            </a:extLst>
          </p:cNvPr>
          <p:cNvSpPr>
            <a:spLocks noGrp="1"/>
          </p:cNvSpPr>
          <p:nvPr>
            <p:ph type="title"/>
          </p:nvPr>
        </p:nvSpPr>
        <p:spPr/>
        <p:txBody>
          <a:bodyPr/>
          <a:lstStyle/>
          <a:p>
            <a:r>
              <a:rPr lang="en-IN" sz="4000" b="0" i="0" dirty="0">
                <a:solidFill>
                  <a:srgbClr val="000000"/>
                </a:solidFill>
                <a:effectLst/>
                <a:latin typeface="Heebo" pitchFamily="2" charset="-79"/>
                <a:cs typeface="Heebo" pitchFamily="2" charset="-79"/>
              </a:rPr>
              <a:t>Porter stemming algorithm</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729A9123-B69B-2770-1D94-0C0C483813AA}"/>
              </a:ext>
            </a:extLst>
          </p:cNvPr>
          <p:cNvSpPr>
            <a:spLocks noGrp="1"/>
          </p:cNvSpPr>
          <p:nvPr>
            <p:ph idx="1"/>
          </p:nvPr>
        </p:nvSpPr>
        <p:spPr/>
        <p:txBody>
          <a:bodyPr/>
          <a:lstStyle/>
          <a:p>
            <a:pPr>
              <a:buFont typeface="Wingdings" panose="05000000000000000000" pitchFamily="2" charset="2"/>
              <a:buChar char="Ø"/>
            </a:pPr>
            <a:r>
              <a:rPr lang="en-US" dirty="0">
                <a:solidFill>
                  <a:srgbClr val="000000"/>
                </a:solidFill>
                <a:latin typeface="Nunito" pitchFamily="2" charset="0"/>
              </a:rPr>
              <a:t>M</a:t>
            </a:r>
            <a:r>
              <a:rPr lang="en-US" b="0" i="0" dirty="0">
                <a:solidFill>
                  <a:srgbClr val="000000"/>
                </a:solidFill>
                <a:effectLst/>
                <a:latin typeface="Nunito" pitchFamily="2" charset="0"/>
              </a:rPr>
              <a:t>ost common stemming algorithms </a:t>
            </a:r>
          </a:p>
          <a:p>
            <a:pPr>
              <a:buFont typeface="Wingdings" panose="05000000000000000000" pitchFamily="2" charset="2"/>
              <a:buChar char="Ø"/>
            </a:pPr>
            <a:r>
              <a:rPr lang="en-US" dirty="0">
                <a:solidFill>
                  <a:srgbClr val="000000"/>
                </a:solidFill>
                <a:latin typeface="Nunito" pitchFamily="2" charset="0"/>
              </a:rPr>
              <a:t>D</a:t>
            </a:r>
            <a:r>
              <a:rPr lang="en-US" b="0" i="0" dirty="0">
                <a:solidFill>
                  <a:srgbClr val="000000"/>
                </a:solidFill>
                <a:effectLst/>
                <a:latin typeface="Nunito" pitchFamily="2" charset="0"/>
              </a:rPr>
              <a:t>esigned to remove and replace well-known suffixes of English words.</a:t>
            </a:r>
          </a:p>
          <a:p>
            <a:pPr>
              <a:buFont typeface="Wingdings" panose="05000000000000000000" pitchFamily="2" charset="2"/>
              <a:buChar char="Ø"/>
            </a:pPr>
            <a:r>
              <a:rPr lang="en-IN" b="0" i="0" dirty="0" err="1">
                <a:effectLst/>
                <a:latin typeface="Heebo" pitchFamily="2" charset="-79"/>
                <a:cs typeface="Heebo" pitchFamily="2" charset="-79"/>
              </a:rPr>
              <a:t>PorterStemmer</a:t>
            </a:r>
            <a:r>
              <a:rPr lang="en-IN" b="0" i="0" dirty="0">
                <a:effectLst/>
                <a:latin typeface="Heebo" pitchFamily="2" charset="-79"/>
                <a:cs typeface="Heebo" pitchFamily="2" charset="-79"/>
              </a:rPr>
              <a:t> class</a:t>
            </a:r>
          </a:p>
          <a:p>
            <a:r>
              <a:rPr lang="en-IN" b="0" dirty="0">
                <a:solidFill>
                  <a:srgbClr val="AF00DB"/>
                </a:solidFill>
                <a:effectLst/>
                <a:latin typeface="Courier New" panose="02070309020205020404" pitchFamily="49" charset="0"/>
              </a:rPr>
              <a:t>   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   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nltk.stem</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PorterStemmer</a:t>
            </a:r>
            <a:endParaRPr lang="en-IN" b="0" dirty="0">
              <a:solidFill>
                <a:srgbClr val="000000"/>
              </a:solidFill>
              <a:effectLst/>
              <a:latin typeface="Courier New" panose="02070309020205020404" pitchFamily="49" charset="0"/>
            </a:endParaRP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word_stemmer</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PorterStemmer</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word_stemmer.stem</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'writing'</a:t>
            </a:r>
            <a:r>
              <a:rPr lang="en-IN" b="0" dirty="0">
                <a:solidFill>
                  <a:srgbClr val="000000"/>
                </a:solidFill>
                <a:effectLst/>
                <a:latin typeface="Courier New" panose="02070309020205020404" pitchFamily="49" charset="0"/>
              </a:rPr>
              <a:t>)</a:t>
            </a:r>
          </a:p>
          <a:p>
            <a:endParaRPr lang="en-IN" dirty="0"/>
          </a:p>
        </p:txBody>
      </p:sp>
    </p:spTree>
    <p:extLst>
      <p:ext uri="{BB962C8B-B14F-4D97-AF65-F5344CB8AC3E}">
        <p14:creationId xmlns:p14="http://schemas.microsoft.com/office/powerpoint/2010/main" val="2526222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5E7C-A555-FBE5-B89F-4EE911384219}"/>
              </a:ext>
            </a:extLst>
          </p:cNvPr>
          <p:cNvSpPr>
            <a:spLocks noGrp="1"/>
          </p:cNvSpPr>
          <p:nvPr>
            <p:ph type="title"/>
          </p:nvPr>
        </p:nvSpPr>
        <p:spPr/>
        <p:txBody>
          <a:bodyPr/>
          <a:lstStyle/>
          <a:p>
            <a:r>
              <a:rPr lang="en-IN" sz="4000" b="0" i="0" dirty="0">
                <a:solidFill>
                  <a:srgbClr val="000000"/>
                </a:solidFill>
                <a:effectLst/>
                <a:latin typeface="Heebo" pitchFamily="2" charset="-79"/>
                <a:cs typeface="Heebo" pitchFamily="2" charset="-79"/>
              </a:rPr>
              <a:t>Lancaster stemming algorithm</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B1338D04-D677-08C9-0F4D-61E6BCD2BAF6}"/>
              </a:ext>
            </a:extLst>
          </p:cNvPr>
          <p:cNvSpPr>
            <a:spLocks noGrp="1"/>
          </p:cNvSpPr>
          <p:nvPr>
            <p:ph idx="1"/>
          </p:nvPr>
        </p:nvSpPr>
        <p:spPr/>
        <p:txBody>
          <a:bodyPr/>
          <a:lstStyle/>
          <a:p>
            <a:pPr>
              <a:buFont typeface="Wingdings" panose="05000000000000000000" pitchFamily="2" charset="2"/>
              <a:buChar char="Ø"/>
            </a:pPr>
            <a:r>
              <a:rPr lang="en-IN" b="0" i="0" dirty="0" err="1">
                <a:effectLst/>
                <a:latin typeface="Heebo" pitchFamily="2" charset="-79"/>
                <a:cs typeface="Heebo" pitchFamily="2" charset="-79"/>
              </a:rPr>
              <a:t>LancasterStemmer</a:t>
            </a:r>
            <a:r>
              <a:rPr lang="en-IN" b="0" i="0" dirty="0">
                <a:effectLst/>
                <a:latin typeface="Heebo" pitchFamily="2" charset="-79"/>
                <a:cs typeface="Heebo" pitchFamily="2" charset="-79"/>
              </a:rPr>
              <a:t> class</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nltk.stem</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LancasterStemmer</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Lanc_stemmer</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LancasterStemmer</a:t>
            </a:r>
            <a:r>
              <a:rPr lang="en-IN" b="0" dirty="0">
                <a:solidFill>
                  <a:srgbClr val="000000"/>
                </a:solidFill>
                <a:effectLst/>
                <a:latin typeface="Courier New" panose="02070309020205020404" pitchFamily="49" charset="0"/>
              </a:rPr>
              <a:t>()</a:t>
            </a:r>
          </a:p>
          <a:p>
            <a:r>
              <a:rPr lang="en-IN" b="0" dirty="0" err="1">
                <a:solidFill>
                  <a:srgbClr val="000000"/>
                </a:solidFill>
                <a:effectLst/>
                <a:latin typeface="Courier New" panose="02070309020205020404" pitchFamily="49" charset="0"/>
              </a:rPr>
              <a:t>Lanc_stemmer.stem</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'eats'</a:t>
            </a:r>
            <a:r>
              <a:rPr lang="en-IN" b="0" dirty="0">
                <a:solidFill>
                  <a:srgbClr val="000000"/>
                </a:solidFill>
                <a:effectLst/>
                <a:latin typeface="Courier New" panose="02070309020205020404" pitchFamily="49" charset="0"/>
              </a:rPr>
              <a:t>)</a:t>
            </a:r>
          </a:p>
          <a:p>
            <a:endParaRPr lang="en-IN" dirty="0"/>
          </a:p>
        </p:txBody>
      </p:sp>
    </p:spTree>
    <p:extLst>
      <p:ext uri="{BB962C8B-B14F-4D97-AF65-F5344CB8AC3E}">
        <p14:creationId xmlns:p14="http://schemas.microsoft.com/office/powerpoint/2010/main" val="3621760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E853-035D-53D6-9477-CB77A57DCCCC}"/>
              </a:ext>
            </a:extLst>
          </p:cNvPr>
          <p:cNvSpPr>
            <a:spLocks noGrp="1"/>
          </p:cNvSpPr>
          <p:nvPr>
            <p:ph type="title"/>
          </p:nvPr>
        </p:nvSpPr>
        <p:spPr/>
        <p:txBody>
          <a:bodyPr>
            <a:normAutofit/>
          </a:bodyPr>
          <a:lstStyle/>
          <a:p>
            <a:r>
              <a:rPr lang="en-IN" sz="4400" b="0" i="0" dirty="0">
                <a:solidFill>
                  <a:srgbClr val="000000"/>
                </a:solidFill>
                <a:effectLst/>
                <a:latin typeface="Heebo" pitchFamily="2" charset="-79"/>
                <a:cs typeface="Heebo" pitchFamily="2" charset="-79"/>
              </a:rPr>
              <a:t>Regular Expression stemming algorithm</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21343079-E2A6-32BC-0416-A203C13B3496}"/>
              </a:ext>
            </a:extLst>
          </p:cNvPr>
          <p:cNvSpPr>
            <a:spLocks noGrp="1"/>
          </p:cNvSpPr>
          <p:nvPr>
            <p:ph idx="1"/>
          </p:nvPr>
        </p:nvSpPr>
        <p:spPr/>
        <p:txBody>
          <a:bodyPr/>
          <a:lstStyle/>
          <a:p>
            <a:pPr>
              <a:buFont typeface="Wingdings" panose="05000000000000000000" pitchFamily="2" charset="2"/>
              <a:buChar char="Ø"/>
            </a:pPr>
            <a:r>
              <a:rPr lang="en-IN" b="0" i="0" dirty="0" err="1">
                <a:effectLst/>
                <a:latin typeface="Heebo" pitchFamily="2" charset="-79"/>
                <a:cs typeface="Heebo" pitchFamily="2" charset="-79"/>
              </a:rPr>
              <a:t>RegexpStemmer</a:t>
            </a:r>
            <a:r>
              <a:rPr lang="en-IN" b="0" i="0" dirty="0">
                <a:effectLst/>
                <a:latin typeface="Heebo" pitchFamily="2" charset="-79"/>
                <a:cs typeface="Heebo" pitchFamily="2" charset="-79"/>
              </a:rPr>
              <a:t> class</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nltk.stem</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RegexpStemmer</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Reg_stemmer</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RegexpStemmer</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ing</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err="1">
                <a:solidFill>
                  <a:srgbClr val="000000"/>
                </a:solidFill>
                <a:effectLst/>
                <a:latin typeface="Courier New" panose="02070309020205020404" pitchFamily="49" charset="0"/>
              </a:rPr>
              <a:t>Reg_stemmer.stem</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'eating'</a:t>
            </a:r>
            <a:r>
              <a:rPr lang="en-IN" b="0" dirty="0">
                <a:solidFill>
                  <a:srgbClr val="000000"/>
                </a:solidFill>
                <a:effectLst/>
                <a:latin typeface="Courier New" panose="02070309020205020404" pitchFamily="49" charset="0"/>
              </a:rPr>
              <a:t>)</a:t>
            </a:r>
          </a:p>
          <a:p>
            <a:endParaRPr lang="en-IN" dirty="0"/>
          </a:p>
        </p:txBody>
      </p:sp>
    </p:spTree>
    <p:extLst>
      <p:ext uri="{BB962C8B-B14F-4D97-AF65-F5344CB8AC3E}">
        <p14:creationId xmlns:p14="http://schemas.microsoft.com/office/powerpoint/2010/main" val="2065071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BF0D-6F22-19BE-3C3A-858C4CEBC634}"/>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Snowball stemming algorithm</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068C78AD-2AED-11EF-9A58-79C6581C3A92}"/>
              </a:ext>
            </a:extLst>
          </p:cNvPr>
          <p:cNvSpPr>
            <a:spLocks noGrp="1"/>
          </p:cNvSpPr>
          <p:nvPr>
            <p:ph idx="1"/>
          </p:nvPr>
        </p:nvSpPr>
        <p:spPr/>
        <p:txBody>
          <a:bodyPr/>
          <a:lstStyle/>
          <a:p>
            <a:r>
              <a:rPr lang="en-IN" b="0" i="0" dirty="0" err="1">
                <a:effectLst/>
                <a:latin typeface="Heebo" pitchFamily="2" charset="-79"/>
                <a:cs typeface="Heebo" pitchFamily="2" charset="-79"/>
              </a:rPr>
              <a:t>SnowballStemmer</a:t>
            </a:r>
            <a:r>
              <a:rPr lang="en-IN" b="0" i="0" dirty="0">
                <a:effectLst/>
                <a:latin typeface="Heebo" pitchFamily="2" charset="-79"/>
                <a:cs typeface="Heebo" pitchFamily="2" charset="-79"/>
              </a:rPr>
              <a:t> class</a:t>
            </a:r>
          </a:p>
          <a:p>
            <a:r>
              <a:rPr lang="en-IN" dirty="0">
                <a:solidFill>
                  <a:srgbClr val="AF00DB"/>
                </a:solidFill>
                <a:latin typeface="Heebo" pitchFamily="2" charset="-79"/>
                <a:cs typeface="Heebo" pitchFamily="2" charset="-79"/>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   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nltk.stem</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SnowballStemmer</a:t>
            </a:r>
            <a:endParaRPr lang="en-IN" b="0" dirty="0">
              <a:solidFill>
                <a:srgbClr val="000000"/>
              </a:solidFill>
              <a:effectLst/>
              <a:latin typeface="Courier New" panose="02070309020205020404" pitchFamily="49" charset="0"/>
            </a:endParaRP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SnowballStemmer.languages</a:t>
            </a:r>
            <a:endParaRPr lang="en-IN" b="0" dirty="0">
              <a:solidFill>
                <a:srgbClr val="000000"/>
              </a:solidFill>
              <a:effectLst/>
              <a:latin typeface="Courier New" panose="02070309020205020404" pitchFamily="49" charset="0"/>
            </a:endParaRP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French_stemmer</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SnowballStemmer</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french</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French_stemmer.stem</a:t>
            </a:r>
            <a:r>
              <a:rPr lang="en-IN" b="0" dirty="0">
                <a:solidFill>
                  <a:srgbClr val="000000"/>
                </a:solidFill>
                <a:effectLst/>
                <a:latin typeface="Courier New" panose="02070309020205020404" pitchFamily="49" charset="0"/>
              </a:rPr>
              <a:t> (</a:t>
            </a:r>
            <a:r>
              <a:rPr lang="en-IN" b="0" dirty="0">
                <a:solidFill>
                  <a:srgbClr val="A31515"/>
                </a:solidFill>
                <a:effectLst/>
                <a:latin typeface="Courier New" panose="02070309020205020404" pitchFamily="49" charset="0"/>
              </a:rPr>
              <a:t>'</a:t>
            </a:r>
            <a:r>
              <a:rPr lang="en-IN" b="0" dirty="0" err="1">
                <a:solidFill>
                  <a:srgbClr val="A31515"/>
                </a:solidFill>
                <a:effectLst/>
                <a:latin typeface="Courier New" panose="02070309020205020404" pitchFamily="49" charset="0"/>
              </a:rPr>
              <a:t>Bonjoura</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a:t>
            </a:r>
          </a:p>
          <a:p>
            <a:endParaRPr lang="en-IN" dirty="0"/>
          </a:p>
        </p:txBody>
      </p:sp>
    </p:spTree>
    <p:extLst>
      <p:ext uri="{BB962C8B-B14F-4D97-AF65-F5344CB8AC3E}">
        <p14:creationId xmlns:p14="http://schemas.microsoft.com/office/powerpoint/2010/main" val="2947328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3EA7-7487-BB89-4643-9BB796E675E6}"/>
              </a:ext>
            </a:extLst>
          </p:cNvPr>
          <p:cNvSpPr>
            <a:spLocks noGrp="1"/>
          </p:cNvSpPr>
          <p:nvPr>
            <p:ph type="title"/>
          </p:nvPr>
        </p:nvSpPr>
        <p:spPr>
          <a:xfrm>
            <a:off x="740094" y="917899"/>
            <a:ext cx="10058400" cy="927835"/>
          </a:xfrm>
        </p:spPr>
        <p:txBody>
          <a:bodyPr>
            <a:normAutofit fontScale="90000"/>
          </a:bodyPr>
          <a:lstStyle/>
          <a:p>
            <a:r>
              <a:rPr lang="en-IN" dirty="0"/>
              <a:t>4.</a:t>
            </a:r>
            <a:r>
              <a:rPr lang="en-IN" b="0" i="0" dirty="0">
                <a:solidFill>
                  <a:srgbClr val="000000"/>
                </a:solidFill>
                <a:effectLst/>
                <a:latin typeface="Heebo" pitchFamily="2" charset="-79"/>
                <a:cs typeface="Heebo" pitchFamily="2" charset="-79"/>
              </a:rPr>
              <a:t> Lemmatization</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96978F0C-69BA-60E2-0746-8B335A936C52}"/>
              </a:ext>
            </a:extLst>
          </p:cNvPr>
          <p:cNvSpPr>
            <a:spLocks noGrp="1"/>
          </p:cNvSpPr>
          <p:nvPr>
            <p:ph idx="1"/>
          </p:nvPr>
        </p:nvSpPr>
        <p:spPr>
          <a:xfrm>
            <a:off x="1097280" y="1845733"/>
            <a:ext cx="10058400" cy="4526491"/>
          </a:xfrm>
        </p:spPr>
        <p:txBody>
          <a:bodyPr/>
          <a:lstStyle/>
          <a:p>
            <a:pPr algn="just">
              <a:buFont typeface="Wingdings" panose="05000000000000000000" pitchFamily="2" charset="2"/>
              <a:buChar char="Ø"/>
            </a:pPr>
            <a:r>
              <a:rPr lang="en-US" b="0" i="0" dirty="0">
                <a:solidFill>
                  <a:srgbClr val="000000"/>
                </a:solidFill>
                <a:effectLst/>
                <a:latin typeface="Nunito" pitchFamily="2" charset="0"/>
              </a:rPr>
              <a:t>Lemmatization technique is like stemming. </a:t>
            </a:r>
          </a:p>
          <a:p>
            <a:pPr algn="just">
              <a:buFont typeface="Wingdings" panose="05000000000000000000" pitchFamily="2" charset="2"/>
              <a:buChar char="Ø"/>
            </a:pPr>
            <a:r>
              <a:rPr lang="en-US" b="0" i="0" dirty="0">
                <a:solidFill>
                  <a:srgbClr val="000000"/>
                </a:solidFill>
                <a:effectLst/>
                <a:latin typeface="Nunito" pitchFamily="2" charset="0"/>
              </a:rPr>
              <a:t>The output we will get after lemmatization is called ‘lemma’, which is a root word.</a:t>
            </a:r>
          </a:p>
          <a:p>
            <a:pPr algn="just">
              <a:buFont typeface="Wingdings" panose="05000000000000000000" pitchFamily="2" charset="2"/>
              <a:buChar char="Ø"/>
            </a:pPr>
            <a:r>
              <a:rPr lang="en-US" b="0" i="0" dirty="0">
                <a:solidFill>
                  <a:srgbClr val="000000"/>
                </a:solidFill>
                <a:effectLst/>
                <a:latin typeface="Nunito" pitchFamily="2" charset="0"/>
              </a:rPr>
              <a:t>After lemmatization, we will be getting a valid word that means the same thing.</a:t>
            </a:r>
          </a:p>
          <a:p>
            <a:pPr algn="just">
              <a:buFont typeface="Wingdings" panose="05000000000000000000" pitchFamily="2" charset="2"/>
              <a:buChar char="Ø"/>
            </a:pPr>
            <a:r>
              <a:rPr lang="en-US" b="0" i="0" dirty="0">
                <a:solidFill>
                  <a:srgbClr val="000000"/>
                </a:solidFill>
                <a:effectLst/>
                <a:latin typeface="Nunito" pitchFamily="2" charset="0"/>
              </a:rPr>
              <a:t>NLTK provides </a:t>
            </a:r>
            <a:r>
              <a:rPr lang="en-US" b="1" i="0" dirty="0" err="1">
                <a:solidFill>
                  <a:srgbClr val="000000"/>
                </a:solidFill>
                <a:effectLst/>
                <a:latin typeface="Nunito" pitchFamily="2" charset="0"/>
              </a:rPr>
              <a:t>WordNetLemmatizer</a:t>
            </a:r>
            <a:r>
              <a:rPr lang="en-US" b="0" i="0" dirty="0">
                <a:solidFill>
                  <a:srgbClr val="000000"/>
                </a:solidFill>
                <a:effectLst/>
                <a:latin typeface="Nunito" pitchFamily="2" charset="0"/>
              </a:rPr>
              <a:t> class which is a thin wrapper around the </a:t>
            </a:r>
            <a:r>
              <a:rPr lang="en-US" b="1" i="0" dirty="0">
                <a:solidFill>
                  <a:srgbClr val="000000"/>
                </a:solidFill>
                <a:effectLst/>
                <a:latin typeface="Nunito" pitchFamily="2" charset="0"/>
              </a:rPr>
              <a:t>wordnet</a:t>
            </a:r>
            <a:r>
              <a:rPr lang="en-US" b="0" i="0" dirty="0">
                <a:solidFill>
                  <a:srgbClr val="000000"/>
                </a:solidFill>
                <a:effectLst/>
                <a:latin typeface="Nunito" pitchFamily="2" charset="0"/>
              </a:rPr>
              <a:t> corpus.</a:t>
            </a:r>
          </a:p>
          <a:p>
            <a:pPr algn="just">
              <a:buFont typeface="Wingdings" panose="05000000000000000000" pitchFamily="2" charset="2"/>
              <a:buChar char="Ø"/>
            </a:pPr>
            <a:r>
              <a:rPr lang="en-US" b="0" i="0" dirty="0">
                <a:solidFill>
                  <a:srgbClr val="000000"/>
                </a:solidFill>
                <a:effectLst/>
                <a:latin typeface="Nunito" pitchFamily="2" charset="0"/>
              </a:rPr>
              <a:t> This class uses </a:t>
            </a:r>
            <a:r>
              <a:rPr lang="en-US" b="1" i="0" dirty="0" err="1">
                <a:solidFill>
                  <a:srgbClr val="000000"/>
                </a:solidFill>
                <a:effectLst/>
                <a:latin typeface="Nunito" pitchFamily="2" charset="0"/>
              </a:rPr>
              <a:t>morphy</a:t>
            </a:r>
            <a:r>
              <a:rPr lang="en-US" b="1" i="0" dirty="0">
                <a:solidFill>
                  <a:srgbClr val="000000"/>
                </a:solidFill>
                <a:effectLst/>
                <a:latin typeface="Nunito" pitchFamily="2" charset="0"/>
              </a:rPr>
              <a:t>()</a:t>
            </a:r>
            <a:r>
              <a:rPr lang="en-US" b="0" i="0" dirty="0">
                <a:solidFill>
                  <a:srgbClr val="000000"/>
                </a:solidFill>
                <a:effectLst/>
                <a:latin typeface="Nunito" pitchFamily="2" charset="0"/>
              </a:rPr>
              <a:t> function to the </a:t>
            </a:r>
            <a:r>
              <a:rPr lang="en-US" b="1" i="0" dirty="0">
                <a:solidFill>
                  <a:srgbClr val="000000"/>
                </a:solidFill>
                <a:effectLst/>
                <a:latin typeface="Nunito" pitchFamily="2" charset="0"/>
              </a:rPr>
              <a:t>WordNet </a:t>
            </a:r>
            <a:r>
              <a:rPr lang="en-US" b="1" i="0" dirty="0" err="1">
                <a:solidFill>
                  <a:srgbClr val="000000"/>
                </a:solidFill>
                <a:effectLst/>
                <a:latin typeface="Nunito" pitchFamily="2" charset="0"/>
              </a:rPr>
              <a:t>CorpusReader</a:t>
            </a:r>
            <a:r>
              <a:rPr lang="en-US" b="0" i="0" dirty="0">
                <a:solidFill>
                  <a:srgbClr val="000000"/>
                </a:solidFill>
                <a:effectLst/>
                <a:latin typeface="Nunito" pitchFamily="2" charset="0"/>
              </a:rPr>
              <a:t> class to find a lemma</a:t>
            </a:r>
            <a:endParaRPr lang="en-IN" dirty="0"/>
          </a:p>
        </p:txBody>
      </p:sp>
      <p:sp>
        <p:nvSpPr>
          <p:cNvPr id="5" name="TextBox 4">
            <a:extLst>
              <a:ext uri="{FF2B5EF4-FFF2-40B4-BE49-F238E27FC236}">
                <a16:creationId xmlns:a16="http://schemas.microsoft.com/office/drawing/2014/main" id="{B8181234-7B07-5DC0-0A7D-0B4810F01075}"/>
              </a:ext>
            </a:extLst>
          </p:cNvPr>
          <p:cNvSpPr txBox="1"/>
          <p:nvPr/>
        </p:nvSpPr>
        <p:spPr>
          <a:xfrm>
            <a:off x="2489598" y="4485813"/>
            <a:ext cx="6093618" cy="1754326"/>
          </a:xfrm>
          <a:prstGeom prst="rect">
            <a:avLst/>
          </a:prstGeom>
          <a:noFill/>
        </p:spPr>
        <p:txBody>
          <a:bodyPr wrap="square">
            <a:spAutoFit/>
          </a:bodyPr>
          <a:lstStyle/>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nltk.download</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'wordnet'</a:t>
            </a:r>
            <a:r>
              <a:rPr lang="en-IN" b="0" dirty="0">
                <a:solidFill>
                  <a:srgbClr val="000000"/>
                </a:solidFill>
                <a:effectLst/>
                <a:latin typeface="Courier New" panose="02070309020205020404" pitchFamily="49" charset="0"/>
              </a:rPr>
              <a:t>)</a:t>
            </a:r>
          </a:p>
          <a:p>
            <a:r>
              <a:rPr lang="en-IN" b="0" dirty="0" err="1">
                <a:solidFill>
                  <a:srgbClr val="000000"/>
                </a:solidFill>
                <a:effectLst/>
                <a:latin typeface="Courier New" panose="02070309020205020404" pitchFamily="49" charset="0"/>
              </a:rPr>
              <a:t>nltk.download</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'omw-1.4'</a:t>
            </a:r>
            <a:r>
              <a:rPr lang="en-IN" b="0" dirty="0">
                <a:solidFill>
                  <a:srgbClr val="000000"/>
                </a:solidFill>
                <a:effectLst/>
                <a:latin typeface="Courier New" panose="02070309020205020404" pitchFamily="49" charset="0"/>
              </a:rPr>
              <a:t>)</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nltk.stem</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WordNetLemmatizer</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lemmatizer</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WordNetLemmatizer</a:t>
            </a:r>
            <a:r>
              <a:rPr lang="en-IN" b="0" dirty="0">
                <a:solidFill>
                  <a:srgbClr val="000000"/>
                </a:solidFill>
                <a:effectLst/>
                <a:latin typeface="Courier New" panose="02070309020205020404" pitchFamily="49" charset="0"/>
              </a:rPr>
              <a:t>()</a:t>
            </a:r>
          </a:p>
          <a:p>
            <a:r>
              <a:rPr lang="en-IN" b="0" dirty="0" err="1">
                <a:solidFill>
                  <a:srgbClr val="000000"/>
                </a:solidFill>
                <a:effectLst/>
                <a:latin typeface="Courier New" panose="02070309020205020404" pitchFamily="49" charset="0"/>
              </a:rPr>
              <a:t>lemmatizer.lemmatize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'books'</a:t>
            </a:r>
            <a:r>
              <a:rPr lang="en-IN"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489636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6E338-6B9E-AAB1-853C-763F58FAA66C}"/>
              </a:ext>
            </a:extLst>
          </p:cNvPr>
          <p:cNvSpPr>
            <a:spLocks noGrp="1"/>
          </p:cNvSpPr>
          <p:nvPr>
            <p:ph type="title"/>
          </p:nvPr>
        </p:nvSpPr>
        <p:spPr/>
        <p:txBody>
          <a:bodyPr>
            <a:normAutofit/>
          </a:bodyPr>
          <a:lstStyle/>
          <a:p>
            <a:r>
              <a:rPr lang="en-IN" sz="3600" b="0" i="0" dirty="0">
                <a:solidFill>
                  <a:srgbClr val="000000"/>
                </a:solidFill>
                <a:effectLst/>
                <a:latin typeface="Heebo" pitchFamily="2" charset="-79"/>
                <a:cs typeface="Heebo" pitchFamily="2" charset="-79"/>
              </a:rPr>
              <a:t>Difference between Stemming &amp; Lemmatization</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C148CC5A-F5EC-AD6B-A01A-C42831916B99}"/>
              </a:ext>
            </a:extLst>
          </p:cNvPr>
          <p:cNvSpPr>
            <a:spLocks noGrp="1"/>
          </p:cNvSpPr>
          <p:nvPr>
            <p:ph idx="1"/>
          </p:nvPr>
        </p:nvSpPr>
        <p:spPr>
          <a:xfrm>
            <a:off x="557213" y="1845734"/>
            <a:ext cx="10598467" cy="4023360"/>
          </a:xfrm>
        </p:spPr>
        <p:txBody>
          <a:bodyPr>
            <a:normAutofit fontScale="92500" lnSpcReduction="10000"/>
          </a:bodyPr>
          <a:lstStyle/>
          <a:p>
            <a:pPr algn="just">
              <a:buFont typeface="Wingdings" panose="05000000000000000000" pitchFamily="2" charset="2"/>
              <a:buChar char="Ø"/>
            </a:pPr>
            <a:r>
              <a:rPr lang="en-US" i="0" dirty="0">
                <a:solidFill>
                  <a:srgbClr val="444444"/>
                </a:solidFill>
                <a:effectLst/>
                <a:latin typeface="Lato" panose="020F0502020204030203" pitchFamily="34" charset="0"/>
              </a:rPr>
              <a:t>Stemming uses the stem of the word, while lemmatization uses the context in which the word is being used. </a:t>
            </a:r>
          </a:p>
          <a:p>
            <a:pPr algn="just">
              <a:buFont typeface="Wingdings" panose="05000000000000000000" pitchFamily="2" charset="2"/>
              <a:buChar char="Ø"/>
            </a:pPr>
            <a:r>
              <a:rPr lang="en-US" i="0" dirty="0">
                <a:solidFill>
                  <a:srgbClr val="444444"/>
                </a:solidFill>
                <a:effectLst/>
                <a:latin typeface="Lato" panose="020F0502020204030203" pitchFamily="34" charset="0"/>
              </a:rPr>
              <a:t>Stemming algorithms work by cutting off the end or the beginning of the word, taking into account a list of common prefixes and suffixes that can be found in an inflected word.</a:t>
            </a:r>
            <a:endParaRPr lang="en-US" dirty="0">
              <a:solidFill>
                <a:srgbClr val="444444"/>
              </a:solidFill>
              <a:latin typeface="Lato" panose="020F0502020204030203" pitchFamily="34" charset="0"/>
            </a:endParaRPr>
          </a:p>
          <a:p>
            <a:pPr algn="just">
              <a:buFont typeface="Wingdings" panose="05000000000000000000" pitchFamily="2" charset="2"/>
              <a:buChar char="Ø"/>
            </a:pPr>
            <a:r>
              <a:rPr lang="en-US" i="0" dirty="0">
                <a:solidFill>
                  <a:srgbClr val="444444"/>
                </a:solidFill>
                <a:effectLst/>
                <a:latin typeface="Lato" panose="020F0502020204030203" pitchFamily="34" charset="0"/>
              </a:rPr>
              <a:t>Lemmatization, on the other hand, takes into consideration the morphological analysis of the words</a:t>
            </a:r>
          </a:p>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a:t>
            </a:r>
            <a:endParaRPr lang="en-IN" b="0" dirty="0">
              <a:solidFill>
                <a:srgbClr val="000000"/>
              </a:solidFill>
              <a:effectLst/>
              <a:latin typeface="Courier New" panose="02070309020205020404" pitchFamily="49" charset="0"/>
            </a:endParaRP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nltk.stem</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PorterStemmer</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word_stemmer</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PorterStemmer</a:t>
            </a:r>
            <a:r>
              <a:rPr lang="en-IN" b="0" dirty="0">
                <a:solidFill>
                  <a:srgbClr val="000000"/>
                </a:solidFill>
                <a:effectLst/>
                <a:latin typeface="Courier New" panose="02070309020205020404" pitchFamily="49" charset="0"/>
              </a:rPr>
              <a:t>()</a:t>
            </a:r>
          </a:p>
          <a:p>
            <a:r>
              <a:rPr lang="en-IN" b="0" dirty="0" err="1">
                <a:solidFill>
                  <a:srgbClr val="000000"/>
                </a:solidFill>
                <a:effectLst/>
                <a:latin typeface="Courier New" panose="02070309020205020404" pitchFamily="49" charset="0"/>
              </a:rPr>
              <a:t>word_stemmer.stem</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'studies’</a:t>
            </a:r>
            <a:r>
              <a:rPr lang="en-IN" b="0" dirty="0">
                <a:solidFill>
                  <a:srgbClr val="000000"/>
                </a:solidFill>
                <a:effectLst/>
                <a:latin typeface="Courier New" panose="02070309020205020404" pitchFamily="49" charset="0"/>
              </a:rPr>
              <a:t>)</a:t>
            </a:r>
          </a:p>
          <a:p>
            <a:r>
              <a:rPr lang="en-IN" dirty="0">
                <a:solidFill>
                  <a:srgbClr val="000000"/>
                </a:solidFill>
                <a:latin typeface="Courier New" panose="02070309020205020404" pitchFamily="49" charset="0"/>
              </a:rPr>
              <a:t>Output : </a:t>
            </a:r>
            <a:r>
              <a:rPr lang="en-IN" dirty="0" err="1">
                <a:solidFill>
                  <a:srgbClr val="000000"/>
                </a:solidFill>
                <a:latin typeface="Courier New" panose="02070309020205020404" pitchFamily="49" charset="0"/>
              </a:rPr>
              <a:t>Studi</a:t>
            </a:r>
            <a:endParaRPr lang="en-IN" b="0" dirty="0">
              <a:solidFill>
                <a:srgbClr val="000000"/>
              </a:solidFill>
              <a:effectLst/>
              <a:latin typeface="Courier New" panose="02070309020205020404" pitchFamily="49" charset="0"/>
            </a:endParaRPr>
          </a:p>
          <a:p>
            <a:endParaRPr lang="en-IN" dirty="0"/>
          </a:p>
        </p:txBody>
      </p:sp>
      <p:sp>
        <p:nvSpPr>
          <p:cNvPr id="5" name="TextBox 4">
            <a:extLst>
              <a:ext uri="{FF2B5EF4-FFF2-40B4-BE49-F238E27FC236}">
                <a16:creationId xmlns:a16="http://schemas.microsoft.com/office/drawing/2014/main" id="{FD7DAFC2-962A-F07D-8C30-16F0F1D71A3A}"/>
              </a:ext>
            </a:extLst>
          </p:cNvPr>
          <p:cNvSpPr txBox="1"/>
          <p:nvPr/>
        </p:nvSpPr>
        <p:spPr>
          <a:xfrm>
            <a:off x="6432948" y="3957606"/>
            <a:ext cx="6093618" cy="2031325"/>
          </a:xfrm>
          <a:prstGeom prst="rect">
            <a:avLst/>
          </a:prstGeom>
          <a:noFill/>
        </p:spPr>
        <p:txBody>
          <a:bodyPr wrap="square">
            <a:spAutoFit/>
          </a:bodyPr>
          <a:lstStyle/>
          <a:p>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nltk.download</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'wordnet'</a:t>
            </a:r>
            <a:r>
              <a:rPr lang="en-IN" b="0" dirty="0">
                <a:solidFill>
                  <a:srgbClr val="000000"/>
                </a:solidFill>
                <a:effectLst/>
                <a:latin typeface="Courier New" panose="02070309020205020404" pitchFamily="49" charset="0"/>
              </a:rPr>
              <a:t>)</a:t>
            </a:r>
          </a:p>
          <a:p>
            <a:r>
              <a:rPr lang="en-IN" b="0" dirty="0" err="1">
                <a:solidFill>
                  <a:srgbClr val="000000"/>
                </a:solidFill>
                <a:effectLst/>
                <a:latin typeface="Courier New" panose="02070309020205020404" pitchFamily="49" charset="0"/>
              </a:rPr>
              <a:t>nltk.download</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'omw-1.4'</a:t>
            </a:r>
            <a:r>
              <a:rPr lang="en-IN" b="0" dirty="0">
                <a:solidFill>
                  <a:srgbClr val="000000"/>
                </a:solidFill>
                <a:effectLst/>
                <a:latin typeface="Courier New" panose="02070309020205020404" pitchFamily="49" charset="0"/>
              </a:rPr>
              <a:t>)</a:t>
            </a:r>
          </a:p>
          <a:p>
            <a:r>
              <a:rPr lang="en-IN" b="0" dirty="0">
                <a:solidFill>
                  <a:srgbClr val="AF00DB"/>
                </a:solidFill>
                <a:effectLst/>
                <a:latin typeface="Courier New" panose="02070309020205020404" pitchFamily="49" charset="0"/>
              </a:rPr>
              <a:t>from</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nltk.stem</a:t>
            </a:r>
            <a:r>
              <a:rPr lang="en-IN" b="0" dirty="0">
                <a:solidFill>
                  <a:srgbClr val="000000"/>
                </a:solidFill>
                <a:effectLst/>
                <a:latin typeface="Courier New" panose="02070309020205020404" pitchFamily="49" charset="0"/>
              </a:rPr>
              <a:t> </a:t>
            </a:r>
            <a:r>
              <a:rPr lang="en-IN" b="0" dirty="0">
                <a:solidFill>
                  <a:srgbClr val="AF00DB"/>
                </a:solidFill>
                <a:effectLst/>
                <a:latin typeface="Courier New" panose="02070309020205020404" pitchFamily="49" charset="0"/>
              </a:rPr>
              <a:t>import</a:t>
            </a: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WordNetLemmatizer</a:t>
            </a:r>
            <a:endParaRPr lang="en-IN" b="0" dirty="0">
              <a:solidFill>
                <a:srgbClr val="000000"/>
              </a:solidFill>
              <a:effectLst/>
              <a:latin typeface="Courier New" panose="02070309020205020404" pitchFamily="49" charset="0"/>
            </a:endParaRPr>
          </a:p>
          <a:p>
            <a:r>
              <a:rPr lang="en-IN" b="0" dirty="0" err="1">
                <a:solidFill>
                  <a:srgbClr val="000000"/>
                </a:solidFill>
                <a:effectLst/>
                <a:latin typeface="Courier New" panose="02070309020205020404" pitchFamily="49" charset="0"/>
              </a:rPr>
              <a:t>lemmatizer</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WordNetLemmatizer</a:t>
            </a:r>
            <a:r>
              <a:rPr lang="en-IN" b="0" dirty="0">
                <a:solidFill>
                  <a:srgbClr val="000000"/>
                </a:solidFill>
                <a:effectLst/>
                <a:latin typeface="Courier New" panose="02070309020205020404" pitchFamily="49" charset="0"/>
              </a:rPr>
              <a:t>()</a:t>
            </a:r>
          </a:p>
          <a:p>
            <a:r>
              <a:rPr lang="en-IN" b="0" dirty="0" err="1">
                <a:solidFill>
                  <a:srgbClr val="000000"/>
                </a:solidFill>
                <a:effectLst/>
                <a:latin typeface="Courier New" panose="02070309020205020404" pitchFamily="49" charset="0"/>
              </a:rPr>
              <a:t>lemmatizer.lemmatize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'studies’</a:t>
            </a:r>
            <a:r>
              <a:rPr lang="en-IN" b="0" dirty="0">
                <a:solidFill>
                  <a:srgbClr val="000000"/>
                </a:solidFill>
                <a:effectLst/>
                <a:latin typeface="Courier New" panose="02070309020205020404" pitchFamily="49" charset="0"/>
              </a:rPr>
              <a:t>)</a:t>
            </a:r>
          </a:p>
          <a:p>
            <a:r>
              <a:rPr lang="en-IN" b="0" dirty="0">
                <a:solidFill>
                  <a:srgbClr val="000000"/>
                </a:solidFill>
                <a:effectLst/>
                <a:latin typeface="Courier New" panose="02070309020205020404" pitchFamily="49" charset="0"/>
              </a:rPr>
              <a:t>Output : study</a:t>
            </a:r>
          </a:p>
        </p:txBody>
      </p:sp>
    </p:spTree>
    <p:extLst>
      <p:ext uri="{BB962C8B-B14F-4D97-AF65-F5344CB8AC3E}">
        <p14:creationId xmlns:p14="http://schemas.microsoft.com/office/powerpoint/2010/main" val="70791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7986-1D39-6932-C2B0-FD889A0DDFF5}"/>
              </a:ext>
            </a:extLst>
          </p:cNvPr>
          <p:cNvSpPr>
            <a:spLocks noGrp="1"/>
          </p:cNvSpPr>
          <p:nvPr>
            <p:ph type="ctrTitle"/>
          </p:nvPr>
        </p:nvSpPr>
        <p:spPr/>
        <p:txBody>
          <a:bodyPr>
            <a:normAutofit/>
          </a:bodyPr>
          <a:lstStyle/>
          <a:p>
            <a:pPr algn="ctr"/>
            <a:r>
              <a:rPr lang="en-US" sz="6000" b="1" dirty="0"/>
              <a:t>INTRODUCTION TO NATURAL LANGUAGE PROCESSING</a:t>
            </a:r>
            <a:endParaRPr lang="en-IN" sz="6000" b="1" dirty="0"/>
          </a:p>
        </p:txBody>
      </p:sp>
    </p:spTree>
    <p:extLst>
      <p:ext uri="{BB962C8B-B14F-4D97-AF65-F5344CB8AC3E}">
        <p14:creationId xmlns:p14="http://schemas.microsoft.com/office/powerpoint/2010/main" val="131049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42FE-7CDE-321B-E034-EF6AD729B3B6}"/>
              </a:ext>
            </a:extLst>
          </p:cNvPr>
          <p:cNvSpPr>
            <a:spLocks noGrp="1"/>
          </p:cNvSpPr>
          <p:nvPr>
            <p:ph type="title"/>
          </p:nvPr>
        </p:nvSpPr>
        <p:spPr/>
        <p:txBody>
          <a:bodyPr/>
          <a:lstStyle/>
          <a:p>
            <a:r>
              <a:rPr lang="en-IN" dirty="0"/>
              <a:t>What is NLP?</a:t>
            </a:r>
          </a:p>
        </p:txBody>
      </p:sp>
      <p:sp>
        <p:nvSpPr>
          <p:cNvPr id="3" name="Content Placeholder 2">
            <a:extLst>
              <a:ext uri="{FF2B5EF4-FFF2-40B4-BE49-F238E27FC236}">
                <a16:creationId xmlns:a16="http://schemas.microsoft.com/office/drawing/2014/main" id="{437ACDB2-32C9-6C21-9248-0CA29B729B10}"/>
              </a:ext>
            </a:extLst>
          </p:cNvPr>
          <p:cNvSpPr>
            <a:spLocks noGrp="1"/>
          </p:cNvSpPr>
          <p:nvPr>
            <p:ph idx="1"/>
          </p:nvPr>
        </p:nvSpPr>
        <p:spPr>
          <a:xfrm>
            <a:off x="557212" y="2456597"/>
            <a:ext cx="11458575" cy="4023360"/>
          </a:xfrm>
        </p:spPr>
        <p:txBody>
          <a:bodyPr/>
          <a:lstStyle/>
          <a:p>
            <a:pPr algn="just">
              <a:lnSpc>
                <a:spcPct val="150000"/>
              </a:lnSpc>
              <a:buFont typeface="Wingdings" panose="05000000000000000000" pitchFamily="2" charset="2"/>
              <a:buChar char="Ø"/>
            </a:pPr>
            <a:r>
              <a:rPr lang="en-US" dirty="0"/>
              <a:t> </a:t>
            </a:r>
            <a:r>
              <a:rPr lang="en-US" sz="2800" dirty="0"/>
              <a:t>Natural Language Processing (NLP) is the sub-field of Computer Science especially Artificial Intelligence (AI) that is concerned about enabling computers to understand and process human language. </a:t>
            </a:r>
          </a:p>
        </p:txBody>
      </p:sp>
    </p:spTree>
    <p:extLst>
      <p:ext uri="{BB962C8B-B14F-4D97-AF65-F5344CB8AC3E}">
        <p14:creationId xmlns:p14="http://schemas.microsoft.com/office/powerpoint/2010/main" val="1757837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28B4-F7B0-24E3-F4DA-DB30B0C3845A}"/>
              </a:ext>
            </a:extLst>
          </p:cNvPr>
          <p:cNvSpPr>
            <a:spLocks noGrp="1"/>
          </p:cNvSpPr>
          <p:nvPr>
            <p:ph type="title"/>
          </p:nvPr>
        </p:nvSpPr>
        <p:spPr/>
        <p:txBody>
          <a:bodyPr/>
          <a:lstStyle/>
          <a:p>
            <a:r>
              <a:rPr lang="en-US" dirty="0"/>
              <a:t>Why study NLP?</a:t>
            </a:r>
            <a:endParaRPr lang="en-IN" dirty="0"/>
          </a:p>
        </p:txBody>
      </p:sp>
      <p:pic>
        <p:nvPicPr>
          <p:cNvPr id="4" name="Content Placeholder 3">
            <a:extLst>
              <a:ext uri="{FF2B5EF4-FFF2-40B4-BE49-F238E27FC236}">
                <a16:creationId xmlns:a16="http://schemas.microsoft.com/office/drawing/2014/main" id="{E215BB7E-1F41-966E-0906-FBC9717EB7F9}"/>
              </a:ext>
            </a:extLst>
          </p:cNvPr>
          <p:cNvPicPr>
            <a:picLocks noChangeAspect="1"/>
          </p:cNvPicPr>
          <p:nvPr/>
        </p:nvPicPr>
        <p:blipFill>
          <a:blip r:embed="rId2"/>
          <a:stretch>
            <a:fillRect/>
          </a:stretch>
        </p:blipFill>
        <p:spPr>
          <a:xfrm>
            <a:off x="509587" y="2019300"/>
            <a:ext cx="4571349" cy="4351338"/>
          </a:xfrm>
          <a:prstGeom prst="rect">
            <a:avLst/>
          </a:prstGeom>
        </p:spPr>
      </p:pic>
      <p:sp>
        <p:nvSpPr>
          <p:cNvPr id="5" name="TextBox 4">
            <a:extLst>
              <a:ext uri="{FF2B5EF4-FFF2-40B4-BE49-F238E27FC236}">
                <a16:creationId xmlns:a16="http://schemas.microsoft.com/office/drawing/2014/main" id="{B52114C4-A8F7-1B37-9AA8-CA07D950ECBA}"/>
              </a:ext>
            </a:extLst>
          </p:cNvPr>
          <p:cNvSpPr txBox="1"/>
          <p:nvPr/>
        </p:nvSpPr>
        <p:spPr>
          <a:xfrm>
            <a:off x="5080937" y="1910536"/>
            <a:ext cx="6601476" cy="335906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t>Text is the largest repository of human knowledge.</a:t>
            </a:r>
          </a:p>
          <a:p>
            <a:pPr marL="342900" indent="-342900" algn="just">
              <a:lnSpc>
                <a:spcPct val="150000"/>
              </a:lnSpc>
              <a:buFont typeface="Wingdings" panose="05000000000000000000" pitchFamily="2" charset="2"/>
              <a:buChar char="Ø"/>
            </a:pPr>
            <a:r>
              <a:rPr lang="en-US" sz="2400" dirty="0"/>
              <a:t>NLP is all about processing data.</a:t>
            </a:r>
          </a:p>
          <a:p>
            <a:pPr marL="342900" indent="-342900" algn="just">
              <a:lnSpc>
                <a:spcPct val="150000"/>
              </a:lnSpc>
              <a:buFont typeface="Wingdings" panose="05000000000000000000" pitchFamily="2" charset="2"/>
              <a:buChar char="Ø"/>
            </a:pPr>
            <a:r>
              <a:rPr lang="en-US" sz="2400" dirty="0" err="1"/>
              <a:t>Sources:News</a:t>
            </a:r>
            <a:r>
              <a:rPr lang="en-US" sz="2400" dirty="0"/>
              <a:t> articles, web pages, scientific articles, patents, emails, government documents ,Tweets, Facebook posts, comments, Quora</a:t>
            </a:r>
          </a:p>
        </p:txBody>
      </p:sp>
    </p:spTree>
    <p:extLst>
      <p:ext uri="{BB962C8B-B14F-4D97-AF65-F5344CB8AC3E}">
        <p14:creationId xmlns:p14="http://schemas.microsoft.com/office/powerpoint/2010/main" val="114923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6C65-902B-5B59-54D7-64A9622FB6C2}"/>
              </a:ext>
            </a:extLst>
          </p:cNvPr>
          <p:cNvSpPr>
            <a:spLocks noGrp="1"/>
          </p:cNvSpPr>
          <p:nvPr>
            <p:ph type="title"/>
          </p:nvPr>
        </p:nvSpPr>
        <p:spPr/>
        <p:txBody>
          <a:bodyPr/>
          <a:lstStyle/>
          <a:p>
            <a:r>
              <a:rPr lang="en-US" b="1" dirty="0"/>
              <a:t>Popular applications of NLP:</a:t>
            </a:r>
            <a:endParaRPr lang="en-IN" dirty="0"/>
          </a:p>
        </p:txBody>
      </p:sp>
      <p:sp>
        <p:nvSpPr>
          <p:cNvPr id="3" name="Content Placeholder 2">
            <a:extLst>
              <a:ext uri="{FF2B5EF4-FFF2-40B4-BE49-F238E27FC236}">
                <a16:creationId xmlns:a16="http://schemas.microsoft.com/office/drawing/2014/main" id="{DDC69E18-C26B-39B2-A463-4D31BCEF6111}"/>
              </a:ext>
            </a:extLst>
          </p:cNvPr>
          <p:cNvSpPr>
            <a:spLocks noGrp="1"/>
          </p:cNvSpPr>
          <p:nvPr>
            <p:ph idx="1"/>
          </p:nvPr>
        </p:nvSpPr>
        <p:spPr>
          <a:xfrm>
            <a:off x="2133600" y="1860022"/>
            <a:ext cx="10058400" cy="4497916"/>
          </a:xfrm>
        </p:spPr>
        <p:txBody>
          <a:bodyPr>
            <a:normAutofit/>
          </a:bodyPr>
          <a:lstStyle/>
          <a:p>
            <a:pPr lvl="1">
              <a:lnSpc>
                <a:spcPct val="150000"/>
              </a:lnSpc>
              <a:buFont typeface="Wingdings" panose="05000000000000000000" pitchFamily="2" charset="2"/>
              <a:buChar char="Ø"/>
            </a:pPr>
            <a:r>
              <a:rPr lang="en-US" sz="2000" b="1" dirty="0"/>
              <a:t>Machine Translation. </a:t>
            </a:r>
          </a:p>
          <a:p>
            <a:pPr lvl="1">
              <a:lnSpc>
                <a:spcPct val="150000"/>
              </a:lnSpc>
              <a:buFont typeface="Wingdings" panose="05000000000000000000" pitchFamily="2" charset="2"/>
              <a:buChar char="Ø"/>
            </a:pPr>
            <a:r>
              <a:rPr lang="en-US" sz="2000" b="1" dirty="0"/>
              <a:t>Speech Recognition. ...</a:t>
            </a:r>
          </a:p>
          <a:p>
            <a:pPr lvl="1">
              <a:lnSpc>
                <a:spcPct val="150000"/>
              </a:lnSpc>
              <a:buFont typeface="Wingdings" panose="05000000000000000000" pitchFamily="2" charset="2"/>
              <a:buChar char="Ø"/>
            </a:pPr>
            <a:r>
              <a:rPr lang="en-US" sz="2000" b="1" dirty="0"/>
              <a:t>Sentiment Analysis. ...</a:t>
            </a:r>
          </a:p>
          <a:p>
            <a:pPr lvl="1">
              <a:lnSpc>
                <a:spcPct val="150000"/>
              </a:lnSpc>
              <a:buFont typeface="Wingdings" panose="05000000000000000000" pitchFamily="2" charset="2"/>
              <a:buChar char="Ø"/>
            </a:pPr>
            <a:r>
              <a:rPr lang="en-US" sz="2000" b="1" dirty="0"/>
              <a:t>Question Answering. ...</a:t>
            </a:r>
          </a:p>
          <a:p>
            <a:pPr lvl="1">
              <a:lnSpc>
                <a:spcPct val="150000"/>
              </a:lnSpc>
              <a:buFont typeface="Wingdings" panose="05000000000000000000" pitchFamily="2" charset="2"/>
              <a:buChar char="Ø"/>
            </a:pPr>
            <a:r>
              <a:rPr lang="en-US" sz="2000" b="1" dirty="0"/>
              <a:t>Automatic Summarization. ...</a:t>
            </a:r>
          </a:p>
          <a:p>
            <a:pPr lvl="1">
              <a:lnSpc>
                <a:spcPct val="150000"/>
              </a:lnSpc>
              <a:buFont typeface="Wingdings" panose="05000000000000000000" pitchFamily="2" charset="2"/>
              <a:buChar char="Ø"/>
            </a:pPr>
            <a:r>
              <a:rPr lang="en-US" sz="2000" b="1" dirty="0"/>
              <a:t>Chatbots. ...</a:t>
            </a:r>
          </a:p>
          <a:p>
            <a:pPr lvl="1">
              <a:lnSpc>
                <a:spcPct val="150000"/>
              </a:lnSpc>
              <a:buFont typeface="Wingdings" panose="05000000000000000000" pitchFamily="2" charset="2"/>
              <a:buChar char="Ø"/>
            </a:pPr>
            <a:r>
              <a:rPr lang="en-US" sz="2000" b="1" dirty="0"/>
              <a:t>Market Intelligence. ...</a:t>
            </a:r>
          </a:p>
          <a:p>
            <a:pPr lvl="1">
              <a:lnSpc>
                <a:spcPct val="150000"/>
              </a:lnSpc>
              <a:buFont typeface="Wingdings" panose="05000000000000000000" pitchFamily="2" charset="2"/>
              <a:buChar char="Ø"/>
            </a:pPr>
            <a:r>
              <a:rPr lang="en-US" sz="2000" b="1" dirty="0"/>
              <a:t>Text Classification.</a:t>
            </a:r>
          </a:p>
          <a:p>
            <a:endParaRPr lang="en-IN" dirty="0"/>
          </a:p>
        </p:txBody>
      </p:sp>
    </p:spTree>
    <p:extLst>
      <p:ext uri="{BB962C8B-B14F-4D97-AF65-F5344CB8AC3E}">
        <p14:creationId xmlns:p14="http://schemas.microsoft.com/office/powerpoint/2010/main" val="256274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99FB-78F2-64EF-42F2-B3798442DF71}"/>
              </a:ext>
            </a:extLst>
          </p:cNvPr>
          <p:cNvSpPr>
            <a:spLocks noGrp="1"/>
          </p:cNvSpPr>
          <p:nvPr>
            <p:ph type="title"/>
          </p:nvPr>
        </p:nvSpPr>
        <p:spPr>
          <a:xfrm>
            <a:off x="1097279" y="815241"/>
            <a:ext cx="10058400" cy="1450757"/>
          </a:xfrm>
        </p:spPr>
        <p:txBody>
          <a:bodyPr/>
          <a:lstStyle/>
          <a:p>
            <a:r>
              <a:rPr lang="en-US" b="1" dirty="0"/>
              <a:t>Machine Translation</a:t>
            </a:r>
            <a:r>
              <a:rPr lang="en-US" dirty="0"/>
              <a:t>.</a:t>
            </a:r>
            <a:br>
              <a:rPr lang="en-US" dirty="0"/>
            </a:br>
            <a:endParaRPr lang="en-IN" dirty="0"/>
          </a:p>
        </p:txBody>
      </p:sp>
      <p:pic>
        <p:nvPicPr>
          <p:cNvPr id="4" name="Picture 3">
            <a:extLst>
              <a:ext uri="{FF2B5EF4-FFF2-40B4-BE49-F238E27FC236}">
                <a16:creationId xmlns:a16="http://schemas.microsoft.com/office/drawing/2014/main" id="{AF6BD8E9-0E0E-2379-BCA2-4536E4C2F784}"/>
              </a:ext>
            </a:extLst>
          </p:cNvPr>
          <p:cNvPicPr>
            <a:picLocks noChangeAspect="1"/>
          </p:cNvPicPr>
          <p:nvPr/>
        </p:nvPicPr>
        <p:blipFill>
          <a:blip r:embed="rId2"/>
          <a:stretch>
            <a:fillRect/>
          </a:stretch>
        </p:blipFill>
        <p:spPr>
          <a:xfrm>
            <a:off x="2397442" y="2265998"/>
            <a:ext cx="7760971" cy="3776761"/>
          </a:xfrm>
          <a:prstGeom prst="rect">
            <a:avLst/>
          </a:prstGeom>
        </p:spPr>
      </p:pic>
    </p:spTree>
    <p:extLst>
      <p:ext uri="{BB962C8B-B14F-4D97-AF65-F5344CB8AC3E}">
        <p14:creationId xmlns:p14="http://schemas.microsoft.com/office/powerpoint/2010/main" val="76793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b="1" dirty="0"/>
              <a:t>Sentiment analysis</a:t>
            </a:r>
            <a:r>
              <a:rPr lang="en-US" dirty="0"/>
              <a:t> is the interpretation and classification of emotions (positive, negative and neutral) within text data using text </a:t>
            </a:r>
            <a:r>
              <a:rPr lang="en-US" b="1" dirty="0"/>
              <a:t>analysis</a:t>
            </a:r>
            <a:r>
              <a:rPr lang="en-US" dirty="0"/>
              <a:t> techniques.</a:t>
            </a:r>
          </a:p>
          <a:p>
            <a:pPr marL="0" indent="0" algn="just">
              <a:buNone/>
            </a:pPr>
            <a:r>
              <a:rPr lang="en-US" b="1" dirty="0"/>
              <a:t> Sentiment analysis</a:t>
            </a:r>
            <a:r>
              <a:rPr lang="en-US" dirty="0"/>
              <a:t> tools allow businesses to identify customer </a:t>
            </a:r>
            <a:r>
              <a:rPr lang="en-US" b="1" dirty="0"/>
              <a:t>sentiment</a:t>
            </a:r>
            <a:r>
              <a:rPr lang="en-US" dirty="0"/>
              <a:t> toward products, brands or services in online feedback.</a:t>
            </a:r>
          </a:p>
          <a:p>
            <a:pPr marL="0" indent="0" algn="just">
              <a:buNone/>
            </a:pPr>
            <a:endParaRPr lang="en-US" dirty="0"/>
          </a:p>
        </p:txBody>
      </p:sp>
      <p:sp>
        <p:nvSpPr>
          <p:cNvPr id="6" name="AutoShape 2" descr="Everything There Is to Know about Sentiment Analysi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450" y="4217966"/>
            <a:ext cx="2466975" cy="1847850"/>
          </a:xfrm>
          <a:prstGeom prst="rect">
            <a:avLst/>
          </a:prstGeom>
        </p:spPr>
      </p:pic>
      <p:sp>
        <p:nvSpPr>
          <p:cNvPr id="5" name="Title 4">
            <a:extLst>
              <a:ext uri="{FF2B5EF4-FFF2-40B4-BE49-F238E27FC236}">
                <a16:creationId xmlns:a16="http://schemas.microsoft.com/office/drawing/2014/main" id="{E739E4F7-4E45-3E02-26B9-E2B4351496DD}"/>
              </a:ext>
            </a:extLst>
          </p:cNvPr>
          <p:cNvSpPr>
            <a:spLocks noGrp="1"/>
          </p:cNvSpPr>
          <p:nvPr>
            <p:ph type="title"/>
          </p:nvPr>
        </p:nvSpPr>
        <p:spPr/>
        <p:txBody>
          <a:bodyPr/>
          <a:lstStyle/>
          <a:p>
            <a:r>
              <a:rPr lang="en-US" dirty="0"/>
              <a:t>Sentiment Analysis</a:t>
            </a:r>
            <a:endParaRPr lang="en-IN" dirty="0"/>
          </a:p>
        </p:txBody>
      </p:sp>
    </p:spTree>
    <p:extLst>
      <p:ext uri="{BB962C8B-B14F-4D97-AF65-F5344CB8AC3E}">
        <p14:creationId xmlns:p14="http://schemas.microsoft.com/office/powerpoint/2010/main" val="42120660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377</TotalTime>
  <Words>1965</Words>
  <Application>Microsoft Office PowerPoint</Application>
  <PresentationFormat>Widescreen</PresentationFormat>
  <Paragraphs>222</Paragraphs>
  <Slides>36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Arial</vt:lpstr>
      <vt:lpstr>Bahnschrift</vt:lpstr>
      <vt:lpstr>Calibri</vt:lpstr>
      <vt:lpstr>Calibri Light</vt:lpstr>
      <vt:lpstr>Courier New</vt:lpstr>
      <vt:lpstr>Heebo</vt:lpstr>
      <vt:lpstr>Lato</vt:lpstr>
      <vt:lpstr>Nunito</vt:lpstr>
      <vt:lpstr>Roboto</vt:lpstr>
      <vt:lpstr>Times New Roman</vt:lpstr>
      <vt:lpstr>var(--bs-font-monospace)</vt:lpstr>
      <vt:lpstr>Wingdings</vt:lpstr>
      <vt:lpstr>Retrospect</vt:lpstr>
      <vt:lpstr>                   22AIE315  NATURAL LANGUAGE PROCESSING L-T-P-C: 2- 0- 3- 3  </vt:lpstr>
      <vt:lpstr>Course Syllabus </vt:lpstr>
      <vt:lpstr>Evaluation Pattern 70:30 </vt:lpstr>
      <vt:lpstr>INTRODUCTION TO NATURAL LANGUAGE PROCESSING</vt:lpstr>
      <vt:lpstr>What is NLP?</vt:lpstr>
      <vt:lpstr>Why study NLP?</vt:lpstr>
      <vt:lpstr>Popular applications of NLP:</vt:lpstr>
      <vt:lpstr>Machine Translation. </vt:lpstr>
      <vt:lpstr>Sentiment Analysis</vt:lpstr>
      <vt:lpstr>Question Answering</vt:lpstr>
      <vt:lpstr>Text Classification</vt:lpstr>
      <vt:lpstr>Named-entity recognition</vt:lpstr>
      <vt:lpstr>Chatbot</vt:lpstr>
      <vt:lpstr>Examples Chatbot</vt:lpstr>
      <vt:lpstr>Other Popular applications of NLP:</vt:lpstr>
      <vt:lpstr>NLP Phases </vt:lpstr>
      <vt:lpstr>PowerPoint Presentation</vt:lpstr>
      <vt:lpstr>PowerPoint Presentation</vt:lpstr>
      <vt:lpstr>Ambiguity and Uncertainty in Language</vt:lpstr>
      <vt:lpstr>PowerPoint Presentation</vt:lpstr>
      <vt:lpstr>PowerPoint Presentation</vt:lpstr>
      <vt:lpstr>PowerPoint Presentation</vt:lpstr>
      <vt:lpstr>NLTK (Natural Language Toolkit)</vt:lpstr>
      <vt:lpstr>PowerPoint Presentation</vt:lpstr>
      <vt:lpstr>Text Processing basics</vt:lpstr>
      <vt:lpstr>1.Tokenization </vt:lpstr>
      <vt:lpstr>Tokenizing sentences into words </vt:lpstr>
      <vt:lpstr>Tokenizing text into sentences </vt:lpstr>
      <vt:lpstr>2.Remove Stop words </vt:lpstr>
      <vt:lpstr>3.Stemming</vt:lpstr>
      <vt:lpstr>Porter stemming algorithm </vt:lpstr>
      <vt:lpstr>Lancaster stemming algorithm </vt:lpstr>
      <vt:lpstr>Regular Expression stemming algorithm </vt:lpstr>
      <vt:lpstr>Snowball stemming algorithm </vt:lpstr>
      <vt:lpstr>4. Lemmatization </vt:lpstr>
      <vt:lpstr>Difference between Stemming &amp; Lemmatization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NATURAL LANGUAGE PROCESSING</dc:title>
  <dc:creator>Manoj Kumar</dc:creator>
  <cp:lastModifiedBy>Dr. Veena G</cp:lastModifiedBy>
  <cp:revision>40</cp:revision>
  <dcterms:created xsi:type="dcterms:W3CDTF">2023-01-30T03:34:18Z</dcterms:created>
  <dcterms:modified xsi:type="dcterms:W3CDTF">2025-02-04T07:12:43Z</dcterms:modified>
</cp:coreProperties>
</file>