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5" r:id="rId2"/>
    <p:sldId id="256" r:id="rId3"/>
    <p:sldId id="257" r:id="rId4"/>
    <p:sldId id="258" r:id="rId5"/>
    <p:sldId id="435" r:id="rId6"/>
    <p:sldId id="265" r:id="rId7"/>
    <p:sldId id="266" r:id="rId8"/>
    <p:sldId id="279" r:id="rId9"/>
    <p:sldId id="274" r:id="rId10"/>
    <p:sldId id="269" r:id="rId11"/>
    <p:sldId id="270" r:id="rId12"/>
    <p:sldId id="281" r:id="rId13"/>
    <p:sldId id="282" r:id="rId14"/>
    <p:sldId id="284" r:id="rId15"/>
    <p:sldId id="285" r:id="rId16"/>
    <p:sldId id="316" r:id="rId17"/>
    <p:sldId id="319" r:id="rId18"/>
    <p:sldId id="318" r:id="rId19"/>
    <p:sldId id="320" r:id="rId20"/>
    <p:sldId id="321" r:id="rId21"/>
    <p:sldId id="322" r:id="rId22"/>
    <p:sldId id="323" r:id="rId23"/>
    <p:sldId id="324" r:id="rId24"/>
    <p:sldId id="325" r:id="rId25"/>
    <p:sldId id="328" r:id="rId26"/>
    <p:sldId id="329" r:id="rId27"/>
    <p:sldId id="288" r:id="rId28"/>
    <p:sldId id="437" r:id="rId29"/>
    <p:sldId id="259" r:id="rId30"/>
    <p:sldId id="260" r:id="rId31"/>
    <p:sldId id="291" r:id="rId32"/>
    <p:sldId id="292" r:id="rId33"/>
    <p:sldId id="293" r:id="rId34"/>
    <p:sldId id="294" r:id="rId35"/>
    <p:sldId id="295" r:id="rId36"/>
    <p:sldId id="296" r:id="rId37"/>
    <p:sldId id="29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5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7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10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46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0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98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0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2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1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152945F-7F72-4D90-97EF-9AC3212F4392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99509C-C7B1-4342-8E32-224CE3245EA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8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ny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s-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inguistic Knowledge in Natural Language Processing | by ...">
            <a:extLst>
              <a:ext uri="{FF2B5EF4-FFF2-40B4-BE49-F238E27FC236}">
                <a16:creationId xmlns:a16="http://schemas.microsoft.com/office/drawing/2014/main" id="{24A4B9B1-335C-4121-57B6-0020CC8A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77" y="551329"/>
            <a:ext cx="8969188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53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0DA0-0EA3-E575-E458-EC69DD5F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Types of Parsing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7AE5E-0658-AAD4-09E8-02CB7372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Derivation divides parsing into the followings two types −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Top-down Parsing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Bottom-up Parsing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CYK algorithm</a:t>
            </a: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6839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78B6C-78C4-6D8F-A247-C7A458F1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06" y="585788"/>
            <a:ext cx="11101387" cy="531188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parser starts constructing the parse tree from the start symbol and then tries to transform the start symbol to the input.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form of top-down parsing uses recursive procedure to process the input.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disadvantage of recursive descent parsing is backtracking.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parser starts with the input symbol and tries to construct the parser tree up to the start symbol.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44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FBD5-6021-8E63-ABA9-1670A0DFA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628649"/>
            <a:ext cx="10612755" cy="1528763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Phrase Structure or Constituency Grammar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401E-F2F8-3A93-D284-B2A8488CC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2649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Phrase structure grammar, introduced by Noam Chomsky, is based on the constituency relation.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That is why it is also called constituency grammar.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It is opposite to dependency grammar.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 fundamental points about constituency grammar and constituency relation.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All the related frameworks view the sentence structure in terms of constituency relation.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constituency relation is derived from the subject-predicate division of Latin as well as Greek grammar.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basic clause structure is understood in terms of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noun phrase NP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verb phrase VP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98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6F48-5ED6-4118-77ED-D66071D8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7097"/>
            <a:ext cx="10058400" cy="402336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can write the sentence 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“This tree is illustrating the constituency relation”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</a:t>
            </a:r>
            <a:endParaRPr lang="en-IN" dirty="0"/>
          </a:p>
        </p:txBody>
      </p:sp>
      <p:pic>
        <p:nvPicPr>
          <p:cNvPr id="2050" name="Picture 2" descr="Constituency Relation">
            <a:extLst>
              <a:ext uri="{FF2B5EF4-FFF2-40B4-BE49-F238E27FC236}">
                <a16:creationId xmlns:a16="http://schemas.microsoft.com/office/drawing/2014/main" id="{C630F548-CEF8-7DF2-244E-2539A55A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6" y="1857376"/>
            <a:ext cx="7143750" cy="418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9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E558-27C0-3338-E7F0-6468E749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Dependency Grammar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A9017-7EBA-3DDA-6F78-ED7B2A644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7360"/>
            <a:ext cx="10058400" cy="485774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opposite to the constituency grammar.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Nunito" pitchFamily="2" charset="0"/>
              </a:rPr>
              <a:t>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ased on dependency relation.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It was introduced by Lucien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Tesniere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Dependency grammar (DG) is opposite to the constituency grammar because it lacks phrasal nodes.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solidFill>
                  <a:srgbClr val="000000"/>
                </a:solidFill>
                <a:latin typeface="Nunito" pitchFamily="2" charset="0"/>
              </a:rPr>
              <a:t>F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undamental points about Dependency grammar and Dependency relation.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In DG, the linguistic units, i.e., words are connected to each other by directed links.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verb becomes the center of the clause structure.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Every other syntactic units are connected to the verb in terms of directed link. 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These syntactic units are called </a:t>
            </a:r>
            <a:r>
              <a:rPr lang="en-US" sz="2100" b="1" i="1" dirty="0">
                <a:solidFill>
                  <a:srgbClr val="000000"/>
                </a:solidFill>
                <a:effectLst/>
                <a:latin typeface="Nunito" pitchFamily="2" charset="0"/>
              </a:rPr>
              <a:t>dependencies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Nunito" pitchFamily="2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33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1603-2768-0CE8-B4BA-B5903181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191577"/>
            <a:ext cx="10058400" cy="4023360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“This tree is illustrating the dependency relation”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EE4E2-7A31-1B8F-2D3C-3C7BFEF838EE}"/>
              </a:ext>
            </a:extLst>
          </p:cNvPr>
          <p:cNvSpPr txBox="1"/>
          <p:nvPr/>
        </p:nvSpPr>
        <p:spPr>
          <a:xfrm>
            <a:off x="868679" y="5486222"/>
            <a:ext cx="9689783" cy="88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Parse tree that uses Constituency grammar is called constituency-based parse tree;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 parse trees that uses dependency grammar is called dependency-based parse tree.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6D8CF-2035-E29F-5D28-F70631A6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5841"/>
            <a:ext cx="12192000" cy="39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6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737D8-8F58-94CF-369F-AAEB46C5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E570-99D1-A9DF-9895-31177262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80" y="2186840"/>
            <a:ext cx="8446770" cy="1450757"/>
          </a:xfrm>
        </p:spPr>
        <p:txBody>
          <a:bodyPr>
            <a:normAutofit/>
          </a:bodyPr>
          <a:lstStyle/>
          <a:p>
            <a:r>
              <a:rPr lang="en-IN" sz="6600" dirty="0"/>
              <a:t>POS TAGGING</a:t>
            </a:r>
          </a:p>
        </p:txBody>
      </p:sp>
    </p:spTree>
    <p:extLst>
      <p:ext uri="{BB962C8B-B14F-4D97-AF65-F5344CB8AC3E}">
        <p14:creationId xmlns:p14="http://schemas.microsoft.com/office/powerpoint/2010/main" val="47167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6526D-0466-D603-BE87-07A2E8A6E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080E-9D4B-0DCD-C976-E097FFB5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A2B3D1-04A2-F320-92C4-83DA8F8B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163"/>
            <a:ext cx="11272838" cy="6029325"/>
          </a:xfrm>
        </p:spPr>
      </p:pic>
    </p:spTree>
    <p:extLst>
      <p:ext uri="{BB962C8B-B14F-4D97-AF65-F5344CB8AC3E}">
        <p14:creationId xmlns:p14="http://schemas.microsoft.com/office/powerpoint/2010/main" val="3041845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4A9B-DB25-4C06-54A5-41638C46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2CEC-D6D5-3795-2517-299637CB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CAE66E-B5C3-6E1B-02B0-B93BBBE7C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603"/>
            <a:ext cx="10119360" cy="5742722"/>
          </a:xfrm>
        </p:spPr>
      </p:pic>
    </p:spTree>
    <p:extLst>
      <p:ext uri="{BB962C8B-B14F-4D97-AF65-F5344CB8AC3E}">
        <p14:creationId xmlns:p14="http://schemas.microsoft.com/office/powerpoint/2010/main" val="310895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3332A-D70B-B3FC-80EC-6BBA8F59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6544-4EEB-8CD0-9CCF-9588A86C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A4BF5-F92A-766E-1952-C829AC5C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" y="142875"/>
            <a:ext cx="10593705" cy="6200775"/>
          </a:xfrm>
        </p:spPr>
      </p:pic>
    </p:spTree>
    <p:extLst>
      <p:ext uri="{BB962C8B-B14F-4D97-AF65-F5344CB8AC3E}">
        <p14:creationId xmlns:p14="http://schemas.microsoft.com/office/powerpoint/2010/main" val="324114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4332-3627-C5FA-4041-EEDD8EE14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Morphological</a:t>
            </a:r>
            <a:r>
              <a:rPr lang="en-IN" sz="5400" dirty="0">
                <a:solidFill>
                  <a:srgbClr val="000000"/>
                </a:solidFill>
                <a:latin typeface="Heebo" pitchFamily="2" charset="-79"/>
                <a:cs typeface="Heebo" pitchFamily="2" charset="-79"/>
              </a:rPr>
              <a:t>/Lexical </a:t>
            </a:r>
            <a:r>
              <a:rPr lang="en-IN" sz="54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Analysis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71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3415-8B96-CF5C-FEC8-CF6E6A573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DA35-E7A3-380D-6BC9-73B0DF08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88547C-C6A5-8436-F581-46664D8BF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9" y="286603"/>
            <a:ext cx="10472736" cy="5942747"/>
          </a:xfrm>
        </p:spPr>
      </p:pic>
    </p:spTree>
    <p:extLst>
      <p:ext uri="{BB962C8B-B14F-4D97-AF65-F5344CB8AC3E}">
        <p14:creationId xmlns:p14="http://schemas.microsoft.com/office/powerpoint/2010/main" val="2695481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4EBA6-78AE-2C44-FE78-DB0CFDB9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B314-6B22-61B0-39E7-A4734D34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F7499-0BB6-DA2A-E275-F4B18127C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6" y="286603"/>
            <a:ext cx="10660659" cy="6028472"/>
          </a:xfrm>
        </p:spPr>
      </p:pic>
    </p:spTree>
    <p:extLst>
      <p:ext uri="{BB962C8B-B14F-4D97-AF65-F5344CB8AC3E}">
        <p14:creationId xmlns:p14="http://schemas.microsoft.com/office/powerpoint/2010/main" val="244229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2A95C-5B06-4E9B-2661-299E26618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F0A6-0394-D0EC-2A8B-BA93B8DA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7A568-4002-BF7C-C726-C26D0989E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86603"/>
            <a:ext cx="10058400" cy="5928460"/>
          </a:xfrm>
        </p:spPr>
      </p:pic>
    </p:spTree>
    <p:extLst>
      <p:ext uri="{BB962C8B-B14F-4D97-AF65-F5344CB8AC3E}">
        <p14:creationId xmlns:p14="http://schemas.microsoft.com/office/powerpoint/2010/main" val="3385602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365-7165-CDA0-46A3-25839825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2B45-2F98-4145-5C9B-CAF383F8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992" y="2215416"/>
            <a:ext cx="10058400" cy="1450757"/>
          </a:xfrm>
        </p:spPr>
        <p:txBody>
          <a:bodyPr/>
          <a:lstStyle/>
          <a:p>
            <a:r>
              <a:rPr lang="en-IN" dirty="0"/>
              <a:t>POS TAGGER</a:t>
            </a:r>
          </a:p>
        </p:txBody>
      </p:sp>
    </p:spTree>
    <p:extLst>
      <p:ext uri="{BB962C8B-B14F-4D97-AF65-F5344CB8AC3E}">
        <p14:creationId xmlns:p14="http://schemas.microsoft.com/office/powerpoint/2010/main" val="273922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698F4-9FE9-1CA1-053D-53AE7767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44CC-4647-8925-45E1-167CA0C0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B2460-A6FE-C8A9-D179-C9383E864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171450"/>
            <a:ext cx="10119360" cy="6115049"/>
          </a:xfrm>
        </p:spPr>
      </p:pic>
    </p:spTree>
    <p:extLst>
      <p:ext uri="{BB962C8B-B14F-4D97-AF65-F5344CB8AC3E}">
        <p14:creationId xmlns:p14="http://schemas.microsoft.com/office/powerpoint/2010/main" val="761986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D729-54F0-C6E6-6AF9-871BBB6A1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8C74-F1CE-7856-7FEF-3B1C556FE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8235C-7257-05F8-8119-6CB2281B05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86603"/>
            <a:ext cx="10487025" cy="5999897"/>
          </a:xfrm>
        </p:spPr>
      </p:pic>
    </p:spTree>
    <p:extLst>
      <p:ext uri="{BB962C8B-B14F-4D97-AF65-F5344CB8AC3E}">
        <p14:creationId xmlns:p14="http://schemas.microsoft.com/office/powerpoint/2010/main" val="542535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71E8-5DBC-94B2-E845-F1E4F4B3C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3274-E06E-AF89-CEDE-44828FEC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81D59B-450D-8147-87C3-89134C900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1" y="286603"/>
            <a:ext cx="10432732" cy="5985610"/>
          </a:xfrm>
        </p:spPr>
      </p:pic>
    </p:spTree>
    <p:extLst>
      <p:ext uri="{BB962C8B-B14F-4D97-AF65-F5344CB8AC3E}">
        <p14:creationId xmlns:p14="http://schemas.microsoft.com/office/powerpoint/2010/main" val="1217561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2A0D-1A47-A7F9-B645-62911FFA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4F7C5-DE42-856C-517A-89872B4A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purpose of semantic analysis is to draw exact meaning, or you can say dictionary meaning from the text.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work of semantic analyzer is to check the text for meaningfulness.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Lexical analysis is based on smaller token but on the other side semantic analysis focuses on larger chunks.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That is why semantic analysis can be divided into the following two parts −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Studying meaning of individual word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Studying the combination of individual words</a:t>
            </a:r>
          </a:p>
          <a:p>
            <a:pPr marL="201168" lvl="1" indent="0" algn="just">
              <a:buClrTx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96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WordNet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WordNet is a lexical database for the English language, which was created by Princeton, and is part of the NLTK corpus. We can use </a:t>
            </a:r>
            <a:r>
              <a:rPr lang="en-US" dirty="0" err="1"/>
              <a:t>Wordnet</a:t>
            </a:r>
            <a:r>
              <a:rPr lang="en-US" dirty="0"/>
              <a:t> to find the meanings of words, synonyms, antonyms, and more.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err="1"/>
              <a:t>Synset</a:t>
            </a:r>
            <a:r>
              <a:rPr lang="en-US" dirty="0"/>
              <a:t> is a special kind of a simple interface that is present in NLTK to look up words in </a:t>
            </a:r>
            <a:r>
              <a:rPr lang="en-US" b="1" dirty="0"/>
              <a:t>WordNet</a:t>
            </a:r>
            <a:r>
              <a:rPr lang="en-US" dirty="0"/>
              <a:t>. </a:t>
            </a:r>
            <a:r>
              <a:rPr lang="en-US" b="1" dirty="0" err="1"/>
              <a:t>Synset</a:t>
            </a:r>
            <a:r>
              <a:rPr lang="en-US" dirty="0"/>
              <a:t> instances are the groupings of synonymous words that express the same concept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8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Knowledge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826" y="1870201"/>
            <a:ext cx="6638925" cy="2814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164" y="5195455"/>
            <a:ext cx="10702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Both nouns and verbs are organized into hierarchies, defined by </a:t>
            </a:r>
            <a:r>
              <a:rPr lang="en-US" dirty="0">
                <a:hlinkClick r:id="rId3" tooltip="Hypernym"/>
              </a:rPr>
              <a:t>hypernym</a:t>
            </a:r>
            <a:r>
              <a:rPr lang="en-US" dirty="0"/>
              <a:t> or </a:t>
            </a:r>
            <a:r>
              <a:rPr lang="en-US" i="1" dirty="0">
                <a:hlinkClick r:id="rId4" tooltip="Is-a"/>
              </a:rPr>
              <a:t>IS A</a:t>
            </a:r>
            <a:r>
              <a:rPr lang="en-US" dirty="0"/>
              <a:t> relationships.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For instance, one sense of the word </a:t>
            </a:r>
            <a:r>
              <a:rPr lang="en-US" i="1" dirty="0"/>
              <a:t>dog</a:t>
            </a:r>
            <a:r>
              <a:rPr lang="en-US" dirty="0"/>
              <a:t> is found following the hypernym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5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BA514-854D-B16C-DA62-891CB899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2" y="157163"/>
            <a:ext cx="11215688" cy="6186487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term morphological analysis is related to the parsing of morphemes.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orphological parsing as the problem of recognizing that a word breaks down into smaller meaningful units called morphemes producing some sort of linguistic structure for it.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we can break the word 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foxes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into two morphemes, 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fox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6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-es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orphology is the study of −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of words.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the words.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Grammatical forms of the words.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prefixes and suffixes in the formation of words.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parts-of-speech 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of a language are formed.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34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/>
              <a:t>Knowledge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243" y="1462277"/>
            <a:ext cx="69627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05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64C3-237D-DE86-0915-559668284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Elements of Semantic Analysis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8727-D367-1A13-4B21-B5F2A0DAD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0" i="0" dirty="0">
                <a:effectLst/>
                <a:latin typeface="Heebo" pitchFamily="2" charset="-79"/>
                <a:cs typeface="Heebo" pitchFamily="2" charset="-79"/>
              </a:rPr>
              <a:t>Hyponymy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0" i="0" dirty="0">
                <a:effectLst/>
                <a:latin typeface="Heebo" pitchFamily="2" charset="-79"/>
                <a:cs typeface="Heebo" pitchFamily="2" charset="-79"/>
              </a:rPr>
              <a:t>Homonymy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0" i="0" dirty="0">
                <a:effectLst/>
                <a:latin typeface="Heebo" pitchFamily="2" charset="-79"/>
                <a:cs typeface="Heebo" pitchFamily="2" charset="-79"/>
              </a:rPr>
              <a:t>Polysemy</a:t>
            </a:r>
            <a:endParaRPr lang="en-IN" sz="2500" dirty="0">
              <a:latin typeface="Heebo" pitchFamily="2" charset="-79"/>
              <a:cs typeface="Heebo" pitchFamily="2" charset="-79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dirty="0">
                <a:latin typeface="Heebo" pitchFamily="2" charset="-79"/>
                <a:cs typeface="Heebo" pitchFamily="2" charset="-79"/>
              </a:rPr>
              <a:t>Meronymy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dirty="0">
                <a:latin typeface="Heebo" pitchFamily="2" charset="-79"/>
                <a:cs typeface="Heebo" pitchFamily="2" charset="-79"/>
              </a:rPr>
              <a:t>Hypernymy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IN" sz="2500" b="0" i="0" dirty="0" err="1">
                <a:effectLst/>
                <a:latin typeface="Heebo" pitchFamily="2" charset="-79"/>
                <a:cs typeface="Heebo" pitchFamily="2" charset="-79"/>
              </a:rPr>
              <a:t>Us</a:t>
            </a:r>
            <a:r>
              <a:rPr lang="en-IN" sz="2500" dirty="0" err="1">
                <a:latin typeface="Heebo" pitchFamily="2" charset="-79"/>
                <a:cs typeface="Heebo" pitchFamily="2" charset="-79"/>
              </a:rPr>
              <a:t>ind</a:t>
            </a:r>
            <a:r>
              <a:rPr lang="en-IN" sz="2500" dirty="0">
                <a:latin typeface="Heebo" pitchFamily="2" charset="-79"/>
                <a:cs typeface="Heebo" pitchFamily="2" charset="-79"/>
              </a:rPr>
              <a:t> wordnet, we can identify all these word relations</a:t>
            </a:r>
            <a:endParaRPr lang="en-IN" sz="2500" b="0" i="0" dirty="0">
              <a:effectLst/>
              <a:latin typeface="Heebo" pitchFamily="2" charset="-79"/>
              <a:cs typeface="Heebo" pitchFamily="2" charset="-79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500" b="0" i="0" dirty="0">
              <a:effectLst/>
              <a:latin typeface="Heebo" pitchFamily="2" charset="-79"/>
              <a:cs typeface="Heebo" pitchFamily="2" charset="-79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2500" b="0" i="0" dirty="0">
              <a:effectLst/>
              <a:latin typeface="Heebo" pitchFamily="2" charset="-79"/>
              <a:cs typeface="Heebo" pitchFamily="2" charset="-79"/>
            </a:endParaRPr>
          </a:p>
          <a:p>
            <a:pPr marL="0" indent="0">
              <a:buClrTx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1960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39A3-7AC6-5956-88AA-17D1505E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Hyponymy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8E14-0D38-929E-78E6-87C21311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may be defined as the relationship between a generic term and instances of that generic term.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Here the generic term is called hypernym and its instances are called hyponyms.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 For example, the word color is hypernym and the color blue, yellow etc. are hyponyms.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070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812-173C-E888-E6C0-C0CD9D8B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Homonymy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2778-E0B0-192D-F0FA-D0F0B6548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may be defined as the words having same spelling or same form but having different and unrelated meaning.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the word “Bat” is a homonymy word because bat can be an implement to hit a ball or bat is a nocturnal flying mammal also.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20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C6E-83C5-004C-B87F-B5D24AEF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Polysemy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2334C-D5AF-04A3-B9B8-7B3CAE238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Polysemy is a Greek word, which means “many signs”.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a word or phrase with different but related sense.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other words, we can say that polysemy has the same spelling but different and related meaning.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the word “bank” is a polysemy word having the following meanings −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financial institution.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building in which such an institution is located.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synonym for “to rely on”.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164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6C7A-C5EF-92A5-9D2C-5A78E1AD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1012"/>
            <a:ext cx="10058400" cy="1486348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r>
              <a:rPr lang="en-US" sz="47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Difference between Polysemy and Homonymy</a:t>
            </a:r>
            <a:br>
              <a:rPr lang="en-US" sz="4700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88AD-CDFC-9481-F9DA-5515087A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Both polysemy and homonymy words have the same syntax or spelling.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main difference between them is that in polysemy, the meanings of the words are related but in homonymy, the meanings of the words are not related.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if we talk about the same word “Bank”, we can write the meaning ‘a financial institution’ or ‘a river bank’.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In that case it would be the example of homonym because the meanings are unrelated to each 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240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5E22-021D-F606-D32F-E228CA87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Synonymy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B90C-3EE0-314A-60AE-865BF305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the relation between two lexical items having different forms but expressing the same or a close meaning.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Examples are ‘author/writer’, ‘fate/destiny’.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48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5C6E-66D2-73DE-28BB-6B234F04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28918"/>
            <a:ext cx="10058400" cy="1208442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r>
              <a:rPr lang="en-US" b="0" i="0" dirty="0">
                <a:effectLst/>
                <a:latin typeface="Heebo" pitchFamily="2" charset="-79"/>
                <a:cs typeface="Heebo" pitchFamily="2" charset="-79"/>
              </a:rPr>
              <a:t>Antonymy</a:t>
            </a:r>
            <a:br>
              <a:rPr lang="en-US" b="0" i="0" dirty="0"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10D3-F4E8-4381-A91D-AA70EEA03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It is the relation between two lexical items having symmetry between their semantic components relative to an axis.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scope of antonymy is as follows −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Application of property or not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Example is ‘life/death’, ‘certitude/incertitude’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Application of scalable property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Example is ‘rich/poor’, ‘hot/cold’</a:t>
            </a:r>
          </a:p>
          <a:p>
            <a:pPr lvl="1" algn="just">
              <a:buClrTx/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Application of a usage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 − Example is ‘father/son’, ‘moon/sun’.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1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FE06-2736-4A76-8B1D-6B59295D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55" y="658078"/>
            <a:ext cx="10058400" cy="1450757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Types of Morphemes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9787-EDF1-D1AC-DAAF-0AACE985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Morphemes, the smallest meaning-bearing units, can be divided into two types −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Free morphemes (stem)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Nunito" pitchFamily="2" charset="0"/>
              </a:rPr>
              <a:t>Can stand alone as words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Nunito" pitchFamily="2" charset="0"/>
              </a:rPr>
              <a:t>Eg</a:t>
            </a:r>
            <a:r>
              <a:rPr lang="en-US" sz="2200" dirty="0">
                <a:solidFill>
                  <a:srgbClr val="000000"/>
                </a:solidFill>
                <a:latin typeface="Nunito" pitchFamily="2" charset="0"/>
              </a:rPr>
              <a:t> : she walks – she and walks are free morphemes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Nunito" pitchFamily="2" charset="0"/>
              </a:rPr>
              <a:t>Bound morphemes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Nunito" pitchFamily="2" charset="0"/>
              </a:rPr>
              <a:t>Cannot stand alone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Nunito" pitchFamily="2" charset="0"/>
              </a:rPr>
              <a:t>Eg</a:t>
            </a:r>
            <a:r>
              <a:rPr lang="en-US" sz="2400" dirty="0">
                <a:solidFill>
                  <a:srgbClr val="000000"/>
                </a:solidFill>
                <a:latin typeface="Nunito" pitchFamily="2" charset="0"/>
              </a:rPr>
              <a:t>: unhappiness – un is a bound morphemes</a:t>
            </a:r>
            <a:endParaRPr lang="en-US" sz="2400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9CF9-D1D0-5C48-92BA-6BEC6FE6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to extract morphemes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1581-5FDA-F712-8A22-C73BE76C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55016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Stemming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Lemmetization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64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2C9F-C6ED-8E18-CDCF-C332F80B4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  <a:t>Syntactic Analysis</a:t>
            </a:r>
            <a:br>
              <a:rPr lang="en-IN" b="0" i="0" dirty="0">
                <a:solidFill>
                  <a:srgbClr val="30303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48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6FB84-22C1-857F-8F10-8E96B772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88" y="551603"/>
            <a:ext cx="10058400" cy="552619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Syntactic analysis or parsing or syntax analysis is the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 of NLP.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of this phase is to draw exact meaning.</a:t>
            </a:r>
          </a:p>
          <a:p>
            <a:pPr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ictionary meaning from the text.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checks the text for meaningfulness comparing to the rules of formal grammar.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sentence like “hot ice-cream” would be rejected by semantic analyzer.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sense, syntactic analysis or parsing may be defined as the process of analyzing the strings of symbols in natural language conforming to the rules of formal grammar.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origin of the word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‘parsing’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from Latin word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‘pars’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which means </a:t>
            </a:r>
            <a:r>
              <a:rPr lang="en-US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‘part’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79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52B2-CA72-D671-2D6F-5844743C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Concept of Grammar</a:t>
            </a:r>
            <a:br>
              <a:rPr lang="en-IN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CA74-FFFA-4897-4DB9-8A08C3964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4077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Grammar is very essential and important to describe the syntactic structure of well-formed programs.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Linguistics have attempted to define grammars since the inception of natural languages like English, Hindi, etc.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theory of formal languages is also applicable in the fields of Computer Science mainly in programming languages and data structure.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example, in ‘C’ language, the precise grammar rules state how functions are made from lists and statements.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4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D2F2A25-3776-922E-9524-97D767B1A9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4368" y="1775699"/>
            <a:ext cx="1041844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 -&gt; NP VP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 -&gt; ART 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 -&gt; ART ADJ 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VP -&gt;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VP -&gt; V NP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cried :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dogs: N, V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the: ART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old: ADJ, 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man: N, 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8204B7-CC7B-68EB-F837-41C66929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380" y="2767280"/>
            <a:ext cx="56324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"The dogs cried"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(S (NP (ART the) (N dogs)) (VP cried))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"The old man cried"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cs typeface="Times New Roman" panose="02020603050405020304" pitchFamily="18" charset="0"/>
              </a:rPr>
              <a:t>(S (NP (ART the) (ADJ old) (N man)) (VP cried))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479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868</TotalTime>
  <Words>1451</Words>
  <Application>Microsoft Office PowerPoint</Application>
  <PresentationFormat>Widescreen</PresentationFormat>
  <Paragraphs>128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Arial Unicode MS</vt:lpstr>
      <vt:lpstr>Calibri</vt:lpstr>
      <vt:lpstr>Calibri Light</vt:lpstr>
      <vt:lpstr>Courier New</vt:lpstr>
      <vt:lpstr>Heebo</vt:lpstr>
      <vt:lpstr>Nunito</vt:lpstr>
      <vt:lpstr>Times New Roman</vt:lpstr>
      <vt:lpstr>Wingdings</vt:lpstr>
      <vt:lpstr>Retrospect</vt:lpstr>
      <vt:lpstr>PowerPoint Presentation</vt:lpstr>
      <vt:lpstr>Morphological/Lexical Analysis </vt:lpstr>
      <vt:lpstr>PowerPoint Presentation</vt:lpstr>
      <vt:lpstr>Types of Morphemes </vt:lpstr>
      <vt:lpstr>Process to extract morphemes</vt:lpstr>
      <vt:lpstr>Syntactic Analysis </vt:lpstr>
      <vt:lpstr>PowerPoint Presentation</vt:lpstr>
      <vt:lpstr>Concept of Grammar </vt:lpstr>
      <vt:lpstr>PowerPoint Presentation</vt:lpstr>
      <vt:lpstr>Types of Parsing </vt:lpstr>
      <vt:lpstr>PowerPoint Presentation</vt:lpstr>
      <vt:lpstr>Phrase Structure or Constituency Grammar </vt:lpstr>
      <vt:lpstr>PowerPoint Presentation</vt:lpstr>
      <vt:lpstr>Dependency Grammar </vt:lpstr>
      <vt:lpstr>PowerPoint Presentation</vt:lpstr>
      <vt:lpstr>POS TAGGING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 TAGGER</vt:lpstr>
      <vt:lpstr>PowerPoint Presentation</vt:lpstr>
      <vt:lpstr>PowerPoint Presentation</vt:lpstr>
      <vt:lpstr>PowerPoint Presentation</vt:lpstr>
      <vt:lpstr>Introduction</vt:lpstr>
      <vt:lpstr>WordNet</vt:lpstr>
      <vt:lpstr>Knowledge structure </vt:lpstr>
      <vt:lpstr>Knowledge structure </vt:lpstr>
      <vt:lpstr>   Elements of Semantic Analysis </vt:lpstr>
      <vt:lpstr>Hyponymy </vt:lpstr>
      <vt:lpstr>Homonymy </vt:lpstr>
      <vt:lpstr>Polysemy </vt:lpstr>
      <vt:lpstr>                Difference between Polysemy and Homonymy </vt:lpstr>
      <vt:lpstr>  Synonymy </vt:lpstr>
      <vt:lpstr>   Antonymy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Morphological Parsing</dc:title>
  <dc:creator>Manoj Kumar</dc:creator>
  <cp:lastModifiedBy>Dr. Veena G</cp:lastModifiedBy>
  <cp:revision>10</cp:revision>
  <dcterms:created xsi:type="dcterms:W3CDTF">2023-02-13T08:45:09Z</dcterms:created>
  <dcterms:modified xsi:type="dcterms:W3CDTF">2025-02-07T06:58:15Z</dcterms:modified>
</cp:coreProperties>
</file>