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1D3A-C5B3-8645-8A36-D9D4B67A9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1112-09F9-F349-86AC-0CC04E29C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AC4-E36C-994F-832B-23D2E995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F357-A416-C947-91B2-10FA6A8B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CD04-0831-D94E-A034-19FDB0CB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9CDC-0D99-6741-9326-0ADB435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14A3D-E6E1-4A49-95DC-283070226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8D4E-F63A-8743-B2E5-10219376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A981-5D7E-9A46-8A66-D8AC543F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FA2-3831-7644-B4FF-DB2E59E9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2F90C-5CCA-474E-A4A3-E1A02A826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5D856-057F-D14B-92F4-85FCFFAF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E23F-DD16-D94C-83F7-67E8B013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0DCE-B670-F34A-90B1-6CABE869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7706-C14A-3F44-9F95-5AFE773E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2278-9531-E641-B029-5B599F5B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480F-0434-F74C-BDE4-F682A55E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01F2-60BA-2749-B7D0-2FEE60DF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D876-8422-F440-A528-38107F61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6A35-663E-A543-AB6C-572DC197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B316-3185-DD43-902E-DC3BEA1A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8F763-5781-5446-8217-6CF6C6CB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7F78-0575-D94F-9549-C56D8D63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AEE0-E0B9-DD41-922C-BA443DA3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DFD6-277D-C944-A113-58F7E1D9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C4BD-40FE-2D46-B5D1-4C609A2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2E70-CCA8-BC48-86F4-FE461E88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82429-A4A6-1146-B91C-FA2F77D1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E143A-F94B-3143-9332-96D39DBD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7B55E-94EE-EF44-A0CD-207513BB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FFF0-6684-8448-8A63-1CB3CC7C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4A10-30E3-B547-9D55-77E8259F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F69D-645C-944E-BE18-3D6E5508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788FD-9834-E944-884B-E63C0E60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FC468-C874-0D4B-9C28-6A6196AD8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B54E1-A72D-044D-A600-08A2521E1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061B2-4023-E04D-B78D-0A180898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A81E6-F5CF-2A4E-84B3-C2717EAC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FA10A-B487-2E47-BD94-DC92B62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A21-0BC6-914A-9035-8DFE81B5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9ABE-5A27-4F40-9B4B-45282753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65EF-9490-0742-AF70-952F4AB4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A4D31-4FE6-B243-984E-4E93FC9C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2F43-A82F-8E47-9EAC-C12BA4FA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C279C-2502-4140-B3D0-E7902F1E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70D47-AB7B-AE42-A153-92157000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2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6754-E778-944E-B7E3-C371206E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A20B-0E25-3743-8EEB-FB6D3DA7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25E57-01F3-1E45-AE80-23173C86A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A82FC-3AC9-B14E-AF89-A2325DDE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4D83-20BB-1B44-9E10-E89E58D5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EE6F-65A8-3940-BB75-F85E989D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A553-28EB-CD44-8808-657EC61C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03C73-A74F-D64B-8BD4-45C93FBE9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C556-D8D4-3349-B742-5DCD361B5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EAC7-499D-5E4B-AD23-D5950CBB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0C163-26DB-0847-8765-D3BAD902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49F87-712D-FF41-9C59-0F2A5CA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C4D25-FBF0-8941-9C64-E8EF344F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FC56-1B7E-3340-AFD0-4A989CEF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B5AE-4711-F34B-8C2D-11D36521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F280-A2F9-C24A-8C8D-AA87C8DA665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A6A7-366E-E04B-B384-6653750C9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0154-2C3E-9E48-B516-127D39460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3B2C-8059-9941-97B1-4C5CA852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Search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earch_engine" TargetMode="External"/><Relationship Id="rId4" Type="http://schemas.openxmlformats.org/officeDocument/2006/relationships/hyperlink" Target="https://en.wikipedia.org/wiki/Webpag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12219-FF5B-4749-B102-FD5BBFCC4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Social Network Analysis</a:t>
            </a: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77BC9-34CA-D74E-83C6-CEEA775CB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62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282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ED32-1089-1945-B9C0-C4AF0F20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sz="3100"/>
              <a:t>Social Network Analysis Basics: </a:t>
            </a:r>
            <a:br>
              <a:rPr lang="en-US" sz="3100"/>
            </a:br>
            <a:r>
              <a:rPr lang="en-US" sz="3100"/>
              <a:t>Node Roles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FB1339A-4099-744D-9BBD-EFE66A86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88" b="-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421F-028F-974D-8A02-22B354D34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Node Roles:</a:t>
            </a:r>
          </a:p>
          <a:p>
            <a:pPr marL="0" indent="0">
              <a:buNone/>
            </a:pPr>
            <a:r>
              <a:rPr lang="en-US" sz="2400" dirty="0"/>
              <a:t>Degree</a:t>
            </a:r>
          </a:p>
          <a:p>
            <a:pPr marL="0" indent="0">
              <a:buNone/>
            </a:pPr>
            <a:r>
              <a:rPr lang="en-US" sz="2400" dirty="0"/>
              <a:t>Betweenness</a:t>
            </a:r>
          </a:p>
          <a:p>
            <a:pPr marL="0" indent="0">
              <a:buNone/>
            </a:pPr>
            <a:r>
              <a:rPr lang="en-US" sz="2400" dirty="0"/>
              <a:t>Closeness</a:t>
            </a:r>
          </a:p>
          <a:p>
            <a:pPr marL="0" indent="0">
              <a:buNone/>
            </a:pPr>
            <a:r>
              <a:rPr lang="en-US" sz="2400" dirty="0"/>
              <a:t>Eigen vector</a:t>
            </a:r>
          </a:p>
        </p:txBody>
      </p:sp>
    </p:spTree>
    <p:extLst>
      <p:ext uri="{BB962C8B-B14F-4D97-AF65-F5344CB8AC3E}">
        <p14:creationId xmlns:p14="http://schemas.microsoft.com/office/powerpoint/2010/main" val="146043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9681-01BF-7746-B12A-CF1B8A82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02"/>
            <a:ext cx="10515600" cy="654783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(Centrality)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9183-4DF8-724F-939B-9B6EA819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531"/>
            <a:ext cx="10515600" cy="51834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Mean, Median and Mode</a:t>
            </a:r>
          </a:p>
          <a:p>
            <a:r>
              <a:rPr lang="en-US" dirty="0"/>
              <a:t>Degree (Mode)</a:t>
            </a:r>
          </a:p>
          <a:p>
            <a:pPr marL="0" indent="0">
              <a:buNone/>
            </a:pPr>
            <a:r>
              <a:rPr lang="en-US" dirty="0"/>
              <a:t>	Number of connection an actor has</a:t>
            </a:r>
          </a:p>
          <a:p>
            <a:r>
              <a:rPr lang="en-US" dirty="0"/>
              <a:t>Closeness (Mean)</a:t>
            </a:r>
          </a:p>
          <a:p>
            <a:pPr marL="0" indent="0">
              <a:buNone/>
            </a:pPr>
            <a:r>
              <a:rPr lang="en-US" dirty="0"/>
              <a:t>	Average distance between the node and every other nodes in 	the network</a:t>
            </a:r>
          </a:p>
          <a:p>
            <a:r>
              <a:rPr lang="en-US" dirty="0"/>
              <a:t>Betweenness (Median)</a:t>
            </a:r>
          </a:p>
          <a:p>
            <a:pPr marL="0" indent="0">
              <a:buNone/>
            </a:pPr>
            <a:r>
              <a:rPr lang="en-US" dirty="0"/>
              <a:t>	Boundary spanner between the 2 clusters</a:t>
            </a:r>
          </a:p>
          <a:p>
            <a:r>
              <a:rPr lang="en-US" dirty="0"/>
              <a:t>Eigen Vector</a:t>
            </a:r>
          </a:p>
          <a:p>
            <a:pPr marL="0" indent="0">
              <a:buNone/>
            </a:pPr>
            <a:r>
              <a:rPr lang="en-US" dirty="0"/>
              <a:t>	Connected to highly connected others</a:t>
            </a:r>
          </a:p>
          <a:p>
            <a:pPr marL="0" indent="0">
              <a:buNone/>
            </a:pPr>
            <a:r>
              <a:rPr lang="en-US" dirty="0"/>
              <a:t>	Connected to multiple high degree nodes</a:t>
            </a:r>
          </a:p>
          <a:p>
            <a:pPr marL="0" indent="0">
              <a:buNone/>
            </a:pPr>
            <a:r>
              <a:rPr lang="en-US" dirty="0"/>
              <a:t>	Random walk through the network you will come across nodes in 	proportion to the eigen vector centrality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6FD6C-4168-F64A-83DB-ABC53B56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61" y="162902"/>
            <a:ext cx="39751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0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033D-79E0-0744-91B0-2C7DDD92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US" dirty="0"/>
              <a:t>Network Measures of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5E5FC-D630-2F40-BFE1-791B7E03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Degree</a:t>
            </a:r>
          </a:p>
          <a:p>
            <a:pPr marL="0" indent="0">
              <a:buNone/>
            </a:pPr>
            <a:r>
              <a:rPr lang="en-US" dirty="0"/>
              <a:t>	The number of edges connected to a node</a:t>
            </a:r>
          </a:p>
          <a:p>
            <a:pPr marL="0" indent="0">
              <a:buNone/>
            </a:pPr>
            <a:r>
              <a:rPr lang="en-US" dirty="0"/>
              <a:t>Betweenness</a:t>
            </a:r>
          </a:p>
          <a:p>
            <a:pPr marL="0" indent="0">
              <a:buNone/>
            </a:pPr>
            <a:r>
              <a:rPr lang="en-US" dirty="0"/>
              <a:t>	Extent to which a particular node lies on the shortest path 	between other 	nodes</a:t>
            </a:r>
          </a:p>
          <a:p>
            <a:pPr marL="0" indent="0">
              <a:buNone/>
            </a:pPr>
            <a:r>
              <a:rPr lang="en-US" dirty="0"/>
              <a:t>Closeness</a:t>
            </a:r>
          </a:p>
          <a:p>
            <a:pPr marL="0" indent="0">
              <a:buNone/>
            </a:pPr>
            <a:r>
              <a:rPr lang="en-US" dirty="0"/>
              <a:t>	The average of the shortest distances to all other nodes in the 	graph</a:t>
            </a:r>
          </a:p>
          <a:p>
            <a:pPr marL="0" indent="0">
              <a:buNone/>
            </a:pPr>
            <a:r>
              <a:rPr lang="en-US" dirty="0"/>
              <a:t>Eigen vector</a:t>
            </a:r>
          </a:p>
          <a:p>
            <a:pPr marL="0" indent="0">
              <a:buNone/>
            </a:pPr>
            <a:r>
              <a:rPr lang="en-US" dirty="0"/>
              <a:t>	A measure of the extent to which a node is connected to influential 	other nodes. i.e. Google’s PageRank uses this measure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MY" b="1" dirty="0"/>
              <a:t>PageRank</a:t>
            </a:r>
            <a:r>
              <a:rPr lang="en-MY" dirty="0"/>
              <a:t> (</a:t>
            </a:r>
            <a:r>
              <a:rPr lang="en-MY" b="1" dirty="0"/>
              <a:t>PR</a:t>
            </a:r>
            <a:r>
              <a:rPr lang="en-MY" dirty="0"/>
              <a:t>) is an </a:t>
            </a:r>
            <a:r>
              <a:rPr lang="en-MY" dirty="0">
                <a:hlinkClick r:id="rId2" tooltip="Algorithm"/>
              </a:rPr>
              <a:t>algorithm</a:t>
            </a:r>
            <a:r>
              <a:rPr lang="en-MY" dirty="0"/>
              <a:t> used by </a:t>
            </a:r>
            <a:r>
              <a:rPr lang="en-MY" dirty="0">
                <a:hlinkClick r:id="rId3" tooltip="Google Search"/>
              </a:rPr>
              <a:t>Google Search</a:t>
            </a:r>
            <a:r>
              <a:rPr lang="en-MY" dirty="0"/>
              <a:t> to rank </a:t>
            </a:r>
            <a:r>
              <a:rPr lang="en-MY" dirty="0">
                <a:hlinkClick r:id="rId4" tooltip="Webpages"/>
              </a:rPr>
              <a:t>web pages</a:t>
            </a:r>
            <a:r>
              <a:rPr lang="en-MY" dirty="0"/>
              <a:t> in 	their </a:t>
            </a:r>
            <a:r>
              <a:rPr lang="en-MY" dirty="0">
                <a:hlinkClick r:id="rId5" tooltip="Search engine"/>
              </a:rPr>
              <a:t>search engine</a:t>
            </a:r>
            <a:r>
              <a:rPr lang="en-MY" dirty="0"/>
              <a:t> 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2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86A9-E252-B344-95D4-CF78F1CD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/>
          <a:lstStyle/>
          <a:p>
            <a:r>
              <a:rPr lang="en-US" dirty="0"/>
              <a:t>What do the measures tell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A138-B456-6F4B-B697-B9ECDEB9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132"/>
            <a:ext cx="10515600" cy="53313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Degree</a:t>
            </a:r>
          </a:p>
          <a:p>
            <a:pPr marL="0" indent="0">
              <a:buNone/>
            </a:pPr>
            <a:r>
              <a:rPr lang="en-US" dirty="0"/>
              <a:t>	Exposure to the network, opportunity to directly influence</a:t>
            </a:r>
          </a:p>
          <a:p>
            <a:pPr marL="0" indent="0">
              <a:buNone/>
            </a:pPr>
            <a:r>
              <a:rPr lang="en-US" dirty="0"/>
              <a:t>	(high degree node is central to the network) (popular in the network)</a:t>
            </a:r>
          </a:p>
          <a:p>
            <a:pPr marL="0" indent="0">
              <a:buNone/>
            </a:pPr>
            <a:r>
              <a:rPr lang="en-US" dirty="0"/>
              <a:t>Betweenness</a:t>
            </a:r>
          </a:p>
          <a:p>
            <a:pPr marL="0" indent="0">
              <a:buNone/>
            </a:pPr>
            <a:r>
              <a:rPr lang="en-US" dirty="0"/>
              <a:t>	Informal power, gate keeping; brokering; controls flow of info; 	liaison between sub-comp (informal leadership and informal 	power)</a:t>
            </a:r>
          </a:p>
          <a:p>
            <a:pPr marL="0" indent="0">
              <a:buNone/>
            </a:pPr>
            <a:r>
              <a:rPr lang="en-US" dirty="0"/>
              <a:t>Closeness</a:t>
            </a:r>
          </a:p>
          <a:p>
            <a:pPr marL="0" indent="0">
              <a:buNone/>
            </a:pPr>
            <a:r>
              <a:rPr lang="en-US" dirty="0"/>
              <a:t>	Estimates time to hear info; Indirect influence; point of rapid diffusion 	(disease spread faster and rumors will be spread rapidly than the 	others)</a:t>
            </a:r>
          </a:p>
          <a:p>
            <a:pPr marL="0" indent="0">
              <a:buNone/>
            </a:pPr>
            <a:r>
              <a:rPr lang="en-US" dirty="0"/>
              <a:t>Eigen vector</a:t>
            </a:r>
          </a:p>
          <a:p>
            <a:pPr marL="0" indent="0">
              <a:buNone/>
            </a:pPr>
            <a:r>
              <a:rPr lang="en-US" dirty="0"/>
              <a:t>	Connected to influential nodes of high degree; “not what you know 	but who you know” (network dense)</a:t>
            </a:r>
          </a:p>
        </p:txBody>
      </p:sp>
    </p:spTree>
    <p:extLst>
      <p:ext uri="{BB962C8B-B14F-4D97-AF65-F5344CB8AC3E}">
        <p14:creationId xmlns:p14="http://schemas.microsoft.com/office/powerpoint/2010/main" val="8383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79C-C9E2-1547-888C-6A0F5C67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Measures: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7B20-23D7-154B-9DE9-ECD91BD1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number of links connected to a node</a:t>
            </a:r>
          </a:p>
          <a:p>
            <a:pPr marL="0" indent="0">
              <a:buNone/>
            </a:pPr>
            <a:r>
              <a:rPr lang="en-US" dirty="0"/>
              <a:t>What do the degree measurement tell me?</a:t>
            </a:r>
          </a:p>
          <a:p>
            <a:pPr marL="0" indent="0">
              <a:buNone/>
            </a:pPr>
            <a:r>
              <a:rPr lang="en-US" dirty="0"/>
              <a:t>Exposure to the network, opportunity to directly influence.</a:t>
            </a:r>
          </a:p>
          <a:p>
            <a:pPr marL="0" indent="0">
              <a:buNone/>
            </a:pPr>
            <a:r>
              <a:rPr lang="en-US" dirty="0"/>
              <a:t>Possible target for collection of information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59064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AD83-0A9D-4F42-9494-13E1ADE0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Degree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C23A47-4CB9-494E-AAC8-E5D49C4450A6}"/>
              </a:ext>
            </a:extLst>
          </p:cNvPr>
          <p:cNvSpPr/>
          <p:nvPr/>
        </p:nvSpPr>
        <p:spPr>
          <a:xfrm>
            <a:off x="2074985" y="2602523"/>
            <a:ext cx="123092" cy="13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8C0797-D70C-0842-BC02-D937C0242FB5}"/>
              </a:ext>
            </a:extLst>
          </p:cNvPr>
          <p:cNvSpPr/>
          <p:nvPr/>
        </p:nvSpPr>
        <p:spPr>
          <a:xfrm>
            <a:off x="2054470" y="3298581"/>
            <a:ext cx="123092" cy="13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9F855E-C788-FB44-A778-8FD03D8BEA29}"/>
              </a:ext>
            </a:extLst>
          </p:cNvPr>
          <p:cNvSpPr/>
          <p:nvPr/>
        </p:nvSpPr>
        <p:spPr>
          <a:xfrm>
            <a:off x="1099039" y="3327888"/>
            <a:ext cx="123092" cy="13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F74D65-9AC8-5C4E-ADD2-695189FDA96F}"/>
              </a:ext>
            </a:extLst>
          </p:cNvPr>
          <p:cNvSpPr/>
          <p:nvPr/>
        </p:nvSpPr>
        <p:spPr>
          <a:xfrm>
            <a:off x="2042747" y="4057650"/>
            <a:ext cx="123092" cy="13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20BF42-3E5C-C64C-9E93-52F1F8DBC427}"/>
              </a:ext>
            </a:extLst>
          </p:cNvPr>
          <p:cNvSpPr/>
          <p:nvPr/>
        </p:nvSpPr>
        <p:spPr>
          <a:xfrm>
            <a:off x="3071447" y="3598985"/>
            <a:ext cx="123092" cy="13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E3DD97-4B45-B24E-802B-263DF7C67DC5}"/>
              </a:ext>
            </a:extLst>
          </p:cNvPr>
          <p:cNvCxnSpPr>
            <a:cxnSpLocks/>
          </p:cNvCxnSpPr>
          <p:nvPr/>
        </p:nvCxnSpPr>
        <p:spPr>
          <a:xfrm flipV="1">
            <a:off x="1160585" y="3386507"/>
            <a:ext cx="899746" cy="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EE5166-2913-954D-A361-C4EF1829F803}"/>
              </a:ext>
            </a:extLst>
          </p:cNvPr>
          <p:cNvCxnSpPr>
            <a:endCxn id="5" idx="0"/>
          </p:cNvCxnSpPr>
          <p:nvPr/>
        </p:nvCxnSpPr>
        <p:spPr>
          <a:xfrm>
            <a:off x="2116016" y="2708031"/>
            <a:ext cx="0" cy="59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705A3F-0B07-444C-AC10-F2E0A121326C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2104293" y="3430466"/>
            <a:ext cx="11723" cy="627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B8AC1F-2053-7D49-AD07-7DC3065353F6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2060773" y="3711556"/>
            <a:ext cx="1028700" cy="45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391DF8-7674-D14C-84C2-549B1E6E3871}"/>
              </a:ext>
            </a:extLst>
          </p:cNvPr>
          <p:cNvSpPr txBox="1"/>
          <p:nvPr/>
        </p:nvSpPr>
        <p:spPr>
          <a:xfrm>
            <a:off x="246184" y="320919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52EFC-3E56-7E4C-922B-237F7058B366}"/>
              </a:ext>
            </a:extLst>
          </p:cNvPr>
          <p:cNvSpPr/>
          <p:nvPr/>
        </p:nvSpPr>
        <p:spPr>
          <a:xfrm>
            <a:off x="1642109" y="2285973"/>
            <a:ext cx="90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Agent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5ABDCA-F143-534D-957C-0ED7C8C5EB93}"/>
              </a:ext>
            </a:extLst>
          </p:cNvPr>
          <p:cNvSpPr/>
          <p:nvPr/>
        </p:nvSpPr>
        <p:spPr>
          <a:xfrm>
            <a:off x="1606940" y="4264242"/>
            <a:ext cx="90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Agent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B0F7FB-C632-1640-B22C-05D981EA6421}"/>
              </a:ext>
            </a:extLst>
          </p:cNvPr>
          <p:cNvSpPr/>
          <p:nvPr/>
        </p:nvSpPr>
        <p:spPr>
          <a:xfrm>
            <a:off x="2239989" y="3173998"/>
            <a:ext cx="90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Agent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FFCE4-BA61-0849-996B-E8536C6743BA}"/>
              </a:ext>
            </a:extLst>
          </p:cNvPr>
          <p:cNvSpPr/>
          <p:nvPr/>
        </p:nvSpPr>
        <p:spPr>
          <a:xfrm>
            <a:off x="3189554" y="3481726"/>
            <a:ext cx="90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Agent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4C8D72-1E00-864E-98F4-A82C439EDA12}"/>
                  </a:ext>
                </a:extLst>
              </p:cNvPr>
              <p:cNvSpPr txBox="1"/>
              <p:nvPr/>
            </p:nvSpPr>
            <p:spPr>
              <a:xfrm>
                <a:off x="4681904" y="1934308"/>
                <a:ext cx="1460849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4C8D72-1E00-864E-98F4-A82C439E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904" y="1934308"/>
                <a:ext cx="1460849" cy="559320"/>
              </a:xfrm>
              <a:prstGeom prst="rect">
                <a:avLst/>
              </a:prstGeom>
              <a:blipFill>
                <a:blip r:embed="rId2"/>
                <a:stretch>
                  <a:fillRect l="-3448" t="-82222" r="-2586" b="-7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87B6FF0-0548-F043-8DB2-81C822A8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63929"/>
              </p:ext>
            </p:extLst>
          </p:nvPr>
        </p:nvGraphicFramePr>
        <p:xfrm>
          <a:off x="4345455" y="2781168"/>
          <a:ext cx="74889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23">
                  <a:extLst>
                    <a:ext uri="{9D8B030D-6E8A-4147-A177-3AD203B41FA5}">
                      <a16:colId xmlns:a16="http://schemas.microsoft.com/office/drawing/2014/main" val="3311841688"/>
                    </a:ext>
                  </a:extLst>
                </a:gridCol>
                <a:gridCol w="936123">
                  <a:extLst>
                    <a:ext uri="{9D8B030D-6E8A-4147-A177-3AD203B41FA5}">
                      <a16:colId xmlns:a16="http://schemas.microsoft.com/office/drawing/2014/main" val="2793905626"/>
                    </a:ext>
                  </a:extLst>
                </a:gridCol>
                <a:gridCol w="936123">
                  <a:extLst>
                    <a:ext uri="{9D8B030D-6E8A-4147-A177-3AD203B41FA5}">
                      <a16:colId xmlns:a16="http://schemas.microsoft.com/office/drawing/2014/main" val="371431038"/>
                    </a:ext>
                  </a:extLst>
                </a:gridCol>
                <a:gridCol w="936123">
                  <a:extLst>
                    <a:ext uri="{9D8B030D-6E8A-4147-A177-3AD203B41FA5}">
                      <a16:colId xmlns:a16="http://schemas.microsoft.com/office/drawing/2014/main" val="3653123893"/>
                    </a:ext>
                  </a:extLst>
                </a:gridCol>
                <a:gridCol w="936123">
                  <a:extLst>
                    <a:ext uri="{9D8B030D-6E8A-4147-A177-3AD203B41FA5}">
                      <a16:colId xmlns:a16="http://schemas.microsoft.com/office/drawing/2014/main" val="3968101041"/>
                    </a:ext>
                  </a:extLst>
                </a:gridCol>
                <a:gridCol w="936123">
                  <a:extLst>
                    <a:ext uri="{9D8B030D-6E8A-4147-A177-3AD203B41FA5}">
                      <a16:colId xmlns:a16="http://schemas.microsoft.com/office/drawing/2014/main" val="1672942148"/>
                    </a:ext>
                  </a:extLst>
                </a:gridCol>
                <a:gridCol w="936123">
                  <a:extLst>
                    <a:ext uri="{9D8B030D-6E8A-4147-A177-3AD203B41FA5}">
                      <a16:colId xmlns:a16="http://schemas.microsoft.com/office/drawing/2014/main" val="1773550890"/>
                    </a:ext>
                  </a:extLst>
                </a:gridCol>
                <a:gridCol w="936123">
                  <a:extLst>
                    <a:ext uri="{9D8B030D-6E8A-4147-A177-3AD203B41FA5}">
                      <a16:colId xmlns:a16="http://schemas.microsoft.com/office/drawing/2014/main" val="3687526396"/>
                    </a:ext>
                  </a:extLst>
                </a:gridCol>
              </a:tblGrid>
              <a:tr h="260719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72816"/>
                  </a:ext>
                </a:extLst>
              </a:tr>
              <a:tr h="260719">
                <a:tc>
                  <a:txBody>
                    <a:bodyPr/>
                    <a:lstStyle/>
                    <a:p>
                      <a:r>
                        <a:rPr lang="en-US" dirty="0"/>
                        <a:t>Agent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73626"/>
                  </a:ext>
                </a:extLst>
              </a:tr>
              <a:tr h="260719">
                <a:tc>
                  <a:txBody>
                    <a:bodyPr/>
                    <a:lstStyle/>
                    <a:p>
                      <a:r>
                        <a:rPr lang="en-US" dirty="0"/>
                        <a:t>Agent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15327"/>
                  </a:ext>
                </a:extLst>
              </a:tr>
              <a:tr h="260719">
                <a:tc>
                  <a:txBody>
                    <a:bodyPr/>
                    <a:lstStyle/>
                    <a:p>
                      <a:r>
                        <a:rPr lang="en-US" dirty="0"/>
                        <a:t>Agent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69843"/>
                  </a:ext>
                </a:extLst>
              </a:tr>
              <a:tr h="260719">
                <a:tc>
                  <a:txBody>
                    <a:bodyPr/>
                    <a:lstStyle/>
                    <a:p>
                      <a:r>
                        <a:rPr lang="en-US" dirty="0"/>
                        <a:t>Agent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56884"/>
                  </a:ext>
                </a:extLst>
              </a:tr>
              <a:tr h="260719">
                <a:tc>
                  <a:txBody>
                    <a:bodyPr/>
                    <a:lstStyle/>
                    <a:p>
                      <a:r>
                        <a:rPr lang="en-US" dirty="0"/>
                        <a:t>Agent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18531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9F90160-ACC8-1E49-BA4F-89EA485CCA64}"/>
              </a:ext>
            </a:extLst>
          </p:cNvPr>
          <p:cNvSpPr txBox="1"/>
          <p:nvPr/>
        </p:nvSpPr>
        <p:spPr>
          <a:xfrm>
            <a:off x="6989885" y="5600700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56306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A9AB-C764-6547-975B-D1783FFA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Social Network Analysis (SNA)?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A78D-B320-7E47-A21D-628D763F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Enables us to segment data based on user behavior</a:t>
            </a:r>
          </a:p>
          <a:p>
            <a:pPr marL="0" indent="0">
              <a:buNone/>
            </a:pPr>
            <a:r>
              <a:rPr lang="en-US" dirty="0"/>
              <a:t>Understand natural groups that have formed: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Personal characteristics</a:t>
            </a:r>
          </a:p>
          <a:p>
            <a:pPr marL="0" indent="0">
              <a:buNone/>
            </a:pPr>
            <a:r>
              <a:rPr lang="en-US" dirty="0"/>
              <a:t>Understand who are important people in these groups</a:t>
            </a:r>
          </a:p>
        </p:txBody>
      </p:sp>
    </p:spTree>
    <p:extLst>
      <p:ext uri="{BB962C8B-B14F-4D97-AF65-F5344CB8AC3E}">
        <p14:creationId xmlns:p14="http://schemas.microsoft.com/office/powerpoint/2010/main" val="265532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6D70B-E56F-AF44-8451-35B454D3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Analyzing Social Networks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35FD-58DC-0C42-9E54-6FF2FDF7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Data Collection Methods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	Surveys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	Interviews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	Observations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Analysis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	Computational Analysis of matrices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3C6B2-4C69-C646-AAD6-E230B9762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6" y="2252491"/>
            <a:ext cx="3606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0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16869-A555-2D4C-ABEC-D2096C71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Relationships</a:t>
            </a: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9BA70-DD01-B24A-8C2D-201EAF565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462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956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9C87-F5CD-9641-BFB4-190EDFBF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E2E6E-F651-4046-9AA2-46606CA3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37" y="2315822"/>
            <a:ext cx="3124200" cy="2603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FAE25-04FF-2540-BA06-2046D5BDF08F}"/>
              </a:ext>
            </a:extLst>
          </p:cNvPr>
          <p:cNvCxnSpPr/>
          <p:nvPr/>
        </p:nvCxnSpPr>
        <p:spPr>
          <a:xfrm>
            <a:off x="1692876" y="4590803"/>
            <a:ext cx="21747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EAE030-EA6D-F94B-9097-08458FD4B8BD}"/>
              </a:ext>
            </a:extLst>
          </p:cNvPr>
          <p:cNvCxnSpPr/>
          <p:nvPr/>
        </p:nvCxnSpPr>
        <p:spPr>
          <a:xfrm>
            <a:off x="1692876" y="1818868"/>
            <a:ext cx="217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6722F6-4E64-154E-BEDF-446F4A22D83F}"/>
              </a:ext>
            </a:extLst>
          </p:cNvPr>
          <p:cNvSpPr txBox="1"/>
          <p:nvPr/>
        </p:nvSpPr>
        <p:spPr>
          <a:xfrm>
            <a:off x="1480930" y="5178285"/>
            <a:ext cx="345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Undirected Graph</a:t>
            </a:r>
          </a:p>
          <a:p>
            <a:r>
              <a:rPr lang="en-US" dirty="0"/>
              <a:t>Example: Family Relationship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C29F2-D255-EE49-818B-24B2F3C5544E}"/>
              </a:ext>
            </a:extLst>
          </p:cNvPr>
          <p:cNvSpPr txBox="1"/>
          <p:nvPr/>
        </p:nvSpPr>
        <p:spPr>
          <a:xfrm>
            <a:off x="1692876" y="2315822"/>
            <a:ext cx="324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Graph</a:t>
            </a:r>
          </a:p>
          <a:p>
            <a:r>
              <a:rPr lang="en-US" dirty="0"/>
              <a:t>Example: Twitter replies and mentions</a:t>
            </a:r>
          </a:p>
        </p:txBody>
      </p:sp>
    </p:spTree>
    <p:extLst>
      <p:ext uri="{BB962C8B-B14F-4D97-AF65-F5344CB8AC3E}">
        <p14:creationId xmlns:p14="http://schemas.microsoft.com/office/powerpoint/2010/main" val="74751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C083E-888E-2D48-A04E-D31E32F9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is Social Network Analysis?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ycle with People">
            <a:extLst>
              <a:ext uri="{FF2B5EF4-FFF2-40B4-BE49-F238E27FC236}">
                <a16:creationId xmlns:a16="http://schemas.microsoft.com/office/drawing/2014/main" id="{99531591-ED30-4F82-A819-A23B38612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94D9-846C-254C-A517-9CE0DFB2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Research technique that analyses the Social structure that emerges from the combination of relationships among members of a given population (Hampton &amp; Wellman (1999); Paolillo (2001); Wellman (2001))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2460B0D-20BA-AE4F-8058-F7A86E60BB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62" b="1"/>
          <a:stretch/>
        </p:blipFill>
        <p:spPr>
          <a:xfrm>
            <a:off x="921911" y="1952368"/>
            <a:ext cx="4344090" cy="299033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301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77355-EF9E-A64B-B33D-903EC197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Social Network Analysis Basics: Node and Edge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55D27-762C-D748-A0AD-EE0DA3BB8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9606" r="17528" b="-2"/>
          <a:stretch/>
        </p:blipFill>
        <p:spPr>
          <a:xfrm>
            <a:off x="575142" y="997233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6912-9E28-EF44-A0B1-D054E797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Node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“actor” or people on which relationships act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Edge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Relationship connecting nodes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It can be directional.</a:t>
            </a:r>
          </a:p>
        </p:txBody>
      </p:sp>
    </p:spTree>
    <p:extLst>
      <p:ext uri="{BB962C8B-B14F-4D97-AF65-F5344CB8AC3E}">
        <p14:creationId xmlns:p14="http://schemas.microsoft.com/office/powerpoint/2010/main" val="12867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BA27-7F51-E140-8BF8-146B862D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Social Network Analysis Basics: Cohesive </a:t>
            </a:r>
            <a:br>
              <a:rPr lang="en-US" sz="2800" dirty="0"/>
            </a:br>
            <a:r>
              <a:rPr lang="en-US" sz="2800" dirty="0"/>
              <a:t>Sub-group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7C07-9731-114A-B315-241DD1E4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Cohesive Sub-group:</a:t>
            </a:r>
          </a:p>
          <a:p>
            <a:pPr marL="0" indent="0">
              <a:buNone/>
            </a:pPr>
            <a:r>
              <a:rPr lang="en-US" dirty="0"/>
              <a:t>Well connected group, clique or cluster</a:t>
            </a:r>
          </a:p>
          <a:p>
            <a:pPr marL="0" indent="0">
              <a:buNone/>
            </a:pPr>
            <a:r>
              <a:rPr lang="en-US" dirty="0"/>
              <a:t>Example: Orange, Green and purple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diagram, bubble chart&#10;&#10;Description automatically generated">
            <a:extLst>
              <a:ext uri="{FF2B5EF4-FFF2-40B4-BE49-F238E27FC236}">
                <a16:creationId xmlns:a16="http://schemas.microsoft.com/office/drawing/2014/main" id="{8FBE47C5-3E47-7043-978B-DB019EE3C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3" r="2306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710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95BF-CB07-234D-A0E6-A992DE78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Social Network Analysis Basics: </a:t>
            </a:r>
            <a:br>
              <a:rPr lang="en-US" sz="3100" dirty="0"/>
            </a:br>
            <a:r>
              <a:rPr lang="en-US" sz="3100" dirty="0"/>
              <a:t>Key Metrics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81C5-70E0-5F4F-96A8-D533755D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6"/>
            <a:ext cx="10515600" cy="583426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Centrality</a:t>
            </a:r>
          </a:p>
          <a:p>
            <a:pPr marL="0" indent="0">
              <a:buNone/>
            </a:pPr>
            <a:r>
              <a:rPr lang="en-US" sz="2000" dirty="0"/>
              <a:t>	Number of direct connections that individuals have with others 	in the 	group 	(usually look at incoming connections only)</a:t>
            </a:r>
          </a:p>
          <a:p>
            <a:pPr marL="0" indent="0">
              <a:buNone/>
            </a:pPr>
            <a:r>
              <a:rPr lang="en-US" sz="2000" dirty="0"/>
              <a:t>	Measure at the individual node or group level</a:t>
            </a:r>
          </a:p>
          <a:p>
            <a:pPr marL="0" indent="0">
              <a:buNone/>
            </a:pPr>
            <a:r>
              <a:rPr lang="en-US" sz="2000" dirty="0"/>
              <a:t>Cohesion (group measure):</a:t>
            </a:r>
          </a:p>
          <a:p>
            <a:pPr marL="0" indent="0">
              <a:buNone/>
            </a:pPr>
            <a:r>
              <a:rPr lang="en-US" sz="2000" dirty="0"/>
              <a:t>	Ease with which a network can connect</a:t>
            </a:r>
          </a:p>
          <a:p>
            <a:pPr marL="0" indent="0">
              <a:buNone/>
            </a:pPr>
            <a:r>
              <a:rPr lang="en-US" sz="2000" dirty="0"/>
              <a:t>	Aggregate measure of shortest path between each node pair at network level reflects 	average distance</a:t>
            </a:r>
          </a:p>
          <a:p>
            <a:pPr marL="0" indent="0">
              <a:buNone/>
            </a:pPr>
            <a:r>
              <a:rPr lang="en-US" sz="2000" dirty="0"/>
              <a:t>Density (group measure)</a:t>
            </a:r>
          </a:p>
          <a:p>
            <a:pPr marL="0" indent="0">
              <a:buNone/>
            </a:pPr>
            <a:r>
              <a:rPr lang="en-US" sz="2000" dirty="0"/>
              <a:t>	Robustness of the network</a:t>
            </a:r>
          </a:p>
          <a:p>
            <a:pPr marL="0" indent="0">
              <a:buNone/>
            </a:pPr>
            <a:r>
              <a:rPr lang="en-US" sz="2000" dirty="0"/>
              <a:t>	Number of connections that exist in the group out of 100% possible</a:t>
            </a:r>
          </a:p>
          <a:p>
            <a:pPr marL="0" indent="0">
              <a:buNone/>
            </a:pPr>
            <a:r>
              <a:rPr lang="en-US" sz="2000" dirty="0"/>
              <a:t>Betweenness (Individual measure)</a:t>
            </a:r>
          </a:p>
          <a:p>
            <a:pPr marL="0" indent="0">
              <a:buNone/>
            </a:pPr>
            <a:r>
              <a:rPr lang="en-US" sz="2000" dirty="0"/>
              <a:t>	Shortest path between each node pair that a node is on</a:t>
            </a:r>
          </a:p>
          <a:p>
            <a:pPr marL="0" indent="0">
              <a:buNone/>
            </a:pPr>
            <a:r>
              <a:rPr lang="en-US" sz="2000" dirty="0"/>
              <a:t>	Measure at the individual node level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3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7" ma:contentTypeDescription="Create a new document." ma:contentTypeScope="" ma:versionID="1772d9eff80ed08e98e4573055fe3e95">
  <xsd:schema xmlns:xsd="http://www.w3.org/2001/XMLSchema" xmlns:xs="http://www.w3.org/2001/XMLSchema" xmlns:p="http://schemas.microsoft.com/office/2006/metadata/properties" xmlns:ns1="http://schemas.microsoft.com/sharepoint/v3" xmlns:ns2="72cc5adb-f186-46d5-a486-8fcb4809b7a3" xmlns:ns3="ed74c81f-4d04-4f04-91c1-73e61921785c" targetNamespace="http://schemas.microsoft.com/office/2006/metadata/properties" ma:root="true" ma:fieldsID="19a12be538fceb38156b44028b95bf92" ns1:_="" ns2:_="" ns3:_="">
    <xsd:import namespace="http://schemas.microsoft.com/sharepoint/v3"/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D24E208-EC18-4589-BA60-2AEE16358921}"/>
</file>

<file path=customXml/itemProps2.xml><?xml version="1.0" encoding="utf-8"?>
<ds:datastoreItem xmlns:ds="http://schemas.openxmlformats.org/officeDocument/2006/customXml" ds:itemID="{D23AC1FE-C966-455F-AB58-9EC6DB2958E8}"/>
</file>

<file path=customXml/itemProps3.xml><?xml version="1.0" encoding="utf-8"?>
<ds:datastoreItem xmlns:ds="http://schemas.openxmlformats.org/officeDocument/2006/customXml" ds:itemID="{2A49F38B-931E-4680-B6C6-5D5147422E86}"/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715</Words>
  <Application>Microsoft Macintosh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Rockwell</vt:lpstr>
      <vt:lpstr>Office Theme</vt:lpstr>
      <vt:lpstr>Social Network Analysis</vt:lpstr>
      <vt:lpstr>Why Social Network Analysis (SNA)?</vt:lpstr>
      <vt:lpstr>Analyzing Social Networks</vt:lpstr>
      <vt:lpstr>Relationships</vt:lpstr>
      <vt:lpstr>SNA Introduction</vt:lpstr>
      <vt:lpstr>What is Social Network Analysis?</vt:lpstr>
      <vt:lpstr>Social Network Analysis Basics: Node and Edge</vt:lpstr>
      <vt:lpstr>Social Network Analysis Basics: Cohesive  Sub-group</vt:lpstr>
      <vt:lpstr>Social Network Analysis Basics:  Key Metrics  </vt:lpstr>
      <vt:lpstr>Social Network Analysis Basics:  Node Roles</vt:lpstr>
      <vt:lpstr>Measures of Central (Centrality)</vt:lpstr>
      <vt:lpstr>Network Measures of Centrality</vt:lpstr>
      <vt:lpstr>What do the measures tell me?</vt:lpstr>
      <vt:lpstr>Centrality Measures: Degree</vt:lpstr>
      <vt:lpstr>Calculating Degree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creator>Thulasyammal Ramiah Pillai</dc:creator>
  <cp:lastModifiedBy>Thulasyammal Ramiah Pillai</cp:lastModifiedBy>
  <cp:revision>13</cp:revision>
  <dcterms:created xsi:type="dcterms:W3CDTF">2020-11-16T03:46:01Z</dcterms:created>
  <dcterms:modified xsi:type="dcterms:W3CDTF">2020-11-20T07:17:08Z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0x01010049D70632592DED42A7802A263739A7F5</vt:lpwstr>
  </property>
  <property fmtid="{D5CDD505-2E9C-101B-9397-08002B2CF9AE}" pid="3" name="Order">
    <vt:r8>14149300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