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0" r:id="rId10"/>
    <p:sldId id="271" r:id="rId11"/>
    <p:sldId id="272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2" r:id="rId31"/>
    <p:sldId id="321" r:id="rId32"/>
    <p:sldId id="286" r:id="rId33"/>
    <p:sldId id="287" r:id="rId34"/>
    <p:sldId id="288" r:id="rId35"/>
    <p:sldId id="289" r:id="rId36"/>
    <p:sldId id="291" r:id="rId3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49" autoAdjust="0"/>
  </p:normalViewPr>
  <p:slideViewPr>
    <p:cSldViewPr>
      <p:cViewPr varScale="1">
        <p:scale>
          <a:sx n="49" d="100"/>
          <a:sy n="49" d="100"/>
        </p:scale>
        <p:origin x="1312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CDD01-672E-4BD6-A15E-B4E2F789A347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7EA78-AE51-4CFD-8071-518C9A7F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4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7EA78-AE51-4CFD-8071-518C9A7F0E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7EA78-AE51-4CFD-8071-518C9A7F0E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1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7EA78-AE51-4CFD-8071-518C9A7F0E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3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Attempts to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minimize distances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of items within groups/clusters and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maximize distances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between groups/clusters </a:t>
            </a:r>
          </a:p>
          <a:p>
            <a:r>
              <a:rPr lang="en-US" sz="1800" b="0" i="0" u="none" strike="noStrike" baseline="0" dirty="0">
                <a:solidFill>
                  <a:srgbClr val="4E67C7"/>
                </a:solidFill>
                <a:latin typeface="Verdana" panose="020B0604030504040204" pitchFamily="34" charset="0"/>
              </a:rPr>
              <a:t>›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Preprocessing</a:t>
            </a:r>
            <a:endParaRPr lang="en-US" sz="1800" b="0" i="0" u="none" strike="noStrike" baseline="0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Scaling: Normalize/Standardize attributes (e.g. min-max, z-score)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to avoid influence of some attributes on the distance measure (similar to the issues in k-NN classification)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EA78-AE51-4CFD-8071-518C9A7F0E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96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</a:rPr>
              <a:t>Invariant</a:t>
            </a:r>
            <a:r>
              <a:rPr lang="ar-AE" sz="1200" dirty="0">
                <a:latin typeface="Arial"/>
                <a:cs typeface="Arial"/>
              </a:rPr>
              <a:t> ثابتة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EA78-AE51-4CFD-8071-518C9A7F0E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3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7EA78-AE51-4CFD-8071-518C9A7F0E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68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Partitional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= 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no hierarchies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, data point belongs to 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exactly one cluster</a:t>
            </a:r>
            <a:endParaRPr lang="en-US" sz="1800" b="0" i="0" u="none" strike="noStrike" baseline="0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4E67C7"/>
                </a:solidFill>
                <a:latin typeface="Verdana" panose="020B0604030504040204" pitchFamily="34" charset="0"/>
              </a:rPr>
              <a:t>›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Center-based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= data points 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closest to “center” of cluster</a:t>
            </a:r>
            <a:endParaRPr lang="en-US" sz="1800" b="0" i="0" u="none" strike="noStrike" baseline="0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K-means 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uses the Euclidean distance as a distance metric</a:t>
            </a:r>
            <a:endParaRPr lang="en-US" sz="1800" b="0" i="0" u="none" strike="noStrike" baseline="0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4E67C7"/>
                </a:solidFill>
                <a:latin typeface="Verdana" panose="020B0604030504040204" pitchFamily="34" charset="0"/>
              </a:rPr>
              <a:t>›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Hence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, appropriate only for numerical vectors</a:t>
            </a:r>
            <a:endParaRPr lang="en-US" sz="1800" b="0" i="0" u="none" strike="noStrike" baseline="0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4E67C7"/>
                </a:solidFill>
                <a:latin typeface="Verdana" panose="020B0604030504040204" pitchFamily="34" charset="0"/>
              </a:rPr>
              <a:t>›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Note: Variations of 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K-means for vectors with qualitative attributes available e.g. K-modes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The “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K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” in “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K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-means” is the 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Century Gothic" panose="020B0502020202020204" pitchFamily="34" charset="0"/>
              </a:rPr>
              <a:t>number of desired clusters</a:t>
            </a:r>
            <a:endParaRPr lang="en-US" sz="1800" b="0" i="0" u="none" strike="noStrike" baseline="0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endParaRPr lang="en-US" sz="1800" b="0" i="0" u="none" strike="noStrike" baseline="0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7EA78-AE51-4CFD-8071-518C9A7F0E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3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01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7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3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7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3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38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48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2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10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1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505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8"/>
                </a:moveTo>
                <a:lnTo>
                  <a:pt x="12188952" y="64008"/>
                </a:lnTo>
                <a:lnTo>
                  <a:pt x="12188952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93291" y="173812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930909"/>
            <a:ext cx="36195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1597086"/>
            <a:ext cx="9878060" cy="402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28/11/2022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27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2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38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4505"/>
            <a:ext cx="12192000" cy="66675"/>
          </a:xfrm>
          <a:custGeom>
            <a:avLst/>
            <a:gdLst/>
            <a:ahLst/>
            <a:cxnLst/>
            <a:rect l="l" t="t" r="r" b="b"/>
            <a:pathLst>
              <a:path w="12192000" h="66675">
                <a:moveTo>
                  <a:pt x="0" y="66294"/>
                </a:moveTo>
                <a:lnTo>
                  <a:pt x="12192000" y="66294"/>
                </a:lnTo>
                <a:lnTo>
                  <a:pt x="12192000" y="0"/>
                </a:lnTo>
                <a:lnTo>
                  <a:pt x="0" y="0"/>
                </a:lnTo>
                <a:lnTo>
                  <a:pt x="0" y="6629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5421" y="4343400"/>
            <a:ext cx="4389120" cy="0"/>
          </a:xfrm>
          <a:custGeom>
            <a:avLst/>
            <a:gdLst/>
            <a:ahLst/>
            <a:cxnLst/>
            <a:rect l="l" t="t" r="r" b="b"/>
            <a:pathLst>
              <a:path w="4389120">
                <a:moveTo>
                  <a:pt x="0" y="0"/>
                </a:moveTo>
                <a:lnTo>
                  <a:pt x="4389120" y="0"/>
                </a:lnTo>
              </a:path>
            </a:pathLst>
          </a:custGeom>
          <a:ln w="6096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983" y="640105"/>
            <a:ext cx="5461889" cy="5054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28915" y="913045"/>
            <a:ext cx="4464685" cy="1821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0"/>
              </a:lnSpc>
              <a:spcBef>
                <a:spcPts val="100"/>
              </a:spcBef>
            </a:pPr>
            <a:r>
              <a:rPr lang="en-US" sz="4200" spc="-50" dirty="0">
                <a:solidFill>
                  <a:srgbClr val="252525"/>
                </a:solidFill>
              </a:rPr>
              <a:t>ITS69304: Data Analytics and Machine Learning</a:t>
            </a:r>
            <a:endParaRPr sz="4200" dirty="0"/>
          </a:p>
        </p:txBody>
      </p:sp>
      <p:sp>
        <p:nvSpPr>
          <p:cNvPr id="7" name="object 7"/>
          <p:cNvSpPr txBox="1"/>
          <p:nvPr/>
        </p:nvSpPr>
        <p:spPr>
          <a:xfrm>
            <a:off x="6809231" y="2842513"/>
            <a:ext cx="4849369" cy="135806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0"/>
              </a:spcBef>
            </a:pPr>
            <a:r>
              <a:rPr sz="3200" b="1" spc="-60" dirty="0">
                <a:solidFill>
                  <a:srgbClr val="333E50"/>
                </a:solidFill>
                <a:latin typeface="Arial"/>
                <a:cs typeface="Arial"/>
              </a:rPr>
              <a:t>Week </a:t>
            </a:r>
            <a:r>
              <a:rPr lang="en-US" sz="3200" b="1" spc="-95" dirty="0">
                <a:solidFill>
                  <a:srgbClr val="333E50"/>
                </a:solidFill>
                <a:latin typeface="Arial"/>
                <a:cs typeface="Arial"/>
              </a:rPr>
              <a:t>14</a:t>
            </a:r>
            <a:r>
              <a:rPr sz="3200" b="1" spc="-95" dirty="0">
                <a:solidFill>
                  <a:srgbClr val="333E50"/>
                </a:solidFill>
                <a:latin typeface="Arial"/>
                <a:cs typeface="Arial"/>
              </a:rPr>
              <a:t>:</a:t>
            </a:r>
            <a:r>
              <a:rPr sz="3200" b="1" spc="-220" dirty="0">
                <a:solidFill>
                  <a:srgbClr val="333E50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solidFill>
                  <a:srgbClr val="333E50"/>
                </a:solidFill>
                <a:latin typeface="Arial"/>
                <a:cs typeface="Arial"/>
              </a:rPr>
              <a:t>Cluster  Analysis</a:t>
            </a:r>
            <a:r>
              <a:rPr lang="en-US" sz="3200" b="1" spc="-50" dirty="0">
                <a:solidFill>
                  <a:srgbClr val="333E50"/>
                </a:solidFill>
                <a:latin typeface="Arial"/>
                <a:cs typeface="Arial"/>
              </a:rPr>
              <a:t> and Dimensionality reduction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B7DD4973-097A-CABB-2960-C3602F584F0E}"/>
              </a:ext>
            </a:extLst>
          </p:cNvPr>
          <p:cNvSpPr txBox="1"/>
          <p:nvPr/>
        </p:nvSpPr>
        <p:spPr>
          <a:xfrm>
            <a:off x="6807642" y="4602645"/>
            <a:ext cx="4507230" cy="1098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lang="pt-BR" sz="2000" b="1" i="0" u="none" strike="noStrike" kern="1200" cap="none" spc="-37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2000" b="1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lang="pt-BR" sz="2000" b="1" i="0" u="none" strike="noStrike" kern="1200" cap="none" spc="-36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lang="pt-BR" sz="2000" b="1" i="0" u="none" strike="noStrike" kern="1200" cap="none" spc="40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2000" b="1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Bisan Alsalibi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585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lang="pt-BR" sz="1700" b="0" i="0" u="none" strike="noStrike" kern="1200" cap="none" spc="-28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pt-BR" sz="1700" b="0" i="0" u="none" strike="noStrike" kern="1200" cap="none" spc="-27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lang="pt-BR" sz="1700" b="0" i="0" u="none" strike="noStrike" kern="1200" cap="none" spc="36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lang="pt-BR" sz="1700" b="0" i="0" u="none" strike="noStrike" kern="1200" cap="none" spc="40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lang="pt-BR" sz="1700" b="0" i="0" u="none" strike="noStrike" kern="1200" cap="none" spc="-27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lang="pt-BR" sz="1700" b="0" i="0" u="none" strike="noStrike" kern="1200" cap="none" spc="41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pt-BR" sz="1700" b="0" i="0" u="none" strike="noStrike" kern="1200" cap="none" spc="-27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pt-BR" sz="1700" b="0" i="0" u="none" strike="noStrike" kern="1200" cap="none" spc="-28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lang="pt-BR" sz="1700" b="0" i="0" u="none" strike="noStrike" kern="1200" cap="none" spc="-27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700" b="0" i="0" u="none" strike="noStrike" kern="1200" cap="none" spc="-5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  TAYLOR’S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430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Clustering</a:t>
            </a:r>
            <a:r>
              <a:rPr spc="-105" dirty="0"/>
              <a:t> </a:t>
            </a:r>
            <a:r>
              <a:rPr spc="-85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2201721" y="1911138"/>
            <a:ext cx="7110701" cy="4246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430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Clustering</a:t>
            </a:r>
            <a:r>
              <a:rPr spc="-105" dirty="0"/>
              <a:t> </a:t>
            </a:r>
            <a:r>
              <a:rPr spc="-85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2794432" y="1963608"/>
            <a:ext cx="6811606" cy="4314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646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</a:t>
            </a:r>
            <a:r>
              <a:rPr spc="-135" dirty="0"/>
              <a:t> </a:t>
            </a:r>
            <a:r>
              <a:rPr spc="-5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0891"/>
            <a:ext cx="9111615" cy="295275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9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Partitional</a:t>
            </a:r>
            <a:r>
              <a:rPr lang="en-US" sz="2800" b="1" dirty="0">
                <a:latin typeface="Arial"/>
                <a:cs typeface="Arial"/>
              </a:rPr>
              <a:t>, Center-based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clustering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algorithm</a:t>
            </a:r>
          </a:p>
          <a:p>
            <a:pPr marL="368300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k-means algorithm </a:t>
            </a:r>
            <a:r>
              <a:rPr sz="2800" dirty="0">
                <a:latin typeface="Arial"/>
                <a:cs typeface="Arial"/>
              </a:rPr>
              <a:t>partitions the given data into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k</a:t>
            </a:r>
            <a:endParaRPr sz="2800" dirty="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clusters</a:t>
            </a:r>
            <a:endParaRPr sz="2800" dirty="0">
              <a:latin typeface="Arial"/>
              <a:cs typeface="Arial"/>
            </a:endParaRPr>
          </a:p>
          <a:p>
            <a:pPr marL="57912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Each cluster has a cluster </a:t>
            </a:r>
            <a:r>
              <a:rPr sz="2400" spc="-20" dirty="0">
                <a:latin typeface="Arial"/>
                <a:cs typeface="Arial"/>
              </a:rPr>
              <a:t>center, </a:t>
            </a:r>
            <a:r>
              <a:rPr sz="2400" spc="-5" dirty="0">
                <a:latin typeface="Arial"/>
                <a:cs typeface="Arial"/>
              </a:rPr>
              <a:t>called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centroid</a:t>
            </a:r>
            <a:endParaRPr sz="2400" dirty="0">
              <a:latin typeface="Arial"/>
              <a:cs typeface="Arial"/>
            </a:endParaRPr>
          </a:p>
          <a:p>
            <a:pPr marL="579120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40" dirty="0">
                <a:latin typeface="Arial"/>
                <a:cs typeface="Arial"/>
              </a:rPr>
              <a:t>Value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b="1" i="1" spc="-5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is specified by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710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Cluster</a:t>
            </a:r>
            <a:r>
              <a:rPr spc="-165" dirty="0"/>
              <a:t> </a:t>
            </a:r>
            <a:r>
              <a:rPr spc="-45" dirty="0"/>
              <a:t>Centroid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597086"/>
            <a:ext cx="9678670" cy="392239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93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600" b="1" spc="-5" dirty="0">
                <a:latin typeface="Arial"/>
                <a:cs typeface="Arial"/>
              </a:rPr>
              <a:t>Centroid</a:t>
            </a:r>
            <a:endParaRPr sz="2600">
              <a:latin typeface="Arial"/>
              <a:cs typeface="Arial"/>
            </a:endParaRPr>
          </a:p>
          <a:p>
            <a:pPr marL="579120" lvl="1" indent="-182880">
              <a:lnSpc>
                <a:spcPct val="100000"/>
              </a:lnSpc>
              <a:spcBef>
                <a:spcPts val="155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spc="-5" dirty="0">
                <a:latin typeface="Arial"/>
                <a:cs typeface="Arial"/>
              </a:rPr>
              <a:t>“Middle” of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cluster</a:t>
            </a:r>
            <a:endParaRPr sz="2200">
              <a:latin typeface="Arial"/>
              <a:cs typeface="Arial"/>
            </a:endParaRPr>
          </a:p>
          <a:p>
            <a:pPr marL="579120" marR="5080" lvl="1" indent="-182880">
              <a:lnSpc>
                <a:spcPts val="2380"/>
              </a:lnSpc>
              <a:spcBef>
                <a:spcPts val="183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spc="-5" dirty="0">
                <a:latin typeface="Arial"/>
                <a:cs typeface="Arial"/>
              </a:rPr>
              <a:t>Pseudo instance of data where each attribute is </a:t>
            </a:r>
            <a:r>
              <a:rPr sz="2200" dirty="0">
                <a:latin typeface="Arial"/>
                <a:cs typeface="Arial"/>
              </a:rPr>
              <a:t>the “mean” </a:t>
            </a:r>
            <a:r>
              <a:rPr sz="2200" spc="-5" dirty="0">
                <a:latin typeface="Arial"/>
                <a:cs typeface="Arial"/>
              </a:rPr>
              <a:t>of all attribute  </a:t>
            </a:r>
            <a:r>
              <a:rPr sz="2200" dirty="0">
                <a:latin typeface="Arial"/>
                <a:cs typeface="Arial"/>
              </a:rPr>
              <a:t>values in 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cluster</a:t>
            </a:r>
            <a:endParaRPr sz="2200">
              <a:latin typeface="Arial"/>
              <a:cs typeface="Arial"/>
            </a:endParaRPr>
          </a:p>
          <a:p>
            <a:pPr marL="762635" lvl="2" indent="-183515">
              <a:lnSpc>
                <a:spcPct val="100000"/>
              </a:lnSpc>
              <a:spcBef>
                <a:spcPts val="1540"/>
              </a:spcBef>
              <a:buClr>
                <a:srgbClr val="5B9BD4"/>
              </a:buClr>
              <a:buChar char="•"/>
              <a:tabLst>
                <a:tab pos="763270" algn="l"/>
              </a:tabLst>
            </a:pPr>
            <a:r>
              <a:rPr sz="1900" dirty="0">
                <a:latin typeface="Arial"/>
                <a:cs typeface="Arial"/>
              </a:rPr>
              <a:t>Compute mean for numerical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variables</a:t>
            </a:r>
            <a:endParaRPr sz="1900">
              <a:latin typeface="Arial"/>
              <a:cs typeface="Arial"/>
            </a:endParaRPr>
          </a:p>
          <a:p>
            <a:pPr marL="945515" lvl="3" indent="-182880">
              <a:lnSpc>
                <a:spcPct val="100000"/>
              </a:lnSpc>
              <a:spcBef>
                <a:spcPts val="1605"/>
              </a:spcBef>
              <a:buClr>
                <a:srgbClr val="5B9BD4"/>
              </a:buClr>
              <a:buChar char="•"/>
              <a:tabLst>
                <a:tab pos="946150" algn="l"/>
              </a:tabLst>
            </a:pPr>
            <a:r>
              <a:rPr sz="1700" spc="-5" dirty="0">
                <a:latin typeface="Arial"/>
                <a:cs typeface="Arial"/>
              </a:rPr>
              <a:t>Example: </a:t>
            </a:r>
            <a:r>
              <a:rPr sz="1700" spc="-15" dirty="0">
                <a:latin typeface="Arial"/>
                <a:cs typeface="Arial"/>
              </a:rPr>
              <a:t>(A</a:t>
            </a:r>
            <a:r>
              <a:rPr sz="1650" spc="-22" baseline="-20202" dirty="0">
                <a:latin typeface="Arial"/>
                <a:cs typeface="Arial"/>
              </a:rPr>
              <a:t>11</a:t>
            </a:r>
            <a:r>
              <a:rPr sz="1700" spc="-15" dirty="0">
                <a:latin typeface="Arial"/>
                <a:cs typeface="Arial"/>
              </a:rPr>
              <a:t>, 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650" spc="7" baseline="-20202" dirty="0">
                <a:latin typeface="Arial"/>
                <a:cs typeface="Arial"/>
              </a:rPr>
              <a:t>12</a:t>
            </a:r>
            <a:r>
              <a:rPr sz="1700" spc="5" dirty="0">
                <a:latin typeface="Arial"/>
                <a:cs typeface="Arial"/>
              </a:rPr>
              <a:t>), </a:t>
            </a:r>
            <a:r>
              <a:rPr sz="1700" dirty="0">
                <a:latin typeface="Arial"/>
                <a:cs typeface="Arial"/>
              </a:rPr>
              <a:t>(A</a:t>
            </a:r>
            <a:r>
              <a:rPr sz="1650" baseline="-20202" dirty="0">
                <a:latin typeface="Arial"/>
                <a:cs typeface="Arial"/>
              </a:rPr>
              <a:t>21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650" spc="7" baseline="-20202" dirty="0">
                <a:latin typeface="Arial"/>
                <a:cs typeface="Arial"/>
              </a:rPr>
              <a:t>22</a:t>
            </a:r>
            <a:r>
              <a:rPr sz="1700" spc="5" dirty="0">
                <a:latin typeface="Arial"/>
                <a:cs typeface="Arial"/>
              </a:rPr>
              <a:t>), </a:t>
            </a:r>
            <a:r>
              <a:rPr sz="1700" dirty="0">
                <a:latin typeface="Arial"/>
                <a:cs typeface="Arial"/>
              </a:rPr>
              <a:t>(A</a:t>
            </a:r>
            <a:r>
              <a:rPr sz="1650" baseline="-20202" dirty="0">
                <a:latin typeface="Arial"/>
                <a:cs typeface="Arial"/>
              </a:rPr>
              <a:t>31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650" spc="7" baseline="-20202" dirty="0">
                <a:latin typeface="Arial"/>
                <a:cs typeface="Arial"/>
              </a:rPr>
              <a:t>32</a:t>
            </a:r>
            <a:r>
              <a:rPr sz="1700" spc="5" dirty="0">
                <a:latin typeface="Arial"/>
                <a:cs typeface="Arial"/>
              </a:rPr>
              <a:t>) </a:t>
            </a:r>
            <a:r>
              <a:rPr sz="1700" spc="-5" dirty="0">
                <a:latin typeface="Arial"/>
                <a:cs typeface="Arial"/>
              </a:rPr>
              <a:t>belongs to the same</a:t>
            </a:r>
            <a:r>
              <a:rPr sz="1700" spc="-2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cluster</a:t>
            </a:r>
            <a:endParaRPr sz="1700">
              <a:latin typeface="Arial"/>
              <a:cs typeface="Arial"/>
            </a:endParaRPr>
          </a:p>
          <a:p>
            <a:pPr marL="945515" lvl="3" indent="-182880">
              <a:lnSpc>
                <a:spcPct val="100000"/>
              </a:lnSpc>
              <a:spcBef>
                <a:spcPts val="1595"/>
              </a:spcBef>
              <a:buClr>
                <a:srgbClr val="5B9BD4"/>
              </a:buClr>
              <a:buChar char="•"/>
              <a:tabLst>
                <a:tab pos="946150" algn="l"/>
              </a:tabLst>
            </a:pPr>
            <a:r>
              <a:rPr sz="1700" spc="-5" dirty="0">
                <a:latin typeface="Arial"/>
                <a:cs typeface="Arial"/>
              </a:rPr>
              <a:t>Centroid: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((A</a:t>
            </a:r>
            <a:r>
              <a:rPr sz="1650" spc="-22" baseline="-20202" dirty="0">
                <a:latin typeface="Arial"/>
                <a:cs typeface="Arial"/>
              </a:rPr>
              <a:t>11</a:t>
            </a:r>
            <a:r>
              <a:rPr sz="1650" spc="-7" baseline="-20202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+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650" spc="7" baseline="-20202" dirty="0">
                <a:latin typeface="Arial"/>
                <a:cs typeface="Arial"/>
              </a:rPr>
              <a:t>21</a:t>
            </a:r>
            <a:r>
              <a:rPr sz="1650" spc="-7" baseline="-20202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+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650" baseline="-20202" dirty="0">
                <a:latin typeface="Arial"/>
                <a:cs typeface="Arial"/>
              </a:rPr>
              <a:t>31</a:t>
            </a:r>
            <a:r>
              <a:rPr sz="1700" dirty="0">
                <a:latin typeface="Arial"/>
                <a:cs typeface="Arial"/>
              </a:rPr>
              <a:t>)/3, </a:t>
            </a:r>
            <a:r>
              <a:rPr sz="1700" spc="5" dirty="0">
                <a:latin typeface="Arial"/>
                <a:cs typeface="Arial"/>
              </a:rPr>
              <a:t>(A</a:t>
            </a:r>
            <a:r>
              <a:rPr sz="1650" spc="7" baseline="-20202" dirty="0">
                <a:latin typeface="Arial"/>
                <a:cs typeface="Arial"/>
              </a:rPr>
              <a:t>12</a:t>
            </a:r>
            <a:r>
              <a:rPr sz="1650" spc="-7" baseline="-20202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+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650" spc="7" baseline="-20202" dirty="0">
                <a:latin typeface="Arial"/>
                <a:cs typeface="Arial"/>
              </a:rPr>
              <a:t>22</a:t>
            </a:r>
            <a:r>
              <a:rPr sz="1650" spc="-7" baseline="-20202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+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650" baseline="-20202" dirty="0">
                <a:latin typeface="Arial"/>
                <a:cs typeface="Arial"/>
              </a:rPr>
              <a:t>32</a:t>
            </a:r>
            <a:r>
              <a:rPr sz="1700" dirty="0">
                <a:latin typeface="Arial"/>
                <a:cs typeface="Arial"/>
              </a:rPr>
              <a:t>)/3)</a:t>
            </a:r>
            <a:endParaRPr sz="1700">
              <a:latin typeface="Arial"/>
              <a:cs typeface="Arial"/>
            </a:endParaRPr>
          </a:p>
          <a:p>
            <a:pPr marL="762635" lvl="2" indent="-183515">
              <a:lnSpc>
                <a:spcPct val="100000"/>
              </a:lnSpc>
              <a:spcBef>
                <a:spcPts val="1565"/>
              </a:spcBef>
              <a:buClr>
                <a:srgbClr val="5B9BD4"/>
              </a:buClr>
              <a:buChar char="•"/>
              <a:tabLst>
                <a:tab pos="763270" algn="l"/>
              </a:tabLst>
            </a:pPr>
            <a:r>
              <a:rPr sz="1900" dirty="0">
                <a:latin typeface="Arial"/>
                <a:cs typeface="Arial"/>
              </a:rPr>
              <a:t>Use majority rules for binary or </a:t>
            </a:r>
            <a:r>
              <a:rPr sz="1900" spc="-5" dirty="0">
                <a:latin typeface="Arial"/>
                <a:cs typeface="Arial"/>
              </a:rPr>
              <a:t>nominal</a:t>
            </a:r>
            <a:r>
              <a:rPr sz="1900" spc="6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variables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494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</a:t>
            </a:r>
            <a:r>
              <a:rPr spc="-350" dirty="0"/>
              <a:t> </a:t>
            </a:r>
            <a:r>
              <a:rPr spc="-4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0891"/>
            <a:ext cx="9937750" cy="415607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800" dirty="0">
                <a:latin typeface="Arial"/>
                <a:cs typeface="Arial"/>
              </a:rPr>
              <a:t>Given </a:t>
            </a:r>
            <a:r>
              <a:rPr sz="2800" b="1" i="1" dirty="0"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dirty="0">
                <a:latin typeface="Arial"/>
                <a:cs typeface="Arial"/>
              </a:rPr>
              <a:t>Choose </a:t>
            </a:r>
            <a:r>
              <a:rPr sz="2800" b="1" i="1" dirty="0">
                <a:latin typeface="Arial"/>
                <a:cs typeface="Arial"/>
              </a:rPr>
              <a:t>k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b="1" dirty="0">
                <a:latin typeface="Arial"/>
                <a:cs typeface="Arial"/>
              </a:rPr>
              <a:t>random</a:t>
            </a:r>
            <a:r>
              <a:rPr sz="2800" dirty="0">
                <a:latin typeface="Arial"/>
                <a:cs typeface="Arial"/>
              </a:rPr>
              <a:t>) data points (</a:t>
            </a:r>
            <a:r>
              <a:rPr sz="2800" b="1" dirty="0">
                <a:latin typeface="Arial"/>
                <a:cs typeface="Arial"/>
              </a:rPr>
              <a:t>seeds</a:t>
            </a:r>
            <a:r>
              <a:rPr sz="2800" dirty="0">
                <a:latin typeface="Arial"/>
                <a:cs typeface="Arial"/>
              </a:rPr>
              <a:t>) to be 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initial</a:t>
            </a:r>
            <a:endParaRPr sz="2800">
              <a:latin typeface="Arial"/>
              <a:cs typeface="Arial"/>
            </a:endParaRPr>
          </a:p>
          <a:p>
            <a:pPr marL="527050">
              <a:lnSpc>
                <a:spcPct val="100000"/>
              </a:lnSpc>
            </a:pP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centroids</a:t>
            </a:r>
            <a:r>
              <a:rPr sz="2800" dirty="0">
                <a:latin typeface="Arial"/>
                <a:cs typeface="Arial"/>
              </a:rPr>
              <a:t>, cluster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centers</a:t>
            </a:r>
            <a:endParaRPr sz="28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AutoNum type="arabicPeriod" startAt="2"/>
              <a:tabLst>
                <a:tab pos="526415" algn="l"/>
                <a:tab pos="527050" algn="l"/>
              </a:tabLst>
            </a:pPr>
            <a:r>
              <a:rPr sz="2800" dirty="0">
                <a:latin typeface="Arial"/>
                <a:cs typeface="Arial"/>
              </a:rPr>
              <a:t>Assign each data point to the closest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centroid</a:t>
            </a:r>
            <a:endParaRPr sz="2800">
              <a:latin typeface="Arial"/>
              <a:cs typeface="Arial"/>
            </a:endParaRPr>
          </a:p>
          <a:p>
            <a:pPr marL="527050" marR="1266190" indent="-51435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AutoNum type="arabicPeriod" startAt="2"/>
              <a:tabLst>
                <a:tab pos="526415" algn="l"/>
                <a:tab pos="527050" algn="l"/>
              </a:tabLst>
            </a:pPr>
            <a:r>
              <a:rPr sz="2800" dirty="0">
                <a:latin typeface="Arial"/>
                <a:cs typeface="Arial"/>
              </a:rPr>
              <a:t>Re-compute the 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centroids </a:t>
            </a:r>
            <a:r>
              <a:rPr sz="2800" dirty="0">
                <a:latin typeface="Arial"/>
                <a:cs typeface="Arial"/>
              </a:rPr>
              <a:t>using the current cluster  memberships</a:t>
            </a:r>
            <a:endParaRPr sz="28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AutoNum type="arabicPeriod" startAt="2"/>
              <a:tabLst>
                <a:tab pos="526415" algn="l"/>
                <a:tab pos="527050" algn="l"/>
              </a:tabLst>
            </a:pPr>
            <a:r>
              <a:rPr sz="2800" dirty="0">
                <a:latin typeface="Arial"/>
                <a:cs typeface="Arial"/>
              </a:rPr>
              <a:t>If a 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convergence criterion </a:t>
            </a:r>
            <a:r>
              <a:rPr sz="2800" dirty="0">
                <a:latin typeface="Arial"/>
                <a:cs typeface="Arial"/>
              </a:rPr>
              <a:t>is not met, repeat steps 2 and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138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 </a:t>
            </a:r>
            <a:r>
              <a:rPr spc="-50" dirty="0"/>
              <a:t>Convergence</a:t>
            </a:r>
            <a:r>
              <a:rPr spc="-175" dirty="0"/>
              <a:t> </a:t>
            </a:r>
            <a:r>
              <a:rPr spc="-45" dirty="0"/>
              <a:t>Criterion</a:t>
            </a:r>
          </a:p>
        </p:txBody>
      </p:sp>
      <p:sp>
        <p:nvSpPr>
          <p:cNvPr id="3" name="object 3"/>
          <p:cNvSpPr/>
          <p:nvPr/>
        </p:nvSpPr>
        <p:spPr>
          <a:xfrm>
            <a:off x="2200655" y="4892602"/>
            <a:ext cx="3648075" cy="916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1100" y="1629574"/>
            <a:ext cx="9375140" cy="460502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R="2016125" algn="ctr">
              <a:lnSpc>
                <a:spcPct val="100000"/>
              </a:lnSpc>
              <a:spcBef>
                <a:spcPts val="1495"/>
              </a:spcBef>
            </a:pPr>
            <a:r>
              <a:rPr sz="2100" b="1" dirty="0">
                <a:solidFill>
                  <a:srgbClr val="C00000"/>
                </a:solidFill>
                <a:latin typeface="Arial"/>
                <a:cs typeface="Arial"/>
              </a:rPr>
              <a:t>When to</a:t>
            </a:r>
            <a:r>
              <a:rPr sz="21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C00000"/>
                </a:solidFill>
                <a:latin typeface="Arial"/>
                <a:cs typeface="Arial"/>
              </a:rPr>
              <a:t>stop?</a:t>
            </a:r>
            <a:endParaRPr sz="2100">
              <a:latin typeface="Arial"/>
              <a:cs typeface="Arial"/>
            </a:endParaRPr>
          </a:p>
          <a:p>
            <a:pPr marR="2016125" algn="ctr">
              <a:lnSpc>
                <a:spcPct val="100000"/>
              </a:lnSpc>
              <a:spcBef>
                <a:spcPts val="1330"/>
              </a:spcBef>
            </a:pPr>
            <a:r>
              <a:rPr sz="2000" spc="-5" dirty="0">
                <a:latin typeface="Arial"/>
                <a:cs typeface="Arial"/>
              </a:rPr>
              <a:t>No or minimum re-assignments of data points to different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clusters</a:t>
            </a:r>
            <a:endParaRPr sz="2000">
              <a:latin typeface="Arial"/>
              <a:cs typeface="Arial"/>
            </a:endParaRPr>
          </a:p>
          <a:p>
            <a:pPr marR="2015489" algn="ctr">
              <a:lnSpc>
                <a:spcPct val="100000"/>
              </a:lnSpc>
              <a:spcBef>
                <a:spcPts val="1320"/>
              </a:spcBef>
            </a:pPr>
            <a:r>
              <a:rPr sz="2000" b="1" spc="-10" dirty="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R="2016125" algn="ctr">
              <a:lnSpc>
                <a:spcPct val="100000"/>
              </a:lnSpc>
              <a:spcBef>
                <a:spcPts val="1320"/>
              </a:spcBef>
            </a:pPr>
            <a:r>
              <a:rPr sz="2000" spc="-5" dirty="0">
                <a:latin typeface="Arial"/>
                <a:cs typeface="Arial"/>
              </a:rPr>
              <a:t>No or minimum change of centroids</a:t>
            </a:r>
            <a:endParaRPr sz="2000">
              <a:latin typeface="Arial"/>
              <a:cs typeface="Arial"/>
            </a:endParaRPr>
          </a:p>
          <a:p>
            <a:pPr marR="2015489" algn="ctr">
              <a:lnSpc>
                <a:spcPct val="100000"/>
              </a:lnSpc>
              <a:spcBef>
                <a:spcPts val="1320"/>
              </a:spcBef>
            </a:pPr>
            <a:r>
              <a:rPr sz="2000" b="1" spc="-10" dirty="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R="2016125" algn="ctr">
              <a:lnSpc>
                <a:spcPct val="100000"/>
              </a:lnSpc>
              <a:spcBef>
                <a:spcPts val="1320"/>
              </a:spcBef>
            </a:pPr>
            <a:r>
              <a:rPr sz="2000" spc="-5" dirty="0">
                <a:latin typeface="Arial"/>
                <a:cs typeface="Arial"/>
              </a:rPr>
              <a:t>Minimum decrease in the sum of squared error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(SSE)</a:t>
            </a:r>
            <a:endParaRPr sz="2000">
              <a:latin typeface="Arial"/>
              <a:cs typeface="Arial"/>
            </a:endParaRPr>
          </a:p>
          <a:p>
            <a:pPr marL="3995420" indent="-285750">
              <a:lnSpc>
                <a:spcPct val="100000"/>
              </a:lnSpc>
              <a:spcBef>
                <a:spcPts val="1155"/>
              </a:spcBef>
              <a:buChar char="•"/>
              <a:tabLst>
                <a:tab pos="3995420" algn="l"/>
                <a:tab pos="3996054" algn="l"/>
              </a:tabLst>
            </a:pP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650" baseline="-20202" dirty="0">
                <a:solidFill>
                  <a:srgbClr val="C00000"/>
                </a:solidFill>
                <a:latin typeface="Arial"/>
                <a:cs typeface="Arial"/>
              </a:rPr>
              <a:t>j </a:t>
            </a:r>
            <a:r>
              <a:rPr sz="1700" spc="-5" dirty="0">
                <a:solidFill>
                  <a:srgbClr val="C00000"/>
                </a:solidFill>
                <a:latin typeface="Arial"/>
                <a:cs typeface="Arial"/>
              </a:rPr>
              <a:t>is the </a:t>
            </a:r>
            <a:r>
              <a:rPr sz="1700" spc="5" dirty="0">
                <a:solidFill>
                  <a:srgbClr val="C00000"/>
                </a:solidFill>
                <a:latin typeface="Arial"/>
                <a:cs typeface="Arial"/>
              </a:rPr>
              <a:t>j</a:t>
            </a:r>
            <a:r>
              <a:rPr sz="1650" spc="7" baseline="25252" dirty="0">
                <a:solidFill>
                  <a:srgbClr val="C00000"/>
                </a:solidFill>
                <a:latin typeface="Arial"/>
                <a:cs typeface="Arial"/>
              </a:rPr>
              <a:t>th</a:t>
            </a:r>
            <a:r>
              <a:rPr sz="1650" spc="52" baseline="2525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Arial"/>
                <a:cs typeface="Arial"/>
              </a:rPr>
              <a:t>cluster</a:t>
            </a:r>
            <a:endParaRPr sz="1700">
              <a:latin typeface="Arial"/>
              <a:cs typeface="Arial"/>
            </a:endParaRPr>
          </a:p>
          <a:p>
            <a:pPr marL="3995420" marR="5080" indent="-285750">
              <a:lnSpc>
                <a:spcPct val="107200"/>
              </a:lnSpc>
              <a:spcBef>
                <a:spcPts val="795"/>
              </a:spcBef>
              <a:buChar char="•"/>
              <a:tabLst>
                <a:tab pos="3995420" algn="l"/>
                <a:tab pos="3996054" algn="l"/>
              </a:tabLst>
            </a:pP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650" baseline="-20202" dirty="0">
                <a:solidFill>
                  <a:srgbClr val="C00000"/>
                </a:solidFill>
                <a:latin typeface="Arial"/>
                <a:cs typeface="Arial"/>
              </a:rPr>
              <a:t>j </a:t>
            </a:r>
            <a:r>
              <a:rPr sz="1700" spc="-5" dirty="0">
                <a:solidFill>
                  <a:srgbClr val="C00000"/>
                </a:solidFill>
                <a:latin typeface="Arial"/>
                <a:cs typeface="Arial"/>
              </a:rPr>
              <a:t>is the centroid of cluster </a:t>
            </a: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650" baseline="-20202" dirty="0">
                <a:solidFill>
                  <a:srgbClr val="C00000"/>
                </a:solidFill>
                <a:latin typeface="Arial"/>
                <a:cs typeface="Arial"/>
              </a:rPr>
              <a:t>j </a:t>
            </a:r>
            <a:r>
              <a:rPr sz="1700" spc="-5" dirty="0">
                <a:solidFill>
                  <a:srgbClr val="C00000"/>
                </a:solidFill>
                <a:latin typeface="Arial"/>
                <a:cs typeface="Arial"/>
              </a:rPr>
              <a:t>(the mean vector of all the  data points in</a:t>
            </a:r>
            <a:r>
              <a:rPr sz="1700" spc="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650" baseline="-20202" dirty="0">
                <a:solidFill>
                  <a:srgbClr val="C00000"/>
                </a:solidFill>
                <a:latin typeface="Arial"/>
                <a:cs typeface="Arial"/>
              </a:rPr>
              <a:t>j</a:t>
            </a: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3995420" marR="9525" indent="-285750">
              <a:lnSpc>
                <a:spcPct val="107100"/>
              </a:lnSpc>
              <a:spcBef>
                <a:spcPts val="800"/>
              </a:spcBef>
              <a:buChar char="•"/>
              <a:tabLst>
                <a:tab pos="3995420" algn="l"/>
                <a:tab pos="3996054" algn="l"/>
              </a:tabLst>
            </a:pPr>
            <a:r>
              <a:rPr sz="1700" spc="-5" dirty="0">
                <a:solidFill>
                  <a:srgbClr val="C00000"/>
                </a:solidFill>
                <a:latin typeface="Arial"/>
                <a:cs typeface="Arial"/>
              </a:rPr>
              <a:t>d(x, </a:t>
            </a: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650" baseline="-20202" dirty="0">
                <a:solidFill>
                  <a:srgbClr val="C00000"/>
                </a:solidFill>
                <a:latin typeface="Arial"/>
                <a:cs typeface="Arial"/>
              </a:rPr>
              <a:t>j</a:t>
            </a: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) </a:t>
            </a:r>
            <a:r>
              <a:rPr sz="1700" spc="-5" dirty="0">
                <a:solidFill>
                  <a:srgbClr val="C00000"/>
                </a:solidFill>
                <a:latin typeface="Arial"/>
                <a:cs typeface="Arial"/>
              </a:rPr>
              <a:t>is the (Euclidean) distance between data point x  and centroid</a:t>
            </a:r>
            <a:r>
              <a:rPr sz="1700" spc="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650" baseline="-20202" dirty="0">
                <a:solidFill>
                  <a:srgbClr val="C00000"/>
                </a:solidFill>
                <a:latin typeface="Arial"/>
                <a:cs typeface="Arial"/>
              </a:rPr>
              <a:t>j</a:t>
            </a:r>
            <a:endParaRPr sz="1650" baseline="-2020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472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 </a:t>
            </a:r>
            <a:r>
              <a:rPr spc="-50" dirty="0"/>
              <a:t>Clustering:</a:t>
            </a:r>
            <a:r>
              <a:rPr spc="-175" dirty="0"/>
              <a:t> </a:t>
            </a:r>
            <a:r>
              <a:rPr spc="-4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608461" y="1892529"/>
            <a:ext cx="5833366" cy="4292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4580" y="1869186"/>
            <a:ext cx="424180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5600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Step 1: Randomly  initialize the cluster  centers (initial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centroids)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472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 </a:t>
            </a:r>
            <a:r>
              <a:rPr spc="-50" dirty="0"/>
              <a:t>Clustering:</a:t>
            </a:r>
            <a:r>
              <a:rPr spc="-175" dirty="0"/>
              <a:t> </a:t>
            </a:r>
            <a:r>
              <a:rPr spc="-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4187190" cy="395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87960" indent="-355600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Step 2: Determine  cluster membership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  each input data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point</a:t>
            </a:r>
            <a:endParaRPr sz="28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Compute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(Euclidean)  distance between each  data point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centroid</a:t>
            </a:r>
            <a:endParaRPr sz="2400">
              <a:latin typeface="Arial"/>
              <a:cs typeface="Arial"/>
            </a:endParaRPr>
          </a:p>
          <a:p>
            <a:pPr marL="579120" marR="428625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Each data point is  </a:t>
            </a:r>
            <a:r>
              <a:rPr sz="2400" spc="-5" dirty="0">
                <a:latin typeface="Arial"/>
                <a:cs typeface="Arial"/>
              </a:rPr>
              <a:t>assigned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nearest  centroid’s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cluster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99938" y="1845513"/>
            <a:ext cx="6048375" cy="4447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472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 </a:t>
            </a:r>
            <a:r>
              <a:rPr spc="-50" dirty="0"/>
              <a:t>Clustering:</a:t>
            </a:r>
            <a:r>
              <a:rPr spc="-175" dirty="0"/>
              <a:t> </a:t>
            </a:r>
            <a:r>
              <a:rPr spc="-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4017645" cy="226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495300" indent="-355600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Step 3: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Re-estimate  cluster centers  (centroids)</a:t>
            </a:r>
            <a:endParaRPr sz="28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Move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centroids </a:t>
            </a:r>
            <a:r>
              <a:rPr sz="2400" dirty="0">
                <a:latin typeface="Arial"/>
                <a:cs typeface="Arial"/>
              </a:rPr>
              <a:t>to the  </a:t>
            </a:r>
            <a:r>
              <a:rPr sz="2400" spc="-5" dirty="0">
                <a:latin typeface="Arial"/>
                <a:cs typeface="Arial"/>
              </a:rPr>
              <a:t>center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their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4515" y="1936301"/>
            <a:ext cx="5761358" cy="4237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472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 </a:t>
            </a:r>
            <a:r>
              <a:rPr spc="-50" dirty="0"/>
              <a:t>Clustering:</a:t>
            </a:r>
            <a:r>
              <a:rPr spc="-175" dirty="0"/>
              <a:t> </a:t>
            </a:r>
            <a:r>
              <a:rPr spc="-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3507104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Result of the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FIRST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iteration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1395" y="1910364"/>
            <a:ext cx="5850574" cy="429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087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O</a:t>
            </a:r>
            <a:r>
              <a:rPr spc="-50" dirty="0"/>
              <a:t>ut</a:t>
            </a:r>
            <a:r>
              <a:rPr spc="-55" dirty="0"/>
              <a:t>li</a:t>
            </a:r>
            <a:r>
              <a:rPr spc="-50" dirty="0"/>
              <a:t>n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0891"/>
            <a:ext cx="5806440" cy="3860031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9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Formalizing unsupervised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learning</a:t>
            </a:r>
          </a:p>
          <a:p>
            <a:pPr marL="368300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Clustering</a:t>
            </a:r>
          </a:p>
          <a:p>
            <a:pPr marL="579120" lvl="1" indent="-35496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120" algn="l"/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Distance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measures</a:t>
            </a:r>
            <a:endParaRPr sz="2400" dirty="0">
              <a:latin typeface="Arial"/>
              <a:cs typeface="Arial"/>
            </a:endParaRPr>
          </a:p>
          <a:p>
            <a:pPr marL="579120" lvl="1" indent="-35496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120" algn="l"/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Clustering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techniques</a:t>
            </a:r>
            <a:endParaRPr sz="2400" dirty="0">
              <a:latin typeface="Arial"/>
              <a:cs typeface="Arial"/>
            </a:endParaRPr>
          </a:p>
          <a:p>
            <a:pPr marL="368300" indent="-355600">
              <a:lnSpc>
                <a:spcPct val="100000"/>
              </a:lnSpc>
              <a:spcBef>
                <a:spcPts val="179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K-means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clustering</a:t>
            </a:r>
            <a:endParaRPr lang="en-US" sz="2800" dirty="0">
              <a:latin typeface="Arial"/>
              <a:cs typeface="Arial"/>
            </a:endParaRPr>
          </a:p>
          <a:p>
            <a:pPr marL="368300" indent="-355600">
              <a:lnSpc>
                <a:spcPct val="100000"/>
              </a:lnSpc>
              <a:spcBef>
                <a:spcPts val="179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lang="en-US" sz="2800" dirty="0">
                <a:latin typeface="Arial"/>
                <a:cs typeface="Arial"/>
              </a:rPr>
              <a:t>Dimensionality Reduction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472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 </a:t>
            </a:r>
            <a:r>
              <a:rPr spc="-50" dirty="0"/>
              <a:t>Clustering:</a:t>
            </a:r>
            <a:r>
              <a:rPr spc="-175" dirty="0"/>
              <a:t> </a:t>
            </a:r>
            <a:r>
              <a:rPr spc="-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32689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spc="-5" dirty="0">
                <a:latin typeface="Arial"/>
                <a:cs typeface="Arial"/>
              </a:rPr>
              <a:t>SECOND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iteration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3718" y="1971503"/>
            <a:ext cx="5703013" cy="4191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472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K-Means </a:t>
            </a:r>
            <a:r>
              <a:rPr spc="-50" dirty="0"/>
              <a:t>Clustering:</a:t>
            </a:r>
            <a:r>
              <a:rPr spc="-175" dirty="0"/>
              <a:t> </a:t>
            </a:r>
            <a:r>
              <a:rPr spc="-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39998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Result of 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SECOND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iteration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97509" y="1873757"/>
            <a:ext cx="5817428" cy="4342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6747" y="304252"/>
            <a:ext cx="2207895" cy="435609"/>
            <a:chOff x="896111" y="481583"/>
            <a:chExt cx="2207895" cy="4356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111" y="481583"/>
              <a:ext cx="300977" cy="42748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7493" y="520699"/>
              <a:ext cx="258445" cy="383540"/>
            </a:xfrm>
            <a:custGeom>
              <a:avLst/>
              <a:gdLst/>
              <a:ahLst/>
              <a:cxnLst/>
              <a:rect l="l" t="t" r="r" b="b"/>
              <a:pathLst>
                <a:path w="258444" h="383540">
                  <a:moveTo>
                    <a:pt x="243649" y="0"/>
                  </a:moveTo>
                  <a:lnTo>
                    <a:pt x="192201" y="0"/>
                  </a:lnTo>
                  <a:lnTo>
                    <a:pt x="39065" y="143763"/>
                  </a:lnTo>
                  <a:lnTo>
                    <a:pt x="39065" y="0"/>
                  </a:lnTo>
                  <a:lnTo>
                    <a:pt x="0" y="0"/>
                  </a:lnTo>
                  <a:lnTo>
                    <a:pt x="0" y="383159"/>
                  </a:lnTo>
                  <a:lnTo>
                    <a:pt x="39065" y="383159"/>
                  </a:lnTo>
                  <a:lnTo>
                    <a:pt x="39065" y="204597"/>
                  </a:lnTo>
                  <a:lnTo>
                    <a:pt x="206984" y="383159"/>
                  </a:lnTo>
                  <a:lnTo>
                    <a:pt x="257975" y="383159"/>
                  </a:lnTo>
                  <a:lnTo>
                    <a:pt x="59639" y="171830"/>
                  </a:lnTo>
                  <a:lnTo>
                    <a:pt x="243649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927493" y="520699"/>
              <a:ext cx="258445" cy="383540"/>
            </a:xfrm>
            <a:custGeom>
              <a:avLst/>
              <a:gdLst/>
              <a:ahLst/>
              <a:cxnLst/>
              <a:rect l="l" t="t" r="r" b="b"/>
              <a:pathLst>
                <a:path w="258444" h="383540">
                  <a:moveTo>
                    <a:pt x="0" y="0"/>
                  </a:moveTo>
                  <a:lnTo>
                    <a:pt x="39065" y="0"/>
                  </a:lnTo>
                  <a:lnTo>
                    <a:pt x="39065" y="143763"/>
                  </a:lnTo>
                  <a:lnTo>
                    <a:pt x="192201" y="0"/>
                  </a:lnTo>
                  <a:lnTo>
                    <a:pt x="243649" y="0"/>
                  </a:lnTo>
                  <a:lnTo>
                    <a:pt x="59639" y="171830"/>
                  </a:lnTo>
                  <a:lnTo>
                    <a:pt x="257975" y="383159"/>
                  </a:lnTo>
                  <a:lnTo>
                    <a:pt x="206984" y="383159"/>
                  </a:lnTo>
                  <a:lnTo>
                    <a:pt x="39065" y="204597"/>
                  </a:lnTo>
                  <a:lnTo>
                    <a:pt x="39065" y="383159"/>
                  </a:lnTo>
                  <a:lnTo>
                    <a:pt x="0" y="383159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2623" y="705611"/>
              <a:ext cx="186677" cy="754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3269" y="743940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09" h="32384">
                  <a:moveTo>
                    <a:pt x="143243" y="0"/>
                  </a:moveTo>
                  <a:lnTo>
                    <a:pt x="0" y="0"/>
                  </a:lnTo>
                  <a:lnTo>
                    <a:pt x="0" y="31775"/>
                  </a:lnTo>
                  <a:lnTo>
                    <a:pt x="143243" y="31775"/>
                  </a:lnTo>
                  <a:lnTo>
                    <a:pt x="143243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213269" y="743940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09" h="32384">
                  <a:moveTo>
                    <a:pt x="0" y="31775"/>
                  </a:moveTo>
                  <a:lnTo>
                    <a:pt x="143243" y="31775"/>
                  </a:lnTo>
                  <a:lnTo>
                    <a:pt x="143243" y="0"/>
                  </a:lnTo>
                  <a:lnTo>
                    <a:pt x="0" y="0"/>
                  </a:lnTo>
                  <a:lnTo>
                    <a:pt x="0" y="31775"/>
                  </a:lnTo>
                  <a:close/>
                </a:path>
              </a:pathLst>
            </a:custGeom>
            <a:ln w="6096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2267" y="574560"/>
              <a:ext cx="1721358" cy="342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0461" y="610107"/>
              <a:ext cx="1683766" cy="304038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22450" y="2965451"/>
          <a:ext cx="3102610" cy="213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2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185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168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182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90600" y="839124"/>
            <a:ext cx="10744199" cy="5288499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3825875" lvl="1" indent="-384175">
              <a:lnSpc>
                <a:spcPts val="2160"/>
              </a:lnSpc>
              <a:spcBef>
                <a:spcPts val="1095"/>
              </a:spcBef>
              <a:buClr>
                <a:srgbClr val="4E67C7"/>
              </a:buClr>
              <a:buSzPct val="80000"/>
              <a:buFont typeface="Wingdings 2"/>
              <a:buChar char=""/>
              <a:tabLst>
                <a:tab pos="3825875" algn="l"/>
                <a:tab pos="3826510" algn="l"/>
              </a:tabLst>
            </a:pP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Assume</a:t>
            </a:r>
            <a:r>
              <a:rPr sz="2000" kern="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K=2,</a:t>
            </a:r>
            <a:r>
              <a:rPr sz="2000" kern="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i.e.</a:t>
            </a:r>
            <a:r>
              <a:rPr sz="2000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cluster</a:t>
            </a:r>
            <a:r>
              <a:rPr sz="2000" kern="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kern="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set</a:t>
            </a:r>
            <a:r>
              <a:rPr sz="2000" kern="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endParaRPr sz="2000" kern="0" dirty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3825875">
              <a:lnSpc>
                <a:spcPts val="2160"/>
              </a:lnSpc>
              <a:tabLst>
                <a:tab pos="5599430" algn="l"/>
              </a:tabLst>
            </a:pP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people</a:t>
            </a:r>
            <a:r>
              <a:rPr sz="2000" kern="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into</a:t>
            </a:r>
            <a:r>
              <a:rPr sz="2000" kern="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spc="-5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	(K=2)</a:t>
            </a:r>
            <a:r>
              <a:rPr sz="20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clusters</a:t>
            </a:r>
            <a:endParaRPr sz="2000" kern="0" dirty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3916045">
              <a:lnSpc>
                <a:spcPts val="2035"/>
              </a:lnSpc>
              <a:spcBef>
                <a:spcPts val="15"/>
              </a:spcBef>
              <a:tabLst>
                <a:tab pos="4201160" algn="l"/>
              </a:tabLst>
            </a:pPr>
            <a:r>
              <a:rPr sz="1600" kern="0" spc="-50" dirty="0">
                <a:solidFill>
                  <a:srgbClr val="4E67C7"/>
                </a:solidFill>
                <a:latin typeface="Verdana"/>
                <a:cs typeface="Verdana"/>
              </a:rPr>
              <a:t>›</a:t>
            </a:r>
            <a:r>
              <a:rPr sz="1600" kern="0" dirty="0">
                <a:solidFill>
                  <a:srgbClr val="4E67C7"/>
                </a:solidFill>
                <a:latin typeface="Verdana"/>
                <a:cs typeface="Verdana"/>
              </a:rPr>
              <a:t>	</a:t>
            </a:r>
            <a:r>
              <a:rPr sz="1700" kern="0" dirty="0">
                <a:solidFill>
                  <a:srgbClr val="FFFFFF"/>
                </a:solidFill>
                <a:latin typeface="Century Gothic"/>
                <a:cs typeface="Century Gothic"/>
              </a:rPr>
              <a:t>K</a:t>
            </a:r>
            <a:r>
              <a:rPr sz="17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kern="0" dirty="0">
                <a:solidFill>
                  <a:srgbClr val="FFFFFF"/>
                </a:solidFill>
                <a:latin typeface="Century Gothic"/>
                <a:cs typeface="Century Gothic"/>
              </a:rPr>
              <a:t>always</a:t>
            </a:r>
            <a:r>
              <a:rPr sz="1700" kern="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kern="0" dirty="0">
                <a:solidFill>
                  <a:srgbClr val="FFFFFF"/>
                </a:solidFill>
                <a:latin typeface="Century Gothic"/>
                <a:cs typeface="Century Gothic"/>
              </a:rPr>
              <a:t>given</a:t>
            </a:r>
            <a:r>
              <a:rPr sz="1700" kern="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kern="0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1700" kern="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input</a:t>
            </a:r>
            <a:endParaRPr sz="1700" kern="0" dirty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3825875" lvl="1" indent="-384175">
              <a:lnSpc>
                <a:spcPts val="2395"/>
              </a:lnSpc>
              <a:buClr>
                <a:srgbClr val="4E67C7"/>
              </a:buClr>
              <a:buSzPct val="80000"/>
              <a:buFont typeface="Wingdings 2"/>
              <a:buChar char=""/>
              <a:tabLst>
                <a:tab pos="3825875" algn="l"/>
                <a:tab pos="3826510" algn="l"/>
              </a:tabLst>
            </a:pPr>
            <a:r>
              <a:rPr sz="20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Step</a:t>
            </a:r>
            <a:r>
              <a:rPr sz="20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0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1:</a:t>
            </a:r>
            <a:r>
              <a:rPr sz="20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select</a:t>
            </a:r>
            <a:r>
              <a:rPr sz="2000" kern="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2000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initial</a:t>
            </a:r>
            <a:r>
              <a:rPr sz="2000" kern="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centroids.</a:t>
            </a:r>
            <a:endParaRPr sz="2000" kern="0" dirty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3916045">
              <a:spcBef>
                <a:spcPts val="10"/>
              </a:spcBef>
              <a:tabLst>
                <a:tab pos="4201160" algn="l"/>
              </a:tabLst>
            </a:pPr>
            <a:r>
              <a:rPr sz="1600" kern="0" spc="-50" dirty="0">
                <a:solidFill>
                  <a:srgbClr val="4E67C7"/>
                </a:solidFill>
                <a:latin typeface="Verdana"/>
                <a:cs typeface="Verdana"/>
              </a:rPr>
              <a:t>›</a:t>
            </a:r>
            <a:r>
              <a:rPr sz="1600" kern="0" dirty="0">
                <a:solidFill>
                  <a:srgbClr val="4E67C7"/>
                </a:solidFill>
                <a:latin typeface="Verdana"/>
                <a:cs typeface="Verdana"/>
              </a:rPr>
              <a:t>	</a:t>
            </a:r>
            <a:r>
              <a:rPr sz="1700" kern="0" dirty="0">
                <a:solidFill>
                  <a:srgbClr val="FFFFFF"/>
                </a:solidFill>
                <a:latin typeface="Century Gothic"/>
                <a:cs typeface="Century Gothic"/>
              </a:rPr>
              <a:t>Various</a:t>
            </a:r>
            <a:r>
              <a:rPr sz="1700" kern="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kern="0" dirty="0">
                <a:solidFill>
                  <a:srgbClr val="FFFFFF"/>
                </a:solidFill>
                <a:latin typeface="Century Gothic"/>
                <a:cs typeface="Century Gothic"/>
              </a:rPr>
              <a:t>ways</a:t>
            </a:r>
            <a:r>
              <a:rPr sz="1700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kern="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1700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kern="0" dirty="0">
                <a:solidFill>
                  <a:srgbClr val="FFFFFF"/>
                </a:solidFill>
                <a:latin typeface="Century Gothic"/>
                <a:cs typeface="Century Gothic"/>
              </a:rPr>
              <a:t>do</a:t>
            </a:r>
            <a:r>
              <a:rPr sz="1700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it</a:t>
            </a:r>
            <a:endParaRPr sz="1700" kern="0" dirty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4484370" marR="5080" lvl="2" indent="-228600">
              <a:lnSpc>
                <a:spcPct val="79800"/>
              </a:lnSpc>
              <a:spcBef>
                <a:spcPts val="375"/>
              </a:spcBef>
              <a:buClr>
                <a:srgbClr val="4E67C7"/>
              </a:buClr>
              <a:buFont typeface="Wingdings 2"/>
              <a:buChar char=""/>
              <a:tabLst>
                <a:tab pos="4484370" algn="l"/>
                <a:tab pos="4485005" algn="l"/>
              </a:tabLst>
            </a:pPr>
            <a:r>
              <a:rPr sz="16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Select</a:t>
            </a:r>
            <a:r>
              <a:rPr sz="16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6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2 (=K)</a:t>
            </a:r>
            <a:r>
              <a:rPr sz="16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6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points</a:t>
            </a:r>
            <a:r>
              <a:rPr sz="16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6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of the data</a:t>
            </a:r>
            <a:r>
              <a:rPr sz="16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6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space </a:t>
            </a:r>
            <a:r>
              <a:rPr sz="16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randomly</a:t>
            </a:r>
            <a:r>
              <a:rPr sz="16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endParaRPr lang="en-US" sz="1600" b="1" kern="0" spc="-1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4484370" marR="5080" lvl="2" indent="-228600">
              <a:lnSpc>
                <a:spcPct val="79800"/>
              </a:lnSpc>
              <a:spcBef>
                <a:spcPts val="375"/>
              </a:spcBef>
              <a:buClr>
                <a:srgbClr val="4E67C7"/>
              </a:buClr>
              <a:buFont typeface="Wingdings 2"/>
              <a:buChar char=""/>
              <a:tabLst>
                <a:tab pos="4484370" algn="l"/>
                <a:tab pos="4485005" algn="l"/>
              </a:tabLst>
            </a:pPr>
            <a:r>
              <a:rPr sz="1600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Height=190,</a:t>
            </a:r>
            <a:r>
              <a:rPr sz="1600" kern="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Weight=102</a:t>
            </a:r>
            <a:r>
              <a:rPr sz="1600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Height=169,</a:t>
            </a:r>
            <a:r>
              <a:rPr sz="16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Weight=59</a:t>
            </a:r>
            <a:r>
              <a:rPr sz="1600" kern="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(note:</a:t>
            </a:r>
            <a:r>
              <a:rPr sz="1600" kern="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16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in </a:t>
            </a:r>
            <a:r>
              <a:rPr sz="16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dataset)</a:t>
            </a:r>
            <a:endParaRPr sz="1600" kern="0" dirty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4484370" marR="605790" lvl="2" indent="-228600">
              <a:lnSpc>
                <a:spcPct val="80000"/>
              </a:lnSpc>
              <a:spcBef>
                <a:spcPts val="370"/>
              </a:spcBef>
              <a:buClr>
                <a:srgbClr val="4E67C7"/>
              </a:buClr>
              <a:buFont typeface="Wingdings 2"/>
              <a:buChar char=""/>
              <a:tabLst>
                <a:tab pos="4484370" algn="l"/>
                <a:tab pos="4485005" algn="l"/>
              </a:tabLst>
            </a:pPr>
            <a:r>
              <a:rPr sz="16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Select</a:t>
            </a:r>
            <a:r>
              <a:rPr sz="16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6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2 (=K)</a:t>
            </a:r>
            <a:r>
              <a:rPr sz="16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6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arbitrary</a:t>
            </a:r>
            <a:r>
              <a:rPr sz="16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6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points</a:t>
            </a:r>
            <a:r>
              <a:rPr sz="16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6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from</a:t>
            </a:r>
            <a:r>
              <a:rPr sz="1600" b="1" kern="0" spc="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6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the </a:t>
            </a:r>
            <a:r>
              <a:rPr sz="16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dataset</a:t>
            </a:r>
            <a:endParaRPr sz="1600" kern="0" dirty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4749800" marR="512445" lvl="3" indent="-210820">
              <a:lnSpc>
                <a:spcPts val="1150"/>
              </a:lnSpc>
              <a:spcBef>
                <a:spcPts val="280"/>
              </a:spcBef>
              <a:buClr>
                <a:srgbClr val="4E67C7"/>
              </a:buClr>
              <a:buFont typeface="Wingdings 2"/>
              <a:buChar char=""/>
              <a:tabLst>
                <a:tab pos="4749800" algn="l"/>
                <a:tab pos="4750435" algn="l"/>
              </a:tabLst>
            </a:pPr>
            <a:r>
              <a:rPr lang="en-US"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select</a:t>
            </a:r>
            <a:r>
              <a:rPr sz="1600" kern="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first</a:t>
            </a:r>
            <a:r>
              <a:rPr sz="1600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two</a:t>
            </a:r>
            <a:r>
              <a:rPr sz="1600" kern="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observation</a:t>
            </a:r>
            <a:r>
              <a:rPr sz="1600" kern="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1600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centroids,</a:t>
            </a:r>
            <a:endParaRPr lang="en-US" sz="1600" kern="0" spc="-1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4749800" marR="512445" lvl="3" indent="-210820">
              <a:lnSpc>
                <a:spcPts val="1150"/>
              </a:lnSpc>
              <a:spcBef>
                <a:spcPts val="280"/>
              </a:spcBef>
              <a:buClr>
                <a:srgbClr val="4E67C7"/>
              </a:buClr>
              <a:buFont typeface="Wingdings 2"/>
              <a:buChar char=""/>
              <a:tabLst>
                <a:tab pos="4749800" algn="l"/>
                <a:tab pos="4750435" algn="l"/>
              </a:tabLst>
            </a:pPr>
            <a:r>
              <a:rPr sz="16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Height=185,</a:t>
            </a:r>
            <a:r>
              <a:rPr sz="1600" kern="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Weight=72</a:t>
            </a:r>
            <a:r>
              <a:rPr sz="1600" kern="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600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Height=170, Weight=56</a:t>
            </a:r>
            <a:endParaRPr sz="1600" kern="0" dirty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4749800" lvl="3" indent="-210820">
              <a:spcBef>
                <a:spcPts val="15"/>
              </a:spcBef>
              <a:buClr>
                <a:srgbClr val="4E67C7"/>
              </a:buClr>
              <a:buFont typeface="Wingdings 2"/>
              <a:buChar char=""/>
              <a:tabLst>
                <a:tab pos="4749800" algn="l"/>
                <a:tab pos="4750435" algn="l"/>
              </a:tabLst>
            </a:pPr>
            <a:r>
              <a:rPr sz="1600" b="1" u="sng" kern="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entury Gothic"/>
                <a:cs typeface="Century Gothic"/>
              </a:rPr>
              <a:t>We</a:t>
            </a:r>
            <a:r>
              <a:rPr sz="1600" b="1" u="sng" kern="0" spc="-2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600" b="1" u="sng" kern="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entury Gothic"/>
                <a:cs typeface="Century Gothic"/>
              </a:rPr>
              <a:t>use</a:t>
            </a:r>
            <a:r>
              <a:rPr sz="1600" b="1" u="sng" kern="0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600" b="1" u="sng" kern="0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entury Gothic"/>
                <a:cs typeface="Century Gothic"/>
              </a:rPr>
              <a:t>this!</a:t>
            </a:r>
            <a:endParaRPr sz="1600" kern="0" dirty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endParaRPr sz="1400" kern="0" dirty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endParaRPr sz="1400" kern="0" dirty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276860">
              <a:spcBef>
                <a:spcPts val="1090"/>
              </a:spcBef>
            </a:pPr>
            <a:endParaRPr lang="en-US" b="1" kern="0" dirty="0">
              <a:solidFill>
                <a:srgbClr val="FFFF00"/>
              </a:solidFill>
              <a:latin typeface="Century Gothic"/>
              <a:cs typeface="Century Gothic"/>
            </a:endParaRPr>
          </a:p>
          <a:p>
            <a:pPr marL="276860">
              <a:spcBef>
                <a:spcPts val="1090"/>
              </a:spcBef>
            </a:pPr>
            <a:endParaRPr lang="en-US" b="1" kern="0" dirty="0">
              <a:solidFill>
                <a:srgbClr val="FFFF00"/>
              </a:solidFill>
              <a:latin typeface="Century Gothic"/>
              <a:cs typeface="Century Gothic"/>
            </a:endParaRPr>
          </a:p>
          <a:p>
            <a:pPr marL="276860">
              <a:spcBef>
                <a:spcPts val="1090"/>
              </a:spcBef>
            </a:pPr>
            <a:endParaRPr lang="en-US" b="1" kern="0" dirty="0">
              <a:solidFill>
                <a:srgbClr val="FFFF00"/>
              </a:solidFill>
              <a:latin typeface="Century Gothic"/>
              <a:cs typeface="Century Gothic"/>
            </a:endParaRPr>
          </a:p>
          <a:p>
            <a:pPr marL="276860">
              <a:spcBef>
                <a:spcPts val="1090"/>
              </a:spcBef>
            </a:pP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Data</a:t>
            </a:r>
            <a:r>
              <a:rPr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set</a:t>
            </a:r>
            <a:r>
              <a:rPr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(Height,</a:t>
            </a:r>
            <a:r>
              <a:rPr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Weight)</a:t>
            </a:r>
            <a:endParaRPr kern="0" dirty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05949"/>
              </p:ext>
            </p:extLst>
          </p:nvPr>
        </p:nvGraphicFramePr>
        <p:xfrm>
          <a:off x="762000" y="1267284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Centroids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Height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Width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185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72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170</a:t>
                      </a:r>
                      <a:endParaRPr sz="1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56</a:t>
                      </a:r>
                      <a:endParaRPr sz="1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14" descr="Chart, scatter chart">
            <a:extLst>
              <a:ext uri="{FF2B5EF4-FFF2-40B4-BE49-F238E27FC236}">
                <a16:creationId xmlns:a16="http://schemas.microsoft.com/office/drawing/2014/main" id="{613D0686-E406-352A-1E76-A32D3E050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690" y="4033518"/>
            <a:ext cx="3548930" cy="254244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3912" y="423660"/>
            <a:ext cx="2207895" cy="433705"/>
            <a:chOff x="819911" y="423659"/>
            <a:chExt cx="2207895" cy="433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911" y="423659"/>
              <a:ext cx="300977" cy="4259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1293" y="462153"/>
              <a:ext cx="258445" cy="383540"/>
            </a:xfrm>
            <a:custGeom>
              <a:avLst/>
              <a:gdLst/>
              <a:ahLst/>
              <a:cxnLst/>
              <a:rect l="l" t="t" r="r" b="b"/>
              <a:pathLst>
                <a:path w="258444" h="383540">
                  <a:moveTo>
                    <a:pt x="243649" y="0"/>
                  </a:moveTo>
                  <a:lnTo>
                    <a:pt x="192201" y="0"/>
                  </a:lnTo>
                  <a:lnTo>
                    <a:pt x="39065" y="143763"/>
                  </a:lnTo>
                  <a:lnTo>
                    <a:pt x="39065" y="0"/>
                  </a:lnTo>
                  <a:lnTo>
                    <a:pt x="0" y="0"/>
                  </a:lnTo>
                  <a:lnTo>
                    <a:pt x="0" y="383032"/>
                  </a:lnTo>
                  <a:lnTo>
                    <a:pt x="39065" y="383032"/>
                  </a:lnTo>
                  <a:lnTo>
                    <a:pt x="39065" y="204597"/>
                  </a:lnTo>
                  <a:lnTo>
                    <a:pt x="206984" y="383032"/>
                  </a:lnTo>
                  <a:lnTo>
                    <a:pt x="257975" y="383032"/>
                  </a:lnTo>
                  <a:lnTo>
                    <a:pt x="59639" y="171831"/>
                  </a:lnTo>
                  <a:lnTo>
                    <a:pt x="243649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51293" y="462153"/>
              <a:ext cx="258445" cy="383540"/>
            </a:xfrm>
            <a:custGeom>
              <a:avLst/>
              <a:gdLst/>
              <a:ahLst/>
              <a:cxnLst/>
              <a:rect l="l" t="t" r="r" b="b"/>
              <a:pathLst>
                <a:path w="258444" h="383540">
                  <a:moveTo>
                    <a:pt x="0" y="0"/>
                  </a:moveTo>
                  <a:lnTo>
                    <a:pt x="39065" y="0"/>
                  </a:lnTo>
                  <a:lnTo>
                    <a:pt x="39065" y="143763"/>
                  </a:lnTo>
                  <a:lnTo>
                    <a:pt x="192201" y="0"/>
                  </a:lnTo>
                  <a:lnTo>
                    <a:pt x="243649" y="0"/>
                  </a:lnTo>
                  <a:lnTo>
                    <a:pt x="59639" y="171831"/>
                  </a:lnTo>
                  <a:lnTo>
                    <a:pt x="257975" y="383032"/>
                  </a:lnTo>
                  <a:lnTo>
                    <a:pt x="206984" y="383032"/>
                  </a:lnTo>
                  <a:lnTo>
                    <a:pt x="39065" y="204597"/>
                  </a:lnTo>
                  <a:lnTo>
                    <a:pt x="39065" y="383032"/>
                  </a:lnTo>
                  <a:lnTo>
                    <a:pt x="0" y="383032"/>
                  </a:lnTo>
                  <a:lnTo>
                    <a:pt x="0" y="0"/>
                  </a:lnTo>
                  <a:close/>
                </a:path>
              </a:pathLst>
            </a:custGeom>
            <a:ln w="6095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6423" y="646176"/>
              <a:ext cx="186677" cy="754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37069" y="685266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09" h="32384">
                  <a:moveTo>
                    <a:pt x="143243" y="0"/>
                  </a:moveTo>
                  <a:lnTo>
                    <a:pt x="0" y="0"/>
                  </a:lnTo>
                  <a:lnTo>
                    <a:pt x="0" y="31775"/>
                  </a:lnTo>
                  <a:lnTo>
                    <a:pt x="143243" y="31775"/>
                  </a:lnTo>
                  <a:lnTo>
                    <a:pt x="143243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137069" y="685266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09" h="32384">
                  <a:moveTo>
                    <a:pt x="0" y="31775"/>
                  </a:moveTo>
                  <a:lnTo>
                    <a:pt x="143243" y="31775"/>
                  </a:lnTo>
                  <a:lnTo>
                    <a:pt x="143243" y="0"/>
                  </a:lnTo>
                  <a:lnTo>
                    <a:pt x="0" y="0"/>
                  </a:lnTo>
                  <a:lnTo>
                    <a:pt x="0" y="31775"/>
                  </a:lnTo>
                  <a:close/>
                </a:path>
              </a:pathLst>
            </a:custGeom>
            <a:ln w="6096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6067" y="516636"/>
              <a:ext cx="1721358" cy="340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4261" y="551561"/>
              <a:ext cx="1683766" cy="30403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911503" y="1117472"/>
            <a:ext cx="4683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4175">
              <a:spcBef>
                <a:spcPts val="100"/>
              </a:spcBef>
              <a:buClr>
                <a:srgbClr val="4E67C7"/>
              </a:buClr>
              <a:buSzPct val="80000"/>
              <a:buFont typeface="Wingdings 2"/>
              <a:buChar char=""/>
              <a:tabLst>
                <a:tab pos="396875" algn="l"/>
              </a:tabLst>
            </a:pPr>
            <a:r>
              <a:rPr sz="3000" kern="0" dirty="0">
                <a:solidFill>
                  <a:srgbClr val="FFFFFF"/>
                </a:solidFill>
                <a:latin typeface="Century Gothic"/>
                <a:cs typeface="Century Gothic"/>
              </a:rPr>
              <a:t>Example:</a:t>
            </a:r>
            <a:r>
              <a:rPr sz="3000" kern="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kern="0" dirty="0">
                <a:solidFill>
                  <a:srgbClr val="FFFFFF"/>
                </a:solidFill>
                <a:latin typeface="Century Gothic"/>
                <a:cs typeface="Century Gothic"/>
              </a:rPr>
              <a:t>K-means,</a:t>
            </a:r>
            <a:r>
              <a:rPr sz="3000" kern="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K=2</a:t>
            </a:r>
            <a:endParaRPr sz="30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6383" y="3767710"/>
            <a:ext cx="5046980" cy="11664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96240" marR="5080" indent="-384175">
              <a:lnSpc>
                <a:spcPct val="90100"/>
              </a:lnSpc>
              <a:spcBef>
                <a:spcPts val="340"/>
              </a:spcBef>
              <a:buClr>
                <a:srgbClr val="4E67C7"/>
              </a:buClr>
              <a:buSzPct val="80000"/>
              <a:buFont typeface="Wingdings 2"/>
              <a:buChar char=""/>
              <a:tabLst>
                <a:tab pos="396240" algn="l"/>
                <a:tab pos="396875" algn="l"/>
              </a:tabLst>
            </a:pPr>
            <a:r>
              <a:rPr sz="20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Step</a:t>
            </a:r>
            <a:r>
              <a:rPr sz="20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0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2:</a:t>
            </a:r>
            <a:r>
              <a:rPr sz="20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Calculate</a:t>
            </a:r>
            <a:r>
              <a:rPr sz="2000" kern="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distance</a:t>
            </a:r>
            <a:r>
              <a:rPr sz="2000" kern="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all</a:t>
            </a:r>
            <a:r>
              <a:rPr sz="2000" kern="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other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kern="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points</a:t>
            </a:r>
            <a:r>
              <a:rPr sz="2000" kern="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2000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kern="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20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centroids</a:t>
            </a:r>
            <a:r>
              <a:rPr sz="2000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add</a:t>
            </a:r>
            <a:r>
              <a:rPr sz="20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kern="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dirty="0">
                <a:solidFill>
                  <a:srgbClr val="FFFFFF"/>
                </a:solidFill>
                <a:latin typeface="Century Gothic"/>
                <a:cs typeface="Century Gothic"/>
              </a:rPr>
              <a:t>closest</a:t>
            </a:r>
            <a:r>
              <a:rPr sz="2000" kern="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cluster</a:t>
            </a:r>
            <a:endParaRPr sz="20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486409">
              <a:spcBef>
                <a:spcPts val="215"/>
              </a:spcBef>
              <a:tabLst>
                <a:tab pos="771525" algn="l"/>
              </a:tabLst>
            </a:pPr>
            <a:r>
              <a:rPr sz="1600" kern="0" spc="-50" dirty="0">
                <a:solidFill>
                  <a:srgbClr val="4E67C7"/>
                </a:solidFill>
                <a:latin typeface="Verdana"/>
                <a:cs typeface="Verdana"/>
              </a:rPr>
              <a:t>›</a:t>
            </a:r>
            <a:r>
              <a:rPr sz="1600" kern="0" dirty="0">
                <a:solidFill>
                  <a:srgbClr val="4E67C7"/>
                </a:solidFill>
                <a:latin typeface="Verdana"/>
                <a:cs typeface="Verdana"/>
              </a:rPr>
              <a:t>	</a:t>
            </a:r>
            <a:r>
              <a:rPr sz="17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Use</a:t>
            </a:r>
            <a:r>
              <a:rPr sz="17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7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Euclidean </a:t>
            </a:r>
            <a:r>
              <a:rPr sz="17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distance</a:t>
            </a:r>
            <a:endParaRPr sz="17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65122" y="1826642"/>
          <a:ext cx="3102610" cy="213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2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185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168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182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755141" y="4067936"/>
            <a:ext cx="277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Data</a:t>
            </a:r>
            <a:r>
              <a:rPr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set</a:t>
            </a:r>
            <a:r>
              <a:rPr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(Height,</a:t>
            </a:r>
            <a:r>
              <a:rPr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Weight)</a:t>
            </a:r>
            <a:endParaRPr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29743"/>
              </p:ext>
            </p:extLst>
          </p:nvPr>
        </p:nvGraphicFramePr>
        <p:xfrm>
          <a:off x="5327651" y="1730501"/>
          <a:ext cx="5026659" cy="1805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Centroids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Height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Width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5440" marR="313055" indent="-228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Data</a:t>
                      </a:r>
                      <a:r>
                        <a:rPr sz="1400" b="1" spc="-3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in </a:t>
                      </a: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cluster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185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72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Century Gothic"/>
                          <a:cs typeface="Century Gothic"/>
                        </a:rPr>
                        <a:t>(185,</a:t>
                      </a:r>
                      <a:r>
                        <a:rPr sz="1050" spc="-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050" spc="-25" dirty="0">
                          <a:latin typeface="Century Gothic"/>
                          <a:cs typeface="Century Gothic"/>
                        </a:rPr>
                        <a:t>72)</a:t>
                      </a:r>
                      <a:endParaRPr sz="1050">
                        <a:latin typeface="Century Gothic"/>
                        <a:cs typeface="Century Gothic"/>
                      </a:endParaRPr>
                    </a:p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sz="1050" spc="-10" dirty="0">
                          <a:latin typeface="Century Gothic"/>
                          <a:cs typeface="Century Gothic"/>
                        </a:rPr>
                        <a:t>,(179,68),</a:t>
                      </a:r>
                      <a:endParaRPr sz="1050">
                        <a:latin typeface="Century Gothic"/>
                        <a:cs typeface="Century Gothic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050" spc="-10" dirty="0">
                          <a:latin typeface="Century Gothic"/>
                          <a:cs typeface="Century Gothic"/>
                        </a:rPr>
                        <a:t>(182,72)</a:t>
                      </a:r>
                      <a:endParaRPr sz="105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170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56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-10" dirty="0">
                          <a:latin typeface="Century Gothic"/>
                          <a:cs typeface="Century Gothic"/>
                        </a:rPr>
                        <a:t>(170,56),</a:t>
                      </a:r>
                      <a:endParaRPr sz="1050" dirty="0">
                        <a:latin typeface="Century Gothic"/>
                        <a:cs typeface="Century Gothic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050" spc="-10" dirty="0">
                          <a:latin typeface="Century Gothic"/>
                          <a:cs typeface="Century Gothic"/>
                        </a:rPr>
                        <a:t>(168,60)</a:t>
                      </a:r>
                      <a:endParaRPr sz="1050" dirty="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831340" y="5136642"/>
            <a:ext cx="754888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168,60:</a:t>
            </a:r>
            <a:r>
              <a:rPr sz="1400" b="1" kern="0" spc="-6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distance from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sqrt(</a:t>
            </a:r>
            <a:r>
              <a:rPr sz="1400" b="1" kern="0" spc="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(185-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168)^2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+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(72-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60)^2)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20.82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12700" marR="5080" algn="just">
              <a:spcBef>
                <a:spcPts val="5"/>
              </a:spcBef>
            </a:pP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168,60:</a:t>
            </a:r>
            <a:r>
              <a:rPr sz="1400" b="1" kern="0" spc="-5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distance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from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2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sqrt(</a:t>
            </a:r>
            <a:r>
              <a:rPr sz="1400" b="1" kern="0" spc="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(170-168)^2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+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(56-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60)^2)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4.47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(PUT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in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this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cluster)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179,</a:t>
            </a:r>
            <a:r>
              <a:rPr sz="1400" b="1" kern="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68:</a:t>
            </a:r>
            <a:r>
              <a:rPr sz="1400" b="1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distance</a:t>
            </a:r>
            <a:r>
              <a:rPr sz="1400" b="1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1400" b="1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1400" b="1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sqrt( (185-179)^2</a:t>
            </a:r>
            <a:r>
              <a:rPr sz="1400" b="1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+</a:t>
            </a:r>
            <a:r>
              <a:rPr sz="1400" b="1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(72-68)^2)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1400" b="1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7.21</a:t>
            </a:r>
            <a:r>
              <a:rPr sz="1400" b="1" kern="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(Put</a:t>
            </a:r>
            <a:r>
              <a:rPr sz="1400" b="1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400" b="1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cluster)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179,</a:t>
            </a:r>
            <a:r>
              <a:rPr sz="1400" b="1" kern="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68:</a:t>
            </a:r>
            <a:r>
              <a:rPr sz="1400" b="1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distance from</a:t>
            </a:r>
            <a:r>
              <a:rPr sz="1400" b="1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1400" b="1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sqrt(</a:t>
            </a:r>
            <a:r>
              <a:rPr sz="1400" b="1" kern="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(170-179)^2</a:t>
            </a:r>
            <a:r>
              <a:rPr sz="1400" b="1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+</a:t>
            </a:r>
            <a:r>
              <a:rPr sz="1400" b="1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(56-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68)^2)</a:t>
            </a:r>
            <a:r>
              <a:rPr sz="1400" b="1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1400" b="1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15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12700" marR="274320" algn="just"/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182,72:</a:t>
            </a:r>
            <a:r>
              <a:rPr sz="1400" b="1" kern="0" spc="-5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distance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from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sqrt(</a:t>
            </a:r>
            <a:r>
              <a:rPr sz="1400" b="1" kern="0" spc="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(185-182)^2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+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(72-72)^2)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3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(PUT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in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this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cluster)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182,72:</a:t>
            </a:r>
            <a:r>
              <a:rPr sz="1400" b="1" kern="0" spc="-6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distance from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2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sqrt(</a:t>
            </a:r>
            <a:r>
              <a:rPr sz="1400" b="1" kern="0" spc="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(170-182)^2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+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(56-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72)^2)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20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3912" y="294132"/>
            <a:ext cx="2207895" cy="433705"/>
            <a:chOff x="819911" y="294131"/>
            <a:chExt cx="2207895" cy="433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911" y="294131"/>
              <a:ext cx="300977" cy="42748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1293" y="332993"/>
              <a:ext cx="258445" cy="383540"/>
            </a:xfrm>
            <a:custGeom>
              <a:avLst/>
              <a:gdLst/>
              <a:ahLst/>
              <a:cxnLst/>
              <a:rect l="l" t="t" r="r" b="b"/>
              <a:pathLst>
                <a:path w="258444" h="383540">
                  <a:moveTo>
                    <a:pt x="243649" y="0"/>
                  </a:moveTo>
                  <a:lnTo>
                    <a:pt x="192201" y="0"/>
                  </a:lnTo>
                  <a:lnTo>
                    <a:pt x="39065" y="143763"/>
                  </a:lnTo>
                  <a:lnTo>
                    <a:pt x="39065" y="0"/>
                  </a:lnTo>
                  <a:lnTo>
                    <a:pt x="0" y="0"/>
                  </a:lnTo>
                  <a:lnTo>
                    <a:pt x="0" y="383158"/>
                  </a:lnTo>
                  <a:lnTo>
                    <a:pt x="39065" y="383158"/>
                  </a:lnTo>
                  <a:lnTo>
                    <a:pt x="39065" y="204723"/>
                  </a:lnTo>
                  <a:lnTo>
                    <a:pt x="206984" y="383158"/>
                  </a:lnTo>
                  <a:lnTo>
                    <a:pt x="257975" y="383158"/>
                  </a:lnTo>
                  <a:lnTo>
                    <a:pt x="59639" y="171957"/>
                  </a:lnTo>
                  <a:lnTo>
                    <a:pt x="243649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51293" y="332993"/>
              <a:ext cx="258445" cy="383540"/>
            </a:xfrm>
            <a:custGeom>
              <a:avLst/>
              <a:gdLst/>
              <a:ahLst/>
              <a:cxnLst/>
              <a:rect l="l" t="t" r="r" b="b"/>
              <a:pathLst>
                <a:path w="258444" h="383540">
                  <a:moveTo>
                    <a:pt x="0" y="0"/>
                  </a:moveTo>
                  <a:lnTo>
                    <a:pt x="39065" y="0"/>
                  </a:lnTo>
                  <a:lnTo>
                    <a:pt x="39065" y="143763"/>
                  </a:lnTo>
                  <a:lnTo>
                    <a:pt x="192201" y="0"/>
                  </a:lnTo>
                  <a:lnTo>
                    <a:pt x="243649" y="0"/>
                  </a:lnTo>
                  <a:lnTo>
                    <a:pt x="59639" y="171957"/>
                  </a:lnTo>
                  <a:lnTo>
                    <a:pt x="257975" y="383158"/>
                  </a:lnTo>
                  <a:lnTo>
                    <a:pt x="206984" y="383158"/>
                  </a:lnTo>
                  <a:lnTo>
                    <a:pt x="39065" y="204723"/>
                  </a:lnTo>
                  <a:lnTo>
                    <a:pt x="39065" y="383158"/>
                  </a:lnTo>
                  <a:lnTo>
                    <a:pt x="0" y="383158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6423" y="518159"/>
              <a:ext cx="186677" cy="754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37069" y="556234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09" h="32384">
                  <a:moveTo>
                    <a:pt x="143243" y="0"/>
                  </a:moveTo>
                  <a:lnTo>
                    <a:pt x="0" y="0"/>
                  </a:lnTo>
                  <a:lnTo>
                    <a:pt x="0" y="31775"/>
                  </a:lnTo>
                  <a:lnTo>
                    <a:pt x="143243" y="31775"/>
                  </a:lnTo>
                  <a:lnTo>
                    <a:pt x="143243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137069" y="556234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09" h="32384">
                  <a:moveTo>
                    <a:pt x="0" y="31775"/>
                  </a:moveTo>
                  <a:lnTo>
                    <a:pt x="143243" y="31775"/>
                  </a:lnTo>
                  <a:lnTo>
                    <a:pt x="143243" y="0"/>
                  </a:lnTo>
                  <a:lnTo>
                    <a:pt x="0" y="0"/>
                  </a:lnTo>
                  <a:lnTo>
                    <a:pt x="0" y="31775"/>
                  </a:lnTo>
                  <a:close/>
                </a:path>
              </a:pathLst>
            </a:custGeom>
            <a:ln w="6096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6067" y="387096"/>
              <a:ext cx="1721358" cy="340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4261" y="422402"/>
              <a:ext cx="1683766" cy="30403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099563" y="1021460"/>
            <a:ext cx="4683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4175">
              <a:spcBef>
                <a:spcPts val="100"/>
              </a:spcBef>
              <a:buClr>
                <a:srgbClr val="4E67C7"/>
              </a:buClr>
              <a:buSzPct val="80000"/>
              <a:buFont typeface="Wingdings 2"/>
              <a:buChar char=""/>
              <a:tabLst>
                <a:tab pos="396875" algn="l"/>
              </a:tabLst>
            </a:pPr>
            <a:r>
              <a:rPr sz="3000" kern="0" dirty="0">
                <a:solidFill>
                  <a:srgbClr val="FFFFFF"/>
                </a:solidFill>
                <a:latin typeface="Century Gothic"/>
                <a:cs typeface="Century Gothic"/>
              </a:rPr>
              <a:t>Example:</a:t>
            </a:r>
            <a:r>
              <a:rPr sz="3000" kern="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kern="0" dirty="0">
                <a:solidFill>
                  <a:srgbClr val="FFFFFF"/>
                </a:solidFill>
                <a:latin typeface="Century Gothic"/>
                <a:cs typeface="Century Gothic"/>
              </a:rPr>
              <a:t>K-means,</a:t>
            </a:r>
            <a:r>
              <a:rPr sz="30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K=2</a:t>
            </a:r>
            <a:endParaRPr sz="30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909419" y="1732534"/>
          <a:ext cx="3102610" cy="213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2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  <a:spcBef>
                          <a:spcPts val="28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185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  <a:spcBef>
                          <a:spcPts val="28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  <a:spcBef>
                          <a:spcPts val="28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  <a:spcBef>
                          <a:spcPts val="28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  <a:spcBef>
                          <a:spcPts val="28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168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  <a:spcBef>
                          <a:spcPts val="28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182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907541" y="4007866"/>
            <a:ext cx="277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Data</a:t>
            </a:r>
            <a:r>
              <a:rPr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set</a:t>
            </a:r>
            <a:r>
              <a:rPr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(Height,</a:t>
            </a:r>
            <a:r>
              <a:rPr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Weight)</a:t>
            </a:r>
            <a:endParaRPr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16115"/>
              </p:ext>
            </p:extLst>
          </p:nvPr>
        </p:nvGraphicFramePr>
        <p:xfrm>
          <a:off x="5143501" y="1739393"/>
          <a:ext cx="5026659" cy="1805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Centroids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Height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Width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6075" marR="313690" indent="-228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Data</a:t>
                      </a:r>
                      <a:r>
                        <a:rPr sz="1400" b="1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in </a:t>
                      </a: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cluster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185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72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Century Gothic"/>
                          <a:cs typeface="Century Gothic"/>
                        </a:rPr>
                        <a:t>(185,</a:t>
                      </a:r>
                      <a:r>
                        <a:rPr sz="1050" spc="-3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050" spc="-20" dirty="0">
                          <a:latin typeface="Century Gothic"/>
                          <a:cs typeface="Century Gothic"/>
                        </a:rPr>
                        <a:t>72),</a:t>
                      </a:r>
                      <a:endParaRPr sz="1050">
                        <a:latin typeface="Century Gothic"/>
                        <a:cs typeface="Century Gothic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</a:pPr>
                      <a:r>
                        <a:rPr sz="1050" spc="-10" dirty="0">
                          <a:latin typeface="Century Gothic"/>
                          <a:cs typeface="Century Gothic"/>
                        </a:rPr>
                        <a:t>(179,68),</a:t>
                      </a:r>
                      <a:endParaRPr sz="1050">
                        <a:latin typeface="Century Gothic"/>
                        <a:cs typeface="Century Gothic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050" spc="-10" dirty="0">
                          <a:latin typeface="Century Gothic"/>
                          <a:cs typeface="Century Gothic"/>
                        </a:rPr>
                        <a:t>(182,72)</a:t>
                      </a:r>
                      <a:endParaRPr sz="105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170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56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-10" dirty="0">
                          <a:latin typeface="Century Gothic"/>
                          <a:cs typeface="Century Gothic"/>
                        </a:rPr>
                        <a:t>(170,56),</a:t>
                      </a:r>
                      <a:endParaRPr sz="1050" dirty="0">
                        <a:latin typeface="Century Gothic"/>
                        <a:cs typeface="Century Gothic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050" spc="-10" dirty="0">
                          <a:latin typeface="Century Gothic"/>
                          <a:cs typeface="Century Gothic"/>
                        </a:rPr>
                        <a:t>(168,60)</a:t>
                      </a:r>
                      <a:endParaRPr sz="1050" dirty="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218558" y="3738118"/>
            <a:ext cx="47148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4175">
              <a:spcBef>
                <a:spcPts val="100"/>
              </a:spcBef>
              <a:buClr>
                <a:srgbClr val="4E67C7"/>
              </a:buClr>
              <a:buSzPct val="79166"/>
              <a:buFont typeface="Wingdings 2"/>
              <a:buChar char=""/>
              <a:tabLst>
                <a:tab pos="396240" algn="l"/>
                <a:tab pos="396875" algn="l"/>
              </a:tabLst>
            </a:pPr>
            <a:r>
              <a:rPr sz="2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Step</a:t>
            </a:r>
            <a:r>
              <a:rPr sz="2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3:</a:t>
            </a:r>
            <a:r>
              <a:rPr sz="2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Calculate</a:t>
            </a:r>
            <a:r>
              <a:rPr sz="2400" kern="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new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centroids</a:t>
            </a:r>
            <a:r>
              <a:rPr sz="2400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from data</a:t>
            </a:r>
            <a:r>
              <a:rPr sz="2400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400" kern="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cluster</a:t>
            </a:r>
            <a:endParaRPr sz="2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1341" y="4754627"/>
            <a:ext cx="59797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1: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Height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:</a:t>
            </a:r>
            <a:r>
              <a:rPr sz="1400" b="1" kern="0" spc="-3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(185+179+182)/3</a:t>
            </a:r>
            <a:r>
              <a:rPr sz="1400" b="1" kern="0" spc="-4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182,</a:t>
            </a:r>
            <a:r>
              <a:rPr sz="1400" b="1" kern="0" spc="-3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Weight: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(72+68+72)/3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70.6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2: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Height: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(170+168)/2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169,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Weight: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(56+60)/2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58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49821"/>
              </p:ext>
            </p:extLst>
          </p:nvPr>
        </p:nvGraphicFramePr>
        <p:xfrm>
          <a:off x="6498590" y="5327650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marL="9353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NEW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Centroids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Height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Width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182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20" dirty="0">
                          <a:latin typeface="Century Gothic"/>
                          <a:cs typeface="Century Gothic"/>
                        </a:rPr>
                        <a:t>70.6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169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58</a:t>
                      </a:r>
                      <a:endParaRPr sz="1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2512" y="746748"/>
            <a:ext cx="2207895" cy="433705"/>
            <a:chOff x="1048511" y="746747"/>
            <a:chExt cx="2207895" cy="433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511" y="746747"/>
              <a:ext cx="300977" cy="4259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79893" y="785113"/>
              <a:ext cx="258445" cy="383540"/>
            </a:xfrm>
            <a:custGeom>
              <a:avLst/>
              <a:gdLst/>
              <a:ahLst/>
              <a:cxnLst/>
              <a:rect l="l" t="t" r="r" b="b"/>
              <a:pathLst>
                <a:path w="258444" h="383540">
                  <a:moveTo>
                    <a:pt x="243700" y="0"/>
                  </a:moveTo>
                  <a:lnTo>
                    <a:pt x="192265" y="0"/>
                  </a:lnTo>
                  <a:lnTo>
                    <a:pt x="39065" y="143763"/>
                  </a:lnTo>
                  <a:lnTo>
                    <a:pt x="39065" y="0"/>
                  </a:lnTo>
                  <a:lnTo>
                    <a:pt x="0" y="0"/>
                  </a:lnTo>
                  <a:lnTo>
                    <a:pt x="0" y="383032"/>
                  </a:lnTo>
                  <a:lnTo>
                    <a:pt x="39065" y="383032"/>
                  </a:lnTo>
                  <a:lnTo>
                    <a:pt x="39065" y="204597"/>
                  </a:lnTo>
                  <a:lnTo>
                    <a:pt x="206997" y="383032"/>
                  </a:lnTo>
                  <a:lnTo>
                    <a:pt x="257924" y="383032"/>
                  </a:lnTo>
                  <a:lnTo>
                    <a:pt x="59639" y="171831"/>
                  </a:lnTo>
                  <a:lnTo>
                    <a:pt x="243700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79893" y="785113"/>
              <a:ext cx="258445" cy="383540"/>
            </a:xfrm>
            <a:custGeom>
              <a:avLst/>
              <a:gdLst/>
              <a:ahLst/>
              <a:cxnLst/>
              <a:rect l="l" t="t" r="r" b="b"/>
              <a:pathLst>
                <a:path w="258444" h="383540">
                  <a:moveTo>
                    <a:pt x="0" y="0"/>
                  </a:moveTo>
                  <a:lnTo>
                    <a:pt x="39065" y="0"/>
                  </a:lnTo>
                  <a:lnTo>
                    <a:pt x="39065" y="143763"/>
                  </a:lnTo>
                  <a:lnTo>
                    <a:pt x="192265" y="0"/>
                  </a:lnTo>
                  <a:lnTo>
                    <a:pt x="243700" y="0"/>
                  </a:lnTo>
                  <a:lnTo>
                    <a:pt x="59639" y="171831"/>
                  </a:lnTo>
                  <a:lnTo>
                    <a:pt x="257924" y="383032"/>
                  </a:lnTo>
                  <a:lnTo>
                    <a:pt x="206997" y="383032"/>
                  </a:lnTo>
                  <a:lnTo>
                    <a:pt x="39065" y="204597"/>
                  </a:lnTo>
                  <a:lnTo>
                    <a:pt x="39065" y="383032"/>
                  </a:lnTo>
                  <a:lnTo>
                    <a:pt x="0" y="383032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023" y="969263"/>
              <a:ext cx="186677" cy="754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65630" y="1008227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09" h="32384">
                  <a:moveTo>
                    <a:pt x="143243" y="0"/>
                  </a:moveTo>
                  <a:lnTo>
                    <a:pt x="0" y="0"/>
                  </a:lnTo>
                  <a:lnTo>
                    <a:pt x="0" y="31775"/>
                  </a:lnTo>
                  <a:lnTo>
                    <a:pt x="143243" y="31775"/>
                  </a:lnTo>
                  <a:lnTo>
                    <a:pt x="143243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65630" y="1008227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09" h="32384">
                  <a:moveTo>
                    <a:pt x="0" y="31775"/>
                  </a:moveTo>
                  <a:lnTo>
                    <a:pt x="143243" y="31775"/>
                  </a:lnTo>
                  <a:lnTo>
                    <a:pt x="143243" y="0"/>
                  </a:lnTo>
                  <a:lnTo>
                    <a:pt x="0" y="0"/>
                  </a:lnTo>
                  <a:lnTo>
                    <a:pt x="0" y="31775"/>
                  </a:lnTo>
                  <a:close/>
                </a:path>
              </a:pathLst>
            </a:custGeom>
            <a:ln w="6096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4667" y="839723"/>
              <a:ext cx="1721358" cy="340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2861" y="874521"/>
              <a:ext cx="1683766" cy="30403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123948" y="1397253"/>
            <a:ext cx="4683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875" indent="-384810">
              <a:spcBef>
                <a:spcPts val="100"/>
              </a:spcBef>
              <a:buClr>
                <a:srgbClr val="4E67C7"/>
              </a:buClr>
              <a:buSzPct val="80000"/>
              <a:buFont typeface="Wingdings 2"/>
              <a:buChar char=""/>
              <a:tabLst>
                <a:tab pos="397510" algn="l"/>
              </a:tabLst>
            </a:pPr>
            <a:r>
              <a:rPr sz="3000" kern="0" dirty="0">
                <a:solidFill>
                  <a:srgbClr val="FFFFFF"/>
                </a:solidFill>
                <a:latin typeface="Century Gothic"/>
                <a:cs typeface="Century Gothic"/>
              </a:rPr>
              <a:t>Example:</a:t>
            </a:r>
            <a:r>
              <a:rPr sz="3000" kern="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kern="0" dirty="0">
                <a:solidFill>
                  <a:srgbClr val="FFFFFF"/>
                </a:solidFill>
                <a:latin typeface="Century Gothic"/>
                <a:cs typeface="Century Gothic"/>
              </a:rPr>
              <a:t>K-means,</a:t>
            </a:r>
            <a:r>
              <a:rPr sz="30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K=2</a:t>
            </a:r>
            <a:endParaRPr sz="30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98650" y="2051051"/>
          <a:ext cx="3102610" cy="213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2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  <a:spcBef>
                          <a:spcPts val="28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185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  <a:spcBef>
                          <a:spcPts val="28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168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182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896873" y="4326382"/>
            <a:ext cx="277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Data</a:t>
            </a:r>
            <a:r>
              <a:rPr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set</a:t>
            </a:r>
            <a:r>
              <a:rPr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(Height,</a:t>
            </a:r>
            <a:r>
              <a:rPr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Weight)</a:t>
            </a:r>
            <a:endParaRPr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99472"/>
              </p:ext>
            </p:extLst>
          </p:nvPr>
        </p:nvGraphicFramePr>
        <p:xfrm>
          <a:off x="5403850" y="2092960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marL="9353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NEW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Centroids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Height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Width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182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20" dirty="0">
                          <a:latin typeface="Century Gothic"/>
                          <a:cs typeface="Century Gothic"/>
                        </a:rPr>
                        <a:t>70.6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169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58</a:t>
                      </a:r>
                      <a:endParaRPr sz="1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172584" y="3533013"/>
            <a:ext cx="48647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4175" algn="just">
              <a:spcBef>
                <a:spcPts val="100"/>
              </a:spcBef>
              <a:buClr>
                <a:srgbClr val="4E67C7"/>
              </a:buClr>
              <a:buSzPct val="79166"/>
              <a:buFont typeface="Wingdings 2"/>
              <a:buChar char=""/>
              <a:tabLst>
                <a:tab pos="396875" algn="l"/>
              </a:tabLst>
            </a:pPr>
            <a:r>
              <a:rPr sz="2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Step</a:t>
            </a:r>
            <a:r>
              <a:rPr sz="2400" b="1" kern="0" spc="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4:</a:t>
            </a:r>
            <a:r>
              <a:rPr sz="2400" b="1" kern="0" spc="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Have</a:t>
            </a:r>
            <a:r>
              <a:rPr sz="2400" kern="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centroids</a:t>
            </a:r>
            <a:r>
              <a:rPr sz="24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moved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(or</a:t>
            </a:r>
            <a:r>
              <a:rPr sz="24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has</a:t>
            </a:r>
            <a:r>
              <a:rPr sz="24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400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moved</a:t>
            </a:r>
            <a:r>
              <a:rPr sz="24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clusters)?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Yes.</a:t>
            </a:r>
            <a:r>
              <a:rPr sz="24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Hence continue</a:t>
            </a:r>
            <a:r>
              <a:rPr sz="2400" kern="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iteration</a:t>
            </a:r>
            <a:endParaRPr sz="2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1513" y="326137"/>
            <a:ext cx="2207895" cy="435609"/>
            <a:chOff x="667512" y="326136"/>
            <a:chExt cx="2207895" cy="4356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12" y="326136"/>
              <a:ext cx="300977" cy="42748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893" y="365125"/>
              <a:ext cx="258445" cy="383540"/>
            </a:xfrm>
            <a:custGeom>
              <a:avLst/>
              <a:gdLst/>
              <a:ahLst/>
              <a:cxnLst/>
              <a:rect l="l" t="t" r="r" b="b"/>
              <a:pathLst>
                <a:path w="258444" h="383540">
                  <a:moveTo>
                    <a:pt x="243649" y="0"/>
                  </a:moveTo>
                  <a:lnTo>
                    <a:pt x="192201" y="0"/>
                  </a:lnTo>
                  <a:lnTo>
                    <a:pt x="39065" y="143763"/>
                  </a:lnTo>
                  <a:lnTo>
                    <a:pt x="39065" y="0"/>
                  </a:lnTo>
                  <a:lnTo>
                    <a:pt x="0" y="0"/>
                  </a:lnTo>
                  <a:lnTo>
                    <a:pt x="0" y="383159"/>
                  </a:lnTo>
                  <a:lnTo>
                    <a:pt x="39065" y="383159"/>
                  </a:lnTo>
                  <a:lnTo>
                    <a:pt x="39065" y="204724"/>
                  </a:lnTo>
                  <a:lnTo>
                    <a:pt x="206984" y="383159"/>
                  </a:lnTo>
                  <a:lnTo>
                    <a:pt x="257975" y="383159"/>
                  </a:lnTo>
                  <a:lnTo>
                    <a:pt x="59639" y="171958"/>
                  </a:lnTo>
                  <a:lnTo>
                    <a:pt x="243649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98893" y="365125"/>
              <a:ext cx="258445" cy="383540"/>
            </a:xfrm>
            <a:custGeom>
              <a:avLst/>
              <a:gdLst/>
              <a:ahLst/>
              <a:cxnLst/>
              <a:rect l="l" t="t" r="r" b="b"/>
              <a:pathLst>
                <a:path w="258444" h="383540">
                  <a:moveTo>
                    <a:pt x="0" y="0"/>
                  </a:moveTo>
                  <a:lnTo>
                    <a:pt x="39065" y="0"/>
                  </a:lnTo>
                  <a:lnTo>
                    <a:pt x="39065" y="143763"/>
                  </a:lnTo>
                  <a:lnTo>
                    <a:pt x="192201" y="0"/>
                  </a:lnTo>
                  <a:lnTo>
                    <a:pt x="243649" y="0"/>
                  </a:lnTo>
                  <a:lnTo>
                    <a:pt x="59639" y="171958"/>
                  </a:lnTo>
                  <a:lnTo>
                    <a:pt x="257975" y="383159"/>
                  </a:lnTo>
                  <a:lnTo>
                    <a:pt x="206984" y="383159"/>
                  </a:lnTo>
                  <a:lnTo>
                    <a:pt x="39065" y="204724"/>
                  </a:lnTo>
                  <a:lnTo>
                    <a:pt x="39065" y="383159"/>
                  </a:lnTo>
                  <a:lnTo>
                    <a:pt x="0" y="383159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024" y="550163"/>
              <a:ext cx="186677" cy="754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4669" y="588365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09" h="32384">
                  <a:moveTo>
                    <a:pt x="143243" y="0"/>
                  </a:moveTo>
                  <a:lnTo>
                    <a:pt x="0" y="0"/>
                  </a:lnTo>
                  <a:lnTo>
                    <a:pt x="0" y="31775"/>
                  </a:lnTo>
                  <a:lnTo>
                    <a:pt x="143243" y="31775"/>
                  </a:lnTo>
                  <a:lnTo>
                    <a:pt x="143243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84669" y="588365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09" h="32384">
                  <a:moveTo>
                    <a:pt x="0" y="31775"/>
                  </a:moveTo>
                  <a:lnTo>
                    <a:pt x="143243" y="31775"/>
                  </a:lnTo>
                  <a:lnTo>
                    <a:pt x="143243" y="0"/>
                  </a:lnTo>
                  <a:lnTo>
                    <a:pt x="0" y="0"/>
                  </a:lnTo>
                  <a:lnTo>
                    <a:pt x="0" y="31775"/>
                  </a:lnTo>
                  <a:close/>
                </a:path>
              </a:pathLst>
            </a:custGeom>
            <a:ln w="6096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3668" y="419112"/>
              <a:ext cx="1721358" cy="342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1849" y="454532"/>
              <a:ext cx="1683778" cy="30403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960880" y="1090676"/>
            <a:ext cx="4683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4175">
              <a:spcBef>
                <a:spcPts val="100"/>
              </a:spcBef>
              <a:buClr>
                <a:srgbClr val="4E67C7"/>
              </a:buClr>
              <a:buSzPct val="80000"/>
              <a:buFont typeface="Wingdings 2"/>
              <a:buChar char=""/>
              <a:tabLst>
                <a:tab pos="396875" algn="l"/>
              </a:tabLst>
            </a:pPr>
            <a:r>
              <a:rPr sz="3000" kern="0" dirty="0">
                <a:solidFill>
                  <a:srgbClr val="FFFFFF"/>
                </a:solidFill>
                <a:latin typeface="Century Gothic"/>
                <a:cs typeface="Century Gothic"/>
              </a:rPr>
              <a:t>Example:</a:t>
            </a:r>
            <a:r>
              <a:rPr sz="3000" kern="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kern="0" dirty="0">
                <a:solidFill>
                  <a:srgbClr val="FFFFFF"/>
                </a:solidFill>
                <a:latin typeface="Century Gothic"/>
                <a:cs typeface="Century Gothic"/>
              </a:rPr>
              <a:t>K-means,</a:t>
            </a:r>
            <a:r>
              <a:rPr sz="3000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K=2</a:t>
            </a:r>
            <a:endParaRPr sz="30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09889" y="1668146"/>
          <a:ext cx="3102610" cy="213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2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185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28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168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28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182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874622" y="3915536"/>
            <a:ext cx="277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Data</a:t>
            </a:r>
            <a:r>
              <a:rPr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set</a:t>
            </a:r>
            <a:r>
              <a:rPr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(Height,</a:t>
            </a:r>
            <a:r>
              <a:rPr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Weight)</a:t>
            </a:r>
            <a:endParaRPr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7304"/>
              </p:ext>
            </p:extLst>
          </p:nvPr>
        </p:nvGraphicFramePr>
        <p:xfrm>
          <a:off x="5251450" y="1695196"/>
          <a:ext cx="4572000" cy="1310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Centroids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Height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Width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Data</a:t>
                      </a:r>
                      <a:r>
                        <a:rPr sz="1400" b="1" spc="-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in</a:t>
                      </a:r>
                      <a:r>
                        <a:rPr sz="1400" b="1" spc="-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cluster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182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0" dirty="0">
                          <a:latin typeface="Century Gothic"/>
                          <a:cs typeface="Century Gothic"/>
                        </a:rPr>
                        <a:t>70.6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spc="-10" dirty="0">
                          <a:latin typeface="Century Gothic"/>
                          <a:cs typeface="Century Gothic"/>
                        </a:rPr>
                        <a:t>(185,72),</a:t>
                      </a:r>
                      <a:r>
                        <a:rPr sz="100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000" spc="-10" dirty="0">
                          <a:latin typeface="Century Gothic"/>
                          <a:cs typeface="Century Gothic"/>
                        </a:rPr>
                        <a:t>(179,68),</a:t>
                      </a:r>
                      <a:endParaRPr sz="1000">
                        <a:latin typeface="Century Gothic"/>
                        <a:cs typeface="Century Gothic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Century Gothic"/>
                          <a:cs typeface="Century Gothic"/>
                        </a:rPr>
                        <a:t>(182,72)</a:t>
                      </a:r>
                      <a:endParaRPr sz="10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169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58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spc="-10" dirty="0">
                          <a:latin typeface="Century Gothic"/>
                          <a:cs typeface="Century Gothic"/>
                        </a:rPr>
                        <a:t>(170,56),</a:t>
                      </a:r>
                      <a:r>
                        <a:rPr sz="1000" spc="-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000" spc="-10" dirty="0">
                          <a:latin typeface="Century Gothic"/>
                          <a:cs typeface="Century Gothic"/>
                        </a:rPr>
                        <a:t>(168,60)</a:t>
                      </a:r>
                      <a:endParaRPr sz="10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062221" y="3104133"/>
            <a:ext cx="5031105" cy="12661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96240" marR="5080" indent="-384175">
              <a:lnSpc>
                <a:spcPct val="90000"/>
              </a:lnSpc>
              <a:spcBef>
                <a:spcPts val="359"/>
              </a:spcBef>
              <a:buClr>
                <a:srgbClr val="4E67C7"/>
              </a:buClr>
              <a:buSzPct val="79545"/>
              <a:buFont typeface="Wingdings 2"/>
              <a:buChar char=""/>
              <a:tabLst>
                <a:tab pos="396240" algn="l"/>
                <a:tab pos="396875" algn="l"/>
              </a:tabLst>
            </a:pPr>
            <a:r>
              <a:rPr sz="22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Step</a:t>
            </a:r>
            <a:r>
              <a:rPr sz="2200" b="1" kern="0" spc="-4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2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5:</a:t>
            </a:r>
            <a:r>
              <a:rPr sz="2200" b="1" kern="0" spc="-5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2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:</a:t>
            </a:r>
            <a:r>
              <a:rPr sz="2200" b="1" kern="0" spc="-6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200" kern="0" dirty="0">
                <a:solidFill>
                  <a:srgbClr val="FFFFFF"/>
                </a:solidFill>
                <a:latin typeface="Century Gothic"/>
                <a:cs typeface="Century Gothic"/>
              </a:rPr>
              <a:t>Calculate</a:t>
            </a:r>
            <a:r>
              <a:rPr sz="2200" kern="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kern="0" dirty="0">
                <a:solidFill>
                  <a:srgbClr val="FFFFFF"/>
                </a:solidFill>
                <a:latin typeface="Century Gothic"/>
                <a:cs typeface="Century Gothic"/>
              </a:rPr>
              <a:t>distance</a:t>
            </a:r>
            <a:r>
              <a:rPr sz="2200" kern="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kern="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200" kern="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all </a:t>
            </a:r>
            <a:r>
              <a:rPr sz="2200" kern="0" dirty="0">
                <a:solidFill>
                  <a:srgbClr val="FFFFFF"/>
                </a:solidFill>
                <a:latin typeface="Century Gothic"/>
                <a:cs typeface="Century Gothic"/>
              </a:rPr>
              <a:t>other</a:t>
            </a:r>
            <a:r>
              <a:rPr sz="2200" kern="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kern="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200" kern="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kern="0" dirty="0">
                <a:solidFill>
                  <a:srgbClr val="FFFFFF"/>
                </a:solidFill>
                <a:latin typeface="Century Gothic"/>
                <a:cs typeface="Century Gothic"/>
              </a:rPr>
              <a:t>points</a:t>
            </a:r>
            <a:r>
              <a:rPr sz="2200" kern="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kern="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2200" kern="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kern="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200" kern="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kern="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22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new </a:t>
            </a:r>
            <a:r>
              <a:rPr sz="2200" kern="0" dirty="0">
                <a:solidFill>
                  <a:srgbClr val="FFFFFF"/>
                </a:solidFill>
                <a:latin typeface="Century Gothic"/>
                <a:cs typeface="Century Gothic"/>
              </a:rPr>
              <a:t>centroids</a:t>
            </a:r>
            <a:r>
              <a:rPr sz="2200" kern="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kern="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200" kern="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kern="0" dirty="0">
                <a:solidFill>
                  <a:srgbClr val="FFFFFF"/>
                </a:solidFill>
                <a:latin typeface="Century Gothic"/>
                <a:cs typeface="Century Gothic"/>
              </a:rPr>
              <a:t>add</a:t>
            </a:r>
            <a:r>
              <a:rPr sz="22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kern="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200" kern="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kern="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200" kern="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closest cluster</a:t>
            </a:r>
            <a:endParaRPr sz="2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8830" y="4474590"/>
            <a:ext cx="767715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185,72:</a:t>
            </a:r>
            <a:r>
              <a:rPr sz="1400" b="1" kern="0" spc="-6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distance from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sqrt(</a:t>
            </a:r>
            <a:r>
              <a:rPr sz="1400" b="1" kern="0" spc="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(182-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185)^2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+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(70.6-72)^2)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3.31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(PUT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in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this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cluster)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185,72:</a:t>
            </a:r>
            <a:r>
              <a:rPr sz="1400" b="1" kern="0" spc="-5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distance from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2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sqrt(</a:t>
            </a:r>
            <a:r>
              <a:rPr sz="1400" b="1" kern="0" spc="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(169-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185)^2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+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(58-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72)^2)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21.26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12700">
              <a:spcBef>
                <a:spcPts val="5"/>
              </a:spcBef>
            </a:pP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170,</a:t>
            </a:r>
            <a:r>
              <a:rPr sz="1400" b="1" kern="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56:</a:t>
            </a:r>
            <a:r>
              <a:rPr sz="1400" b="1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distance</a:t>
            </a:r>
            <a:r>
              <a:rPr sz="1400" b="1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1400" b="1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1400" b="1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sqrt( 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(182-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170)^2</a:t>
            </a:r>
            <a:r>
              <a:rPr sz="1400" b="1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+</a:t>
            </a:r>
            <a:r>
              <a:rPr sz="1400" b="1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(70.6-56)^2)</a:t>
            </a:r>
            <a:r>
              <a:rPr sz="1400" b="1" kern="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1400" b="1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18.89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12700" marR="103505"/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170,</a:t>
            </a:r>
            <a:r>
              <a:rPr sz="1400" b="1" kern="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56:</a:t>
            </a:r>
            <a:r>
              <a:rPr sz="1400" b="1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distance from</a:t>
            </a:r>
            <a:r>
              <a:rPr sz="1400" b="1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1400" b="1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sqrt( (169-170)^2</a:t>
            </a:r>
            <a:r>
              <a:rPr sz="1400" b="1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+</a:t>
            </a:r>
            <a:r>
              <a:rPr sz="1400" b="1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(58-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56)^2)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1400" b="1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2.23</a:t>
            </a:r>
            <a:r>
              <a:rPr sz="1400" b="1" kern="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(PUT</a:t>
            </a:r>
            <a:r>
              <a:rPr sz="1400" b="1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400" b="1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cluster)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168,60:</a:t>
            </a:r>
            <a:r>
              <a:rPr sz="1400" b="1" kern="0" spc="-5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distance from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sqrt(</a:t>
            </a:r>
            <a:r>
              <a:rPr sz="1400" b="1" kern="0" spc="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(182-168)^2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+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(70.6-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60)^2)</a:t>
            </a:r>
            <a:r>
              <a:rPr sz="1400" b="1" kern="0" spc="-3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17.56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12700" marR="5080"/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168,60:</a:t>
            </a:r>
            <a:r>
              <a:rPr sz="1400" b="1" kern="0" spc="-5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distance from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2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sqrt(</a:t>
            </a:r>
            <a:r>
              <a:rPr sz="1400" b="1" kern="0" spc="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(169-168)^2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+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(58-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60)^2)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2.23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(PUT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in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this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cluster)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179,68:</a:t>
            </a:r>
            <a:r>
              <a:rPr sz="1400" b="1" kern="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distance from</a:t>
            </a:r>
            <a:r>
              <a:rPr sz="1400" b="1" kern="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1400" b="1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1400" b="1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sqrt(</a:t>
            </a:r>
            <a:r>
              <a:rPr sz="1400" b="1" kern="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(182-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179)^2</a:t>
            </a:r>
            <a:r>
              <a:rPr sz="1400" b="1" kern="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+</a:t>
            </a:r>
            <a:r>
              <a:rPr sz="1400" b="1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(70.6-68)^2)</a:t>
            </a:r>
            <a:r>
              <a:rPr sz="1400" b="1" kern="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1400" b="1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3.96</a:t>
            </a:r>
            <a:r>
              <a:rPr sz="1400" b="1" kern="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(PUT</a:t>
            </a:r>
            <a:r>
              <a:rPr sz="1400" b="1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400" b="1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1400" b="1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cluster)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179,68:</a:t>
            </a:r>
            <a:r>
              <a:rPr sz="1400" b="1" kern="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distance from</a:t>
            </a:r>
            <a:r>
              <a:rPr sz="1400" b="1" kern="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1400" b="1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sqrt(</a:t>
            </a:r>
            <a:r>
              <a:rPr sz="1400" b="1" kern="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(169-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179)^2</a:t>
            </a:r>
            <a:r>
              <a:rPr sz="1400" b="1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+</a:t>
            </a:r>
            <a:r>
              <a:rPr sz="1400" b="1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(58-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68)^2)</a:t>
            </a:r>
            <a:r>
              <a:rPr sz="1400" b="1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1400" b="1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14.14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12700" marR="103505"/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182,72:</a:t>
            </a:r>
            <a:r>
              <a:rPr sz="1400" b="1" kern="0" spc="-6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distance from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sqrt(</a:t>
            </a:r>
            <a:r>
              <a:rPr sz="1400" b="1" kern="0" spc="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(182-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182)^2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+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(70.6-72)^2)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1.4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(PUT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in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this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cluster)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182,72:</a:t>
            </a:r>
            <a:r>
              <a:rPr sz="1400" b="1" kern="0" spc="-6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distance from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2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sqrt(</a:t>
            </a:r>
            <a:r>
              <a:rPr sz="1400" b="1" kern="0" spc="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(169-182)^2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+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(58.6-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72)^2)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18.66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3912" y="478537"/>
            <a:ext cx="2207895" cy="435609"/>
            <a:chOff x="819911" y="478536"/>
            <a:chExt cx="2207895" cy="4356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911" y="478536"/>
              <a:ext cx="300977" cy="42748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1293" y="517525"/>
              <a:ext cx="258445" cy="383540"/>
            </a:xfrm>
            <a:custGeom>
              <a:avLst/>
              <a:gdLst/>
              <a:ahLst/>
              <a:cxnLst/>
              <a:rect l="l" t="t" r="r" b="b"/>
              <a:pathLst>
                <a:path w="258444" h="383540">
                  <a:moveTo>
                    <a:pt x="243649" y="0"/>
                  </a:moveTo>
                  <a:lnTo>
                    <a:pt x="192201" y="0"/>
                  </a:lnTo>
                  <a:lnTo>
                    <a:pt x="39065" y="143763"/>
                  </a:lnTo>
                  <a:lnTo>
                    <a:pt x="39065" y="0"/>
                  </a:lnTo>
                  <a:lnTo>
                    <a:pt x="0" y="0"/>
                  </a:lnTo>
                  <a:lnTo>
                    <a:pt x="0" y="383159"/>
                  </a:lnTo>
                  <a:lnTo>
                    <a:pt x="39065" y="383159"/>
                  </a:lnTo>
                  <a:lnTo>
                    <a:pt x="39065" y="204724"/>
                  </a:lnTo>
                  <a:lnTo>
                    <a:pt x="206984" y="383159"/>
                  </a:lnTo>
                  <a:lnTo>
                    <a:pt x="257975" y="383159"/>
                  </a:lnTo>
                  <a:lnTo>
                    <a:pt x="59639" y="171958"/>
                  </a:lnTo>
                  <a:lnTo>
                    <a:pt x="243649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51293" y="517525"/>
              <a:ext cx="258445" cy="383540"/>
            </a:xfrm>
            <a:custGeom>
              <a:avLst/>
              <a:gdLst/>
              <a:ahLst/>
              <a:cxnLst/>
              <a:rect l="l" t="t" r="r" b="b"/>
              <a:pathLst>
                <a:path w="258444" h="383540">
                  <a:moveTo>
                    <a:pt x="0" y="0"/>
                  </a:moveTo>
                  <a:lnTo>
                    <a:pt x="39065" y="0"/>
                  </a:lnTo>
                  <a:lnTo>
                    <a:pt x="39065" y="143763"/>
                  </a:lnTo>
                  <a:lnTo>
                    <a:pt x="192201" y="0"/>
                  </a:lnTo>
                  <a:lnTo>
                    <a:pt x="243649" y="0"/>
                  </a:lnTo>
                  <a:lnTo>
                    <a:pt x="59639" y="171958"/>
                  </a:lnTo>
                  <a:lnTo>
                    <a:pt x="257975" y="383159"/>
                  </a:lnTo>
                  <a:lnTo>
                    <a:pt x="206984" y="383159"/>
                  </a:lnTo>
                  <a:lnTo>
                    <a:pt x="39065" y="204724"/>
                  </a:lnTo>
                  <a:lnTo>
                    <a:pt x="39065" y="383159"/>
                  </a:lnTo>
                  <a:lnTo>
                    <a:pt x="0" y="383159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6423" y="702563"/>
              <a:ext cx="186677" cy="754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37069" y="740765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09" h="32384">
                  <a:moveTo>
                    <a:pt x="143243" y="0"/>
                  </a:moveTo>
                  <a:lnTo>
                    <a:pt x="0" y="0"/>
                  </a:lnTo>
                  <a:lnTo>
                    <a:pt x="0" y="31775"/>
                  </a:lnTo>
                  <a:lnTo>
                    <a:pt x="143243" y="31775"/>
                  </a:lnTo>
                  <a:lnTo>
                    <a:pt x="143243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137069" y="740765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09" h="32384">
                  <a:moveTo>
                    <a:pt x="0" y="31775"/>
                  </a:moveTo>
                  <a:lnTo>
                    <a:pt x="143243" y="31775"/>
                  </a:lnTo>
                  <a:lnTo>
                    <a:pt x="143243" y="0"/>
                  </a:lnTo>
                  <a:lnTo>
                    <a:pt x="0" y="0"/>
                  </a:lnTo>
                  <a:lnTo>
                    <a:pt x="0" y="31775"/>
                  </a:lnTo>
                  <a:close/>
                </a:path>
              </a:pathLst>
            </a:custGeom>
            <a:ln w="6096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6067" y="571512"/>
              <a:ext cx="1721358" cy="342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4261" y="606932"/>
              <a:ext cx="1683766" cy="304038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09889" y="1919859"/>
          <a:ext cx="3102610" cy="213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2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28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185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28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168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28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182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85128"/>
              </p:ext>
            </p:extLst>
          </p:nvPr>
        </p:nvGraphicFramePr>
        <p:xfrm>
          <a:off x="5251450" y="1946911"/>
          <a:ext cx="4572000" cy="1310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Centroids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Height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Width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Data</a:t>
                      </a:r>
                      <a:r>
                        <a:rPr sz="1400" b="1" spc="-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in</a:t>
                      </a:r>
                      <a:r>
                        <a:rPr sz="1400" b="1" spc="-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cluster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182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0" dirty="0">
                          <a:latin typeface="Century Gothic"/>
                          <a:cs typeface="Century Gothic"/>
                        </a:rPr>
                        <a:t>70.6</a:t>
                      </a:r>
                      <a:endParaRPr sz="1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spc="-10" dirty="0">
                          <a:latin typeface="Century Gothic"/>
                          <a:cs typeface="Century Gothic"/>
                        </a:rPr>
                        <a:t>(185,72),</a:t>
                      </a:r>
                      <a:r>
                        <a:rPr sz="100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000" spc="-10" dirty="0">
                          <a:latin typeface="Century Gothic"/>
                          <a:cs typeface="Century Gothic"/>
                        </a:rPr>
                        <a:t>(179,68),</a:t>
                      </a:r>
                      <a:endParaRPr sz="1000">
                        <a:latin typeface="Century Gothic"/>
                        <a:cs typeface="Century Gothic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Century Gothic"/>
                          <a:cs typeface="Century Gothic"/>
                        </a:rPr>
                        <a:t>(182,72)</a:t>
                      </a:r>
                      <a:endParaRPr sz="10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169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58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spc="-10" dirty="0">
                          <a:latin typeface="Century Gothic"/>
                          <a:cs typeface="Century Gothic"/>
                        </a:rPr>
                        <a:t>(170,56),</a:t>
                      </a:r>
                      <a:r>
                        <a:rPr sz="100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000" spc="-10" dirty="0">
                          <a:latin typeface="Century Gothic"/>
                          <a:cs typeface="Century Gothic"/>
                        </a:rPr>
                        <a:t>(168,60)</a:t>
                      </a:r>
                      <a:endParaRPr sz="10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874622" y="3479673"/>
            <a:ext cx="8087995" cy="98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0629" marR="5080" indent="-384175">
              <a:spcBef>
                <a:spcPts val="100"/>
              </a:spcBef>
              <a:buClr>
                <a:srgbClr val="4E67C7"/>
              </a:buClr>
              <a:buSzPct val="79166"/>
              <a:buFont typeface="Wingdings 2"/>
              <a:buChar char=""/>
              <a:tabLst>
                <a:tab pos="3770629" algn="l"/>
                <a:tab pos="3771265" algn="l"/>
              </a:tabLst>
            </a:pPr>
            <a:r>
              <a:rPr sz="2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Step</a:t>
            </a:r>
            <a:r>
              <a:rPr sz="2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6:</a:t>
            </a:r>
            <a:r>
              <a:rPr sz="2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Calculate</a:t>
            </a:r>
            <a:r>
              <a:rPr sz="2400" kern="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new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centroids</a:t>
            </a:r>
            <a:r>
              <a:rPr sz="2400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2400" kern="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4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4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cluster</a:t>
            </a:r>
            <a:endParaRPr sz="2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12700">
              <a:lnSpc>
                <a:spcPts val="1814"/>
              </a:lnSpc>
            </a:pP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Data</a:t>
            </a:r>
            <a:r>
              <a:rPr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set</a:t>
            </a:r>
            <a:r>
              <a:rPr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(Height,</a:t>
            </a:r>
            <a:r>
              <a:rPr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Weight)</a:t>
            </a:r>
            <a:endParaRPr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341" y="4754627"/>
            <a:ext cx="59797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1: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Height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:</a:t>
            </a:r>
            <a:r>
              <a:rPr sz="1400" b="1" kern="0" spc="-3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(185+179+182)/3</a:t>
            </a:r>
            <a:r>
              <a:rPr sz="1400" b="1" kern="0" spc="-4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182,</a:t>
            </a:r>
            <a:r>
              <a:rPr sz="1400" b="1" kern="0" spc="-3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Weight: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(72+68+72)/3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70.6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2: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Height: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(170+168)/2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169,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Weight: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(56+60)/2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=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58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17936"/>
              </p:ext>
            </p:extLst>
          </p:nvPr>
        </p:nvGraphicFramePr>
        <p:xfrm>
          <a:off x="6498590" y="5327650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marL="9353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NEW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Centroids</a:t>
                      </a:r>
                      <a:endParaRPr sz="1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Height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Width</a:t>
                      </a:r>
                      <a:endParaRPr sz="1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182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20" dirty="0">
                          <a:latin typeface="Century Gothic"/>
                          <a:cs typeface="Century Gothic"/>
                        </a:rPr>
                        <a:t>70.6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169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58</a:t>
                      </a:r>
                      <a:endParaRPr sz="1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938629" y="1148537"/>
            <a:ext cx="46837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4175">
              <a:spcBef>
                <a:spcPts val="100"/>
              </a:spcBef>
              <a:buClr>
                <a:srgbClr val="4E67C7"/>
              </a:buClr>
              <a:buSzPct val="80000"/>
              <a:buFont typeface="Wingdings 2"/>
              <a:buChar char=""/>
              <a:tabLst>
                <a:tab pos="396875" algn="l"/>
              </a:tabLst>
            </a:pPr>
            <a:r>
              <a:rPr sz="3000" kern="0" dirty="0">
                <a:solidFill>
                  <a:srgbClr val="FFFFFF"/>
                </a:solidFill>
                <a:latin typeface="Century Gothic"/>
                <a:cs typeface="Century Gothic"/>
              </a:rPr>
              <a:t>Example:</a:t>
            </a:r>
            <a:r>
              <a:rPr sz="3000" kern="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kern="0" dirty="0">
                <a:solidFill>
                  <a:srgbClr val="FFFFFF"/>
                </a:solidFill>
                <a:latin typeface="Century Gothic"/>
                <a:cs typeface="Century Gothic"/>
              </a:rPr>
              <a:t>K-means,</a:t>
            </a:r>
            <a:r>
              <a:rPr sz="3000" kern="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K=2</a:t>
            </a:r>
            <a:endParaRPr sz="30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7713" y="326137"/>
            <a:ext cx="2207895" cy="435609"/>
            <a:chOff x="743712" y="326136"/>
            <a:chExt cx="2207895" cy="4356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712" y="326136"/>
              <a:ext cx="300977" cy="42748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5093" y="365125"/>
              <a:ext cx="258445" cy="383540"/>
            </a:xfrm>
            <a:custGeom>
              <a:avLst/>
              <a:gdLst/>
              <a:ahLst/>
              <a:cxnLst/>
              <a:rect l="l" t="t" r="r" b="b"/>
              <a:pathLst>
                <a:path w="258444" h="383540">
                  <a:moveTo>
                    <a:pt x="243649" y="0"/>
                  </a:moveTo>
                  <a:lnTo>
                    <a:pt x="192201" y="0"/>
                  </a:lnTo>
                  <a:lnTo>
                    <a:pt x="39065" y="143763"/>
                  </a:lnTo>
                  <a:lnTo>
                    <a:pt x="39065" y="0"/>
                  </a:lnTo>
                  <a:lnTo>
                    <a:pt x="0" y="0"/>
                  </a:lnTo>
                  <a:lnTo>
                    <a:pt x="0" y="383159"/>
                  </a:lnTo>
                  <a:lnTo>
                    <a:pt x="39065" y="383159"/>
                  </a:lnTo>
                  <a:lnTo>
                    <a:pt x="39065" y="204724"/>
                  </a:lnTo>
                  <a:lnTo>
                    <a:pt x="206984" y="383159"/>
                  </a:lnTo>
                  <a:lnTo>
                    <a:pt x="257975" y="383159"/>
                  </a:lnTo>
                  <a:lnTo>
                    <a:pt x="59639" y="171958"/>
                  </a:lnTo>
                  <a:lnTo>
                    <a:pt x="243649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75093" y="365125"/>
              <a:ext cx="258445" cy="383540"/>
            </a:xfrm>
            <a:custGeom>
              <a:avLst/>
              <a:gdLst/>
              <a:ahLst/>
              <a:cxnLst/>
              <a:rect l="l" t="t" r="r" b="b"/>
              <a:pathLst>
                <a:path w="258444" h="383540">
                  <a:moveTo>
                    <a:pt x="0" y="0"/>
                  </a:moveTo>
                  <a:lnTo>
                    <a:pt x="39065" y="0"/>
                  </a:lnTo>
                  <a:lnTo>
                    <a:pt x="39065" y="143763"/>
                  </a:lnTo>
                  <a:lnTo>
                    <a:pt x="192201" y="0"/>
                  </a:lnTo>
                  <a:lnTo>
                    <a:pt x="243649" y="0"/>
                  </a:lnTo>
                  <a:lnTo>
                    <a:pt x="59639" y="171958"/>
                  </a:lnTo>
                  <a:lnTo>
                    <a:pt x="257975" y="383159"/>
                  </a:lnTo>
                  <a:lnTo>
                    <a:pt x="206984" y="383159"/>
                  </a:lnTo>
                  <a:lnTo>
                    <a:pt x="39065" y="204724"/>
                  </a:lnTo>
                  <a:lnTo>
                    <a:pt x="39065" y="383159"/>
                  </a:lnTo>
                  <a:lnTo>
                    <a:pt x="0" y="383159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224" y="550163"/>
              <a:ext cx="186677" cy="754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60869" y="588365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09" h="32384">
                  <a:moveTo>
                    <a:pt x="143243" y="0"/>
                  </a:moveTo>
                  <a:lnTo>
                    <a:pt x="0" y="0"/>
                  </a:lnTo>
                  <a:lnTo>
                    <a:pt x="0" y="31775"/>
                  </a:lnTo>
                  <a:lnTo>
                    <a:pt x="143243" y="31775"/>
                  </a:lnTo>
                  <a:lnTo>
                    <a:pt x="143243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60869" y="588365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09" h="32384">
                  <a:moveTo>
                    <a:pt x="0" y="31775"/>
                  </a:moveTo>
                  <a:lnTo>
                    <a:pt x="143243" y="31775"/>
                  </a:lnTo>
                  <a:lnTo>
                    <a:pt x="143243" y="0"/>
                  </a:lnTo>
                  <a:lnTo>
                    <a:pt x="0" y="0"/>
                  </a:lnTo>
                  <a:lnTo>
                    <a:pt x="0" y="31775"/>
                  </a:lnTo>
                  <a:close/>
                </a:path>
              </a:pathLst>
            </a:custGeom>
            <a:ln w="6096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9868" y="419112"/>
              <a:ext cx="1721358" cy="342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8049" y="454532"/>
              <a:ext cx="1683778" cy="30403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971548" y="1092453"/>
            <a:ext cx="4683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4175">
              <a:spcBef>
                <a:spcPts val="100"/>
              </a:spcBef>
              <a:buClr>
                <a:srgbClr val="4E67C7"/>
              </a:buClr>
              <a:buSzPct val="80000"/>
              <a:buFont typeface="Wingdings 2"/>
              <a:buChar char=""/>
              <a:tabLst>
                <a:tab pos="396875" algn="l"/>
              </a:tabLst>
            </a:pPr>
            <a:r>
              <a:rPr sz="3000" kern="0" dirty="0">
                <a:solidFill>
                  <a:srgbClr val="FFFFFF"/>
                </a:solidFill>
                <a:latin typeface="Century Gothic"/>
                <a:cs typeface="Century Gothic"/>
              </a:rPr>
              <a:t>Example:</a:t>
            </a:r>
            <a:r>
              <a:rPr sz="3000" kern="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K-</a:t>
            </a:r>
            <a:r>
              <a:rPr sz="3000" kern="0" dirty="0">
                <a:solidFill>
                  <a:srgbClr val="FFFFFF"/>
                </a:solidFill>
                <a:latin typeface="Century Gothic"/>
                <a:cs typeface="Century Gothic"/>
              </a:rPr>
              <a:t>means,</a:t>
            </a:r>
            <a:r>
              <a:rPr sz="3000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K=2</a:t>
            </a:r>
            <a:endParaRPr sz="30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29752" y="1746251"/>
          <a:ext cx="3102610" cy="213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2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  <a:spcBef>
                          <a:spcPts val="28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185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  <a:spcBef>
                          <a:spcPts val="28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  <a:spcBef>
                          <a:spcPts val="28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  <a:spcBef>
                          <a:spcPts val="28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168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182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894434" y="3993642"/>
            <a:ext cx="277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Data</a:t>
            </a:r>
            <a:r>
              <a:rPr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set</a:t>
            </a:r>
            <a:r>
              <a:rPr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(Height,</a:t>
            </a:r>
            <a:r>
              <a:rPr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Weight)</a:t>
            </a:r>
            <a:endParaRPr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10490"/>
              </p:ext>
            </p:extLst>
          </p:nvPr>
        </p:nvGraphicFramePr>
        <p:xfrm>
          <a:off x="5403850" y="1746250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marL="9353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NEW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Centroids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Height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Width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182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0" dirty="0">
                          <a:latin typeface="Century Gothic"/>
                          <a:cs typeface="Century Gothic"/>
                        </a:rPr>
                        <a:t>70.6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Cluster</a:t>
                      </a:r>
                      <a:r>
                        <a:rPr sz="14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169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Century Gothic"/>
                          <a:cs typeface="Century Gothic"/>
                        </a:rPr>
                        <a:t>58</a:t>
                      </a:r>
                      <a:endParaRPr sz="1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079873" y="3306317"/>
            <a:ext cx="50717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875" marR="5080" indent="-384810">
              <a:spcBef>
                <a:spcPts val="100"/>
              </a:spcBef>
              <a:buClr>
                <a:srgbClr val="4E67C7"/>
              </a:buClr>
              <a:buSzPct val="79166"/>
              <a:buFont typeface="Wingdings 2"/>
              <a:buChar char=""/>
              <a:tabLst>
                <a:tab pos="396875" algn="l"/>
                <a:tab pos="397510" algn="l"/>
              </a:tabLst>
            </a:pPr>
            <a:r>
              <a:rPr sz="2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Step</a:t>
            </a:r>
            <a:r>
              <a:rPr sz="2400" b="1" kern="0" spc="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7:</a:t>
            </a:r>
            <a:r>
              <a:rPr sz="2400" b="1" kern="0" spc="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Have</a:t>
            </a:r>
            <a:r>
              <a:rPr sz="2400" kern="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centroids</a:t>
            </a:r>
            <a:r>
              <a:rPr sz="24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moved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(or</a:t>
            </a:r>
            <a:r>
              <a:rPr sz="24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has</a:t>
            </a:r>
            <a:r>
              <a:rPr sz="24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400" kern="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dirty="0">
                <a:solidFill>
                  <a:srgbClr val="FFFFFF"/>
                </a:solidFill>
                <a:latin typeface="Century Gothic"/>
                <a:cs typeface="Century Gothic"/>
              </a:rPr>
              <a:t>moved</a:t>
            </a:r>
            <a:r>
              <a:rPr sz="24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clusters)? </a:t>
            </a:r>
            <a:r>
              <a:rPr sz="2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NO.</a:t>
            </a:r>
            <a:r>
              <a:rPr sz="2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Sweet!</a:t>
            </a:r>
            <a:r>
              <a:rPr sz="2400" b="1" kern="0" spc="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K-means</a:t>
            </a:r>
            <a:r>
              <a:rPr sz="2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terminates</a:t>
            </a:r>
            <a:endParaRPr sz="2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0800" y="4800600"/>
            <a:ext cx="7010400" cy="1142620"/>
          </a:xfrm>
          <a:prstGeom prst="rect">
            <a:avLst/>
          </a:prstGeom>
          <a:ln w="15240">
            <a:solidFill>
              <a:srgbClr val="FFFF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spcBef>
                <a:spcPts val="330"/>
              </a:spcBef>
            </a:pP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The</a:t>
            </a:r>
            <a:r>
              <a:rPr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final</a:t>
            </a:r>
            <a:r>
              <a:rPr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two</a:t>
            </a:r>
            <a:r>
              <a:rPr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clusters</a:t>
            </a:r>
            <a:r>
              <a:rPr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of</a:t>
            </a:r>
            <a:r>
              <a:rPr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our</a:t>
            </a:r>
            <a:r>
              <a:rPr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data</a:t>
            </a:r>
            <a:r>
              <a:rPr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set</a:t>
            </a:r>
            <a:r>
              <a:rPr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are:</a:t>
            </a:r>
            <a:endParaRPr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>
              <a:spcBef>
                <a:spcPts val="15"/>
              </a:spcBef>
            </a:pPr>
            <a:endParaRPr sz="175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91440"/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1:</a:t>
            </a:r>
            <a:r>
              <a:rPr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(185,72),</a:t>
            </a:r>
            <a:r>
              <a:rPr b="1" kern="0" spc="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(179,68),</a:t>
            </a:r>
            <a:r>
              <a:rPr b="1" kern="0" spc="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(182,72)</a:t>
            </a:r>
            <a:endParaRPr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91440"/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2:</a:t>
            </a:r>
            <a:r>
              <a:rPr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dirty="0">
                <a:solidFill>
                  <a:srgbClr val="FFFF00"/>
                </a:solidFill>
                <a:latin typeface="Century Gothic"/>
                <a:cs typeface="Century Gothic"/>
              </a:rPr>
              <a:t>(170,56),</a:t>
            </a:r>
            <a:r>
              <a:rPr b="1" kern="0" spc="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(168,60)</a:t>
            </a:r>
            <a:endParaRPr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6BF7C9E-BF49-A6F5-0759-0E063DEB2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77" y="800007"/>
            <a:ext cx="7986490" cy="52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34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0028" y="2241042"/>
            <a:ext cx="5098702" cy="2452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680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Unsupervised</a:t>
            </a:r>
            <a:r>
              <a:rPr spc="-130" dirty="0"/>
              <a:t> </a:t>
            </a:r>
            <a:r>
              <a:rPr spc="-45" dirty="0"/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580" y="1790191"/>
            <a:ext cx="4163695" cy="2552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68300" marR="5080" indent="-355600">
              <a:lnSpc>
                <a:spcPct val="80000"/>
              </a:lnSpc>
              <a:spcBef>
                <a:spcPts val="72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600" spc="-5" dirty="0">
                <a:latin typeface="Arial"/>
                <a:cs typeface="Arial"/>
              </a:rPr>
              <a:t>Have input data and no  corresponding output  variable (</a:t>
            </a:r>
            <a:r>
              <a:rPr sz="2600" b="1" spc="-5" dirty="0">
                <a:latin typeface="Arial"/>
                <a:cs typeface="Arial"/>
              </a:rPr>
              <a:t>unlabeled</a:t>
            </a:r>
            <a:r>
              <a:rPr sz="2600" b="1" spc="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data</a:t>
            </a:r>
            <a:r>
              <a:rPr sz="2600" spc="-5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368300" marR="76835" indent="-355600">
              <a:lnSpc>
                <a:spcPts val="2500"/>
              </a:lnSpc>
              <a:spcBef>
                <a:spcPts val="1775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600" b="1" spc="-5" dirty="0">
                <a:latin typeface="Arial"/>
                <a:cs typeface="Arial"/>
              </a:rPr>
              <a:t>Goal</a:t>
            </a:r>
            <a:r>
              <a:rPr sz="2600" spc="-5" dirty="0">
                <a:latin typeface="Arial"/>
                <a:cs typeface="Arial"/>
              </a:rPr>
              <a:t>: Model underlying  structure or distribution in  data to learn more about  the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9790" y="2433065"/>
            <a:ext cx="199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No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correct</a:t>
            </a:r>
            <a:r>
              <a:rPr sz="18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answers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4581" y="4432300"/>
            <a:ext cx="19183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Learning</a:t>
            </a:r>
            <a:r>
              <a:rPr sz="18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algorithm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discovers and  presents  interesting 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structure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17141" y="5053584"/>
          <a:ext cx="5041265" cy="1182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46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Age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580" marR="180975" indent="850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Average  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Table</a:t>
                      </a:r>
                      <a:r>
                        <a:rPr sz="15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Size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3225" marR="206375" indent="-182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Purchases  Per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Year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85725" indent="1270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Amount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Per  Purchase</a:t>
                      </a:r>
                      <a:r>
                        <a:rPr sz="15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(RM)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25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437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3000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40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437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5000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16888" y="4650232"/>
            <a:ext cx="165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Customer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2512" y="147829"/>
            <a:ext cx="2207895" cy="435609"/>
            <a:chOff x="1048511" y="147828"/>
            <a:chExt cx="2207895" cy="4356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511" y="147828"/>
              <a:ext cx="300977" cy="42748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79893" y="186817"/>
              <a:ext cx="258445" cy="383540"/>
            </a:xfrm>
            <a:custGeom>
              <a:avLst/>
              <a:gdLst/>
              <a:ahLst/>
              <a:cxnLst/>
              <a:rect l="l" t="t" r="r" b="b"/>
              <a:pathLst>
                <a:path w="258444" h="383540">
                  <a:moveTo>
                    <a:pt x="243700" y="0"/>
                  </a:moveTo>
                  <a:lnTo>
                    <a:pt x="192265" y="0"/>
                  </a:lnTo>
                  <a:lnTo>
                    <a:pt x="39065" y="143763"/>
                  </a:lnTo>
                  <a:lnTo>
                    <a:pt x="39065" y="0"/>
                  </a:lnTo>
                  <a:lnTo>
                    <a:pt x="0" y="0"/>
                  </a:lnTo>
                  <a:lnTo>
                    <a:pt x="0" y="383158"/>
                  </a:lnTo>
                  <a:lnTo>
                    <a:pt x="39065" y="383158"/>
                  </a:lnTo>
                  <a:lnTo>
                    <a:pt x="39065" y="204723"/>
                  </a:lnTo>
                  <a:lnTo>
                    <a:pt x="206997" y="383158"/>
                  </a:lnTo>
                  <a:lnTo>
                    <a:pt x="257924" y="383158"/>
                  </a:lnTo>
                  <a:lnTo>
                    <a:pt x="59639" y="171957"/>
                  </a:lnTo>
                  <a:lnTo>
                    <a:pt x="243700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79893" y="186817"/>
              <a:ext cx="258445" cy="383540"/>
            </a:xfrm>
            <a:custGeom>
              <a:avLst/>
              <a:gdLst/>
              <a:ahLst/>
              <a:cxnLst/>
              <a:rect l="l" t="t" r="r" b="b"/>
              <a:pathLst>
                <a:path w="258444" h="383540">
                  <a:moveTo>
                    <a:pt x="0" y="0"/>
                  </a:moveTo>
                  <a:lnTo>
                    <a:pt x="39065" y="0"/>
                  </a:lnTo>
                  <a:lnTo>
                    <a:pt x="39065" y="143763"/>
                  </a:lnTo>
                  <a:lnTo>
                    <a:pt x="192265" y="0"/>
                  </a:lnTo>
                  <a:lnTo>
                    <a:pt x="243700" y="0"/>
                  </a:lnTo>
                  <a:lnTo>
                    <a:pt x="59639" y="171957"/>
                  </a:lnTo>
                  <a:lnTo>
                    <a:pt x="257924" y="383158"/>
                  </a:lnTo>
                  <a:lnTo>
                    <a:pt x="206997" y="383158"/>
                  </a:lnTo>
                  <a:lnTo>
                    <a:pt x="39065" y="204723"/>
                  </a:lnTo>
                  <a:lnTo>
                    <a:pt x="39065" y="383158"/>
                  </a:lnTo>
                  <a:lnTo>
                    <a:pt x="0" y="383158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023" y="371855"/>
              <a:ext cx="186677" cy="754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65630" y="410057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09" h="32384">
                  <a:moveTo>
                    <a:pt x="143243" y="0"/>
                  </a:moveTo>
                  <a:lnTo>
                    <a:pt x="0" y="0"/>
                  </a:lnTo>
                  <a:lnTo>
                    <a:pt x="0" y="31775"/>
                  </a:lnTo>
                  <a:lnTo>
                    <a:pt x="143243" y="31775"/>
                  </a:lnTo>
                  <a:lnTo>
                    <a:pt x="143243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65630" y="410057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09" h="32384">
                  <a:moveTo>
                    <a:pt x="0" y="31775"/>
                  </a:moveTo>
                  <a:lnTo>
                    <a:pt x="143243" y="31775"/>
                  </a:lnTo>
                  <a:lnTo>
                    <a:pt x="143243" y="0"/>
                  </a:lnTo>
                  <a:lnTo>
                    <a:pt x="0" y="0"/>
                  </a:lnTo>
                  <a:lnTo>
                    <a:pt x="0" y="31775"/>
                  </a:lnTo>
                  <a:close/>
                </a:path>
              </a:pathLst>
            </a:custGeom>
            <a:ln w="6096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4667" y="240804"/>
              <a:ext cx="1721358" cy="342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2861" y="276225"/>
              <a:ext cx="1683766" cy="30403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928615" y="371857"/>
            <a:ext cx="186690" cy="75565"/>
            <a:chOff x="3404615" y="371856"/>
            <a:chExt cx="186690" cy="7556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4615" y="371856"/>
              <a:ext cx="186677" cy="7543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35222" y="410057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10" h="32384">
                  <a:moveTo>
                    <a:pt x="143243" y="0"/>
                  </a:moveTo>
                  <a:lnTo>
                    <a:pt x="0" y="0"/>
                  </a:lnTo>
                  <a:lnTo>
                    <a:pt x="0" y="31775"/>
                  </a:lnTo>
                  <a:lnTo>
                    <a:pt x="143243" y="31775"/>
                  </a:lnTo>
                  <a:lnTo>
                    <a:pt x="143243" y="0"/>
                  </a:lnTo>
                  <a:close/>
                </a:path>
              </a:pathLst>
            </a:custGeom>
            <a:solidFill>
              <a:srgbClr val="7083E6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435222" y="410057"/>
              <a:ext cx="143510" cy="32384"/>
            </a:xfrm>
            <a:custGeom>
              <a:avLst/>
              <a:gdLst/>
              <a:ahLst/>
              <a:cxnLst/>
              <a:rect l="l" t="t" r="r" b="b"/>
              <a:pathLst>
                <a:path w="143510" h="32384">
                  <a:moveTo>
                    <a:pt x="0" y="31775"/>
                  </a:moveTo>
                  <a:lnTo>
                    <a:pt x="143243" y="31775"/>
                  </a:lnTo>
                  <a:lnTo>
                    <a:pt x="143243" y="0"/>
                  </a:lnTo>
                  <a:lnTo>
                    <a:pt x="0" y="0"/>
                  </a:lnTo>
                  <a:lnTo>
                    <a:pt x="0" y="31775"/>
                  </a:lnTo>
                  <a:close/>
                </a:path>
              </a:pathLst>
            </a:custGeom>
            <a:ln w="6096">
              <a:solidFill>
                <a:srgbClr val="334488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253229" y="131076"/>
            <a:ext cx="2513965" cy="452120"/>
            <a:chOff x="3729228" y="131076"/>
            <a:chExt cx="2513965" cy="45212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29228" y="131076"/>
              <a:ext cx="2513838" cy="45185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7295" y="166878"/>
              <a:ext cx="2476246" cy="413385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633731" y="1412775"/>
            <a:ext cx="3043555" cy="2283460"/>
            <a:chOff x="109730" y="1412775"/>
            <a:chExt cx="3043555" cy="2283460"/>
          </a:xfrm>
        </p:grpSpPr>
        <p:sp>
          <p:nvSpPr>
            <p:cNvPr id="19" name="object 19"/>
            <p:cNvSpPr/>
            <p:nvPr/>
          </p:nvSpPr>
          <p:spPr>
            <a:xfrm>
              <a:off x="109730" y="1412775"/>
              <a:ext cx="3043555" cy="2283460"/>
            </a:xfrm>
            <a:custGeom>
              <a:avLst/>
              <a:gdLst/>
              <a:ahLst/>
              <a:cxnLst/>
              <a:rect l="l" t="t" r="r" b="b"/>
              <a:pathLst>
                <a:path w="3043555" h="2283460">
                  <a:moveTo>
                    <a:pt x="3043419" y="0"/>
                  </a:moveTo>
                  <a:lnTo>
                    <a:pt x="0" y="0"/>
                  </a:lnTo>
                  <a:lnTo>
                    <a:pt x="0" y="2282924"/>
                  </a:lnTo>
                  <a:lnTo>
                    <a:pt x="3043419" y="2282924"/>
                  </a:lnTo>
                  <a:lnTo>
                    <a:pt x="30434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03331" y="1586093"/>
              <a:ext cx="2352040" cy="1851025"/>
            </a:xfrm>
            <a:custGeom>
              <a:avLst/>
              <a:gdLst/>
              <a:ahLst/>
              <a:cxnLst/>
              <a:rect l="l" t="t" r="r" b="b"/>
              <a:pathLst>
                <a:path w="2352040" h="1851025">
                  <a:moveTo>
                    <a:pt x="0" y="1850704"/>
                  </a:moveTo>
                  <a:lnTo>
                    <a:pt x="0" y="0"/>
                  </a:lnTo>
                  <a:lnTo>
                    <a:pt x="2351723" y="0"/>
                  </a:lnTo>
                  <a:lnTo>
                    <a:pt x="2351723" y="1850704"/>
                  </a:lnTo>
                  <a:lnTo>
                    <a:pt x="0" y="18507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03331" y="3436797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857287" y="343905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03331" y="1586093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7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05592" y="158832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39166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41428" y="341576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08205" y="3442874"/>
            <a:ext cx="9906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29526" y="3412866"/>
            <a:ext cx="10160" cy="24765"/>
            <a:chOff x="905526" y="3412865"/>
            <a:chExt cx="10160" cy="24765"/>
          </a:xfrm>
        </p:grpSpPr>
        <p:sp>
          <p:nvSpPr>
            <p:cNvPr id="29" name="object 29"/>
            <p:cNvSpPr/>
            <p:nvPr/>
          </p:nvSpPr>
          <p:spPr>
            <a:xfrm>
              <a:off x="906161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908395" y="34157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47177" y="3442874"/>
            <a:ext cx="1562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96493" y="3412866"/>
            <a:ext cx="10160" cy="24765"/>
            <a:chOff x="1172493" y="3412865"/>
            <a:chExt cx="10160" cy="24765"/>
          </a:xfrm>
        </p:grpSpPr>
        <p:sp>
          <p:nvSpPr>
            <p:cNvPr id="33" name="object 33"/>
            <p:cNvSpPr/>
            <p:nvPr/>
          </p:nvSpPr>
          <p:spPr>
            <a:xfrm>
              <a:off x="1173128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175361" y="34157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42341" y="3442874"/>
            <a:ext cx="9906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958923" y="3412866"/>
            <a:ext cx="10160" cy="24765"/>
            <a:chOff x="1434923" y="3412865"/>
            <a:chExt cx="10160" cy="24765"/>
          </a:xfrm>
        </p:grpSpPr>
        <p:sp>
          <p:nvSpPr>
            <p:cNvPr id="37" name="object 37"/>
            <p:cNvSpPr/>
            <p:nvPr/>
          </p:nvSpPr>
          <p:spPr>
            <a:xfrm>
              <a:off x="1435558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437861" y="34157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876644" y="3442874"/>
            <a:ext cx="1562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225961" y="3412866"/>
            <a:ext cx="277495" cy="24765"/>
            <a:chOff x="1701960" y="3412865"/>
            <a:chExt cx="277495" cy="24765"/>
          </a:xfrm>
        </p:grpSpPr>
        <p:sp>
          <p:nvSpPr>
            <p:cNvPr id="41" name="object 41"/>
            <p:cNvSpPr/>
            <p:nvPr/>
          </p:nvSpPr>
          <p:spPr>
            <a:xfrm>
              <a:off x="1702595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704828" y="34157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969562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971795" y="34157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429354" y="3442874"/>
            <a:ext cx="132715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759893" y="3412866"/>
            <a:ext cx="10160" cy="24765"/>
            <a:chOff x="2235893" y="3412865"/>
            <a:chExt cx="10160" cy="24765"/>
          </a:xfrm>
        </p:grpSpPr>
        <p:sp>
          <p:nvSpPr>
            <p:cNvPr id="47" name="object 47"/>
            <p:cNvSpPr/>
            <p:nvPr/>
          </p:nvSpPr>
          <p:spPr>
            <a:xfrm>
              <a:off x="2236528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2238831" y="34157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729193" y="3442874"/>
            <a:ext cx="673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027070" y="3412866"/>
            <a:ext cx="10160" cy="24765"/>
            <a:chOff x="2503070" y="3412865"/>
            <a:chExt cx="10160" cy="24765"/>
          </a:xfrm>
        </p:grpSpPr>
        <p:sp>
          <p:nvSpPr>
            <p:cNvPr id="51" name="object 51"/>
            <p:cNvSpPr/>
            <p:nvPr/>
          </p:nvSpPr>
          <p:spPr>
            <a:xfrm>
              <a:off x="2503705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505938" y="34157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963357" y="3442874"/>
            <a:ext cx="132715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294036" y="3412866"/>
            <a:ext cx="10160" cy="24765"/>
            <a:chOff x="2770036" y="3412865"/>
            <a:chExt cx="10160" cy="24765"/>
          </a:xfrm>
        </p:grpSpPr>
        <p:sp>
          <p:nvSpPr>
            <p:cNvPr id="55" name="object 55"/>
            <p:cNvSpPr/>
            <p:nvPr/>
          </p:nvSpPr>
          <p:spPr>
            <a:xfrm>
              <a:off x="2770671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772905" y="34157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263197" y="3442874"/>
            <a:ext cx="673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026697" y="3192563"/>
            <a:ext cx="33655" cy="5715"/>
            <a:chOff x="502696" y="3192562"/>
            <a:chExt cx="33655" cy="5715"/>
          </a:xfrm>
        </p:grpSpPr>
        <p:sp>
          <p:nvSpPr>
            <p:cNvPr id="59" name="object 59"/>
            <p:cNvSpPr/>
            <p:nvPr/>
          </p:nvSpPr>
          <p:spPr>
            <a:xfrm>
              <a:off x="503331" y="319319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528897" y="319545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948884" y="3133721"/>
            <a:ext cx="673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026697" y="2930207"/>
            <a:ext cx="33655" cy="5715"/>
            <a:chOff x="502696" y="2930206"/>
            <a:chExt cx="33655" cy="5715"/>
          </a:xfrm>
        </p:grpSpPr>
        <p:sp>
          <p:nvSpPr>
            <p:cNvPr id="63" name="object 63"/>
            <p:cNvSpPr/>
            <p:nvPr/>
          </p:nvSpPr>
          <p:spPr>
            <a:xfrm>
              <a:off x="503331" y="293084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528897" y="293307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888009" y="2871317"/>
            <a:ext cx="132715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026697" y="2663113"/>
            <a:ext cx="33655" cy="5715"/>
            <a:chOff x="502696" y="2663112"/>
            <a:chExt cx="33655" cy="5715"/>
          </a:xfrm>
        </p:grpSpPr>
        <p:sp>
          <p:nvSpPr>
            <p:cNvPr id="67" name="object 67"/>
            <p:cNvSpPr/>
            <p:nvPr/>
          </p:nvSpPr>
          <p:spPr>
            <a:xfrm>
              <a:off x="503331" y="266374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528897" y="266598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948884" y="2604293"/>
            <a:ext cx="673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026697" y="2396020"/>
            <a:ext cx="33655" cy="5715"/>
            <a:chOff x="502696" y="2396019"/>
            <a:chExt cx="33655" cy="5715"/>
          </a:xfrm>
        </p:grpSpPr>
        <p:sp>
          <p:nvSpPr>
            <p:cNvPr id="71" name="object 71"/>
            <p:cNvSpPr/>
            <p:nvPr/>
          </p:nvSpPr>
          <p:spPr>
            <a:xfrm>
              <a:off x="503331" y="239665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528897" y="239895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888009" y="2337199"/>
            <a:ext cx="132715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026697" y="2128996"/>
            <a:ext cx="33655" cy="5715"/>
            <a:chOff x="502696" y="2128995"/>
            <a:chExt cx="33655" cy="5715"/>
          </a:xfrm>
        </p:grpSpPr>
        <p:sp>
          <p:nvSpPr>
            <p:cNvPr id="75" name="object 75"/>
            <p:cNvSpPr/>
            <p:nvPr/>
          </p:nvSpPr>
          <p:spPr>
            <a:xfrm>
              <a:off x="503331" y="21296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528897" y="213186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948884" y="2070106"/>
            <a:ext cx="673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026697" y="1861902"/>
            <a:ext cx="33655" cy="5715"/>
            <a:chOff x="502696" y="1861901"/>
            <a:chExt cx="33655" cy="5715"/>
          </a:xfrm>
        </p:grpSpPr>
        <p:sp>
          <p:nvSpPr>
            <p:cNvPr id="79" name="object 79"/>
            <p:cNvSpPr/>
            <p:nvPr/>
          </p:nvSpPr>
          <p:spPr>
            <a:xfrm>
              <a:off x="503331" y="186253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528897" y="186476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888009" y="1803082"/>
            <a:ext cx="132715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2.5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026697" y="1594809"/>
            <a:ext cx="33655" cy="5715"/>
            <a:chOff x="502696" y="1594808"/>
            <a:chExt cx="33655" cy="5715"/>
          </a:xfrm>
        </p:grpSpPr>
        <p:sp>
          <p:nvSpPr>
            <p:cNvPr id="83" name="object 83"/>
            <p:cNvSpPr/>
            <p:nvPr/>
          </p:nvSpPr>
          <p:spPr>
            <a:xfrm>
              <a:off x="503331" y="159544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528897" y="159774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948884" y="1535989"/>
            <a:ext cx="673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2476436" y="1557270"/>
            <a:ext cx="1448435" cy="1903730"/>
            <a:chOff x="952435" y="1557270"/>
            <a:chExt cx="1448435" cy="1903730"/>
          </a:xfrm>
        </p:grpSpPr>
        <p:sp>
          <p:nvSpPr>
            <p:cNvPr id="87" name="object 87"/>
            <p:cNvSpPr/>
            <p:nvPr/>
          </p:nvSpPr>
          <p:spPr>
            <a:xfrm>
              <a:off x="1149816" y="341350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311" y="0"/>
                  </a:move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1149816" y="341350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297"/>
                  </a:move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1374557" y="3151123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451" y="0"/>
                  </a:move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0" name="object 9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2435" y="2958471"/>
              <a:ext cx="352326" cy="361797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1374557" y="3151123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297"/>
                  </a:move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1308950" y="284181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520" y="0"/>
                  </a:move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1308950" y="284181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443"/>
                  </a:move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1159029" y="21343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520" y="0"/>
                  </a:moveTo>
                  <a:lnTo>
                    <a:pt x="0" y="28188"/>
                  </a:lnTo>
                  <a:lnTo>
                    <a:pt x="23520" y="56167"/>
                  </a:lnTo>
                  <a:lnTo>
                    <a:pt x="46972" y="28188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1159029" y="21343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520" y="56167"/>
                  </a:moveTo>
                  <a:lnTo>
                    <a:pt x="46972" y="28188"/>
                  </a:lnTo>
                  <a:lnTo>
                    <a:pt x="23520" y="0"/>
                  </a:lnTo>
                  <a:lnTo>
                    <a:pt x="0" y="28188"/>
                  </a:lnTo>
                  <a:lnTo>
                    <a:pt x="23520" y="5616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6" name="object 9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8461" y="1628306"/>
              <a:ext cx="905244" cy="1064118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1782231" y="1562579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5">
                  <a:moveTo>
                    <a:pt x="23311" y="0"/>
                  </a:moveTo>
                  <a:lnTo>
                    <a:pt x="0" y="28188"/>
                  </a:lnTo>
                  <a:lnTo>
                    <a:pt x="23311" y="5637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1782231" y="1562579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5">
                  <a:moveTo>
                    <a:pt x="23311" y="5637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7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1538576" y="15579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5">
                  <a:moveTo>
                    <a:pt x="23451" y="0"/>
                  </a:moveTo>
                  <a:lnTo>
                    <a:pt x="0" y="28188"/>
                  </a:lnTo>
                  <a:lnTo>
                    <a:pt x="23451" y="56307"/>
                  </a:lnTo>
                  <a:lnTo>
                    <a:pt x="46762" y="2818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1538576" y="15579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5">
                  <a:moveTo>
                    <a:pt x="23451" y="56307"/>
                  </a:moveTo>
                  <a:lnTo>
                    <a:pt x="46762" y="28188"/>
                  </a:lnTo>
                  <a:lnTo>
                    <a:pt x="23451" y="0"/>
                  </a:lnTo>
                  <a:lnTo>
                    <a:pt x="0" y="28188"/>
                  </a:lnTo>
                  <a:lnTo>
                    <a:pt x="23451" y="5630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1857191" y="282771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0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1857191" y="282771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5630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0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2067966" y="3057410"/>
              <a:ext cx="332740" cy="337820"/>
            </a:xfrm>
            <a:custGeom>
              <a:avLst/>
              <a:gdLst/>
              <a:ahLst/>
              <a:cxnLst/>
              <a:rect l="l" t="t" r="r" b="b"/>
              <a:pathLst>
                <a:path w="332739" h="337820">
                  <a:moveTo>
                    <a:pt x="37401" y="0"/>
                  </a:moveTo>
                  <a:lnTo>
                    <a:pt x="0" y="0"/>
                  </a:lnTo>
                  <a:lnTo>
                    <a:pt x="0" y="37388"/>
                  </a:lnTo>
                  <a:lnTo>
                    <a:pt x="37401" y="37388"/>
                  </a:lnTo>
                  <a:lnTo>
                    <a:pt x="37401" y="0"/>
                  </a:lnTo>
                  <a:close/>
                </a:path>
                <a:path w="332739" h="337820">
                  <a:moveTo>
                    <a:pt x="65620" y="98234"/>
                  </a:moveTo>
                  <a:lnTo>
                    <a:pt x="51498" y="98234"/>
                  </a:lnTo>
                  <a:lnTo>
                    <a:pt x="51498" y="93713"/>
                  </a:lnTo>
                  <a:lnTo>
                    <a:pt x="14097" y="93713"/>
                  </a:lnTo>
                  <a:lnTo>
                    <a:pt x="14097" y="131102"/>
                  </a:lnTo>
                  <a:lnTo>
                    <a:pt x="28054" y="131102"/>
                  </a:lnTo>
                  <a:lnTo>
                    <a:pt x="28054" y="135788"/>
                  </a:lnTo>
                  <a:lnTo>
                    <a:pt x="65620" y="135788"/>
                  </a:lnTo>
                  <a:lnTo>
                    <a:pt x="65620" y="98234"/>
                  </a:lnTo>
                  <a:close/>
                </a:path>
                <a:path w="332739" h="337820">
                  <a:moveTo>
                    <a:pt x="117106" y="60858"/>
                  </a:moveTo>
                  <a:lnTo>
                    <a:pt x="79705" y="60858"/>
                  </a:lnTo>
                  <a:lnTo>
                    <a:pt x="79705" y="98234"/>
                  </a:lnTo>
                  <a:lnTo>
                    <a:pt x="117106" y="98234"/>
                  </a:lnTo>
                  <a:lnTo>
                    <a:pt x="117106" y="60858"/>
                  </a:lnTo>
                  <a:close/>
                </a:path>
                <a:path w="332739" h="337820">
                  <a:moveTo>
                    <a:pt x="131165" y="252984"/>
                  </a:moveTo>
                  <a:lnTo>
                    <a:pt x="126453" y="252984"/>
                  </a:lnTo>
                  <a:lnTo>
                    <a:pt x="93599" y="252984"/>
                  </a:lnTo>
                  <a:lnTo>
                    <a:pt x="89065" y="252984"/>
                  </a:lnTo>
                  <a:lnTo>
                    <a:pt x="89065" y="290372"/>
                  </a:lnTo>
                  <a:lnTo>
                    <a:pt x="93599" y="290372"/>
                  </a:lnTo>
                  <a:lnTo>
                    <a:pt x="126453" y="290372"/>
                  </a:lnTo>
                  <a:lnTo>
                    <a:pt x="131165" y="290372"/>
                  </a:lnTo>
                  <a:lnTo>
                    <a:pt x="131165" y="252984"/>
                  </a:lnTo>
                  <a:close/>
                </a:path>
                <a:path w="332739" h="337820">
                  <a:moveTo>
                    <a:pt x="173291" y="187439"/>
                  </a:moveTo>
                  <a:lnTo>
                    <a:pt x="135890" y="187439"/>
                  </a:lnTo>
                  <a:lnTo>
                    <a:pt x="135890" y="224815"/>
                  </a:lnTo>
                  <a:lnTo>
                    <a:pt x="173291" y="224815"/>
                  </a:lnTo>
                  <a:lnTo>
                    <a:pt x="173291" y="187439"/>
                  </a:lnTo>
                  <a:close/>
                </a:path>
                <a:path w="332739" h="337820">
                  <a:moveTo>
                    <a:pt x="192062" y="107632"/>
                  </a:moveTo>
                  <a:lnTo>
                    <a:pt x="168541" y="107632"/>
                  </a:lnTo>
                  <a:lnTo>
                    <a:pt x="168541" y="74942"/>
                  </a:lnTo>
                  <a:lnTo>
                    <a:pt x="131140" y="74942"/>
                  </a:lnTo>
                  <a:lnTo>
                    <a:pt x="131140" y="107632"/>
                  </a:lnTo>
                  <a:lnTo>
                    <a:pt x="121793" y="107632"/>
                  </a:lnTo>
                  <a:lnTo>
                    <a:pt x="93599" y="107632"/>
                  </a:lnTo>
                  <a:lnTo>
                    <a:pt x="93599" y="140487"/>
                  </a:lnTo>
                  <a:lnTo>
                    <a:pt x="60934" y="140487"/>
                  </a:lnTo>
                  <a:lnTo>
                    <a:pt x="60934" y="178054"/>
                  </a:lnTo>
                  <a:lnTo>
                    <a:pt x="98323" y="178054"/>
                  </a:lnTo>
                  <a:lnTo>
                    <a:pt x="98323" y="145186"/>
                  </a:lnTo>
                  <a:lnTo>
                    <a:pt x="121793" y="145186"/>
                  </a:lnTo>
                  <a:lnTo>
                    <a:pt x="131165" y="145186"/>
                  </a:lnTo>
                  <a:lnTo>
                    <a:pt x="135890" y="145186"/>
                  </a:lnTo>
                  <a:lnTo>
                    <a:pt x="135890" y="159270"/>
                  </a:lnTo>
                  <a:lnTo>
                    <a:pt x="173291" y="159270"/>
                  </a:lnTo>
                  <a:lnTo>
                    <a:pt x="173291" y="145186"/>
                  </a:lnTo>
                  <a:lnTo>
                    <a:pt x="192062" y="145186"/>
                  </a:lnTo>
                  <a:lnTo>
                    <a:pt x="192062" y="107632"/>
                  </a:lnTo>
                  <a:close/>
                </a:path>
                <a:path w="332739" h="337820">
                  <a:moveTo>
                    <a:pt x="210807" y="295071"/>
                  </a:moveTo>
                  <a:lnTo>
                    <a:pt x="173228" y="295071"/>
                  </a:lnTo>
                  <a:lnTo>
                    <a:pt x="173228" y="332625"/>
                  </a:lnTo>
                  <a:lnTo>
                    <a:pt x="210807" y="332625"/>
                  </a:lnTo>
                  <a:lnTo>
                    <a:pt x="210807" y="295071"/>
                  </a:lnTo>
                  <a:close/>
                </a:path>
                <a:path w="332739" h="337820">
                  <a:moveTo>
                    <a:pt x="210807" y="9207"/>
                  </a:moveTo>
                  <a:lnTo>
                    <a:pt x="173228" y="9207"/>
                  </a:lnTo>
                  <a:lnTo>
                    <a:pt x="173228" y="27990"/>
                  </a:lnTo>
                  <a:lnTo>
                    <a:pt x="163868" y="27990"/>
                  </a:lnTo>
                  <a:lnTo>
                    <a:pt x="163868" y="23304"/>
                  </a:lnTo>
                  <a:lnTo>
                    <a:pt x="126466" y="23304"/>
                  </a:lnTo>
                  <a:lnTo>
                    <a:pt x="126466" y="60858"/>
                  </a:lnTo>
                  <a:lnTo>
                    <a:pt x="149923" y="60858"/>
                  </a:lnTo>
                  <a:lnTo>
                    <a:pt x="149923" y="65557"/>
                  </a:lnTo>
                  <a:lnTo>
                    <a:pt x="187312" y="65557"/>
                  </a:lnTo>
                  <a:lnTo>
                    <a:pt x="187312" y="46774"/>
                  </a:lnTo>
                  <a:lnTo>
                    <a:pt x="210807" y="46774"/>
                  </a:lnTo>
                  <a:lnTo>
                    <a:pt x="210807" y="9207"/>
                  </a:lnTo>
                  <a:close/>
                </a:path>
                <a:path w="332739" h="337820">
                  <a:moveTo>
                    <a:pt x="248246" y="145186"/>
                  </a:moveTo>
                  <a:lnTo>
                    <a:pt x="210858" y="145186"/>
                  </a:lnTo>
                  <a:lnTo>
                    <a:pt x="210858" y="182740"/>
                  </a:lnTo>
                  <a:lnTo>
                    <a:pt x="248246" y="182740"/>
                  </a:lnTo>
                  <a:lnTo>
                    <a:pt x="248246" y="145186"/>
                  </a:lnTo>
                  <a:close/>
                </a:path>
                <a:path w="332739" h="337820">
                  <a:moveTo>
                    <a:pt x="309105" y="23304"/>
                  </a:moveTo>
                  <a:lnTo>
                    <a:pt x="271716" y="23304"/>
                  </a:lnTo>
                  <a:lnTo>
                    <a:pt x="271716" y="46774"/>
                  </a:lnTo>
                  <a:lnTo>
                    <a:pt x="248246" y="46774"/>
                  </a:lnTo>
                  <a:lnTo>
                    <a:pt x="248246" y="42075"/>
                  </a:lnTo>
                  <a:lnTo>
                    <a:pt x="210858" y="42075"/>
                  </a:lnTo>
                  <a:lnTo>
                    <a:pt x="210858" y="79629"/>
                  </a:lnTo>
                  <a:lnTo>
                    <a:pt x="243522" y="79629"/>
                  </a:lnTo>
                  <a:lnTo>
                    <a:pt x="243522" y="107619"/>
                  </a:lnTo>
                  <a:lnTo>
                    <a:pt x="281089" y="107619"/>
                  </a:lnTo>
                  <a:lnTo>
                    <a:pt x="281089" y="102933"/>
                  </a:lnTo>
                  <a:lnTo>
                    <a:pt x="285762" y="102933"/>
                  </a:lnTo>
                  <a:lnTo>
                    <a:pt x="285762" y="84328"/>
                  </a:lnTo>
                  <a:lnTo>
                    <a:pt x="285762" y="65544"/>
                  </a:lnTo>
                  <a:lnTo>
                    <a:pt x="285762" y="60858"/>
                  </a:lnTo>
                  <a:lnTo>
                    <a:pt x="309105" y="60858"/>
                  </a:lnTo>
                  <a:lnTo>
                    <a:pt x="309105" y="23304"/>
                  </a:lnTo>
                  <a:close/>
                </a:path>
                <a:path w="332739" h="337820">
                  <a:moveTo>
                    <a:pt x="323202" y="74942"/>
                  </a:moveTo>
                  <a:lnTo>
                    <a:pt x="285813" y="74942"/>
                  </a:lnTo>
                  <a:lnTo>
                    <a:pt x="285813" y="112318"/>
                  </a:lnTo>
                  <a:lnTo>
                    <a:pt x="323202" y="112318"/>
                  </a:lnTo>
                  <a:lnTo>
                    <a:pt x="323202" y="74942"/>
                  </a:lnTo>
                  <a:close/>
                </a:path>
                <a:path w="332739" h="337820">
                  <a:moveTo>
                    <a:pt x="332562" y="299758"/>
                  </a:moveTo>
                  <a:lnTo>
                    <a:pt x="295160" y="299758"/>
                  </a:lnTo>
                  <a:lnTo>
                    <a:pt x="295160" y="337324"/>
                  </a:lnTo>
                  <a:lnTo>
                    <a:pt x="332562" y="337324"/>
                  </a:lnTo>
                  <a:lnTo>
                    <a:pt x="332562" y="299758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3157710" y="3442873"/>
            <a:ext cx="104775" cy="229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530">
              <a:lnSpc>
                <a:spcPts val="695"/>
              </a:lnSpc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700">
              <a:lnSpc>
                <a:spcPts val="994"/>
              </a:lnSpc>
            </a:pPr>
            <a:r>
              <a:rPr sz="85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endParaRPr sz="8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767086" y="2475253"/>
            <a:ext cx="130805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sz="850" kern="0" dirty="0">
                <a:solidFill>
                  <a:sysClr val="windowText" lastClr="000000"/>
                </a:solidFill>
                <a:latin typeface="Arial"/>
                <a:cs typeface="Arial"/>
              </a:rPr>
              <a:t>y</a:t>
            </a:r>
            <a:endParaRPr sz="8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928083" y="1385918"/>
            <a:ext cx="575310" cy="160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50" kern="0" dirty="0">
                <a:solidFill>
                  <a:sysClr val="windowText" lastClr="000000"/>
                </a:solidFill>
                <a:latin typeface="Arial"/>
                <a:cs typeface="Arial"/>
              </a:rPr>
              <a:t>Iteration</a:t>
            </a:r>
            <a:r>
              <a:rPr sz="950" kern="0" spc="7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95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9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4504947" y="1412775"/>
            <a:ext cx="3043555" cy="2283460"/>
            <a:chOff x="2980946" y="1412775"/>
            <a:chExt cx="3043555" cy="2283460"/>
          </a:xfrm>
        </p:grpSpPr>
        <p:sp>
          <p:nvSpPr>
            <p:cNvPr id="108" name="object 108"/>
            <p:cNvSpPr/>
            <p:nvPr/>
          </p:nvSpPr>
          <p:spPr>
            <a:xfrm>
              <a:off x="2980946" y="1412775"/>
              <a:ext cx="3043555" cy="2283460"/>
            </a:xfrm>
            <a:custGeom>
              <a:avLst/>
              <a:gdLst/>
              <a:ahLst/>
              <a:cxnLst/>
              <a:rect l="l" t="t" r="r" b="b"/>
              <a:pathLst>
                <a:path w="3043554" h="2283460">
                  <a:moveTo>
                    <a:pt x="3043419" y="0"/>
                  </a:moveTo>
                  <a:lnTo>
                    <a:pt x="0" y="0"/>
                  </a:lnTo>
                  <a:lnTo>
                    <a:pt x="0" y="2282924"/>
                  </a:lnTo>
                  <a:lnTo>
                    <a:pt x="3043419" y="2282924"/>
                  </a:lnTo>
                  <a:lnTo>
                    <a:pt x="30434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3374547" y="1586093"/>
              <a:ext cx="2352040" cy="1851025"/>
            </a:xfrm>
            <a:custGeom>
              <a:avLst/>
              <a:gdLst/>
              <a:ahLst/>
              <a:cxnLst/>
              <a:rect l="l" t="t" r="r" b="b"/>
              <a:pathLst>
                <a:path w="2352040" h="1851025">
                  <a:moveTo>
                    <a:pt x="0" y="1850704"/>
                  </a:moveTo>
                  <a:lnTo>
                    <a:pt x="0" y="0"/>
                  </a:lnTo>
                  <a:lnTo>
                    <a:pt x="2351723" y="0"/>
                  </a:lnTo>
                  <a:lnTo>
                    <a:pt x="2351723" y="1850704"/>
                  </a:lnTo>
                  <a:lnTo>
                    <a:pt x="0" y="18507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3374547" y="3436797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5728503" y="343905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3374547" y="1586093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7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3376808" y="158832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3510382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3512644" y="341576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4979422" y="3442874"/>
            <a:ext cx="9906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5300742" y="3412866"/>
            <a:ext cx="10160" cy="24765"/>
            <a:chOff x="3776742" y="3412865"/>
            <a:chExt cx="10160" cy="24765"/>
          </a:xfrm>
        </p:grpSpPr>
        <p:sp>
          <p:nvSpPr>
            <p:cNvPr id="118" name="object 118"/>
            <p:cNvSpPr/>
            <p:nvPr/>
          </p:nvSpPr>
          <p:spPr>
            <a:xfrm>
              <a:off x="3777377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3779611" y="34157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5218393" y="3442874"/>
            <a:ext cx="1562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5567709" y="3412866"/>
            <a:ext cx="10160" cy="24765"/>
            <a:chOff x="4043709" y="3412865"/>
            <a:chExt cx="10160" cy="24765"/>
          </a:xfrm>
        </p:grpSpPr>
        <p:sp>
          <p:nvSpPr>
            <p:cNvPr id="122" name="object 122"/>
            <p:cNvSpPr/>
            <p:nvPr/>
          </p:nvSpPr>
          <p:spPr>
            <a:xfrm>
              <a:off x="4044344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4046577" y="34157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5513558" y="3442874"/>
            <a:ext cx="9906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5830139" y="3412866"/>
            <a:ext cx="10160" cy="24765"/>
            <a:chOff x="4306139" y="3412865"/>
            <a:chExt cx="10160" cy="24765"/>
          </a:xfrm>
        </p:grpSpPr>
        <p:sp>
          <p:nvSpPr>
            <p:cNvPr id="126" name="object 126"/>
            <p:cNvSpPr/>
            <p:nvPr/>
          </p:nvSpPr>
          <p:spPr>
            <a:xfrm>
              <a:off x="4306774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4309077" y="34157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5747860" y="3442874"/>
            <a:ext cx="1562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6097177" y="3412866"/>
            <a:ext cx="277495" cy="24765"/>
            <a:chOff x="4573176" y="3412865"/>
            <a:chExt cx="277495" cy="24765"/>
          </a:xfrm>
        </p:grpSpPr>
        <p:sp>
          <p:nvSpPr>
            <p:cNvPr id="130" name="object 130"/>
            <p:cNvSpPr/>
            <p:nvPr/>
          </p:nvSpPr>
          <p:spPr>
            <a:xfrm>
              <a:off x="4573811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4576044" y="34157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4840778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4843011" y="34157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6300570" y="3442874"/>
            <a:ext cx="132715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6631109" y="3412866"/>
            <a:ext cx="10160" cy="24765"/>
            <a:chOff x="5107109" y="3412865"/>
            <a:chExt cx="10160" cy="24765"/>
          </a:xfrm>
        </p:grpSpPr>
        <p:sp>
          <p:nvSpPr>
            <p:cNvPr id="136" name="object 136"/>
            <p:cNvSpPr/>
            <p:nvPr/>
          </p:nvSpPr>
          <p:spPr>
            <a:xfrm>
              <a:off x="5107744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5110048" y="34157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6600409" y="3442874"/>
            <a:ext cx="673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6898285" y="3412866"/>
            <a:ext cx="10160" cy="24765"/>
            <a:chOff x="5374285" y="3412865"/>
            <a:chExt cx="10160" cy="24765"/>
          </a:xfrm>
        </p:grpSpPr>
        <p:sp>
          <p:nvSpPr>
            <p:cNvPr id="140" name="object 140"/>
            <p:cNvSpPr/>
            <p:nvPr/>
          </p:nvSpPr>
          <p:spPr>
            <a:xfrm>
              <a:off x="5374920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5377154" y="34157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6834573" y="3442874"/>
            <a:ext cx="132715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7165252" y="3412866"/>
            <a:ext cx="10160" cy="24765"/>
            <a:chOff x="5641252" y="3412865"/>
            <a:chExt cx="10160" cy="24765"/>
          </a:xfrm>
        </p:grpSpPr>
        <p:sp>
          <p:nvSpPr>
            <p:cNvPr id="144" name="object 144"/>
            <p:cNvSpPr/>
            <p:nvPr/>
          </p:nvSpPr>
          <p:spPr>
            <a:xfrm>
              <a:off x="5641887" y="34135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5644121" y="34157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7134412" y="3442874"/>
            <a:ext cx="673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4897913" y="3192563"/>
            <a:ext cx="33655" cy="5715"/>
            <a:chOff x="3373912" y="3192562"/>
            <a:chExt cx="33655" cy="5715"/>
          </a:xfrm>
        </p:grpSpPr>
        <p:sp>
          <p:nvSpPr>
            <p:cNvPr id="148" name="object 148"/>
            <p:cNvSpPr/>
            <p:nvPr/>
          </p:nvSpPr>
          <p:spPr>
            <a:xfrm>
              <a:off x="3374547" y="319319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3400113" y="319545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4820100" y="3133721"/>
            <a:ext cx="673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4897913" y="2930207"/>
            <a:ext cx="33655" cy="5715"/>
            <a:chOff x="3373912" y="2930206"/>
            <a:chExt cx="33655" cy="5715"/>
          </a:xfrm>
        </p:grpSpPr>
        <p:sp>
          <p:nvSpPr>
            <p:cNvPr id="152" name="object 152"/>
            <p:cNvSpPr/>
            <p:nvPr/>
          </p:nvSpPr>
          <p:spPr>
            <a:xfrm>
              <a:off x="3374547" y="293084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3400113" y="293307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4759225" y="2871317"/>
            <a:ext cx="132715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4897913" y="2663113"/>
            <a:ext cx="33655" cy="5715"/>
            <a:chOff x="3373912" y="2663112"/>
            <a:chExt cx="33655" cy="5715"/>
          </a:xfrm>
        </p:grpSpPr>
        <p:sp>
          <p:nvSpPr>
            <p:cNvPr id="156" name="object 156"/>
            <p:cNvSpPr/>
            <p:nvPr/>
          </p:nvSpPr>
          <p:spPr>
            <a:xfrm>
              <a:off x="3374547" y="266374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3400113" y="266598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4820100" y="2604293"/>
            <a:ext cx="673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4897913" y="2396020"/>
            <a:ext cx="33655" cy="5715"/>
            <a:chOff x="3373912" y="2396019"/>
            <a:chExt cx="33655" cy="5715"/>
          </a:xfrm>
        </p:grpSpPr>
        <p:sp>
          <p:nvSpPr>
            <p:cNvPr id="160" name="object 160"/>
            <p:cNvSpPr/>
            <p:nvPr/>
          </p:nvSpPr>
          <p:spPr>
            <a:xfrm>
              <a:off x="3374547" y="239665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3400113" y="239895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4759225" y="2337199"/>
            <a:ext cx="132715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4897913" y="2128996"/>
            <a:ext cx="33655" cy="5715"/>
            <a:chOff x="3373912" y="2128995"/>
            <a:chExt cx="33655" cy="5715"/>
          </a:xfrm>
        </p:grpSpPr>
        <p:sp>
          <p:nvSpPr>
            <p:cNvPr id="164" name="object 164"/>
            <p:cNvSpPr/>
            <p:nvPr/>
          </p:nvSpPr>
          <p:spPr>
            <a:xfrm>
              <a:off x="3374547" y="21296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3400113" y="213186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6" name="object 166"/>
          <p:cNvSpPr txBox="1"/>
          <p:nvPr/>
        </p:nvSpPr>
        <p:spPr>
          <a:xfrm>
            <a:off x="4820100" y="2070106"/>
            <a:ext cx="673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4897913" y="1861902"/>
            <a:ext cx="33655" cy="5715"/>
            <a:chOff x="3373912" y="1861901"/>
            <a:chExt cx="33655" cy="5715"/>
          </a:xfrm>
        </p:grpSpPr>
        <p:sp>
          <p:nvSpPr>
            <p:cNvPr id="168" name="object 168"/>
            <p:cNvSpPr/>
            <p:nvPr/>
          </p:nvSpPr>
          <p:spPr>
            <a:xfrm>
              <a:off x="3374547" y="186253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object 169"/>
            <p:cNvSpPr/>
            <p:nvPr/>
          </p:nvSpPr>
          <p:spPr>
            <a:xfrm>
              <a:off x="3400113" y="186476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4759225" y="1803082"/>
            <a:ext cx="132715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2.5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4897913" y="1594809"/>
            <a:ext cx="33655" cy="5715"/>
            <a:chOff x="3373912" y="1594808"/>
            <a:chExt cx="33655" cy="5715"/>
          </a:xfrm>
        </p:grpSpPr>
        <p:sp>
          <p:nvSpPr>
            <p:cNvPr id="172" name="object 172"/>
            <p:cNvSpPr/>
            <p:nvPr/>
          </p:nvSpPr>
          <p:spPr>
            <a:xfrm>
              <a:off x="3374547" y="159544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object 173"/>
            <p:cNvSpPr/>
            <p:nvPr/>
          </p:nvSpPr>
          <p:spPr>
            <a:xfrm>
              <a:off x="3400113" y="159774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4820100" y="1535989"/>
            <a:ext cx="673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5347652" y="1557270"/>
            <a:ext cx="1448435" cy="1903730"/>
            <a:chOff x="3823651" y="1557270"/>
            <a:chExt cx="1448435" cy="1903730"/>
          </a:xfrm>
        </p:grpSpPr>
        <p:sp>
          <p:nvSpPr>
            <p:cNvPr id="176" name="object 176"/>
            <p:cNvSpPr/>
            <p:nvPr/>
          </p:nvSpPr>
          <p:spPr>
            <a:xfrm>
              <a:off x="4021032" y="341350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311" y="0"/>
                  </a:move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" name="object 177"/>
            <p:cNvSpPr/>
            <p:nvPr/>
          </p:nvSpPr>
          <p:spPr>
            <a:xfrm>
              <a:off x="4021032" y="341350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7"/>
                  </a:move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4245773" y="3151123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451" y="0"/>
                  </a:move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79" name="object 17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23651" y="2958471"/>
              <a:ext cx="352326" cy="361797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4245773" y="3151123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7"/>
                  </a:move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" name="object 181"/>
            <p:cNvSpPr/>
            <p:nvPr/>
          </p:nvSpPr>
          <p:spPr>
            <a:xfrm>
              <a:off x="4180165" y="284181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520" y="0"/>
                  </a:move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" name="object 182"/>
            <p:cNvSpPr/>
            <p:nvPr/>
          </p:nvSpPr>
          <p:spPr>
            <a:xfrm>
              <a:off x="4180165" y="284181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443"/>
                  </a:move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object 183"/>
            <p:cNvSpPr/>
            <p:nvPr/>
          </p:nvSpPr>
          <p:spPr>
            <a:xfrm>
              <a:off x="4030245" y="21343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20" y="0"/>
                  </a:moveTo>
                  <a:lnTo>
                    <a:pt x="0" y="28188"/>
                  </a:lnTo>
                  <a:lnTo>
                    <a:pt x="23520" y="56167"/>
                  </a:lnTo>
                  <a:lnTo>
                    <a:pt x="46972" y="28188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4030245" y="21343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20" y="56167"/>
                  </a:moveTo>
                  <a:lnTo>
                    <a:pt x="46972" y="28188"/>
                  </a:lnTo>
                  <a:lnTo>
                    <a:pt x="23520" y="0"/>
                  </a:lnTo>
                  <a:lnTo>
                    <a:pt x="0" y="28188"/>
                  </a:lnTo>
                  <a:lnTo>
                    <a:pt x="23520" y="5616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85" name="object 18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61600" y="1698080"/>
              <a:ext cx="923321" cy="1035834"/>
            </a:xfrm>
            <a:prstGeom prst="rect">
              <a:avLst/>
            </a:prstGeom>
          </p:spPr>
        </p:pic>
        <p:sp>
          <p:nvSpPr>
            <p:cNvPr id="186" name="object 186"/>
            <p:cNvSpPr/>
            <p:nvPr/>
          </p:nvSpPr>
          <p:spPr>
            <a:xfrm>
              <a:off x="4653447" y="1562579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5">
                  <a:moveTo>
                    <a:pt x="23311" y="0"/>
                  </a:moveTo>
                  <a:lnTo>
                    <a:pt x="0" y="28188"/>
                  </a:lnTo>
                  <a:lnTo>
                    <a:pt x="23311" y="5637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4653447" y="1562579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5">
                  <a:moveTo>
                    <a:pt x="23311" y="5637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7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4409792" y="15579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5">
                  <a:moveTo>
                    <a:pt x="23451" y="0"/>
                  </a:moveTo>
                  <a:lnTo>
                    <a:pt x="0" y="28188"/>
                  </a:lnTo>
                  <a:lnTo>
                    <a:pt x="23451" y="56307"/>
                  </a:lnTo>
                  <a:lnTo>
                    <a:pt x="46762" y="2818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object 189"/>
            <p:cNvSpPr/>
            <p:nvPr/>
          </p:nvSpPr>
          <p:spPr>
            <a:xfrm>
              <a:off x="4409792" y="15579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5">
                  <a:moveTo>
                    <a:pt x="23451" y="56307"/>
                  </a:moveTo>
                  <a:lnTo>
                    <a:pt x="46762" y="28188"/>
                  </a:lnTo>
                  <a:lnTo>
                    <a:pt x="23451" y="0"/>
                  </a:lnTo>
                  <a:lnTo>
                    <a:pt x="0" y="28188"/>
                  </a:lnTo>
                  <a:lnTo>
                    <a:pt x="23451" y="5630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4728407" y="282771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0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object 191"/>
            <p:cNvSpPr/>
            <p:nvPr/>
          </p:nvSpPr>
          <p:spPr>
            <a:xfrm>
              <a:off x="4728407" y="282771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5630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0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object 192"/>
            <p:cNvSpPr/>
            <p:nvPr/>
          </p:nvSpPr>
          <p:spPr>
            <a:xfrm>
              <a:off x="4939182" y="3057410"/>
              <a:ext cx="332740" cy="337820"/>
            </a:xfrm>
            <a:custGeom>
              <a:avLst/>
              <a:gdLst/>
              <a:ahLst/>
              <a:cxnLst/>
              <a:rect l="l" t="t" r="r" b="b"/>
              <a:pathLst>
                <a:path w="332739" h="337820">
                  <a:moveTo>
                    <a:pt x="37401" y="0"/>
                  </a:moveTo>
                  <a:lnTo>
                    <a:pt x="0" y="0"/>
                  </a:lnTo>
                  <a:lnTo>
                    <a:pt x="0" y="37388"/>
                  </a:lnTo>
                  <a:lnTo>
                    <a:pt x="37401" y="37388"/>
                  </a:lnTo>
                  <a:lnTo>
                    <a:pt x="37401" y="0"/>
                  </a:lnTo>
                  <a:close/>
                </a:path>
                <a:path w="332739" h="337820">
                  <a:moveTo>
                    <a:pt x="65620" y="98234"/>
                  </a:moveTo>
                  <a:lnTo>
                    <a:pt x="51498" y="98234"/>
                  </a:lnTo>
                  <a:lnTo>
                    <a:pt x="51498" y="93713"/>
                  </a:lnTo>
                  <a:lnTo>
                    <a:pt x="14097" y="93713"/>
                  </a:lnTo>
                  <a:lnTo>
                    <a:pt x="14097" y="131102"/>
                  </a:lnTo>
                  <a:lnTo>
                    <a:pt x="28054" y="131102"/>
                  </a:lnTo>
                  <a:lnTo>
                    <a:pt x="28054" y="135788"/>
                  </a:lnTo>
                  <a:lnTo>
                    <a:pt x="65620" y="135788"/>
                  </a:lnTo>
                  <a:lnTo>
                    <a:pt x="65620" y="98234"/>
                  </a:lnTo>
                  <a:close/>
                </a:path>
                <a:path w="332739" h="337820">
                  <a:moveTo>
                    <a:pt x="117106" y="60858"/>
                  </a:moveTo>
                  <a:lnTo>
                    <a:pt x="79705" y="60858"/>
                  </a:lnTo>
                  <a:lnTo>
                    <a:pt x="79705" y="98234"/>
                  </a:lnTo>
                  <a:lnTo>
                    <a:pt x="117106" y="98234"/>
                  </a:lnTo>
                  <a:lnTo>
                    <a:pt x="117106" y="60858"/>
                  </a:lnTo>
                  <a:close/>
                </a:path>
                <a:path w="332739" h="337820">
                  <a:moveTo>
                    <a:pt x="131165" y="252984"/>
                  </a:moveTo>
                  <a:lnTo>
                    <a:pt x="126453" y="252984"/>
                  </a:lnTo>
                  <a:lnTo>
                    <a:pt x="93599" y="252984"/>
                  </a:lnTo>
                  <a:lnTo>
                    <a:pt x="89065" y="252984"/>
                  </a:lnTo>
                  <a:lnTo>
                    <a:pt x="89065" y="290372"/>
                  </a:lnTo>
                  <a:lnTo>
                    <a:pt x="93599" y="290372"/>
                  </a:lnTo>
                  <a:lnTo>
                    <a:pt x="126453" y="290372"/>
                  </a:lnTo>
                  <a:lnTo>
                    <a:pt x="131165" y="290372"/>
                  </a:lnTo>
                  <a:lnTo>
                    <a:pt x="131165" y="252984"/>
                  </a:lnTo>
                  <a:close/>
                </a:path>
                <a:path w="332739" h="337820">
                  <a:moveTo>
                    <a:pt x="173291" y="187439"/>
                  </a:moveTo>
                  <a:lnTo>
                    <a:pt x="135890" y="187439"/>
                  </a:lnTo>
                  <a:lnTo>
                    <a:pt x="135890" y="224815"/>
                  </a:lnTo>
                  <a:lnTo>
                    <a:pt x="173291" y="224815"/>
                  </a:lnTo>
                  <a:lnTo>
                    <a:pt x="173291" y="187439"/>
                  </a:lnTo>
                  <a:close/>
                </a:path>
                <a:path w="332739" h="337820">
                  <a:moveTo>
                    <a:pt x="192062" y="107632"/>
                  </a:moveTo>
                  <a:lnTo>
                    <a:pt x="168541" y="107632"/>
                  </a:lnTo>
                  <a:lnTo>
                    <a:pt x="168541" y="74942"/>
                  </a:lnTo>
                  <a:lnTo>
                    <a:pt x="131140" y="74942"/>
                  </a:lnTo>
                  <a:lnTo>
                    <a:pt x="131140" y="107632"/>
                  </a:lnTo>
                  <a:lnTo>
                    <a:pt x="121793" y="107632"/>
                  </a:lnTo>
                  <a:lnTo>
                    <a:pt x="93599" y="107632"/>
                  </a:lnTo>
                  <a:lnTo>
                    <a:pt x="93599" y="140487"/>
                  </a:lnTo>
                  <a:lnTo>
                    <a:pt x="60934" y="140487"/>
                  </a:lnTo>
                  <a:lnTo>
                    <a:pt x="60934" y="178054"/>
                  </a:lnTo>
                  <a:lnTo>
                    <a:pt x="98323" y="178054"/>
                  </a:lnTo>
                  <a:lnTo>
                    <a:pt x="98323" y="145186"/>
                  </a:lnTo>
                  <a:lnTo>
                    <a:pt x="121793" y="145186"/>
                  </a:lnTo>
                  <a:lnTo>
                    <a:pt x="131165" y="145186"/>
                  </a:lnTo>
                  <a:lnTo>
                    <a:pt x="135890" y="145186"/>
                  </a:lnTo>
                  <a:lnTo>
                    <a:pt x="135890" y="159270"/>
                  </a:lnTo>
                  <a:lnTo>
                    <a:pt x="173291" y="159270"/>
                  </a:lnTo>
                  <a:lnTo>
                    <a:pt x="173291" y="145186"/>
                  </a:lnTo>
                  <a:lnTo>
                    <a:pt x="192062" y="145186"/>
                  </a:lnTo>
                  <a:lnTo>
                    <a:pt x="192062" y="107632"/>
                  </a:lnTo>
                  <a:close/>
                </a:path>
                <a:path w="332739" h="337820">
                  <a:moveTo>
                    <a:pt x="210807" y="295071"/>
                  </a:moveTo>
                  <a:lnTo>
                    <a:pt x="173228" y="295071"/>
                  </a:lnTo>
                  <a:lnTo>
                    <a:pt x="173228" y="332625"/>
                  </a:lnTo>
                  <a:lnTo>
                    <a:pt x="210807" y="332625"/>
                  </a:lnTo>
                  <a:lnTo>
                    <a:pt x="210807" y="295071"/>
                  </a:lnTo>
                  <a:close/>
                </a:path>
                <a:path w="332739" h="337820">
                  <a:moveTo>
                    <a:pt x="210807" y="9207"/>
                  </a:moveTo>
                  <a:lnTo>
                    <a:pt x="173228" y="9207"/>
                  </a:lnTo>
                  <a:lnTo>
                    <a:pt x="173228" y="27990"/>
                  </a:lnTo>
                  <a:lnTo>
                    <a:pt x="163868" y="27990"/>
                  </a:lnTo>
                  <a:lnTo>
                    <a:pt x="163868" y="23304"/>
                  </a:lnTo>
                  <a:lnTo>
                    <a:pt x="126466" y="23304"/>
                  </a:lnTo>
                  <a:lnTo>
                    <a:pt x="126466" y="60858"/>
                  </a:lnTo>
                  <a:lnTo>
                    <a:pt x="149923" y="60858"/>
                  </a:lnTo>
                  <a:lnTo>
                    <a:pt x="149923" y="65557"/>
                  </a:lnTo>
                  <a:lnTo>
                    <a:pt x="187312" y="65557"/>
                  </a:lnTo>
                  <a:lnTo>
                    <a:pt x="187312" y="46774"/>
                  </a:lnTo>
                  <a:lnTo>
                    <a:pt x="210807" y="46774"/>
                  </a:lnTo>
                  <a:lnTo>
                    <a:pt x="210807" y="9207"/>
                  </a:lnTo>
                  <a:close/>
                </a:path>
                <a:path w="332739" h="337820">
                  <a:moveTo>
                    <a:pt x="248246" y="145186"/>
                  </a:moveTo>
                  <a:lnTo>
                    <a:pt x="210858" y="145186"/>
                  </a:lnTo>
                  <a:lnTo>
                    <a:pt x="210858" y="182740"/>
                  </a:lnTo>
                  <a:lnTo>
                    <a:pt x="248246" y="182740"/>
                  </a:lnTo>
                  <a:lnTo>
                    <a:pt x="248246" y="145186"/>
                  </a:lnTo>
                  <a:close/>
                </a:path>
                <a:path w="332739" h="337820">
                  <a:moveTo>
                    <a:pt x="309105" y="23304"/>
                  </a:moveTo>
                  <a:lnTo>
                    <a:pt x="271716" y="23304"/>
                  </a:lnTo>
                  <a:lnTo>
                    <a:pt x="271716" y="46774"/>
                  </a:lnTo>
                  <a:lnTo>
                    <a:pt x="248246" y="46774"/>
                  </a:lnTo>
                  <a:lnTo>
                    <a:pt x="248246" y="42075"/>
                  </a:lnTo>
                  <a:lnTo>
                    <a:pt x="210858" y="42075"/>
                  </a:lnTo>
                  <a:lnTo>
                    <a:pt x="210858" y="79629"/>
                  </a:lnTo>
                  <a:lnTo>
                    <a:pt x="243522" y="79629"/>
                  </a:lnTo>
                  <a:lnTo>
                    <a:pt x="243522" y="107619"/>
                  </a:lnTo>
                  <a:lnTo>
                    <a:pt x="281089" y="107619"/>
                  </a:lnTo>
                  <a:lnTo>
                    <a:pt x="281089" y="102933"/>
                  </a:lnTo>
                  <a:lnTo>
                    <a:pt x="285762" y="102933"/>
                  </a:lnTo>
                  <a:lnTo>
                    <a:pt x="285762" y="84328"/>
                  </a:lnTo>
                  <a:lnTo>
                    <a:pt x="285762" y="65544"/>
                  </a:lnTo>
                  <a:lnTo>
                    <a:pt x="285762" y="60858"/>
                  </a:lnTo>
                  <a:lnTo>
                    <a:pt x="309105" y="60858"/>
                  </a:lnTo>
                  <a:lnTo>
                    <a:pt x="309105" y="23304"/>
                  </a:lnTo>
                  <a:close/>
                </a:path>
                <a:path w="332739" h="337820">
                  <a:moveTo>
                    <a:pt x="323202" y="74942"/>
                  </a:moveTo>
                  <a:lnTo>
                    <a:pt x="285813" y="74942"/>
                  </a:lnTo>
                  <a:lnTo>
                    <a:pt x="285813" y="112318"/>
                  </a:lnTo>
                  <a:lnTo>
                    <a:pt x="323202" y="112318"/>
                  </a:lnTo>
                  <a:lnTo>
                    <a:pt x="323202" y="74942"/>
                  </a:lnTo>
                  <a:close/>
                </a:path>
                <a:path w="332739" h="337820">
                  <a:moveTo>
                    <a:pt x="332562" y="299758"/>
                  </a:moveTo>
                  <a:lnTo>
                    <a:pt x="295160" y="299758"/>
                  </a:lnTo>
                  <a:lnTo>
                    <a:pt x="295160" y="337324"/>
                  </a:lnTo>
                  <a:lnTo>
                    <a:pt x="332562" y="337324"/>
                  </a:lnTo>
                  <a:lnTo>
                    <a:pt x="332562" y="299758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3" name="object 193"/>
          <p:cNvSpPr txBox="1"/>
          <p:nvPr/>
        </p:nvSpPr>
        <p:spPr>
          <a:xfrm>
            <a:off x="6028927" y="3442873"/>
            <a:ext cx="104775" cy="229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530">
              <a:lnSpc>
                <a:spcPts val="695"/>
              </a:lnSpc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700">
              <a:lnSpc>
                <a:spcPts val="994"/>
              </a:lnSpc>
            </a:pPr>
            <a:r>
              <a:rPr sz="85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endParaRPr sz="8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4638302" y="2475253"/>
            <a:ext cx="130805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sz="850" kern="0" dirty="0">
                <a:solidFill>
                  <a:sysClr val="windowText" lastClr="000000"/>
                </a:solidFill>
                <a:latin typeface="Arial"/>
                <a:cs typeface="Arial"/>
              </a:rPr>
              <a:t>y</a:t>
            </a:r>
            <a:endParaRPr sz="8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5799299" y="1385918"/>
            <a:ext cx="575310" cy="160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50" kern="0" dirty="0">
                <a:solidFill>
                  <a:sysClr val="windowText" lastClr="000000"/>
                </a:solidFill>
                <a:latin typeface="Arial"/>
                <a:cs typeface="Arial"/>
              </a:rPr>
              <a:t>Iteration</a:t>
            </a:r>
            <a:r>
              <a:rPr sz="950" kern="0" spc="7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95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9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7548375" y="1414331"/>
            <a:ext cx="3043555" cy="2281555"/>
            <a:chOff x="6024374" y="1414330"/>
            <a:chExt cx="3043555" cy="2281555"/>
          </a:xfrm>
        </p:grpSpPr>
        <p:sp>
          <p:nvSpPr>
            <p:cNvPr id="197" name="object 197"/>
            <p:cNvSpPr/>
            <p:nvPr/>
          </p:nvSpPr>
          <p:spPr>
            <a:xfrm>
              <a:off x="6024374" y="1414330"/>
              <a:ext cx="3043555" cy="2281555"/>
            </a:xfrm>
            <a:custGeom>
              <a:avLst/>
              <a:gdLst/>
              <a:ahLst/>
              <a:cxnLst/>
              <a:rect l="l" t="t" r="r" b="b"/>
              <a:pathLst>
                <a:path w="3043554" h="2281554">
                  <a:moveTo>
                    <a:pt x="3043419" y="0"/>
                  </a:moveTo>
                  <a:lnTo>
                    <a:pt x="0" y="0"/>
                  </a:lnTo>
                  <a:lnTo>
                    <a:pt x="0" y="2281369"/>
                  </a:lnTo>
                  <a:lnTo>
                    <a:pt x="3043419" y="2281369"/>
                  </a:lnTo>
                  <a:lnTo>
                    <a:pt x="30434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6417975" y="1587530"/>
              <a:ext cx="2352040" cy="1849755"/>
            </a:xfrm>
            <a:custGeom>
              <a:avLst/>
              <a:gdLst/>
              <a:ahLst/>
              <a:cxnLst/>
              <a:rect l="l" t="t" r="r" b="b"/>
              <a:pathLst>
                <a:path w="2352040" h="1849754">
                  <a:moveTo>
                    <a:pt x="0" y="1849444"/>
                  </a:moveTo>
                  <a:lnTo>
                    <a:pt x="0" y="0"/>
                  </a:lnTo>
                  <a:lnTo>
                    <a:pt x="2351723" y="0"/>
                  </a:lnTo>
                  <a:lnTo>
                    <a:pt x="2351723" y="1849444"/>
                  </a:lnTo>
                  <a:lnTo>
                    <a:pt x="0" y="184944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object 199"/>
            <p:cNvSpPr/>
            <p:nvPr/>
          </p:nvSpPr>
          <p:spPr>
            <a:xfrm>
              <a:off x="6417975" y="3436974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object 200"/>
            <p:cNvSpPr/>
            <p:nvPr/>
          </p:nvSpPr>
          <p:spPr>
            <a:xfrm>
              <a:off x="8771931" y="34392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object 201"/>
            <p:cNvSpPr/>
            <p:nvPr/>
          </p:nvSpPr>
          <p:spPr>
            <a:xfrm>
              <a:off x="6417975" y="1587530"/>
              <a:ext cx="0" cy="1849755"/>
            </a:xfrm>
            <a:custGeom>
              <a:avLst/>
              <a:gdLst/>
              <a:ahLst/>
              <a:cxnLst/>
              <a:rect l="l" t="t" r="r" b="b"/>
              <a:pathLst>
                <a:path h="1849754">
                  <a:moveTo>
                    <a:pt x="0" y="18494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object 202"/>
            <p:cNvSpPr/>
            <p:nvPr/>
          </p:nvSpPr>
          <p:spPr>
            <a:xfrm>
              <a:off x="6420236" y="158976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" name="object 203"/>
            <p:cNvSpPr/>
            <p:nvPr/>
          </p:nvSpPr>
          <p:spPr>
            <a:xfrm>
              <a:off x="6553810" y="341369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" name="object 204"/>
            <p:cNvSpPr/>
            <p:nvPr/>
          </p:nvSpPr>
          <p:spPr>
            <a:xfrm>
              <a:off x="6556072" y="341595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5" name="object 205"/>
          <p:cNvSpPr txBox="1"/>
          <p:nvPr/>
        </p:nvSpPr>
        <p:spPr>
          <a:xfrm>
            <a:off x="8022849" y="3443037"/>
            <a:ext cx="99060" cy="10259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55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55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5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06" name="object 206"/>
          <p:cNvGrpSpPr/>
          <p:nvPr/>
        </p:nvGrpSpPr>
        <p:grpSpPr>
          <a:xfrm>
            <a:off x="8344170" y="3413058"/>
            <a:ext cx="10160" cy="24765"/>
            <a:chOff x="6820170" y="3413057"/>
            <a:chExt cx="10160" cy="24765"/>
          </a:xfrm>
        </p:grpSpPr>
        <p:sp>
          <p:nvSpPr>
            <p:cNvPr id="207" name="object 207"/>
            <p:cNvSpPr/>
            <p:nvPr/>
          </p:nvSpPr>
          <p:spPr>
            <a:xfrm>
              <a:off x="6820805" y="341369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8" name="object 208"/>
            <p:cNvSpPr/>
            <p:nvPr/>
          </p:nvSpPr>
          <p:spPr>
            <a:xfrm>
              <a:off x="6823038" y="341595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9" name="object 209"/>
          <p:cNvSpPr txBox="1"/>
          <p:nvPr/>
        </p:nvSpPr>
        <p:spPr>
          <a:xfrm>
            <a:off x="8261822" y="3443037"/>
            <a:ext cx="156210" cy="10259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55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55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endParaRPr sz="5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10" name="object 210"/>
          <p:cNvGrpSpPr/>
          <p:nvPr/>
        </p:nvGrpSpPr>
        <p:grpSpPr>
          <a:xfrm>
            <a:off x="8611137" y="3413058"/>
            <a:ext cx="10160" cy="24765"/>
            <a:chOff x="7087137" y="3413057"/>
            <a:chExt cx="10160" cy="24765"/>
          </a:xfrm>
        </p:grpSpPr>
        <p:sp>
          <p:nvSpPr>
            <p:cNvPr id="211" name="object 211"/>
            <p:cNvSpPr/>
            <p:nvPr/>
          </p:nvSpPr>
          <p:spPr>
            <a:xfrm>
              <a:off x="7087772" y="341369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object 212"/>
            <p:cNvSpPr/>
            <p:nvPr/>
          </p:nvSpPr>
          <p:spPr>
            <a:xfrm>
              <a:off x="7090005" y="341595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3" name="object 213"/>
          <p:cNvSpPr txBox="1"/>
          <p:nvPr/>
        </p:nvSpPr>
        <p:spPr>
          <a:xfrm>
            <a:off x="8556986" y="3443037"/>
            <a:ext cx="99060" cy="10259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55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55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5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14" name="object 214"/>
          <p:cNvGrpSpPr/>
          <p:nvPr/>
        </p:nvGrpSpPr>
        <p:grpSpPr>
          <a:xfrm>
            <a:off x="8873567" y="3413058"/>
            <a:ext cx="10160" cy="24765"/>
            <a:chOff x="7349567" y="3413057"/>
            <a:chExt cx="10160" cy="24765"/>
          </a:xfrm>
        </p:grpSpPr>
        <p:sp>
          <p:nvSpPr>
            <p:cNvPr id="215" name="object 215"/>
            <p:cNvSpPr/>
            <p:nvPr/>
          </p:nvSpPr>
          <p:spPr>
            <a:xfrm>
              <a:off x="7350202" y="341369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6" name="object 216"/>
            <p:cNvSpPr/>
            <p:nvPr/>
          </p:nvSpPr>
          <p:spPr>
            <a:xfrm>
              <a:off x="7352505" y="341595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7" name="object 217"/>
          <p:cNvSpPr txBox="1"/>
          <p:nvPr/>
        </p:nvSpPr>
        <p:spPr>
          <a:xfrm>
            <a:off x="8791288" y="3443037"/>
            <a:ext cx="156210" cy="10259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55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55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endParaRPr sz="5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18" name="object 218"/>
          <p:cNvGrpSpPr/>
          <p:nvPr/>
        </p:nvGrpSpPr>
        <p:grpSpPr>
          <a:xfrm>
            <a:off x="9140605" y="3413058"/>
            <a:ext cx="277495" cy="24765"/>
            <a:chOff x="7616604" y="3413057"/>
            <a:chExt cx="277495" cy="24765"/>
          </a:xfrm>
        </p:grpSpPr>
        <p:sp>
          <p:nvSpPr>
            <p:cNvPr id="219" name="object 219"/>
            <p:cNvSpPr/>
            <p:nvPr/>
          </p:nvSpPr>
          <p:spPr>
            <a:xfrm>
              <a:off x="7617239" y="341369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object 220"/>
            <p:cNvSpPr/>
            <p:nvPr/>
          </p:nvSpPr>
          <p:spPr>
            <a:xfrm>
              <a:off x="7619472" y="341595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1" name="object 221"/>
            <p:cNvSpPr/>
            <p:nvPr/>
          </p:nvSpPr>
          <p:spPr>
            <a:xfrm>
              <a:off x="7884205" y="341369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7886439" y="341595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3" name="object 223"/>
          <p:cNvSpPr txBox="1"/>
          <p:nvPr/>
        </p:nvSpPr>
        <p:spPr>
          <a:xfrm>
            <a:off x="9343998" y="3443037"/>
            <a:ext cx="132715" cy="10259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55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endParaRPr sz="5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24" name="object 224"/>
          <p:cNvGrpSpPr/>
          <p:nvPr/>
        </p:nvGrpSpPr>
        <p:grpSpPr>
          <a:xfrm>
            <a:off x="9674538" y="3413058"/>
            <a:ext cx="10160" cy="24765"/>
            <a:chOff x="8150538" y="3413057"/>
            <a:chExt cx="10160" cy="24765"/>
          </a:xfrm>
        </p:grpSpPr>
        <p:sp>
          <p:nvSpPr>
            <p:cNvPr id="225" name="object 225"/>
            <p:cNvSpPr/>
            <p:nvPr/>
          </p:nvSpPr>
          <p:spPr>
            <a:xfrm>
              <a:off x="8151173" y="341369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6" name="object 226"/>
            <p:cNvSpPr/>
            <p:nvPr/>
          </p:nvSpPr>
          <p:spPr>
            <a:xfrm>
              <a:off x="8153476" y="341595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7" name="object 227"/>
          <p:cNvSpPr txBox="1"/>
          <p:nvPr/>
        </p:nvSpPr>
        <p:spPr>
          <a:xfrm>
            <a:off x="9643837" y="3443037"/>
            <a:ext cx="67310" cy="10259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550" kern="0" spc="2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5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28" name="object 228"/>
          <p:cNvGrpSpPr/>
          <p:nvPr/>
        </p:nvGrpSpPr>
        <p:grpSpPr>
          <a:xfrm>
            <a:off x="9941714" y="3413058"/>
            <a:ext cx="10160" cy="24765"/>
            <a:chOff x="8417714" y="3413057"/>
            <a:chExt cx="10160" cy="24765"/>
          </a:xfrm>
        </p:grpSpPr>
        <p:sp>
          <p:nvSpPr>
            <p:cNvPr id="229" name="object 229"/>
            <p:cNvSpPr/>
            <p:nvPr/>
          </p:nvSpPr>
          <p:spPr>
            <a:xfrm>
              <a:off x="8418349" y="341369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object 230"/>
            <p:cNvSpPr/>
            <p:nvPr/>
          </p:nvSpPr>
          <p:spPr>
            <a:xfrm>
              <a:off x="8420582" y="341595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1" name="object 231"/>
          <p:cNvSpPr txBox="1"/>
          <p:nvPr/>
        </p:nvSpPr>
        <p:spPr>
          <a:xfrm>
            <a:off x="9878001" y="3443037"/>
            <a:ext cx="132715" cy="10259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55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endParaRPr sz="5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32" name="object 232"/>
          <p:cNvGrpSpPr/>
          <p:nvPr/>
        </p:nvGrpSpPr>
        <p:grpSpPr>
          <a:xfrm>
            <a:off x="10208680" y="3413058"/>
            <a:ext cx="10160" cy="24765"/>
            <a:chOff x="8684680" y="3413057"/>
            <a:chExt cx="10160" cy="24765"/>
          </a:xfrm>
        </p:grpSpPr>
        <p:sp>
          <p:nvSpPr>
            <p:cNvPr id="233" name="object 233"/>
            <p:cNvSpPr/>
            <p:nvPr/>
          </p:nvSpPr>
          <p:spPr>
            <a:xfrm>
              <a:off x="8685315" y="341369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object 234"/>
            <p:cNvSpPr/>
            <p:nvPr/>
          </p:nvSpPr>
          <p:spPr>
            <a:xfrm>
              <a:off x="8687549" y="341595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5" name="object 235"/>
          <p:cNvSpPr txBox="1"/>
          <p:nvPr/>
        </p:nvSpPr>
        <p:spPr>
          <a:xfrm>
            <a:off x="10177840" y="3443037"/>
            <a:ext cx="67310" cy="10259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550" kern="0" spc="2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5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36" name="object 236"/>
          <p:cNvGrpSpPr/>
          <p:nvPr/>
        </p:nvGrpSpPr>
        <p:grpSpPr>
          <a:xfrm>
            <a:off x="7941341" y="3192905"/>
            <a:ext cx="33655" cy="5715"/>
            <a:chOff x="6417340" y="3192904"/>
            <a:chExt cx="33655" cy="5715"/>
          </a:xfrm>
        </p:grpSpPr>
        <p:sp>
          <p:nvSpPr>
            <p:cNvPr id="237" name="object 237"/>
            <p:cNvSpPr/>
            <p:nvPr/>
          </p:nvSpPr>
          <p:spPr>
            <a:xfrm>
              <a:off x="6417975" y="319353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object 238"/>
            <p:cNvSpPr/>
            <p:nvPr/>
          </p:nvSpPr>
          <p:spPr>
            <a:xfrm>
              <a:off x="6443541" y="319579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9" name="object 239"/>
          <p:cNvSpPr txBox="1"/>
          <p:nvPr/>
        </p:nvSpPr>
        <p:spPr>
          <a:xfrm>
            <a:off x="7863528" y="3134094"/>
            <a:ext cx="67310" cy="10259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550" kern="0" spc="2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5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40" name="object 240"/>
          <p:cNvGrpSpPr/>
          <p:nvPr/>
        </p:nvGrpSpPr>
        <p:grpSpPr>
          <a:xfrm>
            <a:off x="7941341" y="2930727"/>
            <a:ext cx="33655" cy="5715"/>
            <a:chOff x="6417340" y="2930726"/>
            <a:chExt cx="33655" cy="5715"/>
          </a:xfrm>
        </p:grpSpPr>
        <p:sp>
          <p:nvSpPr>
            <p:cNvPr id="241" name="object 241"/>
            <p:cNvSpPr/>
            <p:nvPr/>
          </p:nvSpPr>
          <p:spPr>
            <a:xfrm>
              <a:off x="6417975" y="293136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object 242"/>
            <p:cNvSpPr/>
            <p:nvPr/>
          </p:nvSpPr>
          <p:spPr>
            <a:xfrm>
              <a:off x="6443541" y="293359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3" name="object 243"/>
          <p:cNvSpPr txBox="1"/>
          <p:nvPr/>
        </p:nvSpPr>
        <p:spPr>
          <a:xfrm>
            <a:off x="7802653" y="2871868"/>
            <a:ext cx="132715" cy="10259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55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endParaRPr sz="5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44" name="object 244"/>
          <p:cNvGrpSpPr/>
          <p:nvPr/>
        </p:nvGrpSpPr>
        <p:grpSpPr>
          <a:xfrm>
            <a:off x="7941341" y="2663816"/>
            <a:ext cx="33655" cy="5715"/>
            <a:chOff x="6417340" y="2663815"/>
            <a:chExt cx="33655" cy="5715"/>
          </a:xfrm>
        </p:grpSpPr>
        <p:sp>
          <p:nvSpPr>
            <p:cNvPr id="245" name="object 245"/>
            <p:cNvSpPr/>
            <p:nvPr/>
          </p:nvSpPr>
          <p:spPr>
            <a:xfrm>
              <a:off x="6417975" y="266445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6" name="object 246"/>
            <p:cNvSpPr/>
            <p:nvPr/>
          </p:nvSpPr>
          <p:spPr>
            <a:xfrm>
              <a:off x="6443541" y="266668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7" name="object 247"/>
          <p:cNvSpPr txBox="1"/>
          <p:nvPr/>
        </p:nvSpPr>
        <p:spPr>
          <a:xfrm>
            <a:off x="7863528" y="2605026"/>
            <a:ext cx="67310" cy="10259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550" kern="0" spc="2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5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48" name="object 248"/>
          <p:cNvGrpSpPr/>
          <p:nvPr/>
        </p:nvGrpSpPr>
        <p:grpSpPr>
          <a:xfrm>
            <a:off x="7941341" y="2396904"/>
            <a:ext cx="33655" cy="5715"/>
            <a:chOff x="6417340" y="2396903"/>
            <a:chExt cx="33655" cy="5715"/>
          </a:xfrm>
        </p:grpSpPr>
        <p:sp>
          <p:nvSpPr>
            <p:cNvPr id="249" name="object 249"/>
            <p:cNvSpPr/>
            <p:nvPr/>
          </p:nvSpPr>
          <p:spPr>
            <a:xfrm>
              <a:off x="6417975" y="239753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0" name="object 250"/>
            <p:cNvSpPr/>
            <p:nvPr/>
          </p:nvSpPr>
          <p:spPr>
            <a:xfrm>
              <a:off x="6443541" y="239983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1" name="object 251"/>
          <p:cNvSpPr txBox="1"/>
          <p:nvPr/>
        </p:nvSpPr>
        <p:spPr>
          <a:xfrm>
            <a:off x="7802653" y="2338115"/>
            <a:ext cx="132715" cy="10259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55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endParaRPr sz="5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52" name="object 252"/>
          <p:cNvGrpSpPr/>
          <p:nvPr/>
        </p:nvGrpSpPr>
        <p:grpSpPr>
          <a:xfrm>
            <a:off x="7941341" y="2130062"/>
            <a:ext cx="33655" cy="5715"/>
            <a:chOff x="6417340" y="2130061"/>
            <a:chExt cx="33655" cy="5715"/>
          </a:xfrm>
        </p:grpSpPr>
        <p:sp>
          <p:nvSpPr>
            <p:cNvPr id="253" name="object 253"/>
            <p:cNvSpPr/>
            <p:nvPr/>
          </p:nvSpPr>
          <p:spPr>
            <a:xfrm>
              <a:off x="6417975" y="213069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4" name="object 254"/>
            <p:cNvSpPr/>
            <p:nvPr/>
          </p:nvSpPr>
          <p:spPr>
            <a:xfrm>
              <a:off x="6443541" y="213292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5" name="object 255"/>
          <p:cNvSpPr txBox="1"/>
          <p:nvPr/>
        </p:nvSpPr>
        <p:spPr>
          <a:xfrm>
            <a:off x="7863528" y="2071203"/>
            <a:ext cx="67310" cy="10259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550" kern="0" spc="2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5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56" name="object 256"/>
          <p:cNvGrpSpPr/>
          <p:nvPr/>
        </p:nvGrpSpPr>
        <p:grpSpPr>
          <a:xfrm>
            <a:off x="7941341" y="1863151"/>
            <a:ext cx="33655" cy="5715"/>
            <a:chOff x="6417340" y="1863150"/>
            <a:chExt cx="33655" cy="5715"/>
          </a:xfrm>
        </p:grpSpPr>
        <p:sp>
          <p:nvSpPr>
            <p:cNvPr id="257" name="object 257"/>
            <p:cNvSpPr/>
            <p:nvPr/>
          </p:nvSpPr>
          <p:spPr>
            <a:xfrm>
              <a:off x="6417975" y="186378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8" name="object 258"/>
            <p:cNvSpPr/>
            <p:nvPr/>
          </p:nvSpPr>
          <p:spPr>
            <a:xfrm>
              <a:off x="6443541" y="186601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9" name="object 259"/>
          <p:cNvSpPr txBox="1"/>
          <p:nvPr/>
        </p:nvSpPr>
        <p:spPr>
          <a:xfrm>
            <a:off x="7802653" y="1804361"/>
            <a:ext cx="132715" cy="10259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55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2.5</a:t>
            </a:r>
            <a:endParaRPr sz="5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60" name="object 260"/>
          <p:cNvGrpSpPr/>
          <p:nvPr/>
        </p:nvGrpSpPr>
        <p:grpSpPr>
          <a:xfrm>
            <a:off x="7941341" y="1596239"/>
            <a:ext cx="33655" cy="5715"/>
            <a:chOff x="6417340" y="1596238"/>
            <a:chExt cx="33655" cy="5715"/>
          </a:xfrm>
        </p:grpSpPr>
        <p:sp>
          <p:nvSpPr>
            <p:cNvPr id="261" name="object 261"/>
            <p:cNvSpPr/>
            <p:nvPr/>
          </p:nvSpPr>
          <p:spPr>
            <a:xfrm>
              <a:off x="6417975" y="159687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2" name="object 262"/>
            <p:cNvSpPr/>
            <p:nvPr/>
          </p:nvSpPr>
          <p:spPr>
            <a:xfrm>
              <a:off x="6443541" y="1599174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3" name="object 263"/>
          <p:cNvSpPr txBox="1"/>
          <p:nvPr/>
        </p:nvSpPr>
        <p:spPr>
          <a:xfrm>
            <a:off x="7863528" y="1537449"/>
            <a:ext cx="67310" cy="10259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550" kern="0" spc="2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5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64" name="object 264"/>
          <p:cNvGrpSpPr/>
          <p:nvPr/>
        </p:nvGrpSpPr>
        <p:grpSpPr>
          <a:xfrm>
            <a:off x="8391081" y="1558725"/>
            <a:ext cx="1448435" cy="1902460"/>
            <a:chOff x="6867080" y="1558725"/>
            <a:chExt cx="1448435" cy="1902460"/>
          </a:xfrm>
        </p:grpSpPr>
        <p:sp>
          <p:nvSpPr>
            <p:cNvPr id="265" name="object 265"/>
            <p:cNvSpPr/>
            <p:nvPr/>
          </p:nvSpPr>
          <p:spPr>
            <a:xfrm>
              <a:off x="7064460" y="341369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311" y="0"/>
                  </a:moveTo>
                  <a:lnTo>
                    <a:pt x="13721" y="1683"/>
                  </a:lnTo>
                  <a:lnTo>
                    <a:pt x="6368" y="6429"/>
                  </a:lnTo>
                  <a:lnTo>
                    <a:pt x="1659" y="13781"/>
                  </a:lnTo>
                  <a:lnTo>
                    <a:pt x="0" y="23281"/>
                  </a:lnTo>
                  <a:lnTo>
                    <a:pt x="1659" y="32885"/>
                  </a:lnTo>
                  <a:lnTo>
                    <a:pt x="6368" y="40288"/>
                  </a:lnTo>
                  <a:lnTo>
                    <a:pt x="13721" y="45052"/>
                  </a:lnTo>
                  <a:lnTo>
                    <a:pt x="23311" y="46737"/>
                  </a:lnTo>
                  <a:lnTo>
                    <a:pt x="32923" y="45052"/>
                  </a:lnTo>
                  <a:lnTo>
                    <a:pt x="40324" y="40288"/>
                  </a:lnTo>
                  <a:lnTo>
                    <a:pt x="45081" y="32885"/>
                  </a:lnTo>
                  <a:lnTo>
                    <a:pt x="46762" y="23281"/>
                  </a:lnTo>
                  <a:lnTo>
                    <a:pt x="45081" y="13781"/>
                  </a:lnTo>
                  <a:lnTo>
                    <a:pt x="40324" y="6429"/>
                  </a:lnTo>
                  <a:lnTo>
                    <a:pt x="32923" y="1683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" name="object 266"/>
            <p:cNvSpPr/>
            <p:nvPr/>
          </p:nvSpPr>
          <p:spPr>
            <a:xfrm>
              <a:off x="7064460" y="341369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281"/>
                  </a:moveTo>
                  <a:lnTo>
                    <a:pt x="1659" y="32885"/>
                  </a:lnTo>
                  <a:lnTo>
                    <a:pt x="6368" y="40288"/>
                  </a:lnTo>
                  <a:lnTo>
                    <a:pt x="13721" y="45052"/>
                  </a:lnTo>
                  <a:lnTo>
                    <a:pt x="23311" y="46737"/>
                  </a:lnTo>
                  <a:lnTo>
                    <a:pt x="32923" y="45052"/>
                  </a:lnTo>
                  <a:lnTo>
                    <a:pt x="40324" y="40288"/>
                  </a:lnTo>
                  <a:lnTo>
                    <a:pt x="45081" y="32885"/>
                  </a:lnTo>
                  <a:lnTo>
                    <a:pt x="46762" y="23281"/>
                  </a:lnTo>
                  <a:lnTo>
                    <a:pt x="45081" y="13781"/>
                  </a:lnTo>
                  <a:lnTo>
                    <a:pt x="40324" y="6429"/>
                  </a:lnTo>
                  <a:lnTo>
                    <a:pt x="32923" y="1683"/>
                  </a:lnTo>
                  <a:lnTo>
                    <a:pt x="23311" y="0"/>
                  </a:lnTo>
                  <a:lnTo>
                    <a:pt x="13721" y="1683"/>
                  </a:lnTo>
                  <a:lnTo>
                    <a:pt x="6368" y="6429"/>
                  </a:lnTo>
                  <a:lnTo>
                    <a:pt x="1659" y="13781"/>
                  </a:lnTo>
                  <a:lnTo>
                    <a:pt x="0" y="23281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7" name="object 267"/>
            <p:cNvSpPr/>
            <p:nvPr/>
          </p:nvSpPr>
          <p:spPr>
            <a:xfrm>
              <a:off x="7289201" y="3151494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451" y="0"/>
                  </a:moveTo>
                  <a:lnTo>
                    <a:pt x="13839" y="1658"/>
                  </a:lnTo>
                  <a:lnTo>
                    <a:pt x="6438" y="6361"/>
                  </a:lnTo>
                  <a:lnTo>
                    <a:pt x="1681" y="13704"/>
                  </a:lnTo>
                  <a:lnTo>
                    <a:pt x="0" y="23281"/>
                  </a:lnTo>
                  <a:lnTo>
                    <a:pt x="1681" y="32882"/>
                  </a:lnTo>
                  <a:lnTo>
                    <a:pt x="6438" y="40286"/>
                  </a:lnTo>
                  <a:lnTo>
                    <a:pt x="13839" y="45051"/>
                  </a:lnTo>
                  <a:lnTo>
                    <a:pt x="23451" y="46737"/>
                  </a:lnTo>
                  <a:lnTo>
                    <a:pt x="33074" y="45051"/>
                  </a:lnTo>
                  <a:lnTo>
                    <a:pt x="40498" y="40286"/>
                  </a:lnTo>
                  <a:lnTo>
                    <a:pt x="45279" y="32882"/>
                  </a:lnTo>
                  <a:lnTo>
                    <a:pt x="46972" y="23281"/>
                  </a:lnTo>
                  <a:lnTo>
                    <a:pt x="45279" y="13704"/>
                  </a:lnTo>
                  <a:lnTo>
                    <a:pt x="40498" y="6361"/>
                  </a:lnTo>
                  <a:lnTo>
                    <a:pt x="33074" y="165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68" name="object 26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67080" y="2958973"/>
              <a:ext cx="352325" cy="361551"/>
            </a:xfrm>
            <a:prstGeom prst="rect">
              <a:avLst/>
            </a:prstGeom>
          </p:spPr>
        </p:pic>
        <p:sp>
          <p:nvSpPr>
            <p:cNvPr id="269" name="object 269"/>
            <p:cNvSpPr/>
            <p:nvPr/>
          </p:nvSpPr>
          <p:spPr>
            <a:xfrm>
              <a:off x="7289201" y="3151494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281"/>
                  </a:moveTo>
                  <a:lnTo>
                    <a:pt x="1681" y="32882"/>
                  </a:lnTo>
                  <a:lnTo>
                    <a:pt x="6438" y="40286"/>
                  </a:lnTo>
                  <a:lnTo>
                    <a:pt x="13839" y="45051"/>
                  </a:lnTo>
                  <a:lnTo>
                    <a:pt x="23451" y="46737"/>
                  </a:lnTo>
                  <a:lnTo>
                    <a:pt x="33074" y="45051"/>
                  </a:lnTo>
                  <a:lnTo>
                    <a:pt x="40498" y="40286"/>
                  </a:lnTo>
                  <a:lnTo>
                    <a:pt x="45279" y="32882"/>
                  </a:lnTo>
                  <a:lnTo>
                    <a:pt x="46972" y="23281"/>
                  </a:lnTo>
                  <a:lnTo>
                    <a:pt x="45279" y="13704"/>
                  </a:lnTo>
                  <a:lnTo>
                    <a:pt x="40498" y="6361"/>
                  </a:lnTo>
                  <a:lnTo>
                    <a:pt x="33074" y="1658"/>
                  </a:lnTo>
                  <a:lnTo>
                    <a:pt x="23451" y="0"/>
                  </a:lnTo>
                  <a:lnTo>
                    <a:pt x="13839" y="1658"/>
                  </a:lnTo>
                  <a:lnTo>
                    <a:pt x="6438" y="6361"/>
                  </a:lnTo>
                  <a:lnTo>
                    <a:pt x="1681" y="13704"/>
                  </a:lnTo>
                  <a:lnTo>
                    <a:pt x="0" y="23281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0" name="object 270"/>
            <p:cNvSpPr/>
            <p:nvPr/>
          </p:nvSpPr>
          <p:spPr>
            <a:xfrm>
              <a:off x="7223593" y="2842391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520" y="0"/>
                  </a:moveTo>
                  <a:lnTo>
                    <a:pt x="13897" y="1679"/>
                  </a:lnTo>
                  <a:lnTo>
                    <a:pt x="6473" y="6432"/>
                  </a:lnTo>
                  <a:lnTo>
                    <a:pt x="1692" y="13825"/>
                  </a:lnTo>
                  <a:lnTo>
                    <a:pt x="0" y="23427"/>
                  </a:lnTo>
                  <a:lnTo>
                    <a:pt x="1692" y="33008"/>
                  </a:lnTo>
                  <a:lnTo>
                    <a:pt x="6473" y="40354"/>
                  </a:lnTo>
                  <a:lnTo>
                    <a:pt x="13897" y="45058"/>
                  </a:lnTo>
                  <a:lnTo>
                    <a:pt x="23520" y="46716"/>
                  </a:lnTo>
                  <a:lnTo>
                    <a:pt x="33133" y="45058"/>
                  </a:lnTo>
                  <a:lnTo>
                    <a:pt x="40533" y="40354"/>
                  </a:lnTo>
                  <a:lnTo>
                    <a:pt x="45290" y="33008"/>
                  </a:lnTo>
                  <a:lnTo>
                    <a:pt x="46972" y="23427"/>
                  </a:lnTo>
                  <a:lnTo>
                    <a:pt x="45290" y="13825"/>
                  </a:lnTo>
                  <a:lnTo>
                    <a:pt x="40533" y="6432"/>
                  </a:lnTo>
                  <a:lnTo>
                    <a:pt x="33133" y="1679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1" name="object 271"/>
            <p:cNvSpPr/>
            <p:nvPr/>
          </p:nvSpPr>
          <p:spPr>
            <a:xfrm>
              <a:off x="7223593" y="2842391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427"/>
                  </a:moveTo>
                  <a:lnTo>
                    <a:pt x="1692" y="33008"/>
                  </a:lnTo>
                  <a:lnTo>
                    <a:pt x="6473" y="40354"/>
                  </a:lnTo>
                  <a:lnTo>
                    <a:pt x="13897" y="45058"/>
                  </a:lnTo>
                  <a:lnTo>
                    <a:pt x="23520" y="46716"/>
                  </a:lnTo>
                  <a:lnTo>
                    <a:pt x="33133" y="45058"/>
                  </a:lnTo>
                  <a:lnTo>
                    <a:pt x="40533" y="40354"/>
                  </a:lnTo>
                  <a:lnTo>
                    <a:pt x="45290" y="33008"/>
                  </a:lnTo>
                  <a:lnTo>
                    <a:pt x="46972" y="23427"/>
                  </a:lnTo>
                  <a:lnTo>
                    <a:pt x="45290" y="13825"/>
                  </a:lnTo>
                  <a:lnTo>
                    <a:pt x="40533" y="6432"/>
                  </a:lnTo>
                  <a:lnTo>
                    <a:pt x="33133" y="1679"/>
                  </a:lnTo>
                  <a:lnTo>
                    <a:pt x="23520" y="0"/>
                  </a:lnTo>
                  <a:lnTo>
                    <a:pt x="13897" y="1679"/>
                  </a:lnTo>
                  <a:lnTo>
                    <a:pt x="6473" y="6432"/>
                  </a:lnTo>
                  <a:lnTo>
                    <a:pt x="1692" y="13825"/>
                  </a:lnTo>
                  <a:lnTo>
                    <a:pt x="0" y="2342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object 272"/>
            <p:cNvSpPr/>
            <p:nvPr/>
          </p:nvSpPr>
          <p:spPr>
            <a:xfrm>
              <a:off x="7073673" y="2135368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520" y="0"/>
                  </a:moveTo>
                  <a:lnTo>
                    <a:pt x="0" y="28169"/>
                  </a:lnTo>
                  <a:lnTo>
                    <a:pt x="23520" y="56129"/>
                  </a:lnTo>
                  <a:lnTo>
                    <a:pt x="46972" y="28169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3" name="object 273"/>
            <p:cNvSpPr/>
            <p:nvPr/>
          </p:nvSpPr>
          <p:spPr>
            <a:xfrm>
              <a:off x="7073673" y="2135368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520" y="56129"/>
                  </a:moveTo>
                  <a:lnTo>
                    <a:pt x="46972" y="28169"/>
                  </a:lnTo>
                  <a:lnTo>
                    <a:pt x="23520" y="0"/>
                  </a:lnTo>
                  <a:lnTo>
                    <a:pt x="0" y="28169"/>
                  </a:lnTo>
                  <a:lnTo>
                    <a:pt x="23520" y="56129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74" name="object 27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15969" y="1699440"/>
              <a:ext cx="1012379" cy="1241170"/>
            </a:xfrm>
            <a:prstGeom prst="rect">
              <a:avLst/>
            </a:prstGeom>
          </p:spPr>
        </p:pic>
        <p:sp>
          <p:nvSpPr>
            <p:cNvPr id="275" name="object 275"/>
            <p:cNvSpPr/>
            <p:nvPr/>
          </p:nvSpPr>
          <p:spPr>
            <a:xfrm>
              <a:off x="7696875" y="1564032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5">
                  <a:moveTo>
                    <a:pt x="23311" y="0"/>
                  </a:moveTo>
                  <a:lnTo>
                    <a:pt x="0" y="28169"/>
                  </a:lnTo>
                  <a:lnTo>
                    <a:pt x="23311" y="56338"/>
                  </a:lnTo>
                  <a:lnTo>
                    <a:pt x="46762" y="28169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6" name="object 276"/>
            <p:cNvSpPr/>
            <p:nvPr/>
          </p:nvSpPr>
          <p:spPr>
            <a:xfrm>
              <a:off x="7696875" y="1564032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5">
                  <a:moveTo>
                    <a:pt x="23311" y="56338"/>
                  </a:moveTo>
                  <a:lnTo>
                    <a:pt x="46762" y="28169"/>
                  </a:lnTo>
                  <a:lnTo>
                    <a:pt x="23311" y="0"/>
                  </a:lnTo>
                  <a:lnTo>
                    <a:pt x="0" y="28169"/>
                  </a:lnTo>
                  <a:lnTo>
                    <a:pt x="23311" y="56338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7" name="object 277"/>
            <p:cNvSpPr/>
            <p:nvPr/>
          </p:nvSpPr>
          <p:spPr>
            <a:xfrm>
              <a:off x="7453220" y="1559360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5">
                  <a:moveTo>
                    <a:pt x="23451" y="0"/>
                  </a:moveTo>
                  <a:lnTo>
                    <a:pt x="0" y="28169"/>
                  </a:lnTo>
                  <a:lnTo>
                    <a:pt x="23451" y="56268"/>
                  </a:lnTo>
                  <a:lnTo>
                    <a:pt x="46762" y="28169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8" name="object 278"/>
            <p:cNvSpPr/>
            <p:nvPr/>
          </p:nvSpPr>
          <p:spPr>
            <a:xfrm>
              <a:off x="7453220" y="1559360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5">
                  <a:moveTo>
                    <a:pt x="23451" y="56268"/>
                  </a:moveTo>
                  <a:lnTo>
                    <a:pt x="46762" y="28169"/>
                  </a:lnTo>
                  <a:lnTo>
                    <a:pt x="23451" y="0"/>
                  </a:lnTo>
                  <a:lnTo>
                    <a:pt x="0" y="28169"/>
                  </a:lnTo>
                  <a:lnTo>
                    <a:pt x="23451" y="56268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object 279"/>
            <p:cNvSpPr/>
            <p:nvPr/>
          </p:nvSpPr>
          <p:spPr>
            <a:xfrm>
              <a:off x="7771835" y="2828306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1" y="0"/>
                  </a:moveTo>
                  <a:lnTo>
                    <a:pt x="0" y="28169"/>
                  </a:lnTo>
                  <a:lnTo>
                    <a:pt x="23311" y="56268"/>
                  </a:lnTo>
                  <a:lnTo>
                    <a:pt x="46762" y="28169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object 280"/>
            <p:cNvSpPr/>
            <p:nvPr/>
          </p:nvSpPr>
          <p:spPr>
            <a:xfrm>
              <a:off x="7771835" y="2828306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1" y="56268"/>
                  </a:moveTo>
                  <a:lnTo>
                    <a:pt x="46762" y="28169"/>
                  </a:lnTo>
                  <a:lnTo>
                    <a:pt x="23311" y="0"/>
                  </a:lnTo>
                  <a:lnTo>
                    <a:pt x="0" y="28169"/>
                  </a:lnTo>
                  <a:lnTo>
                    <a:pt x="23311" y="56268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1" name="object 281"/>
            <p:cNvSpPr/>
            <p:nvPr/>
          </p:nvSpPr>
          <p:spPr>
            <a:xfrm>
              <a:off x="7982610" y="3057842"/>
              <a:ext cx="332740" cy="337185"/>
            </a:xfrm>
            <a:custGeom>
              <a:avLst/>
              <a:gdLst/>
              <a:ahLst/>
              <a:cxnLst/>
              <a:rect l="l" t="t" r="r" b="b"/>
              <a:pathLst>
                <a:path w="332740" h="337185">
                  <a:moveTo>
                    <a:pt x="37401" y="0"/>
                  </a:moveTo>
                  <a:lnTo>
                    <a:pt x="0" y="0"/>
                  </a:lnTo>
                  <a:lnTo>
                    <a:pt x="0" y="37363"/>
                  </a:lnTo>
                  <a:lnTo>
                    <a:pt x="37401" y="37363"/>
                  </a:lnTo>
                  <a:lnTo>
                    <a:pt x="37401" y="0"/>
                  </a:lnTo>
                  <a:close/>
                </a:path>
                <a:path w="332740" h="337185">
                  <a:moveTo>
                    <a:pt x="65620" y="98171"/>
                  </a:moveTo>
                  <a:lnTo>
                    <a:pt x="51498" y="98171"/>
                  </a:lnTo>
                  <a:lnTo>
                    <a:pt x="51498" y="93649"/>
                  </a:lnTo>
                  <a:lnTo>
                    <a:pt x="14097" y="93649"/>
                  </a:lnTo>
                  <a:lnTo>
                    <a:pt x="14097" y="131013"/>
                  </a:lnTo>
                  <a:lnTo>
                    <a:pt x="28054" y="131013"/>
                  </a:lnTo>
                  <a:lnTo>
                    <a:pt x="28054" y="135699"/>
                  </a:lnTo>
                  <a:lnTo>
                    <a:pt x="65620" y="135699"/>
                  </a:lnTo>
                  <a:lnTo>
                    <a:pt x="65620" y="98171"/>
                  </a:lnTo>
                  <a:close/>
                </a:path>
                <a:path w="332740" h="337185">
                  <a:moveTo>
                    <a:pt x="117106" y="60820"/>
                  </a:moveTo>
                  <a:lnTo>
                    <a:pt x="79705" y="60820"/>
                  </a:lnTo>
                  <a:lnTo>
                    <a:pt x="79705" y="98171"/>
                  </a:lnTo>
                  <a:lnTo>
                    <a:pt x="117106" y="98171"/>
                  </a:lnTo>
                  <a:lnTo>
                    <a:pt x="117106" y="60820"/>
                  </a:lnTo>
                  <a:close/>
                </a:path>
                <a:path w="332740" h="337185">
                  <a:moveTo>
                    <a:pt x="131165" y="252818"/>
                  </a:moveTo>
                  <a:lnTo>
                    <a:pt x="126453" y="252818"/>
                  </a:lnTo>
                  <a:lnTo>
                    <a:pt x="93599" y="252818"/>
                  </a:lnTo>
                  <a:lnTo>
                    <a:pt x="89065" y="252818"/>
                  </a:lnTo>
                  <a:lnTo>
                    <a:pt x="89065" y="290169"/>
                  </a:lnTo>
                  <a:lnTo>
                    <a:pt x="93599" y="290169"/>
                  </a:lnTo>
                  <a:lnTo>
                    <a:pt x="126453" y="290169"/>
                  </a:lnTo>
                  <a:lnTo>
                    <a:pt x="131165" y="290169"/>
                  </a:lnTo>
                  <a:lnTo>
                    <a:pt x="131165" y="252818"/>
                  </a:lnTo>
                  <a:close/>
                </a:path>
                <a:path w="332740" h="337185">
                  <a:moveTo>
                    <a:pt x="173291" y="187312"/>
                  </a:moveTo>
                  <a:lnTo>
                    <a:pt x="135890" y="187312"/>
                  </a:lnTo>
                  <a:lnTo>
                    <a:pt x="135890" y="224663"/>
                  </a:lnTo>
                  <a:lnTo>
                    <a:pt x="173291" y="224663"/>
                  </a:lnTo>
                  <a:lnTo>
                    <a:pt x="173291" y="187312"/>
                  </a:lnTo>
                  <a:close/>
                </a:path>
                <a:path w="332740" h="337185">
                  <a:moveTo>
                    <a:pt x="192062" y="107556"/>
                  </a:moveTo>
                  <a:lnTo>
                    <a:pt x="168541" y="107556"/>
                  </a:lnTo>
                  <a:lnTo>
                    <a:pt x="168541" y="74891"/>
                  </a:lnTo>
                  <a:lnTo>
                    <a:pt x="131140" y="74891"/>
                  </a:lnTo>
                  <a:lnTo>
                    <a:pt x="131140" y="107556"/>
                  </a:lnTo>
                  <a:lnTo>
                    <a:pt x="121793" y="107556"/>
                  </a:lnTo>
                  <a:lnTo>
                    <a:pt x="93599" y="107556"/>
                  </a:lnTo>
                  <a:lnTo>
                    <a:pt x="93599" y="140398"/>
                  </a:lnTo>
                  <a:lnTo>
                    <a:pt x="60934" y="140398"/>
                  </a:lnTo>
                  <a:lnTo>
                    <a:pt x="60934" y="177927"/>
                  </a:lnTo>
                  <a:lnTo>
                    <a:pt x="98323" y="177927"/>
                  </a:lnTo>
                  <a:lnTo>
                    <a:pt x="98323" y="145084"/>
                  </a:lnTo>
                  <a:lnTo>
                    <a:pt x="121793" y="145084"/>
                  </a:lnTo>
                  <a:lnTo>
                    <a:pt x="131165" y="145084"/>
                  </a:lnTo>
                  <a:lnTo>
                    <a:pt x="135890" y="145084"/>
                  </a:lnTo>
                  <a:lnTo>
                    <a:pt x="135890" y="159156"/>
                  </a:lnTo>
                  <a:lnTo>
                    <a:pt x="173291" y="159156"/>
                  </a:lnTo>
                  <a:lnTo>
                    <a:pt x="173291" y="145084"/>
                  </a:lnTo>
                  <a:lnTo>
                    <a:pt x="192062" y="145084"/>
                  </a:lnTo>
                  <a:lnTo>
                    <a:pt x="192062" y="107556"/>
                  </a:lnTo>
                  <a:close/>
                </a:path>
                <a:path w="332740" h="337185">
                  <a:moveTo>
                    <a:pt x="210807" y="294868"/>
                  </a:moveTo>
                  <a:lnTo>
                    <a:pt x="173228" y="294868"/>
                  </a:lnTo>
                  <a:lnTo>
                    <a:pt x="173228" y="332397"/>
                  </a:lnTo>
                  <a:lnTo>
                    <a:pt x="210807" y="332397"/>
                  </a:lnTo>
                  <a:lnTo>
                    <a:pt x="210807" y="294868"/>
                  </a:lnTo>
                  <a:close/>
                </a:path>
                <a:path w="332740" h="337185">
                  <a:moveTo>
                    <a:pt x="210807" y="9207"/>
                  </a:moveTo>
                  <a:lnTo>
                    <a:pt x="173228" y="9207"/>
                  </a:lnTo>
                  <a:lnTo>
                    <a:pt x="173228" y="27978"/>
                  </a:lnTo>
                  <a:lnTo>
                    <a:pt x="163868" y="27978"/>
                  </a:lnTo>
                  <a:lnTo>
                    <a:pt x="163868" y="23291"/>
                  </a:lnTo>
                  <a:lnTo>
                    <a:pt x="126466" y="23291"/>
                  </a:lnTo>
                  <a:lnTo>
                    <a:pt x="126466" y="60820"/>
                  </a:lnTo>
                  <a:lnTo>
                    <a:pt x="149923" y="60820"/>
                  </a:lnTo>
                  <a:lnTo>
                    <a:pt x="149923" y="65506"/>
                  </a:lnTo>
                  <a:lnTo>
                    <a:pt x="187312" y="65506"/>
                  </a:lnTo>
                  <a:lnTo>
                    <a:pt x="187312" y="46736"/>
                  </a:lnTo>
                  <a:lnTo>
                    <a:pt x="210807" y="46736"/>
                  </a:lnTo>
                  <a:lnTo>
                    <a:pt x="210807" y="9207"/>
                  </a:lnTo>
                  <a:close/>
                </a:path>
                <a:path w="332740" h="337185">
                  <a:moveTo>
                    <a:pt x="248246" y="145084"/>
                  </a:moveTo>
                  <a:lnTo>
                    <a:pt x="210858" y="145084"/>
                  </a:lnTo>
                  <a:lnTo>
                    <a:pt x="210858" y="182626"/>
                  </a:lnTo>
                  <a:lnTo>
                    <a:pt x="248246" y="182626"/>
                  </a:lnTo>
                  <a:lnTo>
                    <a:pt x="248246" y="145084"/>
                  </a:lnTo>
                  <a:close/>
                </a:path>
                <a:path w="332740" h="337185">
                  <a:moveTo>
                    <a:pt x="309105" y="23291"/>
                  </a:moveTo>
                  <a:lnTo>
                    <a:pt x="271716" y="23291"/>
                  </a:lnTo>
                  <a:lnTo>
                    <a:pt x="271716" y="46736"/>
                  </a:lnTo>
                  <a:lnTo>
                    <a:pt x="248246" y="46736"/>
                  </a:lnTo>
                  <a:lnTo>
                    <a:pt x="248246" y="42049"/>
                  </a:lnTo>
                  <a:lnTo>
                    <a:pt x="210858" y="42049"/>
                  </a:lnTo>
                  <a:lnTo>
                    <a:pt x="210858" y="79578"/>
                  </a:lnTo>
                  <a:lnTo>
                    <a:pt x="243522" y="79578"/>
                  </a:lnTo>
                  <a:lnTo>
                    <a:pt x="243522" y="107556"/>
                  </a:lnTo>
                  <a:lnTo>
                    <a:pt x="281089" y="107556"/>
                  </a:lnTo>
                  <a:lnTo>
                    <a:pt x="281089" y="102857"/>
                  </a:lnTo>
                  <a:lnTo>
                    <a:pt x="285762" y="102857"/>
                  </a:lnTo>
                  <a:lnTo>
                    <a:pt x="285762" y="84277"/>
                  </a:lnTo>
                  <a:lnTo>
                    <a:pt x="285762" y="65506"/>
                  </a:lnTo>
                  <a:lnTo>
                    <a:pt x="285762" y="60820"/>
                  </a:lnTo>
                  <a:lnTo>
                    <a:pt x="309105" y="60820"/>
                  </a:lnTo>
                  <a:lnTo>
                    <a:pt x="309105" y="23291"/>
                  </a:lnTo>
                  <a:close/>
                </a:path>
                <a:path w="332740" h="337185">
                  <a:moveTo>
                    <a:pt x="323202" y="74891"/>
                  </a:moveTo>
                  <a:lnTo>
                    <a:pt x="285813" y="74891"/>
                  </a:lnTo>
                  <a:lnTo>
                    <a:pt x="285813" y="112242"/>
                  </a:lnTo>
                  <a:lnTo>
                    <a:pt x="323202" y="112242"/>
                  </a:lnTo>
                  <a:lnTo>
                    <a:pt x="323202" y="74891"/>
                  </a:lnTo>
                  <a:close/>
                </a:path>
                <a:path w="332740" h="337185">
                  <a:moveTo>
                    <a:pt x="332562" y="299567"/>
                  </a:moveTo>
                  <a:lnTo>
                    <a:pt x="295160" y="299567"/>
                  </a:lnTo>
                  <a:lnTo>
                    <a:pt x="295160" y="337096"/>
                  </a:lnTo>
                  <a:lnTo>
                    <a:pt x="332562" y="337096"/>
                  </a:lnTo>
                  <a:lnTo>
                    <a:pt x="332562" y="299567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2" name="object 282"/>
          <p:cNvSpPr txBox="1"/>
          <p:nvPr/>
        </p:nvSpPr>
        <p:spPr>
          <a:xfrm>
            <a:off x="9072354" y="3443037"/>
            <a:ext cx="104775" cy="22313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9530">
              <a:lnSpc>
                <a:spcPts val="640"/>
              </a:lnSpc>
              <a:spcBef>
                <a:spcPts val="140"/>
              </a:spcBef>
            </a:pPr>
            <a:r>
              <a:rPr sz="550" kern="0" spc="2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55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700">
              <a:lnSpc>
                <a:spcPts val="1000"/>
              </a:lnSpc>
            </a:pPr>
            <a:r>
              <a:rPr sz="85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endParaRPr sz="8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7681730" y="2476076"/>
            <a:ext cx="130805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sz="850" kern="0" dirty="0">
                <a:solidFill>
                  <a:sysClr val="windowText" lastClr="000000"/>
                </a:solidFill>
                <a:latin typeface="Arial"/>
                <a:cs typeface="Arial"/>
              </a:rPr>
              <a:t>y</a:t>
            </a:r>
            <a:endParaRPr sz="8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8842727" y="1387482"/>
            <a:ext cx="575310" cy="160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50" kern="0" dirty="0">
                <a:solidFill>
                  <a:sysClr val="windowText" lastClr="000000"/>
                </a:solidFill>
                <a:latin typeface="Arial"/>
                <a:cs typeface="Arial"/>
              </a:rPr>
              <a:t>Iteration</a:t>
            </a:r>
            <a:r>
              <a:rPr sz="950" kern="0" spc="7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95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9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85" name="object 285"/>
          <p:cNvGrpSpPr/>
          <p:nvPr/>
        </p:nvGrpSpPr>
        <p:grpSpPr>
          <a:xfrm>
            <a:off x="1667259" y="3855747"/>
            <a:ext cx="3043555" cy="2283460"/>
            <a:chOff x="143258" y="3855747"/>
            <a:chExt cx="3043555" cy="2283460"/>
          </a:xfrm>
        </p:grpSpPr>
        <p:sp>
          <p:nvSpPr>
            <p:cNvPr id="286" name="object 286"/>
            <p:cNvSpPr/>
            <p:nvPr/>
          </p:nvSpPr>
          <p:spPr>
            <a:xfrm>
              <a:off x="143258" y="3855747"/>
              <a:ext cx="3043555" cy="2283460"/>
            </a:xfrm>
            <a:custGeom>
              <a:avLst/>
              <a:gdLst/>
              <a:ahLst/>
              <a:cxnLst/>
              <a:rect l="l" t="t" r="r" b="b"/>
              <a:pathLst>
                <a:path w="3043555" h="2283460">
                  <a:moveTo>
                    <a:pt x="3043419" y="0"/>
                  </a:moveTo>
                  <a:lnTo>
                    <a:pt x="0" y="0"/>
                  </a:lnTo>
                  <a:lnTo>
                    <a:pt x="0" y="2282924"/>
                  </a:lnTo>
                  <a:lnTo>
                    <a:pt x="3043419" y="2282924"/>
                  </a:lnTo>
                  <a:lnTo>
                    <a:pt x="30434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7" name="object 287"/>
            <p:cNvSpPr/>
            <p:nvPr/>
          </p:nvSpPr>
          <p:spPr>
            <a:xfrm>
              <a:off x="536859" y="4029065"/>
              <a:ext cx="2352040" cy="1851025"/>
            </a:xfrm>
            <a:custGeom>
              <a:avLst/>
              <a:gdLst/>
              <a:ahLst/>
              <a:cxnLst/>
              <a:rect l="l" t="t" r="r" b="b"/>
              <a:pathLst>
                <a:path w="2352040" h="1851025">
                  <a:moveTo>
                    <a:pt x="0" y="1850704"/>
                  </a:moveTo>
                  <a:lnTo>
                    <a:pt x="0" y="0"/>
                  </a:lnTo>
                  <a:lnTo>
                    <a:pt x="2351723" y="0"/>
                  </a:lnTo>
                  <a:lnTo>
                    <a:pt x="2351723" y="1850704"/>
                  </a:lnTo>
                  <a:lnTo>
                    <a:pt x="0" y="18507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object 288"/>
            <p:cNvSpPr/>
            <p:nvPr/>
          </p:nvSpPr>
          <p:spPr>
            <a:xfrm>
              <a:off x="536859" y="5879769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9" name="object 289"/>
            <p:cNvSpPr/>
            <p:nvPr/>
          </p:nvSpPr>
          <p:spPr>
            <a:xfrm>
              <a:off x="2890815" y="588203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0" name="object 290"/>
            <p:cNvSpPr/>
            <p:nvPr/>
          </p:nvSpPr>
          <p:spPr>
            <a:xfrm>
              <a:off x="536859" y="4029065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7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object 291"/>
            <p:cNvSpPr/>
            <p:nvPr/>
          </p:nvSpPr>
          <p:spPr>
            <a:xfrm>
              <a:off x="539120" y="403129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object 292"/>
            <p:cNvSpPr/>
            <p:nvPr/>
          </p:nvSpPr>
          <p:spPr>
            <a:xfrm>
              <a:off x="672694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3" name="object 293"/>
            <p:cNvSpPr/>
            <p:nvPr/>
          </p:nvSpPr>
          <p:spPr>
            <a:xfrm>
              <a:off x="674956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4" name="object 294"/>
            <p:cNvSpPr/>
            <p:nvPr/>
          </p:nvSpPr>
          <p:spPr>
            <a:xfrm>
              <a:off x="939689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object 295"/>
            <p:cNvSpPr/>
            <p:nvPr/>
          </p:nvSpPr>
          <p:spPr>
            <a:xfrm>
              <a:off x="941923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object 296"/>
            <p:cNvSpPr/>
            <p:nvPr/>
          </p:nvSpPr>
          <p:spPr>
            <a:xfrm>
              <a:off x="1206656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7" name="object 297"/>
            <p:cNvSpPr/>
            <p:nvPr/>
          </p:nvSpPr>
          <p:spPr>
            <a:xfrm>
              <a:off x="1208889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8" name="object 298"/>
          <p:cNvSpPr txBox="1"/>
          <p:nvPr/>
        </p:nvSpPr>
        <p:spPr>
          <a:xfrm>
            <a:off x="2154434" y="5885846"/>
            <a:ext cx="620395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  <a:tabLst>
                <a:tab pos="238760" algn="l"/>
                <a:tab pos="534035" algn="l"/>
              </a:tabLst>
            </a:pP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-</a:t>
            </a: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-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99" name="object 299"/>
          <p:cNvGrpSpPr/>
          <p:nvPr/>
        </p:nvGrpSpPr>
        <p:grpSpPr>
          <a:xfrm>
            <a:off x="2992452" y="5855838"/>
            <a:ext cx="1345565" cy="24765"/>
            <a:chOff x="1468451" y="5855837"/>
            <a:chExt cx="1345565" cy="24765"/>
          </a:xfrm>
        </p:grpSpPr>
        <p:sp>
          <p:nvSpPr>
            <p:cNvPr id="300" name="object 300"/>
            <p:cNvSpPr/>
            <p:nvPr/>
          </p:nvSpPr>
          <p:spPr>
            <a:xfrm>
              <a:off x="1469086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1" name="object 301"/>
            <p:cNvSpPr/>
            <p:nvPr/>
          </p:nvSpPr>
          <p:spPr>
            <a:xfrm>
              <a:off x="1471389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object 302"/>
            <p:cNvSpPr/>
            <p:nvPr/>
          </p:nvSpPr>
          <p:spPr>
            <a:xfrm>
              <a:off x="1736123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3" name="object 303"/>
            <p:cNvSpPr/>
            <p:nvPr/>
          </p:nvSpPr>
          <p:spPr>
            <a:xfrm>
              <a:off x="1738356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object 304"/>
            <p:cNvSpPr/>
            <p:nvPr/>
          </p:nvSpPr>
          <p:spPr>
            <a:xfrm>
              <a:off x="2003089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object 305"/>
            <p:cNvSpPr/>
            <p:nvPr/>
          </p:nvSpPr>
          <p:spPr>
            <a:xfrm>
              <a:off x="2005323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6" name="object 306"/>
            <p:cNvSpPr/>
            <p:nvPr/>
          </p:nvSpPr>
          <p:spPr>
            <a:xfrm>
              <a:off x="2270056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" name="object 307"/>
            <p:cNvSpPr/>
            <p:nvPr/>
          </p:nvSpPr>
          <p:spPr>
            <a:xfrm>
              <a:off x="2272360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object 308"/>
            <p:cNvSpPr/>
            <p:nvPr/>
          </p:nvSpPr>
          <p:spPr>
            <a:xfrm>
              <a:off x="2537233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9" name="object 309"/>
            <p:cNvSpPr/>
            <p:nvPr/>
          </p:nvSpPr>
          <p:spPr>
            <a:xfrm>
              <a:off x="2539466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object 310"/>
            <p:cNvSpPr/>
            <p:nvPr/>
          </p:nvSpPr>
          <p:spPr>
            <a:xfrm>
              <a:off x="2804199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object 311"/>
            <p:cNvSpPr/>
            <p:nvPr/>
          </p:nvSpPr>
          <p:spPr>
            <a:xfrm>
              <a:off x="2806433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2" name="object 312"/>
          <p:cNvSpPr txBox="1"/>
          <p:nvPr/>
        </p:nvSpPr>
        <p:spPr>
          <a:xfrm>
            <a:off x="3475582" y="5885846"/>
            <a:ext cx="888365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  <a:tabLst>
                <a:tab pos="299720" algn="l"/>
                <a:tab pos="533400" algn="l"/>
                <a:tab pos="833755" algn="l"/>
              </a:tabLst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13" name="object 313"/>
          <p:cNvGrpSpPr/>
          <p:nvPr/>
        </p:nvGrpSpPr>
        <p:grpSpPr>
          <a:xfrm>
            <a:off x="2060225" y="5635535"/>
            <a:ext cx="33655" cy="5715"/>
            <a:chOff x="536224" y="5635534"/>
            <a:chExt cx="33655" cy="5715"/>
          </a:xfrm>
        </p:grpSpPr>
        <p:sp>
          <p:nvSpPr>
            <p:cNvPr id="314" name="object 314"/>
            <p:cNvSpPr/>
            <p:nvPr/>
          </p:nvSpPr>
          <p:spPr>
            <a:xfrm>
              <a:off x="536859" y="563616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object 315"/>
            <p:cNvSpPr/>
            <p:nvPr/>
          </p:nvSpPr>
          <p:spPr>
            <a:xfrm>
              <a:off x="562425" y="56384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6" name="object 316"/>
          <p:cNvSpPr txBox="1"/>
          <p:nvPr/>
        </p:nvSpPr>
        <p:spPr>
          <a:xfrm>
            <a:off x="1995112" y="5576693"/>
            <a:ext cx="546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17" name="object 317"/>
          <p:cNvGrpSpPr/>
          <p:nvPr/>
        </p:nvGrpSpPr>
        <p:grpSpPr>
          <a:xfrm>
            <a:off x="2060225" y="5373179"/>
            <a:ext cx="33655" cy="5715"/>
            <a:chOff x="536224" y="5373178"/>
            <a:chExt cx="33655" cy="5715"/>
          </a:xfrm>
        </p:grpSpPr>
        <p:sp>
          <p:nvSpPr>
            <p:cNvPr id="318" name="object 318"/>
            <p:cNvSpPr/>
            <p:nvPr/>
          </p:nvSpPr>
          <p:spPr>
            <a:xfrm>
              <a:off x="536859" y="537381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object 319"/>
            <p:cNvSpPr/>
            <p:nvPr/>
          </p:nvSpPr>
          <p:spPr>
            <a:xfrm>
              <a:off x="562425" y="537604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0" name="object 320"/>
          <p:cNvSpPr txBox="1"/>
          <p:nvPr/>
        </p:nvSpPr>
        <p:spPr>
          <a:xfrm>
            <a:off x="1934236" y="5314289"/>
            <a:ext cx="120014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21" name="object 321"/>
          <p:cNvGrpSpPr/>
          <p:nvPr/>
        </p:nvGrpSpPr>
        <p:grpSpPr>
          <a:xfrm>
            <a:off x="2060225" y="5106085"/>
            <a:ext cx="33655" cy="5715"/>
            <a:chOff x="536224" y="5106084"/>
            <a:chExt cx="33655" cy="5715"/>
          </a:xfrm>
        </p:grpSpPr>
        <p:sp>
          <p:nvSpPr>
            <p:cNvPr id="322" name="object 322"/>
            <p:cNvSpPr/>
            <p:nvPr/>
          </p:nvSpPr>
          <p:spPr>
            <a:xfrm>
              <a:off x="536859" y="510671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3" name="object 323"/>
            <p:cNvSpPr/>
            <p:nvPr/>
          </p:nvSpPr>
          <p:spPr>
            <a:xfrm>
              <a:off x="562425" y="5108952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4" name="object 324"/>
          <p:cNvSpPr txBox="1"/>
          <p:nvPr/>
        </p:nvSpPr>
        <p:spPr>
          <a:xfrm>
            <a:off x="1995112" y="5047265"/>
            <a:ext cx="546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25" name="object 325"/>
          <p:cNvGrpSpPr/>
          <p:nvPr/>
        </p:nvGrpSpPr>
        <p:grpSpPr>
          <a:xfrm>
            <a:off x="2060225" y="4838992"/>
            <a:ext cx="33655" cy="5715"/>
            <a:chOff x="536224" y="4838991"/>
            <a:chExt cx="33655" cy="5715"/>
          </a:xfrm>
        </p:grpSpPr>
        <p:sp>
          <p:nvSpPr>
            <p:cNvPr id="326" name="object 326"/>
            <p:cNvSpPr/>
            <p:nvPr/>
          </p:nvSpPr>
          <p:spPr>
            <a:xfrm>
              <a:off x="536859" y="483962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object 327"/>
            <p:cNvSpPr/>
            <p:nvPr/>
          </p:nvSpPr>
          <p:spPr>
            <a:xfrm>
              <a:off x="562425" y="484192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8" name="object 328"/>
          <p:cNvSpPr txBox="1"/>
          <p:nvPr/>
        </p:nvSpPr>
        <p:spPr>
          <a:xfrm>
            <a:off x="1934236" y="4780171"/>
            <a:ext cx="120014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29" name="object 329"/>
          <p:cNvGrpSpPr/>
          <p:nvPr/>
        </p:nvGrpSpPr>
        <p:grpSpPr>
          <a:xfrm>
            <a:off x="2060225" y="4571968"/>
            <a:ext cx="33655" cy="5715"/>
            <a:chOff x="536224" y="4571967"/>
            <a:chExt cx="33655" cy="5715"/>
          </a:xfrm>
        </p:grpSpPr>
        <p:sp>
          <p:nvSpPr>
            <p:cNvPr id="330" name="object 330"/>
            <p:cNvSpPr/>
            <p:nvPr/>
          </p:nvSpPr>
          <p:spPr>
            <a:xfrm>
              <a:off x="536859" y="45726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object 331"/>
            <p:cNvSpPr/>
            <p:nvPr/>
          </p:nvSpPr>
          <p:spPr>
            <a:xfrm>
              <a:off x="562425" y="457483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2" name="object 332"/>
          <p:cNvSpPr txBox="1"/>
          <p:nvPr/>
        </p:nvSpPr>
        <p:spPr>
          <a:xfrm>
            <a:off x="1995112" y="4513078"/>
            <a:ext cx="546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33" name="object 333"/>
          <p:cNvGrpSpPr/>
          <p:nvPr/>
        </p:nvGrpSpPr>
        <p:grpSpPr>
          <a:xfrm>
            <a:off x="2060225" y="4304874"/>
            <a:ext cx="33655" cy="5715"/>
            <a:chOff x="536224" y="4304873"/>
            <a:chExt cx="33655" cy="5715"/>
          </a:xfrm>
        </p:grpSpPr>
        <p:sp>
          <p:nvSpPr>
            <p:cNvPr id="334" name="object 334"/>
            <p:cNvSpPr/>
            <p:nvPr/>
          </p:nvSpPr>
          <p:spPr>
            <a:xfrm>
              <a:off x="536859" y="430550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object 335"/>
            <p:cNvSpPr/>
            <p:nvPr/>
          </p:nvSpPr>
          <p:spPr>
            <a:xfrm>
              <a:off x="562425" y="430774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6" name="object 336"/>
          <p:cNvSpPr txBox="1"/>
          <p:nvPr/>
        </p:nvSpPr>
        <p:spPr>
          <a:xfrm>
            <a:off x="1934236" y="4246054"/>
            <a:ext cx="120014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2.5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37" name="object 337"/>
          <p:cNvGrpSpPr/>
          <p:nvPr/>
        </p:nvGrpSpPr>
        <p:grpSpPr>
          <a:xfrm>
            <a:off x="2060225" y="3855747"/>
            <a:ext cx="5479415" cy="2283460"/>
            <a:chOff x="536224" y="3855747"/>
            <a:chExt cx="5479415" cy="2283460"/>
          </a:xfrm>
        </p:grpSpPr>
        <p:sp>
          <p:nvSpPr>
            <p:cNvPr id="338" name="object 338"/>
            <p:cNvSpPr/>
            <p:nvPr/>
          </p:nvSpPr>
          <p:spPr>
            <a:xfrm>
              <a:off x="536859" y="40384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object 339"/>
            <p:cNvSpPr/>
            <p:nvPr/>
          </p:nvSpPr>
          <p:spPr>
            <a:xfrm>
              <a:off x="562425" y="404071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object 340"/>
            <p:cNvSpPr/>
            <p:nvPr/>
          </p:nvSpPr>
          <p:spPr>
            <a:xfrm>
              <a:off x="1183344" y="585647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311" y="0"/>
                  </a:move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object 341"/>
            <p:cNvSpPr/>
            <p:nvPr/>
          </p:nvSpPr>
          <p:spPr>
            <a:xfrm>
              <a:off x="1183344" y="585647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297"/>
                  </a:move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object 342"/>
            <p:cNvSpPr/>
            <p:nvPr/>
          </p:nvSpPr>
          <p:spPr>
            <a:xfrm>
              <a:off x="1408085" y="559409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451" y="0"/>
                  </a:move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43" name="object 3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5963" y="5401443"/>
              <a:ext cx="377592" cy="361797"/>
            </a:xfrm>
            <a:prstGeom prst="rect">
              <a:avLst/>
            </a:prstGeom>
          </p:spPr>
        </p:pic>
        <p:sp>
          <p:nvSpPr>
            <p:cNvPr id="344" name="object 344"/>
            <p:cNvSpPr/>
            <p:nvPr/>
          </p:nvSpPr>
          <p:spPr>
            <a:xfrm>
              <a:off x="1408085" y="559409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297"/>
                  </a:move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5" name="object 345"/>
            <p:cNvSpPr/>
            <p:nvPr/>
          </p:nvSpPr>
          <p:spPr>
            <a:xfrm>
              <a:off x="1342477" y="528478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520" y="0"/>
                  </a:move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6" name="object 346"/>
            <p:cNvSpPr/>
            <p:nvPr/>
          </p:nvSpPr>
          <p:spPr>
            <a:xfrm>
              <a:off x="1342477" y="528478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443"/>
                  </a:move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7" name="object 347"/>
            <p:cNvSpPr/>
            <p:nvPr/>
          </p:nvSpPr>
          <p:spPr>
            <a:xfrm>
              <a:off x="1192557" y="457727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520" y="0"/>
                  </a:moveTo>
                  <a:lnTo>
                    <a:pt x="0" y="28188"/>
                  </a:lnTo>
                  <a:lnTo>
                    <a:pt x="23520" y="56167"/>
                  </a:lnTo>
                  <a:lnTo>
                    <a:pt x="46972" y="28188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8" name="object 348"/>
            <p:cNvSpPr/>
            <p:nvPr/>
          </p:nvSpPr>
          <p:spPr>
            <a:xfrm>
              <a:off x="1192557" y="457727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520" y="56167"/>
                  </a:moveTo>
                  <a:lnTo>
                    <a:pt x="46972" y="28188"/>
                  </a:lnTo>
                  <a:lnTo>
                    <a:pt x="23520" y="0"/>
                  </a:lnTo>
                  <a:lnTo>
                    <a:pt x="0" y="28188"/>
                  </a:lnTo>
                  <a:lnTo>
                    <a:pt x="23520" y="5616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49" name="object 3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1989" y="4141052"/>
              <a:ext cx="905244" cy="994344"/>
            </a:xfrm>
            <a:prstGeom prst="rect">
              <a:avLst/>
            </a:prstGeom>
          </p:spPr>
        </p:pic>
        <p:sp>
          <p:nvSpPr>
            <p:cNvPr id="350" name="object 350"/>
            <p:cNvSpPr/>
            <p:nvPr/>
          </p:nvSpPr>
          <p:spPr>
            <a:xfrm>
              <a:off x="1815759" y="4005551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7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1" name="object 351"/>
            <p:cNvSpPr/>
            <p:nvPr/>
          </p:nvSpPr>
          <p:spPr>
            <a:xfrm>
              <a:off x="1815759" y="4005551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5637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7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2" name="object 352"/>
            <p:cNvSpPr/>
            <p:nvPr/>
          </p:nvSpPr>
          <p:spPr>
            <a:xfrm>
              <a:off x="1572104" y="400087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451" y="0"/>
                  </a:moveTo>
                  <a:lnTo>
                    <a:pt x="0" y="28188"/>
                  </a:lnTo>
                  <a:lnTo>
                    <a:pt x="23451" y="56307"/>
                  </a:lnTo>
                  <a:lnTo>
                    <a:pt x="46762" y="2818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3" name="object 353"/>
            <p:cNvSpPr/>
            <p:nvPr/>
          </p:nvSpPr>
          <p:spPr>
            <a:xfrm>
              <a:off x="1572104" y="400087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451" y="56307"/>
                  </a:moveTo>
                  <a:lnTo>
                    <a:pt x="46762" y="28188"/>
                  </a:lnTo>
                  <a:lnTo>
                    <a:pt x="23451" y="0"/>
                  </a:lnTo>
                  <a:lnTo>
                    <a:pt x="0" y="28188"/>
                  </a:lnTo>
                  <a:lnTo>
                    <a:pt x="23451" y="5630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4" name="object 354"/>
            <p:cNvSpPr/>
            <p:nvPr/>
          </p:nvSpPr>
          <p:spPr>
            <a:xfrm>
              <a:off x="1890719" y="527068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0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5" name="object 355"/>
            <p:cNvSpPr/>
            <p:nvPr/>
          </p:nvSpPr>
          <p:spPr>
            <a:xfrm>
              <a:off x="1890719" y="527068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5630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0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6" name="object 356"/>
            <p:cNvSpPr/>
            <p:nvPr/>
          </p:nvSpPr>
          <p:spPr>
            <a:xfrm>
              <a:off x="2101494" y="5500382"/>
              <a:ext cx="332740" cy="337820"/>
            </a:xfrm>
            <a:custGeom>
              <a:avLst/>
              <a:gdLst/>
              <a:ahLst/>
              <a:cxnLst/>
              <a:rect l="l" t="t" r="r" b="b"/>
              <a:pathLst>
                <a:path w="332739" h="337820">
                  <a:moveTo>
                    <a:pt x="37401" y="0"/>
                  </a:moveTo>
                  <a:lnTo>
                    <a:pt x="0" y="0"/>
                  </a:lnTo>
                  <a:lnTo>
                    <a:pt x="0" y="37388"/>
                  </a:lnTo>
                  <a:lnTo>
                    <a:pt x="37401" y="37388"/>
                  </a:lnTo>
                  <a:lnTo>
                    <a:pt x="37401" y="0"/>
                  </a:lnTo>
                  <a:close/>
                </a:path>
                <a:path w="332739" h="337820">
                  <a:moveTo>
                    <a:pt x="65620" y="98234"/>
                  </a:moveTo>
                  <a:lnTo>
                    <a:pt x="51498" y="98234"/>
                  </a:lnTo>
                  <a:lnTo>
                    <a:pt x="51498" y="93713"/>
                  </a:lnTo>
                  <a:lnTo>
                    <a:pt x="14097" y="93713"/>
                  </a:lnTo>
                  <a:lnTo>
                    <a:pt x="14097" y="131102"/>
                  </a:lnTo>
                  <a:lnTo>
                    <a:pt x="28054" y="131102"/>
                  </a:lnTo>
                  <a:lnTo>
                    <a:pt x="28054" y="135788"/>
                  </a:lnTo>
                  <a:lnTo>
                    <a:pt x="65620" y="135788"/>
                  </a:lnTo>
                  <a:lnTo>
                    <a:pt x="65620" y="98234"/>
                  </a:lnTo>
                  <a:close/>
                </a:path>
                <a:path w="332739" h="337820">
                  <a:moveTo>
                    <a:pt x="117106" y="60858"/>
                  </a:moveTo>
                  <a:lnTo>
                    <a:pt x="79705" y="60858"/>
                  </a:lnTo>
                  <a:lnTo>
                    <a:pt x="79705" y="98234"/>
                  </a:lnTo>
                  <a:lnTo>
                    <a:pt x="117106" y="98234"/>
                  </a:lnTo>
                  <a:lnTo>
                    <a:pt x="117106" y="60858"/>
                  </a:lnTo>
                  <a:close/>
                </a:path>
                <a:path w="332739" h="337820">
                  <a:moveTo>
                    <a:pt x="131165" y="252984"/>
                  </a:moveTo>
                  <a:lnTo>
                    <a:pt x="126453" y="252984"/>
                  </a:lnTo>
                  <a:lnTo>
                    <a:pt x="93599" y="252984"/>
                  </a:lnTo>
                  <a:lnTo>
                    <a:pt x="89065" y="252984"/>
                  </a:lnTo>
                  <a:lnTo>
                    <a:pt x="89065" y="290372"/>
                  </a:lnTo>
                  <a:lnTo>
                    <a:pt x="93599" y="290372"/>
                  </a:lnTo>
                  <a:lnTo>
                    <a:pt x="126453" y="290372"/>
                  </a:lnTo>
                  <a:lnTo>
                    <a:pt x="131165" y="290372"/>
                  </a:lnTo>
                  <a:lnTo>
                    <a:pt x="131165" y="252984"/>
                  </a:lnTo>
                  <a:close/>
                </a:path>
                <a:path w="332739" h="337820">
                  <a:moveTo>
                    <a:pt x="173291" y="187439"/>
                  </a:moveTo>
                  <a:lnTo>
                    <a:pt x="135890" y="187439"/>
                  </a:lnTo>
                  <a:lnTo>
                    <a:pt x="135890" y="224815"/>
                  </a:lnTo>
                  <a:lnTo>
                    <a:pt x="173291" y="224815"/>
                  </a:lnTo>
                  <a:lnTo>
                    <a:pt x="173291" y="187439"/>
                  </a:lnTo>
                  <a:close/>
                </a:path>
                <a:path w="332739" h="337820">
                  <a:moveTo>
                    <a:pt x="192062" y="107632"/>
                  </a:moveTo>
                  <a:lnTo>
                    <a:pt x="168541" y="107632"/>
                  </a:lnTo>
                  <a:lnTo>
                    <a:pt x="168541" y="74942"/>
                  </a:lnTo>
                  <a:lnTo>
                    <a:pt x="131140" y="74942"/>
                  </a:lnTo>
                  <a:lnTo>
                    <a:pt x="131140" y="107632"/>
                  </a:lnTo>
                  <a:lnTo>
                    <a:pt x="121793" y="107632"/>
                  </a:lnTo>
                  <a:lnTo>
                    <a:pt x="93599" y="107632"/>
                  </a:lnTo>
                  <a:lnTo>
                    <a:pt x="93599" y="140487"/>
                  </a:lnTo>
                  <a:lnTo>
                    <a:pt x="60934" y="140487"/>
                  </a:lnTo>
                  <a:lnTo>
                    <a:pt x="60934" y="178054"/>
                  </a:lnTo>
                  <a:lnTo>
                    <a:pt x="98323" y="178054"/>
                  </a:lnTo>
                  <a:lnTo>
                    <a:pt x="98323" y="145186"/>
                  </a:lnTo>
                  <a:lnTo>
                    <a:pt x="121793" y="145186"/>
                  </a:lnTo>
                  <a:lnTo>
                    <a:pt x="131165" y="145186"/>
                  </a:lnTo>
                  <a:lnTo>
                    <a:pt x="135890" y="145186"/>
                  </a:lnTo>
                  <a:lnTo>
                    <a:pt x="135890" y="159270"/>
                  </a:lnTo>
                  <a:lnTo>
                    <a:pt x="173291" y="159270"/>
                  </a:lnTo>
                  <a:lnTo>
                    <a:pt x="173291" y="145186"/>
                  </a:lnTo>
                  <a:lnTo>
                    <a:pt x="192062" y="145186"/>
                  </a:lnTo>
                  <a:lnTo>
                    <a:pt x="192062" y="107632"/>
                  </a:lnTo>
                  <a:close/>
                </a:path>
                <a:path w="332739" h="337820">
                  <a:moveTo>
                    <a:pt x="210807" y="295071"/>
                  </a:moveTo>
                  <a:lnTo>
                    <a:pt x="173228" y="295071"/>
                  </a:lnTo>
                  <a:lnTo>
                    <a:pt x="173228" y="332625"/>
                  </a:lnTo>
                  <a:lnTo>
                    <a:pt x="210807" y="332625"/>
                  </a:lnTo>
                  <a:lnTo>
                    <a:pt x="210807" y="295071"/>
                  </a:lnTo>
                  <a:close/>
                </a:path>
                <a:path w="332739" h="337820">
                  <a:moveTo>
                    <a:pt x="210807" y="9207"/>
                  </a:moveTo>
                  <a:lnTo>
                    <a:pt x="173228" y="9207"/>
                  </a:lnTo>
                  <a:lnTo>
                    <a:pt x="173228" y="27990"/>
                  </a:lnTo>
                  <a:lnTo>
                    <a:pt x="163868" y="27990"/>
                  </a:lnTo>
                  <a:lnTo>
                    <a:pt x="163868" y="23304"/>
                  </a:lnTo>
                  <a:lnTo>
                    <a:pt x="126466" y="23304"/>
                  </a:lnTo>
                  <a:lnTo>
                    <a:pt x="126466" y="60858"/>
                  </a:lnTo>
                  <a:lnTo>
                    <a:pt x="149923" y="60858"/>
                  </a:lnTo>
                  <a:lnTo>
                    <a:pt x="149923" y="65557"/>
                  </a:lnTo>
                  <a:lnTo>
                    <a:pt x="187312" y="65557"/>
                  </a:lnTo>
                  <a:lnTo>
                    <a:pt x="187312" y="46774"/>
                  </a:lnTo>
                  <a:lnTo>
                    <a:pt x="210807" y="46774"/>
                  </a:lnTo>
                  <a:lnTo>
                    <a:pt x="210807" y="9207"/>
                  </a:lnTo>
                  <a:close/>
                </a:path>
                <a:path w="332739" h="337820">
                  <a:moveTo>
                    <a:pt x="248246" y="145186"/>
                  </a:moveTo>
                  <a:lnTo>
                    <a:pt x="210858" y="145186"/>
                  </a:lnTo>
                  <a:lnTo>
                    <a:pt x="210858" y="182740"/>
                  </a:lnTo>
                  <a:lnTo>
                    <a:pt x="248246" y="182740"/>
                  </a:lnTo>
                  <a:lnTo>
                    <a:pt x="248246" y="145186"/>
                  </a:lnTo>
                  <a:close/>
                </a:path>
                <a:path w="332739" h="337820">
                  <a:moveTo>
                    <a:pt x="309105" y="23304"/>
                  </a:moveTo>
                  <a:lnTo>
                    <a:pt x="271716" y="23304"/>
                  </a:lnTo>
                  <a:lnTo>
                    <a:pt x="271716" y="46774"/>
                  </a:lnTo>
                  <a:lnTo>
                    <a:pt x="248246" y="46774"/>
                  </a:lnTo>
                  <a:lnTo>
                    <a:pt x="248246" y="42075"/>
                  </a:lnTo>
                  <a:lnTo>
                    <a:pt x="210858" y="42075"/>
                  </a:lnTo>
                  <a:lnTo>
                    <a:pt x="210858" y="79629"/>
                  </a:lnTo>
                  <a:lnTo>
                    <a:pt x="243522" y="79629"/>
                  </a:lnTo>
                  <a:lnTo>
                    <a:pt x="243522" y="107619"/>
                  </a:lnTo>
                  <a:lnTo>
                    <a:pt x="281089" y="107619"/>
                  </a:lnTo>
                  <a:lnTo>
                    <a:pt x="281089" y="102933"/>
                  </a:lnTo>
                  <a:lnTo>
                    <a:pt x="285762" y="102933"/>
                  </a:lnTo>
                  <a:lnTo>
                    <a:pt x="285762" y="84328"/>
                  </a:lnTo>
                  <a:lnTo>
                    <a:pt x="285762" y="65544"/>
                  </a:lnTo>
                  <a:lnTo>
                    <a:pt x="285762" y="60858"/>
                  </a:lnTo>
                  <a:lnTo>
                    <a:pt x="309105" y="60858"/>
                  </a:lnTo>
                  <a:lnTo>
                    <a:pt x="309105" y="23304"/>
                  </a:lnTo>
                  <a:close/>
                </a:path>
                <a:path w="332739" h="337820">
                  <a:moveTo>
                    <a:pt x="323202" y="74942"/>
                  </a:moveTo>
                  <a:lnTo>
                    <a:pt x="285813" y="74942"/>
                  </a:lnTo>
                  <a:lnTo>
                    <a:pt x="285813" y="112318"/>
                  </a:lnTo>
                  <a:lnTo>
                    <a:pt x="323202" y="112318"/>
                  </a:lnTo>
                  <a:lnTo>
                    <a:pt x="323202" y="74942"/>
                  </a:lnTo>
                  <a:close/>
                </a:path>
                <a:path w="332739" h="337820">
                  <a:moveTo>
                    <a:pt x="332562" y="299758"/>
                  </a:moveTo>
                  <a:lnTo>
                    <a:pt x="295160" y="299758"/>
                  </a:lnTo>
                  <a:lnTo>
                    <a:pt x="295160" y="337324"/>
                  </a:lnTo>
                  <a:lnTo>
                    <a:pt x="332562" y="337324"/>
                  </a:lnTo>
                  <a:lnTo>
                    <a:pt x="332562" y="299758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7" name="object 357"/>
            <p:cNvSpPr/>
            <p:nvPr/>
          </p:nvSpPr>
          <p:spPr>
            <a:xfrm>
              <a:off x="2092148" y="5359718"/>
              <a:ext cx="206375" cy="0"/>
            </a:xfrm>
            <a:custGeom>
              <a:avLst/>
              <a:gdLst/>
              <a:ahLst/>
              <a:cxnLst/>
              <a:rect l="l" t="t" r="r" b="b"/>
              <a:pathLst>
                <a:path w="206375">
                  <a:moveTo>
                    <a:pt x="0" y="0"/>
                  </a:moveTo>
                  <a:lnTo>
                    <a:pt x="2061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8" name="object 358"/>
            <p:cNvSpPr/>
            <p:nvPr/>
          </p:nvSpPr>
          <p:spPr>
            <a:xfrm>
              <a:off x="2300487" y="536195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9" name="object 359"/>
            <p:cNvSpPr/>
            <p:nvPr/>
          </p:nvSpPr>
          <p:spPr>
            <a:xfrm>
              <a:off x="2195096" y="5256593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2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0" name="object 360"/>
            <p:cNvSpPr/>
            <p:nvPr/>
          </p:nvSpPr>
          <p:spPr>
            <a:xfrm>
              <a:off x="2197330" y="546507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1" name="object 361"/>
            <p:cNvSpPr/>
            <p:nvPr/>
          </p:nvSpPr>
          <p:spPr>
            <a:xfrm>
              <a:off x="2971802" y="3855747"/>
              <a:ext cx="3043555" cy="2283460"/>
            </a:xfrm>
            <a:custGeom>
              <a:avLst/>
              <a:gdLst/>
              <a:ahLst/>
              <a:cxnLst/>
              <a:rect l="l" t="t" r="r" b="b"/>
              <a:pathLst>
                <a:path w="3043554" h="2283460">
                  <a:moveTo>
                    <a:pt x="3043419" y="0"/>
                  </a:moveTo>
                  <a:lnTo>
                    <a:pt x="0" y="0"/>
                  </a:lnTo>
                  <a:lnTo>
                    <a:pt x="0" y="2282924"/>
                  </a:lnTo>
                  <a:lnTo>
                    <a:pt x="3043419" y="2282924"/>
                  </a:lnTo>
                  <a:lnTo>
                    <a:pt x="30434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2" name="object 362"/>
            <p:cNvSpPr/>
            <p:nvPr/>
          </p:nvSpPr>
          <p:spPr>
            <a:xfrm>
              <a:off x="3365403" y="4029065"/>
              <a:ext cx="2352040" cy="1851025"/>
            </a:xfrm>
            <a:custGeom>
              <a:avLst/>
              <a:gdLst/>
              <a:ahLst/>
              <a:cxnLst/>
              <a:rect l="l" t="t" r="r" b="b"/>
              <a:pathLst>
                <a:path w="2352040" h="1851025">
                  <a:moveTo>
                    <a:pt x="0" y="1850704"/>
                  </a:moveTo>
                  <a:lnTo>
                    <a:pt x="0" y="0"/>
                  </a:lnTo>
                  <a:lnTo>
                    <a:pt x="2351723" y="0"/>
                  </a:lnTo>
                  <a:lnTo>
                    <a:pt x="2351723" y="1850704"/>
                  </a:lnTo>
                  <a:lnTo>
                    <a:pt x="0" y="18507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3" name="object 363"/>
            <p:cNvSpPr/>
            <p:nvPr/>
          </p:nvSpPr>
          <p:spPr>
            <a:xfrm>
              <a:off x="3365403" y="5879769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4" name="object 364"/>
            <p:cNvSpPr/>
            <p:nvPr/>
          </p:nvSpPr>
          <p:spPr>
            <a:xfrm>
              <a:off x="5719359" y="588203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5" name="object 365"/>
            <p:cNvSpPr/>
            <p:nvPr/>
          </p:nvSpPr>
          <p:spPr>
            <a:xfrm>
              <a:off x="3365403" y="4029065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7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6" name="object 366"/>
            <p:cNvSpPr/>
            <p:nvPr/>
          </p:nvSpPr>
          <p:spPr>
            <a:xfrm>
              <a:off x="3367664" y="403129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7" name="object 367"/>
            <p:cNvSpPr/>
            <p:nvPr/>
          </p:nvSpPr>
          <p:spPr>
            <a:xfrm>
              <a:off x="3501238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8" name="object 368"/>
            <p:cNvSpPr/>
            <p:nvPr/>
          </p:nvSpPr>
          <p:spPr>
            <a:xfrm>
              <a:off x="3503500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9" name="object 369"/>
            <p:cNvSpPr/>
            <p:nvPr/>
          </p:nvSpPr>
          <p:spPr>
            <a:xfrm>
              <a:off x="3768233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0" name="object 370"/>
            <p:cNvSpPr/>
            <p:nvPr/>
          </p:nvSpPr>
          <p:spPr>
            <a:xfrm>
              <a:off x="3770467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1" name="object 371"/>
            <p:cNvSpPr/>
            <p:nvPr/>
          </p:nvSpPr>
          <p:spPr>
            <a:xfrm>
              <a:off x="4035200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2" name="object 372"/>
            <p:cNvSpPr/>
            <p:nvPr/>
          </p:nvSpPr>
          <p:spPr>
            <a:xfrm>
              <a:off x="4037433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3" name="object 373"/>
          <p:cNvSpPr txBox="1"/>
          <p:nvPr/>
        </p:nvSpPr>
        <p:spPr>
          <a:xfrm>
            <a:off x="2922872" y="5885845"/>
            <a:ext cx="373380" cy="229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ts val="695"/>
              </a:lnSpc>
              <a:spcBef>
                <a:spcPts val="90"/>
              </a:spcBef>
              <a:tabLst>
                <a:tab pos="318135" algn="l"/>
              </a:tabLst>
            </a:pP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29845" algn="r">
              <a:lnSpc>
                <a:spcPts val="994"/>
              </a:lnSpc>
            </a:pPr>
            <a:r>
              <a:rPr sz="85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endParaRPr sz="8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1800614" y="4918225"/>
            <a:ext cx="130805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sz="850" kern="0" dirty="0">
                <a:solidFill>
                  <a:sysClr val="windowText" lastClr="000000"/>
                </a:solidFill>
                <a:latin typeface="Arial"/>
                <a:cs typeface="Arial"/>
              </a:rPr>
              <a:t>y</a:t>
            </a:r>
            <a:endParaRPr sz="8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75" name="object 375"/>
          <p:cNvSpPr txBox="1"/>
          <p:nvPr/>
        </p:nvSpPr>
        <p:spPr>
          <a:xfrm>
            <a:off x="4982979" y="5885846"/>
            <a:ext cx="620395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  <a:tabLst>
                <a:tab pos="238760" algn="l"/>
                <a:tab pos="534035" algn="l"/>
              </a:tabLst>
            </a:pP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-</a:t>
            </a: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-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76" name="object 376"/>
          <p:cNvGrpSpPr/>
          <p:nvPr/>
        </p:nvGrpSpPr>
        <p:grpSpPr>
          <a:xfrm>
            <a:off x="5820996" y="5855838"/>
            <a:ext cx="1345565" cy="24765"/>
            <a:chOff x="4296995" y="5855837"/>
            <a:chExt cx="1345565" cy="24765"/>
          </a:xfrm>
        </p:grpSpPr>
        <p:sp>
          <p:nvSpPr>
            <p:cNvPr id="377" name="object 377"/>
            <p:cNvSpPr/>
            <p:nvPr/>
          </p:nvSpPr>
          <p:spPr>
            <a:xfrm>
              <a:off x="4297630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8" name="object 378"/>
            <p:cNvSpPr/>
            <p:nvPr/>
          </p:nvSpPr>
          <p:spPr>
            <a:xfrm>
              <a:off x="4299933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9" name="object 379"/>
            <p:cNvSpPr/>
            <p:nvPr/>
          </p:nvSpPr>
          <p:spPr>
            <a:xfrm>
              <a:off x="4564667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0" name="object 380"/>
            <p:cNvSpPr/>
            <p:nvPr/>
          </p:nvSpPr>
          <p:spPr>
            <a:xfrm>
              <a:off x="4566900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1" name="object 381"/>
            <p:cNvSpPr/>
            <p:nvPr/>
          </p:nvSpPr>
          <p:spPr>
            <a:xfrm>
              <a:off x="4831633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2" name="object 382"/>
            <p:cNvSpPr/>
            <p:nvPr/>
          </p:nvSpPr>
          <p:spPr>
            <a:xfrm>
              <a:off x="4833867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3" name="object 383"/>
            <p:cNvSpPr/>
            <p:nvPr/>
          </p:nvSpPr>
          <p:spPr>
            <a:xfrm>
              <a:off x="5098600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4" name="object 384"/>
            <p:cNvSpPr/>
            <p:nvPr/>
          </p:nvSpPr>
          <p:spPr>
            <a:xfrm>
              <a:off x="5100904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5" name="object 385"/>
            <p:cNvSpPr/>
            <p:nvPr/>
          </p:nvSpPr>
          <p:spPr>
            <a:xfrm>
              <a:off x="5365776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6" name="object 386"/>
            <p:cNvSpPr/>
            <p:nvPr/>
          </p:nvSpPr>
          <p:spPr>
            <a:xfrm>
              <a:off x="5368010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7" name="object 387"/>
            <p:cNvSpPr/>
            <p:nvPr/>
          </p:nvSpPr>
          <p:spPr>
            <a:xfrm>
              <a:off x="5632743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8" name="object 388"/>
            <p:cNvSpPr/>
            <p:nvPr/>
          </p:nvSpPr>
          <p:spPr>
            <a:xfrm>
              <a:off x="5634977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9" name="object 389"/>
          <p:cNvSpPr txBox="1"/>
          <p:nvPr/>
        </p:nvSpPr>
        <p:spPr>
          <a:xfrm>
            <a:off x="6304126" y="5885846"/>
            <a:ext cx="888365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  <a:tabLst>
                <a:tab pos="299720" algn="l"/>
                <a:tab pos="533400" algn="l"/>
                <a:tab pos="833755" algn="l"/>
              </a:tabLst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90" name="object 390"/>
          <p:cNvGrpSpPr/>
          <p:nvPr/>
        </p:nvGrpSpPr>
        <p:grpSpPr>
          <a:xfrm>
            <a:off x="4888769" y="5635535"/>
            <a:ext cx="33655" cy="5715"/>
            <a:chOff x="3364768" y="5635534"/>
            <a:chExt cx="33655" cy="5715"/>
          </a:xfrm>
        </p:grpSpPr>
        <p:sp>
          <p:nvSpPr>
            <p:cNvPr id="391" name="object 391"/>
            <p:cNvSpPr/>
            <p:nvPr/>
          </p:nvSpPr>
          <p:spPr>
            <a:xfrm>
              <a:off x="3365403" y="563616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2" name="object 392"/>
            <p:cNvSpPr/>
            <p:nvPr/>
          </p:nvSpPr>
          <p:spPr>
            <a:xfrm>
              <a:off x="3390969" y="56384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3" name="object 393"/>
          <p:cNvSpPr txBox="1"/>
          <p:nvPr/>
        </p:nvSpPr>
        <p:spPr>
          <a:xfrm>
            <a:off x="4823656" y="5576693"/>
            <a:ext cx="546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94" name="object 394"/>
          <p:cNvGrpSpPr/>
          <p:nvPr/>
        </p:nvGrpSpPr>
        <p:grpSpPr>
          <a:xfrm>
            <a:off x="4888769" y="5373179"/>
            <a:ext cx="33655" cy="5715"/>
            <a:chOff x="3364768" y="5373178"/>
            <a:chExt cx="33655" cy="5715"/>
          </a:xfrm>
        </p:grpSpPr>
        <p:sp>
          <p:nvSpPr>
            <p:cNvPr id="395" name="object 395"/>
            <p:cNvSpPr/>
            <p:nvPr/>
          </p:nvSpPr>
          <p:spPr>
            <a:xfrm>
              <a:off x="3365403" y="537381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6" name="object 396"/>
            <p:cNvSpPr/>
            <p:nvPr/>
          </p:nvSpPr>
          <p:spPr>
            <a:xfrm>
              <a:off x="3390969" y="537604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7" name="object 397"/>
          <p:cNvSpPr txBox="1"/>
          <p:nvPr/>
        </p:nvSpPr>
        <p:spPr>
          <a:xfrm>
            <a:off x="4762780" y="5314289"/>
            <a:ext cx="120014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98" name="object 398"/>
          <p:cNvGrpSpPr/>
          <p:nvPr/>
        </p:nvGrpSpPr>
        <p:grpSpPr>
          <a:xfrm>
            <a:off x="4888769" y="5106085"/>
            <a:ext cx="33655" cy="5715"/>
            <a:chOff x="3364768" y="5106084"/>
            <a:chExt cx="33655" cy="5715"/>
          </a:xfrm>
        </p:grpSpPr>
        <p:sp>
          <p:nvSpPr>
            <p:cNvPr id="399" name="object 399"/>
            <p:cNvSpPr/>
            <p:nvPr/>
          </p:nvSpPr>
          <p:spPr>
            <a:xfrm>
              <a:off x="3365403" y="510671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object 400"/>
            <p:cNvSpPr/>
            <p:nvPr/>
          </p:nvSpPr>
          <p:spPr>
            <a:xfrm>
              <a:off x="3390969" y="5108952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1" name="object 401"/>
          <p:cNvSpPr txBox="1"/>
          <p:nvPr/>
        </p:nvSpPr>
        <p:spPr>
          <a:xfrm>
            <a:off x="4823656" y="5047265"/>
            <a:ext cx="546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02" name="object 402"/>
          <p:cNvGrpSpPr/>
          <p:nvPr/>
        </p:nvGrpSpPr>
        <p:grpSpPr>
          <a:xfrm>
            <a:off x="4888769" y="4838992"/>
            <a:ext cx="33655" cy="5715"/>
            <a:chOff x="3364768" y="4838991"/>
            <a:chExt cx="33655" cy="5715"/>
          </a:xfrm>
        </p:grpSpPr>
        <p:sp>
          <p:nvSpPr>
            <p:cNvPr id="403" name="object 403"/>
            <p:cNvSpPr/>
            <p:nvPr/>
          </p:nvSpPr>
          <p:spPr>
            <a:xfrm>
              <a:off x="3365403" y="483962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4" name="object 404"/>
            <p:cNvSpPr/>
            <p:nvPr/>
          </p:nvSpPr>
          <p:spPr>
            <a:xfrm>
              <a:off x="3390969" y="484192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5" name="object 405"/>
          <p:cNvSpPr txBox="1"/>
          <p:nvPr/>
        </p:nvSpPr>
        <p:spPr>
          <a:xfrm>
            <a:off x="4762780" y="4780171"/>
            <a:ext cx="120014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06" name="object 406"/>
          <p:cNvGrpSpPr/>
          <p:nvPr/>
        </p:nvGrpSpPr>
        <p:grpSpPr>
          <a:xfrm>
            <a:off x="4888769" y="4571968"/>
            <a:ext cx="33655" cy="5715"/>
            <a:chOff x="3364768" y="4571967"/>
            <a:chExt cx="33655" cy="5715"/>
          </a:xfrm>
        </p:grpSpPr>
        <p:sp>
          <p:nvSpPr>
            <p:cNvPr id="407" name="object 407"/>
            <p:cNvSpPr/>
            <p:nvPr/>
          </p:nvSpPr>
          <p:spPr>
            <a:xfrm>
              <a:off x="3365403" y="45726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8" name="object 408"/>
            <p:cNvSpPr/>
            <p:nvPr/>
          </p:nvSpPr>
          <p:spPr>
            <a:xfrm>
              <a:off x="3390969" y="457483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9" name="object 409"/>
          <p:cNvSpPr txBox="1"/>
          <p:nvPr/>
        </p:nvSpPr>
        <p:spPr>
          <a:xfrm>
            <a:off x="4823656" y="4513078"/>
            <a:ext cx="546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10" name="object 410"/>
          <p:cNvGrpSpPr/>
          <p:nvPr/>
        </p:nvGrpSpPr>
        <p:grpSpPr>
          <a:xfrm>
            <a:off x="4888769" y="4304874"/>
            <a:ext cx="33655" cy="5715"/>
            <a:chOff x="3364768" y="4304873"/>
            <a:chExt cx="33655" cy="5715"/>
          </a:xfrm>
        </p:grpSpPr>
        <p:sp>
          <p:nvSpPr>
            <p:cNvPr id="411" name="object 411"/>
            <p:cNvSpPr/>
            <p:nvPr/>
          </p:nvSpPr>
          <p:spPr>
            <a:xfrm>
              <a:off x="3365403" y="430550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2" name="object 412"/>
            <p:cNvSpPr/>
            <p:nvPr/>
          </p:nvSpPr>
          <p:spPr>
            <a:xfrm>
              <a:off x="3390969" y="430774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3" name="object 413"/>
          <p:cNvSpPr txBox="1"/>
          <p:nvPr/>
        </p:nvSpPr>
        <p:spPr>
          <a:xfrm>
            <a:off x="4762780" y="4246054"/>
            <a:ext cx="120014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2.5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14" name="object 414"/>
          <p:cNvGrpSpPr/>
          <p:nvPr/>
        </p:nvGrpSpPr>
        <p:grpSpPr>
          <a:xfrm>
            <a:off x="4888769" y="3855747"/>
            <a:ext cx="5692775" cy="2283460"/>
            <a:chOff x="3364768" y="3855747"/>
            <a:chExt cx="5692775" cy="2283460"/>
          </a:xfrm>
        </p:grpSpPr>
        <p:sp>
          <p:nvSpPr>
            <p:cNvPr id="415" name="object 415"/>
            <p:cNvSpPr/>
            <p:nvPr/>
          </p:nvSpPr>
          <p:spPr>
            <a:xfrm>
              <a:off x="3365403" y="40384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6" name="object 416"/>
            <p:cNvSpPr/>
            <p:nvPr/>
          </p:nvSpPr>
          <p:spPr>
            <a:xfrm>
              <a:off x="3390969" y="404071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7" name="object 417"/>
            <p:cNvSpPr/>
            <p:nvPr/>
          </p:nvSpPr>
          <p:spPr>
            <a:xfrm>
              <a:off x="4011888" y="585647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311" y="0"/>
                  </a:move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8" name="object 418"/>
            <p:cNvSpPr/>
            <p:nvPr/>
          </p:nvSpPr>
          <p:spPr>
            <a:xfrm>
              <a:off x="4011888" y="585647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7"/>
                  </a:move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9" name="object 419"/>
            <p:cNvSpPr/>
            <p:nvPr/>
          </p:nvSpPr>
          <p:spPr>
            <a:xfrm>
              <a:off x="4236629" y="559409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451" y="0"/>
                  </a:move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20" name="object 4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14507" y="5401443"/>
              <a:ext cx="352326" cy="361797"/>
            </a:xfrm>
            <a:prstGeom prst="rect">
              <a:avLst/>
            </a:prstGeom>
          </p:spPr>
        </p:pic>
        <p:sp>
          <p:nvSpPr>
            <p:cNvPr id="421" name="object 421"/>
            <p:cNvSpPr/>
            <p:nvPr/>
          </p:nvSpPr>
          <p:spPr>
            <a:xfrm>
              <a:off x="4236629" y="559409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7"/>
                  </a:move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2" name="object 422"/>
            <p:cNvSpPr/>
            <p:nvPr/>
          </p:nvSpPr>
          <p:spPr>
            <a:xfrm>
              <a:off x="4171021" y="528478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520" y="0"/>
                  </a:move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object 423"/>
            <p:cNvSpPr/>
            <p:nvPr/>
          </p:nvSpPr>
          <p:spPr>
            <a:xfrm>
              <a:off x="4171021" y="528478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443"/>
                  </a:move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4" name="object 424"/>
            <p:cNvSpPr/>
            <p:nvPr/>
          </p:nvSpPr>
          <p:spPr>
            <a:xfrm>
              <a:off x="4021101" y="457727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20" y="0"/>
                  </a:moveTo>
                  <a:lnTo>
                    <a:pt x="0" y="28188"/>
                  </a:lnTo>
                  <a:lnTo>
                    <a:pt x="23520" y="56167"/>
                  </a:lnTo>
                  <a:lnTo>
                    <a:pt x="46972" y="28188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5" name="object 425"/>
            <p:cNvSpPr/>
            <p:nvPr/>
          </p:nvSpPr>
          <p:spPr>
            <a:xfrm>
              <a:off x="4021101" y="457727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20" y="56167"/>
                  </a:moveTo>
                  <a:lnTo>
                    <a:pt x="46972" y="28188"/>
                  </a:lnTo>
                  <a:lnTo>
                    <a:pt x="23520" y="0"/>
                  </a:lnTo>
                  <a:lnTo>
                    <a:pt x="0" y="28188"/>
                  </a:lnTo>
                  <a:lnTo>
                    <a:pt x="23520" y="5616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26" name="object 4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70533" y="4141052"/>
              <a:ext cx="905244" cy="994344"/>
            </a:xfrm>
            <a:prstGeom prst="rect">
              <a:avLst/>
            </a:prstGeom>
          </p:spPr>
        </p:pic>
        <p:sp>
          <p:nvSpPr>
            <p:cNvPr id="427" name="object 427"/>
            <p:cNvSpPr/>
            <p:nvPr/>
          </p:nvSpPr>
          <p:spPr>
            <a:xfrm>
              <a:off x="4644303" y="4005551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7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8" name="object 428"/>
            <p:cNvSpPr/>
            <p:nvPr/>
          </p:nvSpPr>
          <p:spPr>
            <a:xfrm>
              <a:off x="4644303" y="4005551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5637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7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9" name="object 429"/>
            <p:cNvSpPr/>
            <p:nvPr/>
          </p:nvSpPr>
          <p:spPr>
            <a:xfrm>
              <a:off x="4400648" y="400087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451" y="0"/>
                  </a:moveTo>
                  <a:lnTo>
                    <a:pt x="0" y="28188"/>
                  </a:lnTo>
                  <a:lnTo>
                    <a:pt x="23451" y="56307"/>
                  </a:lnTo>
                  <a:lnTo>
                    <a:pt x="46762" y="2818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0" name="object 430"/>
            <p:cNvSpPr/>
            <p:nvPr/>
          </p:nvSpPr>
          <p:spPr>
            <a:xfrm>
              <a:off x="4400648" y="400087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451" y="56307"/>
                  </a:moveTo>
                  <a:lnTo>
                    <a:pt x="46762" y="28188"/>
                  </a:lnTo>
                  <a:lnTo>
                    <a:pt x="23451" y="0"/>
                  </a:lnTo>
                  <a:lnTo>
                    <a:pt x="0" y="28188"/>
                  </a:lnTo>
                  <a:lnTo>
                    <a:pt x="23451" y="5630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1" name="object 431"/>
            <p:cNvSpPr/>
            <p:nvPr/>
          </p:nvSpPr>
          <p:spPr>
            <a:xfrm>
              <a:off x="4719263" y="527068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0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2" name="object 432"/>
            <p:cNvSpPr/>
            <p:nvPr/>
          </p:nvSpPr>
          <p:spPr>
            <a:xfrm>
              <a:off x="4719263" y="527068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5630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0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3" name="object 433"/>
            <p:cNvSpPr/>
            <p:nvPr/>
          </p:nvSpPr>
          <p:spPr>
            <a:xfrm>
              <a:off x="4930038" y="5500382"/>
              <a:ext cx="332740" cy="337820"/>
            </a:xfrm>
            <a:custGeom>
              <a:avLst/>
              <a:gdLst/>
              <a:ahLst/>
              <a:cxnLst/>
              <a:rect l="l" t="t" r="r" b="b"/>
              <a:pathLst>
                <a:path w="332739" h="337820">
                  <a:moveTo>
                    <a:pt x="37401" y="0"/>
                  </a:moveTo>
                  <a:lnTo>
                    <a:pt x="0" y="0"/>
                  </a:lnTo>
                  <a:lnTo>
                    <a:pt x="0" y="37388"/>
                  </a:lnTo>
                  <a:lnTo>
                    <a:pt x="37401" y="37388"/>
                  </a:lnTo>
                  <a:lnTo>
                    <a:pt x="37401" y="0"/>
                  </a:lnTo>
                  <a:close/>
                </a:path>
                <a:path w="332739" h="337820">
                  <a:moveTo>
                    <a:pt x="65620" y="98234"/>
                  </a:moveTo>
                  <a:lnTo>
                    <a:pt x="51498" y="98234"/>
                  </a:lnTo>
                  <a:lnTo>
                    <a:pt x="51498" y="93713"/>
                  </a:lnTo>
                  <a:lnTo>
                    <a:pt x="14097" y="93713"/>
                  </a:lnTo>
                  <a:lnTo>
                    <a:pt x="14097" y="131102"/>
                  </a:lnTo>
                  <a:lnTo>
                    <a:pt x="28054" y="131102"/>
                  </a:lnTo>
                  <a:lnTo>
                    <a:pt x="28054" y="135788"/>
                  </a:lnTo>
                  <a:lnTo>
                    <a:pt x="65620" y="135788"/>
                  </a:lnTo>
                  <a:lnTo>
                    <a:pt x="65620" y="98234"/>
                  </a:lnTo>
                  <a:close/>
                </a:path>
                <a:path w="332739" h="337820">
                  <a:moveTo>
                    <a:pt x="117106" y="60858"/>
                  </a:moveTo>
                  <a:lnTo>
                    <a:pt x="79705" y="60858"/>
                  </a:lnTo>
                  <a:lnTo>
                    <a:pt x="79705" y="98234"/>
                  </a:lnTo>
                  <a:lnTo>
                    <a:pt x="117106" y="98234"/>
                  </a:lnTo>
                  <a:lnTo>
                    <a:pt x="117106" y="60858"/>
                  </a:lnTo>
                  <a:close/>
                </a:path>
                <a:path w="332739" h="337820">
                  <a:moveTo>
                    <a:pt x="131165" y="252984"/>
                  </a:moveTo>
                  <a:lnTo>
                    <a:pt x="126453" y="252984"/>
                  </a:lnTo>
                  <a:lnTo>
                    <a:pt x="93599" y="252984"/>
                  </a:lnTo>
                  <a:lnTo>
                    <a:pt x="89065" y="252984"/>
                  </a:lnTo>
                  <a:lnTo>
                    <a:pt x="89065" y="290372"/>
                  </a:lnTo>
                  <a:lnTo>
                    <a:pt x="93599" y="290372"/>
                  </a:lnTo>
                  <a:lnTo>
                    <a:pt x="126453" y="290372"/>
                  </a:lnTo>
                  <a:lnTo>
                    <a:pt x="131165" y="290372"/>
                  </a:lnTo>
                  <a:lnTo>
                    <a:pt x="131165" y="252984"/>
                  </a:lnTo>
                  <a:close/>
                </a:path>
                <a:path w="332739" h="337820">
                  <a:moveTo>
                    <a:pt x="173291" y="187439"/>
                  </a:moveTo>
                  <a:lnTo>
                    <a:pt x="135890" y="187439"/>
                  </a:lnTo>
                  <a:lnTo>
                    <a:pt x="135890" y="224815"/>
                  </a:lnTo>
                  <a:lnTo>
                    <a:pt x="173291" y="224815"/>
                  </a:lnTo>
                  <a:lnTo>
                    <a:pt x="173291" y="187439"/>
                  </a:lnTo>
                  <a:close/>
                </a:path>
                <a:path w="332739" h="337820">
                  <a:moveTo>
                    <a:pt x="192062" y="107632"/>
                  </a:moveTo>
                  <a:lnTo>
                    <a:pt x="168541" y="107632"/>
                  </a:lnTo>
                  <a:lnTo>
                    <a:pt x="168541" y="74942"/>
                  </a:lnTo>
                  <a:lnTo>
                    <a:pt x="131140" y="74942"/>
                  </a:lnTo>
                  <a:lnTo>
                    <a:pt x="131140" y="107632"/>
                  </a:lnTo>
                  <a:lnTo>
                    <a:pt x="121793" y="107632"/>
                  </a:lnTo>
                  <a:lnTo>
                    <a:pt x="93599" y="107632"/>
                  </a:lnTo>
                  <a:lnTo>
                    <a:pt x="93599" y="140487"/>
                  </a:lnTo>
                  <a:lnTo>
                    <a:pt x="60934" y="140487"/>
                  </a:lnTo>
                  <a:lnTo>
                    <a:pt x="60934" y="178054"/>
                  </a:lnTo>
                  <a:lnTo>
                    <a:pt x="98323" y="178054"/>
                  </a:lnTo>
                  <a:lnTo>
                    <a:pt x="98323" y="145186"/>
                  </a:lnTo>
                  <a:lnTo>
                    <a:pt x="121793" y="145186"/>
                  </a:lnTo>
                  <a:lnTo>
                    <a:pt x="131165" y="145186"/>
                  </a:lnTo>
                  <a:lnTo>
                    <a:pt x="135890" y="145186"/>
                  </a:lnTo>
                  <a:lnTo>
                    <a:pt x="135890" y="159270"/>
                  </a:lnTo>
                  <a:lnTo>
                    <a:pt x="173291" y="159270"/>
                  </a:lnTo>
                  <a:lnTo>
                    <a:pt x="173291" y="145186"/>
                  </a:lnTo>
                  <a:lnTo>
                    <a:pt x="192062" y="145186"/>
                  </a:lnTo>
                  <a:lnTo>
                    <a:pt x="192062" y="107632"/>
                  </a:lnTo>
                  <a:close/>
                </a:path>
                <a:path w="332739" h="337820">
                  <a:moveTo>
                    <a:pt x="210807" y="295071"/>
                  </a:moveTo>
                  <a:lnTo>
                    <a:pt x="173228" y="295071"/>
                  </a:lnTo>
                  <a:lnTo>
                    <a:pt x="173228" y="332625"/>
                  </a:lnTo>
                  <a:lnTo>
                    <a:pt x="210807" y="332625"/>
                  </a:lnTo>
                  <a:lnTo>
                    <a:pt x="210807" y="295071"/>
                  </a:lnTo>
                  <a:close/>
                </a:path>
                <a:path w="332739" h="337820">
                  <a:moveTo>
                    <a:pt x="210807" y="9207"/>
                  </a:moveTo>
                  <a:lnTo>
                    <a:pt x="173228" y="9207"/>
                  </a:lnTo>
                  <a:lnTo>
                    <a:pt x="173228" y="27990"/>
                  </a:lnTo>
                  <a:lnTo>
                    <a:pt x="163868" y="27990"/>
                  </a:lnTo>
                  <a:lnTo>
                    <a:pt x="163868" y="23304"/>
                  </a:lnTo>
                  <a:lnTo>
                    <a:pt x="126466" y="23304"/>
                  </a:lnTo>
                  <a:lnTo>
                    <a:pt x="126466" y="60858"/>
                  </a:lnTo>
                  <a:lnTo>
                    <a:pt x="149923" y="60858"/>
                  </a:lnTo>
                  <a:lnTo>
                    <a:pt x="149923" y="65557"/>
                  </a:lnTo>
                  <a:lnTo>
                    <a:pt x="187312" y="65557"/>
                  </a:lnTo>
                  <a:lnTo>
                    <a:pt x="187312" y="46774"/>
                  </a:lnTo>
                  <a:lnTo>
                    <a:pt x="210807" y="46774"/>
                  </a:lnTo>
                  <a:lnTo>
                    <a:pt x="210807" y="9207"/>
                  </a:lnTo>
                  <a:close/>
                </a:path>
                <a:path w="332739" h="337820">
                  <a:moveTo>
                    <a:pt x="248246" y="145186"/>
                  </a:moveTo>
                  <a:lnTo>
                    <a:pt x="210858" y="145186"/>
                  </a:lnTo>
                  <a:lnTo>
                    <a:pt x="210858" y="182740"/>
                  </a:lnTo>
                  <a:lnTo>
                    <a:pt x="248246" y="182740"/>
                  </a:lnTo>
                  <a:lnTo>
                    <a:pt x="248246" y="145186"/>
                  </a:lnTo>
                  <a:close/>
                </a:path>
                <a:path w="332739" h="337820">
                  <a:moveTo>
                    <a:pt x="309105" y="23304"/>
                  </a:moveTo>
                  <a:lnTo>
                    <a:pt x="271716" y="23304"/>
                  </a:lnTo>
                  <a:lnTo>
                    <a:pt x="271716" y="46774"/>
                  </a:lnTo>
                  <a:lnTo>
                    <a:pt x="248246" y="46774"/>
                  </a:lnTo>
                  <a:lnTo>
                    <a:pt x="248246" y="42075"/>
                  </a:lnTo>
                  <a:lnTo>
                    <a:pt x="210858" y="42075"/>
                  </a:lnTo>
                  <a:lnTo>
                    <a:pt x="210858" y="79629"/>
                  </a:lnTo>
                  <a:lnTo>
                    <a:pt x="243522" y="79629"/>
                  </a:lnTo>
                  <a:lnTo>
                    <a:pt x="243522" y="107619"/>
                  </a:lnTo>
                  <a:lnTo>
                    <a:pt x="281089" y="107619"/>
                  </a:lnTo>
                  <a:lnTo>
                    <a:pt x="281089" y="102933"/>
                  </a:lnTo>
                  <a:lnTo>
                    <a:pt x="285762" y="102933"/>
                  </a:lnTo>
                  <a:lnTo>
                    <a:pt x="285762" y="84328"/>
                  </a:lnTo>
                  <a:lnTo>
                    <a:pt x="285762" y="65544"/>
                  </a:lnTo>
                  <a:lnTo>
                    <a:pt x="285762" y="60858"/>
                  </a:lnTo>
                  <a:lnTo>
                    <a:pt x="309105" y="60858"/>
                  </a:lnTo>
                  <a:lnTo>
                    <a:pt x="309105" y="23304"/>
                  </a:lnTo>
                  <a:close/>
                </a:path>
                <a:path w="332739" h="337820">
                  <a:moveTo>
                    <a:pt x="323202" y="74942"/>
                  </a:moveTo>
                  <a:lnTo>
                    <a:pt x="285813" y="74942"/>
                  </a:lnTo>
                  <a:lnTo>
                    <a:pt x="285813" y="112318"/>
                  </a:lnTo>
                  <a:lnTo>
                    <a:pt x="323202" y="112318"/>
                  </a:lnTo>
                  <a:lnTo>
                    <a:pt x="323202" y="74942"/>
                  </a:lnTo>
                  <a:close/>
                </a:path>
                <a:path w="332739" h="337820">
                  <a:moveTo>
                    <a:pt x="332562" y="299758"/>
                  </a:moveTo>
                  <a:lnTo>
                    <a:pt x="295160" y="299758"/>
                  </a:lnTo>
                  <a:lnTo>
                    <a:pt x="295160" y="337324"/>
                  </a:lnTo>
                  <a:lnTo>
                    <a:pt x="332562" y="337324"/>
                  </a:lnTo>
                  <a:lnTo>
                    <a:pt x="332562" y="299758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4" name="object 434"/>
            <p:cNvSpPr/>
            <p:nvPr/>
          </p:nvSpPr>
          <p:spPr>
            <a:xfrm>
              <a:off x="4972131" y="5565928"/>
              <a:ext cx="206375" cy="0"/>
            </a:xfrm>
            <a:custGeom>
              <a:avLst/>
              <a:gdLst/>
              <a:ahLst/>
              <a:cxnLst/>
              <a:rect l="l" t="t" r="r" b="b"/>
              <a:pathLst>
                <a:path w="206375">
                  <a:moveTo>
                    <a:pt x="0" y="0"/>
                  </a:moveTo>
                  <a:lnTo>
                    <a:pt x="2061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5" name="object 435"/>
            <p:cNvSpPr/>
            <p:nvPr/>
          </p:nvSpPr>
          <p:spPr>
            <a:xfrm>
              <a:off x="5180540" y="556818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6" name="object 436"/>
            <p:cNvSpPr/>
            <p:nvPr/>
          </p:nvSpPr>
          <p:spPr>
            <a:xfrm>
              <a:off x="5075289" y="5462816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2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7" name="object 437"/>
            <p:cNvSpPr/>
            <p:nvPr/>
          </p:nvSpPr>
          <p:spPr>
            <a:xfrm>
              <a:off x="5077592" y="567129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8" name="object 438"/>
            <p:cNvSpPr/>
            <p:nvPr/>
          </p:nvSpPr>
          <p:spPr>
            <a:xfrm>
              <a:off x="6013706" y="3855747"/>
              <a:ext cx="3043555" cy="2283460"/>
            </a:xfrm>
            <a:custGeom>
              <a:avLst/>
              <a:gdLst/>
              <a:ahLst/>
              <a:cxnLst/>
              <a:rect l="l" t="t" r="r" b="b"/>
              <a:pathLst>
                <a:path w="3043554" h="2283460">
                  <a:moveTo>
                    <a:pt x="3043419" y="0"/>
                  </a:moveTo>
                  <a:lnTo>
                    <a:pt x="0" y="0"/>
                  </a:lnTo>
                  <a:lnTo>
                    <a:pt x="0" y="2282924"/>
                  </a:lnTo>
                  <a:lnTo>
                    <a:pt x="3043419" y="2282924"/>
                  </a:lnTo>
                  <a:lnTo>
                    <a:pt x="30434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9" name="object 439"/>
            <p:cNvSpPr/>
            <p:nvPr/>
          </p:nvSpPr>
          <p:spPr>
            <a:xfrm>
              <a:off x="6407307" y="4029065"/>
              <a:ext cx="2352040" cy="1851025"/>
            </a:xfrm>
            <a:custGeom>
              <a:avLst/>
              <a:gdLst/>
              <a:ahLst/>
              <a:cxnLst/>
              <a:rect l="l" t="t" r="r" b="b"/>
              <a:pathLst>
                <a:path w="2352040" h="1851025">
                  <a:moveTo>
                    <a:pt x="0" y="1850704"/>
                  </a:moveTo>
                  <a:lnTo>
                    <a:pt x="0" y="0"/>
                  </a:lnTo>
                  <a:lnTo>
                    <a:pt x="2351723" y="0"/>
                  </a:lnTo>
                  <a:lnTo>
                    <a:pt x="2351723" y="1850704"/>
                  </a:lnTo>
                  <a:lnTo>
                    <a:pt x="0" y="18507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0" name="object 440"/>
            <p:cNvSpPr/>
            <p:nvPr/>
          </p:nvSpPr>
          <p:spPr>
            <a:xfrm>
              <a:off x="6407307" y="5879769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1" name="object 441"/>
            <p:cNvSpPr/>
            <p:nvPr/>
          </p:nvSpPr>
          <p:spPr>
            <a:xfrm>
              <a:off x="8761263" y="588203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2" name="object 442"/>
            <p:cNvSpPr/>
            <p:nvPr/>
          </p:nvSpPr>
          <p:spPr>
            <a:xfrm>
              <a:off x="6407307" y="4029065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7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3" name="object 443"/>
            <p:cNvSpPr/>
            <p:nvPr/>
          </p:nvSpPr>
          <p:spPr>
            <a:xfrm>
              <a:off x="6409568" y="403129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4" name="object 444"/>
            <p:cNvSpPr/>
            <p:nvPr/>
          </p:nvSpPr>
          <p:spPr>
            <a:xfrm>
              <a:off x="6543142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5" name="object 445"/>
            <p:cNvSpPr/>
            <p:nvPr/>
          </p:nvSpPr>
          <p:spPr>
            <a:xfrm>
              <a:off x="6545404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6" name="object 446"/>
            <p:cNvSpPr/>
            <p:nvPr/>
          </p:nvSpPr>
          <p:spPr>
            <a:xfrm>
              <a:off x="6810137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7" name="object 447"/>
            <p:cNvSpPr/>
            <p:nvPr/>
          </p:nvSpPr>
          <p:spPr>
            <a:xfrm>
              <a:off x="6812371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8" name="object 448"/>
            <p:cNvSpPr/>
            <p:nvPr/>
          </p:nvSpPr>
          <p:spPr>
            <a:xfrm>
              <a:off x="7077104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9" name="object 449"/>
            <p:cNvSpPr/>
            <p:nvPr/>
          </p:nvSpPr>
          <p:spPr>
            <a:xfrm>
              <a:off x="7079337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0" name="object 450"/>
          <p:cNvSpPr txBox="1"/>
          <p:nvPr/>
        </p:nvSpPr>
        <p:spPr>
          <a:xfrm>
            <a:off x="5751416" y="5885845"/>
            <a:ext cx="373380" cy="229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ts val="695"/>
              </a:lnSpc>
              <a:spcBef>
                <a:spcPts val="90"/>
              </a:spcBef>
              <a:tabLst>
                <a:tab pos="318135" algn="l"/>
              </a:tabLst>
            </a:pP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29845" algn="r">
              <a:lnSpc>
                <a:spcPts val="994"/>
              </a:lnSpc>
            </a:pPr>
            <a:r>
              <a:rPr sz="85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endParaRPr sz="8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51" name="object 451"/>
          <p:cNvSpPr txBox="1"/>
          <p:nvPr/>
        </p:nvSpPr>
        <p:spPr>
          <a:xfrm>
            <a:off x="4629158" y="4918225"/>
            <a:ext cx="130805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sz="850" kern="0" dirty="0">
                <a:solidFill>
                  <a:sysClr val="windowText" lastClr="000000"/>
                </a:solidFill>
                <a:latin typeface="Arial"/>
                <a:cs typeface="Arial"/>
              </a:rPr>
              <a:t>y</a:t>
            </a:r>
            <a:endParaRPr sz="8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8024882" y="5885846"/>
            <a:ext cx="620395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  <a:tabLst>
                <a:tab pos="238760" algn="l"/>
                <a:tab pos="534035" algn="l"/>
              </a:tabLst>
            </a:pP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-</a:t>
            </a: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-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53" name="object 453"/>
          <p:cNvGrpSpPr/>
          <p:nvPr/>
        </p:nvGrpSpPr>
        <p:grpSpPr>
          <a:xfrm>
            <a:off x="8862900" y="5855838"/>
            <a:ext cx="1345565" cy="24765"/>
            <a:chOff x="7338899" y="5855837"/>
            <a:chExt cx="1345565" cy="24765"/>
          </a:xfrm>
        </p:grpSpPr>
        <p:sp>
          <p:nvSpPr>
            <p:cNvPr id="454" name="object 454"/>
            <p:cNvSpPr/>
            <p:nvPr/>
          </p:nvSpPr>
          <p:spPr>
            <a:xfrm>
              <a:off x="7339534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5" name="object 455"/>
            <p:cNvSpPr/>
            <p:nvPr/>
          </p:nvSpPr>
          <p:spPr>
            <a:xfrm>
              <a:off x="7341837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6" name="object 456"/>
            <p:cNvSpPr/>
            <p:nvPr/>
          </p:nvSpPr>
          <p:spPr>
            <a:xfrm>
              <a:off x="7606570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7" name="object 457"/>
            <p:cNvSpPr/>
            <p:nvPr/>
          </p:nvSpPr>
          <p:spPr>
            <a:xfrm>
              <a:off x="7608804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8" name="object 458"/>
            <p:cNvSpPr/>
            <p:nvPr/>
          </p:nvSpPr>
          <p:spPr>
            <a:xfrm>
              <a:off x="7873537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9" name="object 459"/>
            <p:cNvSpPr/>
            <p:nvPr/>
          </p:nvSpPr>
          <p:spPr>
            <a:xfrm>
              <a:off x="7875771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0" name="object 460"/>
            <p:cNvSpPr/>
            <p:nvPr/>
          </p:nvSpPr>
          <p:spPr>
            <a:xfrm>
              <a:off x="8140504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1" name="object 461"/>
            <p:cNvSpPr/>
            <p:nvPr/>
          </p:nvSpPr>
          <p:spPr>
            <a:xfrm>
              <a:off x="8142807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2" name="object 462"/>
            <p:cNvSpPr/>
            <p:nvPr/>
          </p:nvSpPr>
          <p:spPr>
            <a:xfrm>
              <a:off x="8407680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3" name="object 463"/>
            <p:cNvSpPr/>
            <p:nvPr/>
          </p:nvSpPr>
          <p:spPr>
            <a:xfrm>
              <a:off x="8409914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4" name="object 464"/>
            <p:cNvSpPr/>
            <p:nvPr/>
          </p:nvSpPr>
          <p:spPr>
            <a:xfrm>
              <a:off x="8674647" y="585647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5" name="object 465"/>
            <p:cNvSpPr/>
            <p:nvPr/>
          </p:nvSpPr>
          <p:spPr>
            <a:xfrm>
              <a:off x="8676881" y="585873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66" name="object 466"/>
          <p:cNvSpPr txBox="1"/>
          <p:nvPr/>
        </p:nvSpPr>
        <p:spPr>
          <a:xfrm>
            <a:off x="9346030" y="5885846"/>
            <a:ext cx="888365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  <a:tabLst>
                <a:tab pos="299720" algn="l"/>
                <a:tab pos="533400" algn="l"/>
                <a:tab pos="833755" algn="l"/>
              </a:tabLst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67" name="object 467"/>
          <p:cNvGrpSpPr/>
          <p:nvPr/>
        </p:nvGrpSpPr>
        <p:grpSpPr>
          <a:xfrm>
            <a:off x="7930673" y="5635535"/>
            <a:ext cx="33655" cy="5715"/>
            <a:chOff x="6406672" y="5635534"/>
            <a:chExt cx="33655" cy="5715"/>
          </a:xfrm>
        </p:grpSpPr>
        <p:sp>
          <p:nvSpPr>
            <p:cNvPr id="468" name="object 468"/>
            <p:cNvSpPr/>
            <p:nvPr/>
          </p:nvSpPr>
          <p:spPr>
            <a:xfrm>
              <a:off x="6407307" y="563616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9" name="object 469"/>
            <p:cNvSpPr/>
            <p:nvPr/>
          </p:nvSpPr>
          <p:spPr>
            <a:xfrm>
              <a:off x="6432873" y="563842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0" name="object 470"/>
          <p:cNvSpPr txBox="1"/>
          <p:nvPr/>
        </p:nvSpPr>
        <p:spPr>
          <a:xfrm>
            <a:off x="7865560" y="5576693"/>
            <a:ext cx="546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71" name="object 471"/>
          <p:cNvGrpSpPr/>
          <p:nvPr/>
        </p:nvGrpSpPr>
        <p:grpSpPr>
          <a:xfrm>
            <a:off x="7930673" y="5373179"/>
            <a:ext cx="33655" cy="5715"/>
            <a:chOff x="6406672" y="5373178"/>
            <a:chExt cx="33655" cy="5715"/>
          </a:xfrm>
        </p:grpSpPr>
        <p:sp>
          <p:nvSpPr>
            <p:cNvPr id="472" name="object 472"/>
            <p:cNvSpPr/>
            <p:nvPr/>
          </p:nvSpPr>
          <p:spPr>
            <a:xfrm>
              <a:off x="6407307" y="537381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3" name="object 473"/>
            <p:cNvSpPr/>
            <p:nvPr/>
          </p:nvSpPr>
          <p:spPr>
            <a:xfrm>
              <a:off x="6432873" y="537604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4" name="object 474"/>
          <p:cNvSpPr txBox="1"/>
          <p:nvPr/>
        </p:nvSpPr>
        <p:spPr>
          <a:xfrm>
            <a:off x="7804684" y="5314289"/>
            <a:ext cx="120014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75" name="object 475"/>
          <p:cNvGrpSpPr/>
          <p:nvPr/>
        </p:nvGrpSpPr>
        <p:grpSpPr>
          <a:xfrm>
            <a:off x="7930673" y="5106085"/>
            <a:ext cx="33655" cy="5715"/>
            <a:chOff x="6406672" y="5106084"/>
            <a:chExt cx="33655" cy="5715"/>
          </a:xfrm>
        </p:grpSpPr>
        <p:sp>
          <p:nvSpPr>
            <p:cNvPr id="476" name="object 476"/>
            <p:cNvSpPr/>
            <p:nvPr/>
          </p:nvSpPr>
          <p:spPr>
            <a:xfrm>
              <a:off x="6407307" y="510671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7" name="object 477"/>
            <p:cNvSpPr/>
            <p:nvPr/>
          </p:nvSpPr>
          <p:spPr>
            <a:xfrm>
              <a:off x="6432873" y="5108952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8" name="object 478"/>
          <p:cNvSpPr txBox="1"/>
          <p:nvPr/>
        </p:nvSpPr>
        <p:spPr>
          <a:xfrm>
            <a:off x="7865560" y="5047265"/>
            <a:ext cx="546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79" name="object 479"/>
          <p:cNvGrpSpPr/>
          <p:nvPr/>
        </p:nvGrpSpPr>
        <p:grpSpPr>
          <a:xfrm>
            <a:off x="7930673" y="4838992"/>
            <a:ext cx="33655" cy="5715"/>
            <a:chOff x="6406672" y="4838991"/>
            <a:chExt cx="33655" cy="5715"/>
          </a:xfrm>
        </p:grpSpPr>
        <p:sp>
          <p:nvSpPr>
            <p:cNvPr id="480" name="object 480"/>
            <p:cNvSpPr/>
            <p:nvPr/>
          </p:nvSpPr>
          <p:spPr>
            <a:xfrm>
              <a:off x="6407307" y="483962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1" name="object 481"/>
            <p:cNvSpPr/>
            <p:nvPr/>
          </p:nvSpPr>
          <p:spPr>
            <a:xfrm>
              <a:off x="6432873" y="484192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82" name="object 482"/>
          <p:cNvSpPr txBox="1"/>
          <p:nvPr/>
        </p:nvSpPr>
        <p:spPr>
          <a:xfrm>
            <a:off x="7804684" y="4780171"/>
            <a:ext cx="120014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83" name="object 483"/>
          <p:cNvGrpSpPr/>
          <p:nvPr/>
        </p:nvGrpSpPr>
        <p:grpSpPr>
          <a:xfrm>
            <a:off x="7930673" y="4571968"/>
            <a:ext cx="33655" cy="5715"/>
            <a:chOff x="6406672" y="4571967"/>
            <a:chExt cx="33655" cy="5715"/>
          </a:xfrm>
        </p:grpSpPr>
        <p:sp>
          <p:nvSpPr>
            <p:cNvPr id="484" name="object 484"/>
            <p:cNvSpPr/>
            <p:nvPr/>
          </p:nvSpPr>
          <p:spPr>
            <a:xfrm>
              <a:off x="6407307" y="45726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5" name="object 485"/>
            <p:cNvSpPr/>
            <p:nvPr/>
          </p:nvSpPr>
          <p:spPr>
            <a:xfrm>
              <a:off x="6432873" y="457483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86" name="object 486"/>
          <p:cNvSpPr txBox="1"/>
          <p:nvPr/>
        </p:nvSpPr>
        <p:spPr>
          <a:xfrm>
            <a:off x="7865560" y="4513078"/>
            <a:ext cx="54610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87" name="object 487"/>
          <p:cNvGrpSpPr/>
          <p:nvPr/>
        </p:nvGrpSpPr>
        <p:grpSpPr>
          <a:xfrm>
            <a:off x="7930673" y="4304874"/>
            <a:ext cx="33655" cy="5715"/>
            <a:chOff x="6406672" y="4304873"/>
            <a:chExt cx="33655" cy="5715"/>
          </a:xfrm>
        </p:grpSpPr>
        <p:sp>
          <p:nvSpPr>
            <p:cNvPr id="488" name="object 488"/>
            <p:cNvSpPr/>
            <p:nvPr/>
          </p:nvSpPr>
          <p:spPr>
            <a:xfrm>
              <a:off x="6407307" y="430550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9" name="object 489"/>
            <p:cNvSpPr/>
            <p:nvPr/>
          </p:nvSpPr>
          <p:spPr>
            <a:xfrm>
              <a:off x="6432873" y="430774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0" name="object 490"/>
          <p:cNvSpPr txBox="1"/>
          <p:nvPr/>
        </p:nvSpPr>
        <p:spPr>
          <a:xfrm>
            <a:off x="7804684" y="4246054"/>
            <a:ext cx="120014" cy="10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2.5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91" name="object 491"/>
          <p:cNvGrpSpPr/>
          <p:nvPr/>
        </p:nvGrpSpPr>
        <p:grpSpPr>
          <a:xfrm>
            <a:off x="7930673" y="4037781"/>
            <a:ext cx="33655" cy="5715"/>
            <a:chOff x="6406672" y="4037780"/>
            <a:chExt cx="33655" cy="5715"/>
          </a:xfrm>
        </p:grpSpPr>
        <p:sp>
          <p:nvSpPr>
            <p:cNvPr id="492" name="object 492"/>
            <p:cNvSpPr/>
            <p:nvPr/>
          </p:nvSpPr>
          <p:spPr>
            <a:xfrm>
              <a:off x="6407307" y="40384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3" name="object 493"/>
            <p:cNvSpPr/>
            <p:nvPr/>
          </p:nvSpPr>
          <p:spPr>
            <a:xfrm>
              <a:off x="6432873" y="404071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4" name="object 494"/>
          <p:cNvSpPr txBox="1"/>
          <p:nvPr/>
        </p:nvSpPr>
        <p:spPr>
          <a:xfrm>
            <a:off x="1995113" y="3828891"/>
            <a:ext cx="5925185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79169">
              <a:spcBef>
                <a:spcPts val="110"/>
              </a:spcBef>
              <a:tabLst>
                <a:tab pos="3807460" algn="l"/>
              </a:tabLst>
            </a:pPr>
            <a:r>
              <a:rPr sz="950" kern="0" dirty="0">
                <a:solidFill>
                  <a:sysClr val="windowText" lastClr="000000"/>
                </a:solidFill>
                <a:latin typeface="Arial"/>
                <a:cs typeface="Arial"/>
              </a:rPr>
              <a:t>Iteration</a:t>
            </a:r>
            <a:r>
              <a:rPr sz="950" kern="0" spc="7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95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r>
              <a:rPr sz="950" kern="0" dirty="0">
                <a:solidFill>
                  <a:sysClr val="windowText" lastClr="000000"/>
                </a:solidFill>
                <a:latin typeface="Arial"/>
                <a:cs typeface="Arial"/>
              </a:rPr>
              <a:t>	Iteration</a:t>
            </a:r>
            <a:r>
              <a:rPr sz="950" kern="0" spc="7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95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95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>
              <a:spcBef>
                <a:spcPts val="20"/>
              </a:spcBef>
              <a:tabLst>
                <a:tab pos="2828290" algn="l"/>
                <a:tab pos="5869940" algn="l"/>
              </a:tabLst>
            </a:pP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95" name="object 495"/>
          <p:cNvGrpSpPr/>
          <p:nvPr/>
        </p:nvGrpSpPr>
        <p:grpSpPr>
          <a:xfrm>
            <a:off x="8380412" y="4000388"/>
            <a:ext cx="1448435" cy="1903730"/>
            <a:chOff x="6856411" y="4000388"/>
            <a:chExt cx="1448435" cy="1903730"/>
          </a:xfrm>
        </p:grpSpPr>
        <p:sp>
          <p:nvSpPr>
            <p:cNvPr id="496" name="object 496"/>
            <p:cNvSpPr/>
            <p:nvPr/>
          </p:nvSpPr>
          <p:spPr>
            <a:xfrm>
              <a:off x="7053792" y="585647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311" y="0"/>
                  </a:move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7" name="object 497"/>
            <p:cNvSpPr/>
            <p:nvPr/>
          </p:nvSpPr>
          <p:spPr>
            <a:xfrm>
              <a:off x="7053792" y="585647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297"/>
                  </a:move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8" name="object 498"/>
            <p:cNvSpPr/>
            <p:nvPr/>
          </p:nvSpPr>
          <p:spPr>
            <a:xfrm>
              <a:off x="7278533" y="559409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451" y="0"/>
                  </a:move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99" name="object 49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56411" y="5401443"/>
              <a:ext cx="352326" cy="361797"/>
            </a:xfrm>
            <a:prstGeom prst="rect">
              <a:avLst/>
            </a:prstGeom>
          </p:spPr>
        </p:pic>
        <p:sp>
          <p:nvSpPr>
            <p:cNvPr id="500" name="object 500"/>
            <p:cNvSpPr/>
            <p:nvPr/>
          </p:nvSpPr>
          <p:spPr>
            <a:xfrm>
              <a:off x="7278533" y="559409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297"/>
                  </a:move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1" name="object 501"/>
            <p:cNvSpPr/>
            <p:nvPr/>
          </p:nvSpPr>
          <p:spPr>
            <a:xfrm>
              <a:off x="7212925" y="5284781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520" y="0"/>
                  </a:move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2" name="object 502"/>
            <p:cNvSpPr/>
            <p:nvPr/>
          </p:nvSpPr>
          <p:spPr>
            <a:xfrm>
              <a:off x="7212925" y="5284781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443"/>
                  </a:move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3" name="object 503"/>
            <p:cNvSpPr/>
            <p:nvPr/>
          </p:nvSpPr>
          <p:spPr>
            <a:xfrm>
              <a:off x="7063005" y="457727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520" y="0"/>
                  </a:moveTo>
                  <a:lnTo>
                    <a:pt x="0" y="28188"/>
                  </a:lnTo>
                  <a:lnTo>
                    <a:pt x="23520" y="56167"/>
                  </a:lnTo>
                  <a:lnTo>
                    <a:pt x="46972" y="28188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4" name="object 504"/>
            <p:cNvSpPr/>
            <p:nvPr/>
          </p:nvSpPr>
          <p:spPr>
            <a:xfrm>
              <a:off x="7063005" y="457727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520" y="56167"/>
                  </a:moveTo>
                  <a:lnTo>
                    <a:pt x="46972" y="28188"/>
                  </a:lnTo>
                  <a:lnTo>
                    <a:pt x="23520" y="0"/>
                  </a:lnTo>
                  <a:lnTo>
                    <a:pt x="0" y="28188"/>
                  </a:lnTo>
                  <a:lnTo>
                    <a:pt x="23520" y="5616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05" name="object 50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12437" y="4141052"/>
              <a:ext cx="905244" cy="994344"/>
            </a:xfrm>
            <a:prstGeom prst="rect">
              <a:avLst/>
            </a:prstGeom>
          </p:spPr>
        </p:pic>
        <p:sp>
          <p:nvSpPr>
            <p:cNvPr id="506" name="object 506"/>
            <p:cNvSpPr/>
            <p:nvPr/>
          </p:nvSpPr>
          <p:spPr>
            <a:xfrm>
              <a:off x="7686207" y="4005551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7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7" name="object 507"/>
            <p:cNvSpPr/>
            <p:nvPr/>
          </p:nvSpPr>
          <p:spPr>
            <a:xfrm>
              <a:off x="7686207" y="4005551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1" y="5637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7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8" name="object 508"/>
            <p:cNvSpPr/>
            <p:nvPr/>
          </p:nvSpPr>
          <p:spPr>
            <a:xfrm>
              <a:off x="7442552" y="4000876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451" y="0"/>
                  </a:moveTo>
                  <a:lnTo>
                    <a:pt x="0" y="28188"/>
                  </a:lnTo>
                  <a:lnTo>
                    <a:pt x="23451" y="56307"/>
                  </a:lnTo>
                  <a:lnTo>
                    <a:pt x="46762" y="2818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9" name="object 509"/>
            <p:cNvSpPr/>
            <p:nvPr/>
          </p:nvSpPr>
          <p:spPr>
            <a:xfrm>
              <a:off x="7442552" y="4000876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451" y="56307"/>
                  </a:moveTo>
                  <a:lnTo>
                    <a:pt x="46762" y="28188"/>
                  </a:lnTo>
                  <a:lnTo>
                    <a:pt x="23451" y="0"/>
                  </a:lnTo>
                  <a:lnTo>
                    <a:pt x="0" y="28188"/>
                  </a:lnTo>
                  <a:lnTo>
                    <a:pt x="23451" y="5630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0" name="object 510"/>
            <p:cNvSpPr/>
            <p:nvPr/>
          </p:nvSpPr>
          <p:spPr>
            <a:xfrm>
              <a:off x="7761167" y="527068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0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1" name="object 511"/>
            <p:cNvSpPr/>
            <p:nvPr/>
          </p:nvSpPr>
          <p:spPr>
            <a:xfrm>
              <a:off x="7761167" y="527068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1" y="5630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0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2" name="object 512"/>
            <p:cNvSpPr/>
            <p:nvPr/>
          </p:nvSpPr>
          <p:spPr>
            <a:xfrm>
              <a:off x="7971942" y="5500382"/>
              <a:ext cx="332740" cy="337820"/>
            </a:xfrm>
            <a:custGeom>
              <a:avLst/>
              <a:gdLst/>
              <a:ahLst/>
              <a:cxnLst/>
              <a:rect l="l" t="t" r="r" b="b"/>
              <a:pathLst>
                <a:path w="332740" h="337820">
                  <a:moveTo>
                    <a:pt x="37401" y="0"/>
                  </a:moveTo>
                  <a:lnTo>
                    <a:pt x="0" y="0"/>
                  </a:lnTo>
                  <a:lnTo>
                    <a:pt x="0" y="37388"/>
                  </a:lnTo>
                  <a:lnTo>
                    <a:pt x="37401" y="37388"/>
                  </a:lnTo>
                  <a:lnTo>
                    <a:pt x="37401" y="0"/>
                  </a:lnTo>
                  <a:close/>
                </a:path>
                <a:path w="332740" h="337820">
                  <a:moveTo>
                    <a:pt x="65620" y="98234"/>
                  </a:moveTo>
                  <a:lnTo>
                    <a:pt x="51498" y="98234"/>
                  </a:lnTo>
                  <a:lnTo>
                    <a:pt x="51498" y="93713"/>
                  </a:lnTo>
                  <a:lnTo>
                    <a:pt x="14097" y="93713"/>
                  </a:lnTo>
                  <a:lnTo>
                    <a:pt x="14097" y="131102"/>
                  </a:lnTo>
                  <a:lnTo>
                    <a:pt x="28054" y="131102"/>
                  </a:lnTo>
                  <a:lnTo>
                    <a:pt x="28054" y="135788"/>
                  </a:lnTo>
                  <a:lnTo>
                    <a:pt x="65620" y="135788"/>
                  </a:lnTo>
                  <a:lnTo>
                    <a:pt x="65620" y="98234"/>
                  </a:lnTo>
                  <a:close/>
                </a:path>
                <a:path w="332740" h="337820">
                  <a:moveTo>
                    <a:pt x="117106" y="60858"/>
                  </a:moveTo>
                  <a:lnTo>
                    <a:pt x="79705" y="60858"/>
                  </a:lnTo>
                  <a:lnTo>
                    <a:pt x="79705" y="98234"/>
                  </a:lnTo>
                  <a:lnTo>
                    <a:pt x="117106" y="98234"/>
                  </a:lnTo>
                  <a:lnTo>
                    <a:pt x="117106" y="60858"/>
                  </a:lnTo>
                  <a:close/>
                </a:path>
                <a:path w="332740" h="337820">
                  <a:moveTo>
                    <a:pt x="131165" y="252984"/>
                  </a:moveTo>
                  <a:lnTo>
                    <a:pt x="126453" y="252984"/>
                  </a:lnTo>
                  <a:lnTo>
                    <a:pt x="93599" y="252984"/>
                  </a:lnTo>
                  <a:lnTo>
                    <a:pt x="89065" y="252984"/>
                  </a:lnTo>
                  <a:lnTo>
                    <a:pt x="89065" y="290372"/>
                  </a:lnTo>
                  <a:lnTo>
                    <a:pt x="93599" y="290372"/>
                  </a:lnTo>
                  <a:lnTo>
                    <a:pt x="126453" y="290372"/>
                  </a:lnTo>
                  <a:lnTo>
                    <a:pt x="131165" y="290372"/>
                  </a:lnTo>
                  <a:lnTo>
                    <a:pt x="131165" y="252984"/>
                  </a:lnTo>
                  <a:close/>
                </a:path>
                <a:path w="332740" h="337820">
                  <a:moveTo>
                    <a:pt x="173291" y="187439"/>
                  </a:moveTo>
                  <a:lnTo>
                    <a:pt x="135890" y="187439"/>
                  </a:lnTo>
                  <a:lnTo>
                    <a:pt x="135890" y="224815"/>
                  </a:lnTo>
                  <a:lnTo>
                    <a:pt x="173291" y="224815"/>
                  </a:lnTo>
                  <a:lnTo>
                    <a:pt x="173291" y="187439"/>
                  </a:lnTo>
                  <a:close/>
                </a:path>
                <a:path w="332740" h="337820">
                  <a:moveTo>
                    <a:pt x="192062" y="107632"/>
                  </a:moveTo>
                  <a:lnTo>
                    <a:pt x="168541" y="107632"/>
                  </a:lnTo>
                  <a:lnTo>
                    <a:pt x="168541" y="74942"/>
                  </a:lnTo>
                  <a:lnTo>
                    <a:pt x="131140" y="74942"/>
                  </a:lnTo>
                  <a:lnTo>
                    <a:pt x="131140" y="107632"/>
                  </a:lnTo>
                  <a:lnTo>
                    <a:pt x="121793" y="107632"/>
                  </a:lnTo>
                  <a:lnTo>
                    <a:pt x="93599" y="107632"/>
                  </a:lnTo>
                  <a:lnTo>
                    <a:pt x="93599" y="140487"/>
                  </a:lnTo>
                  <a:lnTo>
                    <a:pt x="60934" y="140487"/>
                  </a:lnTo>
                  <a:lnTo>
                    <a:pt x="60934" y="178054"/>
                  </a:lnTo>
                  <a:lnTo>
                    <a:pt x="98323" y="178054"/>
                  </a:lnTo>
                  <a:lnTo>
                    <a:pt x="98323" y="145186"/>
                  </a:lnTo>
                  <a:lnTo>
                    <a:pt x="121793" y="145186"/>
                  </a:lnTo>
                  <a:lnTo>
                    <a:pt x="131165" y="145186"/>
                  </a:lnTo>
                  <a:lnTo>
                    <a:pt x="135890" y="145186"/>
                  </a:lnTo>
                  <a:lnTo>
                    <a:pt x="135890" y="159270"/>
                  </a:lnTo>
                  <a:lnTo>
                    <a:pt x="173291" y="159270"/>
                  </a:lnTo>
                  <a:lnTo>
                    <a:pt x="173291" y="145186"/>
                  </a:lnTo>
                  <a:lnTo>
                    <a:pt x="192062" y="145186"/>
                  </a:lnTo>
                  <a:lnTo>
                    <a:pt x="192062" y="107632"/>
                  </a:lnTo>
                  <a:close/>
                </a:path>
                <a:path w="332740" h="337820">
                  <a:moveTo>
                    <a:pt x="210807" y="295071"/>
                  </a:moveTo>
                  <a:lnTo>
                    <a:pt x="173228" y="295071"/>
                  </a:lnTo>
                  <a:lnTo>
                    <a:pt x="173228" y="332625"/>
                  </a:lnTo>
                  <a:lnTo>
                    <a:pt x="210807" y="332625"/>
                  </a:lnTo>
                  <a:lnTo>
                    <a:pt x="210807" y="295071"/>
                  </a:lnTo>
                  <a:close/>
                </a:path>
                <a:path w="332740" h="337820">
                  <a:moveTo>
                    <a:pt x="210807" y="9207"/>
                  </a:moveTo>
                  <a:lnTo>
                    <a:pt x="173228" y="9207"/>
                  </a:lnTo>
                  <a:lnTo>
                    <a:pt x="173228" y="27990"/>
                  </a:lnTo>
                  <a:lnTo>
                    <a:pt x="163868" y="27990"/>
                  </a:lnTo>
                  <a:lnTo>
                    <a:pt x="163868" y="23304"/>
                  </a:lnTo>
                  <a:lnTo>
                    <a:pt x="126466" y="23304"/>
                  </a:lnTo>
                  <a:lnTo>
                    <a:pt x="126466" y="60858"/>
                  </a:lnTo>
                  <a:lnTo>
                    <a:pt x="149923" y="60858"/>
                  </a:lnTo>
                  <a:lnTo>
                    <a:pt x="149923" y="65557"/>
                  </a:lnTo>
                  <a:lnTo>
                    <a:pt x="187312" y="65557"/>
                  </a:lnTo>
                  <a:lnTo>
                    <a:pt x="187312" y="46774"/>
                  </a:lnTo>
                  <a:lnTo>
                    <a:pt x="210807" y="46774"/>
                  </a:lnTo>
                  <a:lnTo>
                    <a:pt x="210807" y="9207"/>
                  </a:lnTo>
                  <a:close/>
                </a:path>
                <a:path w="332740" h="337820">
                  <a:moveTo>
                    <a:pt x="248246" y="145186"/>
                  </a:moveTo>
                  <a:lnTo>
                    <a:pt x="210858" y="145186"/>
                  </a:lnTo>
                  <a:lnTo>
                    <a:pt x="210858" y="182740"/>
                  </a:lnTo>
                  <a:lnTo>
                    <a:pt x="248246" y="182740"/>
                  </a:lnTo>
                  <a:lnTo>
                    <a:pt x="248246" y="145186"/>
                  </a:lnTo>
                  <a:close/>
                </a:path>
                <a:path w="332740" h="337820">
                  <a:moveTo>
                    <a:pt x="309105" y="23304"/>
                  </a:moveTo>
                  <a:lnTo>
                    <a:pt x="271716" y="23304"/>
                  </a:lnTo>
                  <a:lnTo>
                    <a:pt x="271716" y="46774"/>
                  </a:lnTo>
                  <a:lnTo>
                    <a:pt x="248246" y="46774"/>
                  </a:lnTo>
                  <a:lnTo>
                    <a:pt x="248246" y="42075"/>
                  </a:lnTo>
                  <a:lnTo>
                    <a:pt x="210858" y="42075"/>
                  </a:lnTo>
                  <a:lnTo>
                    <a:pt x="210858" y="79629"/>
                  </a:lnTo>
                  <a:lnTo>
                    <a:pt x="243522" y="79629"/>
                  </a:lnTo>
                  <a:lnTo>
                    <a:pt x="243522" y="107619"/>
                  </a:lnTo>
                  <a:lnTo>
                    <a:pt x="281089" y="107619"/>
                  </a:lnTo>
                  <a:lnTo>
                    <a:pt x="281089" y="102933"/>
                  </a:lnTo>
                  <a:lnTo>
                    <a:pt x="285762" y="102933"/>
                  </a:lnTo>
                  <a:lnTo>
                    <a:pt x="285762" y="84328"/>
                  </a:lnTo>
                  <a:lnTo>
                    <a:pt x="285762" y="65544"/>
                  </a:lnTo>
                  <a:lnTo>
                    <a:pt x="285762" y="60858"/>
                  </a:lnTo>
                  <a:lnTo>
                    <a:pt x="309105" y="60858"/>
                  </a:lnTo>
                  <a:lnTo>
                    <a:pt x="309105" y="23304"/>
                  </a:lnTo>
                  <a:close/>
                </a:path>
                <a:path w="332740" h="337820">
                  <a:moveTo>
                    <a:pt x="323202" y="74942"/>
                  </a:moveTo>
                  <a:lnTo>
                    <a:pt x="285813" y="74942"/>
                  </a:lnTo>
                  <a:lnTo>
                    <a:pt x="285813" y="112318"/>
                  </a:lnTo>
                  <a:lnTo>
                    <a:pt x="323202" y="112318"/>
                  </a:lnTo>
                  <a:lnTo>
                    <a:pt x="323202" y="74942"/>
                  </a:lnTo>
                  <a:close/>
                </a:path>
                <a:path w="332740" h="337820">
                  <a:moveTo>
                    <a:pt x="332562" y="299758"/>
                  </a:moveTo>
                  <a:lnTo>
                    <a:pt x="295160" y="299758"/>
                  </a:lnTo>
                  <a:lnTo>
                    <a:pt x="295160" y="337324"/>
                  </a:lnTo>
                  <a:lnTo>
                    <a:pt x="332562" y="337324"/>
                  </a:lnTo>
                  <a:lnTo>
                    <a:pt x="332562" y="299758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3" name="object 513"/>
            <p:cNvSpPr/>
            <p:nvPr/>
          </p:nvSpPr>
          <p:spPr>
            <a:xfrm>
              <a:off x="8023458" y="5594095"/>
              <a:ext cx="206375" cy="0"/>
            </a:xfrm>
            <a:custGeom>
              <a:avLst/>
              <a:gdLst/>
              <a:ahLst/>
              <a:cxnLst/>
              <a:rect l="l" t="t" r="r" b="b"/>
              <a:pathLst>
                <a:path w="206375">
                  <a:moveTo>
                    <a:pt x="0" y="0"/>
                  </a:moveTo>
                  <a:lnTo>
                    <a:pt x="2061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4" name="object 514"/>
            <p:cNvSpPr/>
            <p:nvPr/>
          </p:nvSpPr>
          <p:spPr>
            <a:xfrm>
              <a:off x="8231796" y="559635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5" name="object 515"/>
            <p:cNvSpPr/>
            <p:nvPr/>
          </p:nvSpPr>
          <p:spPr>
            <a:xfrm>
              <a:off x="8126615" y="5490983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04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6" name="object 516"/>
            <p:cNvSpPr/>
            <p:nvPr/>
          </p:nvSpPr>
          <p:spPr>
            <a:xfrm>
              <a:off x="8128848" y="569928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17" name="object 517"/>
          <p:cNvSpPr txBox="1"/>
          <p:nvPr/>
        </p:nvSpPr>
        <p:spPr>
          <a:xfrm>
            <a:off x="8793320" y="5885845"/>
            <a:ext cx="373380" cy="229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ts val="695"/>
              </a:lnSpc>
              <a:spcBef>
                <a:spcPts val="90"/>
              </a:spcBef>
              <a:tabLst>
                <a:tab pos="318135" algn="l"/>
              </a:tabLst>
            </a:pP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0.5</a:t>
            </a:r>
            <a:r>
              <a:rPr sz="6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29845" algn="r">
              <a:lnSpc>
                <a:spcPts val="994"/>
              </a:lnSpc>
            </a:pPr>
            <a:r>
              <a:rPr sz="85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endParaRPr sz="8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18" name="object 518"/>
          <p:cNvSpPr txBox="1"/>
          <p:nvPr/>
        </p:nvSpPr>
        <p:spPr>
          <a:xfrm>
            <a:off x="7671062" y="4918225"/>
            <a:ext cx="130805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sz="850" kern="0" dirty="0">
                <a:solidFill>
                  <a:sysClr val="windowText" lastClr="000000"/>
                </a:solidFill>
                <a:latin typeface="Arial"/>
                <a:cs typeface="Arial"/>
              </a:rPr>
              <a:t>y</a:t>
            </a:r>
            <a:endParaRPr sz="8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19" name="object 519"/>
          <p:cNvSpPr txBox="1"/>
          <p:nvPr/>
        </p:nvSpPr>
        <p:spPr>
          <a:xfrm>
            <a:off x="8844759" y="3828890"/>
            <a:ext cx="562610" cy="160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50" kern="0" dirty="0">
                <a:solidFill>
                  <a:sysClr val="windowText" lastClr="000000"/>
                </a:solidFill>
                <a:latin typeface="Arial"/>
                <a:cs typeface="Arial"/>
              </a:rPr>
              <a:t>Iteration</a:t>
            </a:r>
            <a:r>
              <a:rPr sz="950" kern="0" spc="7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95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6</a:t>
            </a:r>
            <a:endParaRPr sz="9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20" name="object 520"/>
          <p:cNvSpPr txBox="1"/>
          <p:nvPr/>
        </p:nvSpPr>
        <p:spPr>
          <a:xfrm>
            <a:off x="2174545" y="870916"/>
            <a:ext cx="8477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Centroids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521" name="object 521"/>
          <p:cNvSpPr/>
          <p:nvPr/>
        </p:nvSpPr>
        <p:spPr>
          <a:xfrm>
            <a:off x="2383815" y="1135506"/>
            <a:ext cx="969644" cy="1106170"/>
          </a:xfrm>
          <a:custGeom>
            <a:avLst/>
            <a:gdLst/>
            <a:ahLst/>
            <a:cxnLst/>
            <a:rect l="l" t="t" r="r" b="b"/>
            <a:pathLst>
              <a:path w="969644" h="1106170">
                <a:moveTo>
                  <a:pt x="622655" y="1105789"/>
                </a:moveTo>
                <a:lnTo>
                  <a:pt x="616038" y="1016381"/>
                </a:lnTo>
                <a:lnTo>
                  <a:pt x="610971" y="947674"/>
                </a:lnTo>
                <a:lnTo>
                  <a:pt x="570382" y="971892"/>
                </a:lnTo>
                <a:lnTo>
                  <a:pt x="40589" y="83058"/>
                </a:lnTo>
                <a:lnTo>
                  <a:pt x="0" y="107188"/>
                </a:lnTo>
                <a:lnTo>
                  <a:pt x="529780" y="996099"/>
                </a:lnTo>
                <a:lnTo>
                  <a:pt x="489178" y="1020318"/>
                </a:lnTo>
                <a:lnTo>
                  <a:pt x="622655" y="1105789"/>
                </a:lnTo>
                <a:close/>
              </a:path>
              <a:path w="969644" h="1106170">
                <a:moveTo>
                  <a:pt x="771753" y="600329"/>
                </a:moveTo>
                <a:lnTo>
                  <a:pt x="756285" y="521081"/>
                </a:lnTo>
                <a:lnTo>
                  <a:pt x="741400" y="444754"/>
                </a:lnTo>
                <a:lnTo>
                  <a:pt x="704011" y="473557"/>
                </a:lnTo>
                <a:lnTo>
                  <a:pt x="339242" y="0"/>
                </a:lnTo>
                <a:lnTo>
                  <a:pt x="301802" y="28702"/>
                </a:lnTo>
                <a:lnTo>
                  <a:pt x="666559" y="502412"/>
                </a:lnTo>
                <a:lnTo>
                  <a:pt x="629132" y="531241"/>
                </a:lnTo>
                <a:lnTo>
                  <a:pt x="771753" y="600329"/>
                </a:lnTo>
                <a:close/>
              </a:path>
              <a:path w="969644" h="1106170">
                <a:moveTo>
                  <a:pt x="969492" y="944245"/>
                </a:moveTo>
                <a:lnTo>
                  <a:pt x="947877" y="875919"/>
                </a:lnTo>
                <a:lnTo>
                  <a:pt x="921740" y="793242"/>
                </a:lnTo>
                <a:lnTo>
                  <a:pt x="887882" y="826046"/>
                </a:lnTo>
                <a:lnTo>
                  <a:pt x="163753" y="78740"/>
                </a:lnTo>
                <a:lnTo>
                  <a:pt x="129819" y="111506"/>
                </a:lnTo>
                <a:lnTo>
                  <a:pt x="853884" y="858977"/>
                </a:lnTo>
                <a:lnTo>
                  <a:pt x="820013" y="891794"/>
                </a:lnTo>
                <a:lnTo>
                  <a:pt x="969492" y="9442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522" name="object 522"/>
          <p:cNvSpPr txBox="1"/>
          <p:nvPr/>
        </p:nvSpPr>
        <p:spPr>
          <a:xfrm>
            <a:off x="1907540" y="6236920"/>
            <a:ext cx="73863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Note</a:t>
            </a:r>
            <a:r>
              <a:rPr sz="1400" b="1" kern="0" spc="-3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how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centroids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shift/move</a:t>
            </a:r>
            <a:r>
              <a:rPr sz="1400" b="1" kern="0" spc="-3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at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each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iteration</a:t>
            </a:r>
            <a:r>
              <a:rPr sz="1400" b="1" kern="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as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a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result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of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step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4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of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algorithm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i.e.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recomputing</a:t>
            </a:r>
            <a:r>
              <a:rPr sz="1400" b="1" kern="0" spc="-3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the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centroid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of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each</a:t>
            </a:r>
            <a:r>
              <a:rPr sz="1400" b="1" kern="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cluster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by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calculating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the</a:t>
            </a:r>
            <a:r>
              <a:rPr sz="1400" b="1" kern="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mean</a:t>
            </a:r>
            <a:r>
              <a:rPr sz="1400" b="1" kern="0" spc="-4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of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points</a:t>
            </a:r>
            <a:r>
              <a:rPr sz="1400" b="1" kern="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dirty="0">
                <a:solidFill>
                  <a:srgbClr val="FFFF00"/>
                </a:solidFill>
                <a:latin typeface="Century Gothic"/>
                <a:cs typeface="Century Gothic"/>
              </a:rPr>
              <a:t>of</a:t>
            </a:r>
            <a:r>
              <a:rPr sz="1400" b="1" kern="0" spc="-2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1400" b="1" kern="0" spc="-10" dirty="0">
                <a:solidFill>
                  <a:srgbClr val="FFFF00"/>
                </a:solidFill>
                <a:latin typeface="Century Gothic"/>
                <a:cs typeface="Century Gothic"/>
              </a:rPr>
              <a:t>cluster.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821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St</a:t>
            </a:r>
            <a:r>
              <a:rPr spc="-55" dirty="0"/>
              <a:t>re</a:t>
            </a:r>
            <a:r>
              <a:rPr spc="-50" dirty="0"/>
              <a:t>ngth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0891"/>
            <a:ext cx="9246235" cy="29514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9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Simple</a:t>
            </a:r>
            <a:r>
              <a:rPr sz="2800" dirty="0">
                <a:latin typeface="Arial"/>
                <a:cs typeface="Arial"/>
              </a:rPr>
              <a:t>: Easy to understand and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implement</a:t>
            </a:r>
            <a:endParaRPr sz="2800">
              <a:latin typeface="Arial"/>
              <a:cs typeface="Arial"/>
            </a:endParaRPr>
          </a:p>
          <a:p>
            <a:pPr marL="368300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Efficient </a:t>
            </a:r>
            <a:r>
              <a:rPr sz="2800" dirty="0">
                <a:latin typeface="Arial"/>
                <a:cs typeface="Arial"/>
              </a:rPr>
              <a:t>in terms of time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complexity</a:t>
            </a:r>
            <a:endParaRPr sz="28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Considered </a:t>
            </a:r>
            <a:r>
              <a:rPr sz="2400" spc="-5" dirty="0">
                <a:latin typeface="Arial"/>
                <a:cs typeface="Arial"/>
              </a:rPr>
              <a:t>a linear algorithm since both number </a:t>
            </a:r>
            <a:r>
              <a:rPr sz="2400" dirty="0">
                <a:latin typeface="Arial"/>
                <a:cs typeface="Arial"/>
              </a:rPr>
              <a:t>of clusters </a:t>
            </a:r>
            <a:r>
              <a:rPr sz="2400" spc="-5" dirty="0">
                <a:latin typeface="Arial"/>
                <a:cs typeface="Arial"/>
              </a:rPr>
              <a:t>and  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iterations are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small</a:t>
            </a:r>
            <a:endParaRPr sz="2400">
              <a:latin typeface="Arial"/>
              <a:cs typeface="Arial"/>
            </a:endParaRPr>
          </a:p>
          <a:p>
            <a:pPr marL="368300" indent="-355600">
              <a:lnSpc>
                <a:spcPct val="100000"/>
              </a:lnSpc>
              <a:spcBef>
                <a:spcPts val="179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most popular </a:t>
            </a:r>
            <a:r>
              <a:rPr sz="2800" dirty="0">
                <a:latin typeface="Arial"/>
                <a:cs typeface="Arial"/>
              </a:rPr>
              <a:t>clustering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</a:t>
            </a:r>
            <a:r>
              <a:rPr spc="-55" dirty="0"/>
              <a:t>eak</a:t>
            </a:r>
            <a:r>
              <a:rPr spc="-50" dirty="0"/>
              <a:t>n</a:t>
            </a:r>
            <a:r>
              <a:rPr spc="-55" dirty="0"/>
              <a:t>esse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93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dirty="0"/>
              <a:t>Only </a:t>
            </a:r>
            <a:r>
              <a:rPr spc="-5" dirty="0"/>
              <a:t>applicable </a:t>
            </a:r>
            <a:r>
              <a:rPr dirty="0"/>
              <a:t>if the </a:t>
            </a:r>
            <a:r>
              <a:rPr spc="-5" dirty="0"/>
              <a:t>mean is</a:t>
            </a:r>
            <a:r>
              <a:rPr spc="45" dirty="0"/>
              <a:t> </a:t>
            </a:r>
            <a:r>
              <a:rPr spc="-5" dirty="0"/>
              <a:t>defined</a:t>
            </a:r>
          </a:p>
          <a:p>
            <a:pPr marL="579120" marR="5080" lvl="1" indent="-182880">
              <a:lnSpc>
                <a:spcPts val="2380"/>
              </a:lnSpc>
              <a:spcBef>
                <a:spcPts val="185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For categorical data, </a:t>
            </a:r>
            <a:r>
              <a:rPr sz="2200" spc="-5" dirty="0">
                <a:latin typeface="Arial"/>
                <a:cs typeface="Arial"/>
              </a:rPr>
              <a:t>k-mode </a:t>
            </a:r>
            <a:r>
              <a:rPr sz="2200" dirty="0">
                <a:latin typeface="Arial"/>
                <a:cs typeface="Arial"/>
              </a:rPr>
              <a:t>- centroid is </a:t>
            </a:r>
            <a:r>
              <a:rPr sz="2200" spc="-5" dirty="0">
                <a:latin typeface="Arial"/>
                <a:cs typeface="Arial"/>
              </a:rPr>
              <a:t>represented </a:t>
            </a:r>
            <a:r>
              <a:rPr sz="2200" dirty="0">
                <a:latin typeface="Arial"/>
                <a:cs typeface="Arial"/>
              </a:rPr>
              <a:t>by the most frequent  values</a:t>
            </a:r>
            <a:endParaRPr sz="2200">
              <a:latin typeface="Arial"/>
              <a:cs typeface="Arial"/>
            </a:endParaRPr>
          </a:p>
          <a:p>
            <a:pPr marL="368300" indent="-355600">
              <a:lnSpc>
                <a:spcPct val="100000"/>
              </a:lnSpc>
              <a:spcBef>
                <a:spcPts val="143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pc="-5" dirty="0"/>
              <a:t>User needs to specify</a:t>
            </a:r>
            <a:r>
              <a:rPr spc="50" dirty="0"/>
              <a:t> </a:t>
            </a:r>
            <a:r>
              <a:rPr b="1" i="1" spc="-5" dirty="0">
                <a:latin typeface="Arial"/>
                <a:cs typeface="Arial"/>
              </a:rPr>
              <a:t>k</a:t>
            </a:r>
          </a:p>
          <a:p>
            <a:pPr marL="368300" indent="-355600">
              <a:lnSpc>
                <a:spcPct val="100000"/>
              </a:lnSpc>
              <a:spcBef>
                <a:spcPts val="148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pc="-5" dirty="0"/>
              <a:t>Sensitive to</a:t>
            </a:r>
            <a:r>
              <a:rPr spc="25" dirty="0"/>
              <a:t> </a:t>
            </a:r>
            <a:r>
              <a:rPr spc="-5" dirty="0"/>
              <a:t>outliers</a:t>
            </a:r>
          </a:p>
          <a:p>
            <a:pPr marL="579120" lvl="1" indent="-182880">
              <a:lnSpc>
                <a:spcPct val="100000"/>
              </a:lnSpc>
              <a:spcBef>
                <a:spcPts val="155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Outliers are data points that are very far away from other data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points</a:t>
            </a:r>
            <a:endParaRPr sz="2200">
              <a:latin typeface="Arial"/>
              <a:cs typeface="Arial"/>
            </a:endParaRPr>
          </a:p>
          <a:p>
            <a:pPr marL="579120" marR="263525" lvl="1" indent="-182880">
              <a:lnSpc>
                <a:spcPts val="2380"/>
              </a:lnSpc>
              <a:spcBef>
                <a:spcPts val="183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Outliers could be errors in the data recording or some special data points  with very </a:t>
            </a:r>
            <a:r>
              <a:rPr sz="2200" spc="-5" dirty="0">
                <a:latin typeface="Arial"/>
                <a:cs typeface="Arial"/>
              </a:rPr>
              <a:t>different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3619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</a:t>
            </a:r>
            <a:r>
              <a:rPr spc="-55" dirty="0"/>
              <a:t>eak</a:t>
            </a:r>
            <a:r>
              <a:rPr spc="-50" dirty="0"/>
              <a:t>n</a:t>
            </a:r>
            <a:r>
              <a:rPr spc="-55" dirty="0"/>
              <a:t>esse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175086" y="1983262"/>
            <a:ext cx="5892066" cy="419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9433" y="3665982"/>
            <a:ext cx="2916555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/>
                <a:cs typeface="Arial"/>
              </a:rPr>
              <a:t>(A): </a:t>
            </a:r>
            <a:r>
              <a:rPr sz="1800" b="1" dirty="0">
                <a:latin typeface="Arial"/>
                <a:cs typeface="Arial"/>
              </a:rPr>
              <a:t>Undesirable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9688" y="5890005"/>
            <a:ext cx="194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(B): </a:t>
            </a:r>
            <a:r>
              <a:rPr sz="1800" b="1" dirty="0">
                <a:latin typeface="Arial"/>
                <a:cs typeface="Arial"/>
              </a:rPr>
              <a:t>Ideal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67271" y="4313682"/>
            <a:ext cx="890269" cy="369570"/>
          </a:xfrm>
          <a:custGeom>
            <a:avLst/>
            <a:gdLst/>
            <a:ahLst/>
            <a:cxnLst/>
            <a:rect l="l" t="t" r="r" b="b"/>
            <a:pathLst>
              <a:path w="890270" h="369570">
                <a:moveTo>
                  <a:pt x="0" y="369570"/>
                </a:moveTo>
                <a:lnTo>
                  <a:pt x="890016" y="369570"/>
                </a:lnTo>
                <a:lnTo>
                  <a:pt x="890016" y="0"/>
                </a:lnTo>
                <a:lnTo>
                  <a:pt x="0" y="0"/>
                </a:lnTo>
                <a:lnTo>
                  <a:pt x="0" y="369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46265" y="4341114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80226" y="2137410"/>
            <a:ext cx="890269" cy="369570"/>
          </a:xfrm>
          <a:custGeom>
            <a:avLst/>
            <a:gdLst/>
            <a:ahLst/>
            <a:cxnLst/>
            <a:rect l="l" t="t" r="r" b="b"/>
            <a:pathLst>
              <a:path w="890270" h="369569">
                <a:moveTo>
                  <a:pt x="0" y="369570"/>
                </a:moveTo>
                <a:lnTo>
                  <a:pt x="890016" y="369570"/>
                </a:lnTo>
                <a:lnTo>
                  <a:pt x="890016" y="0"/>
                </a:lnTo>
                <a:lnTo>
                  <a:pt x="0" y="0"/>
                </a:lnTo>
                <a:lnTo>
                  <a:pt x="0" y="369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59473" y="2164588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1514" y="1868677"/>
            <a:ext cx="3471545" cy="2938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Dealing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with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outliers</a:t>
            </a:r>
            <a:endParaRPr sz="28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Remove some data  points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are much  further away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centroids than other  data </a:t>
            </a:r>
            <a:r>
              <a:rPr sz="2400" dirty="0"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3619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</a:t>
            </a:r>
            <a:r>
              <a:rPr spc="-55" dirty="0"/>
              <a:t>eak</a:t>
            </a:r>
            <a:r>
              <a:rPr spc="-50" dirty="0"/>
              <a:t>n</a:t>
            </a:r>
            <a:r>
              <a:rPr spc="-55" dirty="0"/>
              <a:t>esse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3016885" cy="395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46990" indent="-355600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Sensitivity to  initial seeds  (initial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centroids)</a:t>
            </a:r>
            <a:endParaRPr sz="2800">
              <a:latin typeface="Arial"/>
              <a:cs typeface="Arial"/>
            </a:endParaRPr>
          </a:p>
          <a:p>
            <a:pPr marL="579120" marR="12827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30" dirty="0">
                <a:latin typeface="Arial"/>
                <a:cs typeface="Arial"/>
              </a:rPr>
              <a:t>Terminates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a  </a:t>
            </a:r>
            <a:r>
              <a:rPr sz="2400" b="1" spc="-5" dirty="0">
                <a:latin typeface="Arial"/>
                <a:cs typeface="Arial"/>
              </a:rPr>
              <a:t>local optimum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  SSE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579755" algn="l"/>
              </a:tabLst>
            </a:pPr>
            <a:r>
              <a:rPr sz="2400" b="1" spc="-5" dirty="0">
                <a:latin typeface="Arial"/>
                <a:cs typeface="Arial"/>
              </a:rPr>
              <a:t>Global </a:t>
            </a:r>
            <a:r>
              <a:rPr sz="2400" b="1" dirty="0">
                <a:latin typeface="Arial"/>
                <a:cs typeface="Arial"/>
              </a:rPr>
              <a:t>optimum  </a:t>
            </a:r>
            <a:r>
              <a:rPr sz="2400" spc="-5" dirty="0">
                <a:latin typeface="Arial"/>
                <a:cs typeface="Arial"/>
              </a:rPr>
              <a:t>is hard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find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due 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2676" y="2024435"/>
            <a:ext cx="7256776" cy="376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767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Su</a:t>
            </a:r>
            <a:r>
              <a:rPr spc="-55" dirty="0"/>
              <a:t>mmar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9998710" cy="401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5600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K-means is still the </a:t>
            </a:r>
            <a:r>
              <a:rPr sz="2800" b="1" dirty="0">
                <a:latin typeface="Arial"/>
                <a:cs typeface="Arial"/>
              </a:rPr>
              <a:t>most popular </a:t>
            </a:r>
            <a:r>
              <a:rPr sz="2800" dirty="0">
                <a:latin typeface="Arial"/>
                <a:cs typeface="Arial"/>
              </a:rPr>
              <a:t>clustering algorithm due to  its </a:t>
            </a:r>
            <a:r>
              <a:rPr sz="2800" b="1" dirty="0">
                <a:latin typeface="Arial"/>
                <a:cs typeface="Arial"/>
              </a:rPr>
              <a:t>simplicity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efficiency</a:t>
            </a:r>
            <a:endParaRPr sz="2800">
              <a:latin typeface="Arial"/>
              <a:cs typeface="Arial"/>
            </a:endParaRPr>
          </a:p>
          <a:p>
            <a:pPr marL="368300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Comparing </a:t>
            </a:r>
            <a:r>
              <a:rPr sz="2800" spc="-5" dirty="0">
                <a:latin typeface="Arial"/>
                <a:cs typeface="Arial"/>
              </a:rPr>
              <a:t>different </a:t>
            </a:r>
            <a:r>
              <a:rPr sz="2800" dirty="0">
                <a:latin typeface="Arial"/>
                <a:cs typeface="Arial"/>
              </a:rPr>
              <a:t>clustering algorithms is a </a:t>
            </a:r>
            <a:r>
              <a:rPr sz="2800" spc="-5" dirty="0">
                <a:latin typeface="Arial"/>
                <a:cs typeface="Arial"/>
              </a:rPr>
              <a:t>difficult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task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73025" algn="ctr">
              <a:lnSpc>
                <a:spcPct val="100000"/>
              </a:lnSpc>
              <a:spcBef>
                <a:spcPts val="1875"/>
              </a:spcBef>
            </a:pPr>
            <a:r>
              <a:rPr sz="4000" b="1" dirty="0">
                <a:solidFill>
                  <a:srgbClr val="C00000"/>
                </a:solidFill>
                <a:latin typeface="Arial"/>
                <a:cs typeface="Arial"/>
              </a:rPr>
              <a:t>Why?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100">
              <a:latin typeface="Times New Roman"/>
              <a:cs typeface="Times New Roman"/>
            </a:endParaRPr>
          </a:p>
          <a:p>
            <a:pPr marL="23495" algn="ctr">
              <a:lnSpc>
                <a:spcPct val="100000"/>
              </a:lnSpc>
            </a:pPr>
            <a:r>
              <a:rPr sz="2800" b="1" dirty="0">
                <a:solidFill>
                  <a:srgbClr val="001F5F"/>
                </a:solidFill>
                <a:latin typeface="Arial"/>
                <a:cs typeface="Arial"/>
              </a:rPr>
              <a:t>No one knows the correct</a:t>
            </a:r>
            <a:r>
              <a:rPr sz="28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1F5F"/>
                </a:solidFill>
                <a:latin typeface="Arial"/>
                <a:cs typeface="Arial"/>
              </a:rPr>
              <a:t>clusters!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680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Unsupervised</a:t>
            </a:r>
            <a:r>
              <a:rPr spc="-130" dirty="0"/>
              <a:t> </a:t>
            </a:r>
            <a:r>
              <a:rPr spc="-4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9580245" cy="380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834390" indent="-355600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Dimensionality reduction</a:t>
            </a:r>
            <a:r>
              <a:rPr sz="2800" dirty="0">
                <a:latin typeface="Arial"/>
                <a:cs typeface="Arial"/>
              </a:rPr>
              <a:t>: Compress the data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while  maintaining its structure and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usefulness</a:t>
            </a:r>
          </a:p>
          <a:p>
            <a:pPr marL="368300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Clustering</a:t>
            </a:r>
            <a:r>
              <a:rPr sz="2800" dirty="0">
                <a:latin typeface="Arial"/>
                <a:cs typeface="Arial"/>
              </a:rPr>
              <a:t>: Cluster data into groups 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similarity</a:t>
            </a:r>
          </a:p>
          <a:p>
            <a:pPr marL="57912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Example: Group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customers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by purchasing</a:t>
            </a:r>
            <a:r>
              <a:rPr sz="24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behavior</a:t>
            </a:r>
            <a:endParaRPr sz="2400" dirty="0">
              <a:latin typeface="Arial"/>
              <a:cs typeface="Arial"/>
            </a:endParaRPr>
          </a:p>
          <a:p>
            <a:pPr marL="368300" marR="5080" indent="-355600">
              <a:lnSpc>
                <a:spcPct val="100000"/>
              </a:lnSpc>
              <a:spcBef>
                <a:spcPts val="1789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  <a:tab pos="4698365" algn="l"/>
              </a:tabLst>
            </a:pPr>
            <a:r>
              <a:rPr sz="2800" b="1" dirty="0">
                <a:latin typeface="Arial"/>
                <a:cs typeface="Arial"/>
              </a:rPr>
              <a:t>Association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rule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mining</a:t>
            </a:r>
            <a:r>
              <a:rPr sz="2800" dirty="0">
                <a:latin typeface="Arial"/>
                <a:cs typeface="Arial"/>
              </a:rPr>
              <a:t>:	Discover rules describing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large  portions of 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</a:p>
          <a:p>
            <a:pPr marL="57912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Example: People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buy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also tend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buy</a:t>
            </a:r>
            <a:r>
              <a:rPr sz="24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538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What </a:t>
            </a:r>
            <a:r>
              <a:rPr spc="-30" dirty="0"/>
              <a:t>is</a:t>
            </a:r>
            <a:r>
              <a:rPr spc="-195" dirty="0"/>
              <a:t> </a:t>
            </a:r>
            <a:r>
              <a:rPr spc="-50" dirty="0"/>
              <a:t>clustering?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9981565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378460" indent="-355600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Organization of unlabeled data into similarity groups called  clusters</a:t>
            </a:r>
            <a:endParaRPr sz="2800">
              <a:latin typeface="Arial"/>
              <a:cs typeface="Arial"/>
            </a:endParaRPr>
          </a:p>
          <a:p>
            <a:pPr marL="368300" marR="5080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Cluster</a:t>
            </a:r>
            <a:r>
              <a:rPr sz="2800" dirty="0">
                <a:latin typeface="Arial"/>
                <a:cs typeface="Arial"/>
              </a:rPr>
              <a:t>: A collection </a:t>
            </a:r>
            <a:r>
              <a:rPr sz="2800" spc="-5" dirty="0">
                <a:latin typeface="Arial"/>
                <a:cs typeface="Arial"/>
              </a:rPr>
              <a:t>of data items which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“similar”  between </a:t>
            </a:r>
            <a:r>
              <a:rPr sz="2800" dirty="0">
                <a:latin typeface="Arial"/>
                <a:cs typeface="Arial"/>
              </a:rPr>
              <a:t>them,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“dissimilar” to </a:t>
            </a:r>
            <a:r>
              <a:rPr sz="2800" spc="-5" dirty="0">
                <a:latin typeface="Arial"/>
                <a:cs typeface="Arial"/>
              </a:rPr>
              <a:t>data items in other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9176" y="3967734"/>
            <a:ext cx="6457586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984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8513445" cy="383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What do we need for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clustering?</a:t>
            </a:r>
          </a:p>
          <a:p>
            <a:pPr marL="57912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Proximity </a:t>
            </a:r>
            <a:r>
              <a:rPr sz="2400" spc="-5" dirty="0">
                <a:latin typeface="Arial"/>
                <a:cs typeface="Arial"/>
              </a:rPr>
              <a:t>measure</a:t>
            </a:r>
            <a:endParaRPr sz="2400" dirty="0">
              <a:latin typeface="Arial"/>
              <a:cs typeface="Arial"/>
            </a:endParaRPr>
          </a:p>
          <a:p>
            <a:pPr marL="762635" lvl="2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Font typeface="Arial"/>
              <a:buChar char="•"/>
              <a:tabLst>
                <a:tab pos="763270" algn="l"/>
              </a:tabLst>
            </a:pPr>
            <a:r>
              <a:rPr sz="2000" b="1" spc="-5" dirty="0">
                <a:latin typeface="Arial"/>
                <a:cs typeface="Arial"/>
              </a:rPr>
              <a:t>Similarity </a:t>
            </a:r>
            <a:r>
              <a:rPr sz="2000" spc="-5" dirty="0">
                <a:latin typeface="Arial"/>
                <a:cs typeface="Arial"/>
              </a:rPr>
              <a:t>measure s(x</a:t>
            </a:r>
            <a:r>
              <a:rPr sz="1950" spc="-7" baseline="-21367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1950" baseline="-21367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): </a:t>
            </a:r>
            <a:r>
              <a:rPr sz="2000" spc="-5" dirty="0">
                <a:latin typeface="Arial"/>
                <a:cs typeface="Arial"/>
              </a:rPr>
              <a:t>Large if </a:t>
            </a:r>
            <a:r>
              <a:rPr sz="2000" i="1" dirty="0">
                <a:latin typeface="Arial"/>
                <a:cs typeface="Arial"/>
              </a:rPr>
              <a:t>x</a:t>
            </a:r>
            <a:r>
              <a:rPr sz="1950" i="1" baseline="-21367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, </a:t>
            </a:r>
            <a:r>
              <a:rPr sz="2000" i="1" spc="5" dirty="0">
                <a:latin typeface="Arial"/>
                <a:cs typeface="Arial"/>
              </a:rPr>
              <a:t>x</a:t>
            </a:r>
            <a:r>
              <a:rPr sz="1950" i="1" spc="7" baseline="-21367" dirty="0">
                <a:latin typeface="Arial"/>
                <a:cs typeface="Arial"/>
              </a:rPr>
              <a:t>k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similar</a:t>
            </a:r>
            <a:endParaRPr sz="2000" dirty="0">
              <a:latin typeface="Arial"/>
              <a:cs typeface="Arial"/>
            </a:endParaRPr>
          </a:p>
          <a:p>
            <a:pPr marL="762635" lvl="2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763270" algn="l"/>
              </a:tabLst>
            </a:pPr>
            <a:r>
              <a:rPr sz="2000" b="1" spc="-5" dirty="0">
                <a:latin typeface="Arial"/>
                <a:cs typeface="Arial"/>
              </a:rPr>
              <a:t>Dissimilarity </a:t>
            </a:r>
            <a:r>
              <a:rPr sz="2000" spc="-5" dirty="0">
                <a:latin typeface="Arial"/>
                <a:cs typeface="Arial"/>
              </a:rPr>
              <a:t>(or distance) measure </a:t>
            </a:r>
            <a:r>
              <a:rPr sz="2000" dirty="0">
                <a:latin typeface="Arial"/>
                <a:cs typeface="Arial"/>
              </a:rPr>
              <a:t>d(</a:t>
            </a:r>
            <a:r>
              <a:rPr sz="2000" i="1" dirty="0">
                <a:latin typeface="Arial"/>
                <a:cs typeface="Arial"/>
              </a:rPr>
              <a:t>x</a:t>
            </a:r>
            <a:r>
              <a:rPr sz="1950" i="1" baseline="-21367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, x</a:t>
            </a:r>
            <a:r>
              <a:rPr sz="1950" i="1" baseline="-21367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): </a:t>
            </a:r>
            <a:r>
              <a:rPr sz="2000" spc="-5" dirty="0">
                <a:latin typeface="Arial"/>
                <a:cs typeface="Arial"/>
              </a:rPr>
              <a:t>Small if </a:t>
            </a:r>
            <a:r>
              <a:rPr sz="2000" i="1" dirty="0">
                <a:latin typeface="Arial"/>
                <a:cs typeface="Arial"/>
              </a:rPr>
              <a:t>x</a:t>
            </a:r>
            <a:r>
              <a:rPr sz="1950" i="1" baseline="-21367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, </a:t>
            </a:r>
            <a:r>
              <a:rPr sz="2000" i="1" spc="5" dirty="0">
                <a:latin typeface="Arial"/>
                <a:cs typeface="Arial"/>
              </a:rPr>
              <a:t>x</a:t>
            </a:r>
            <a:r>
              <a:rPr sz="1950" i="1" spc="7" baseline="-21367" dirty="0">
                <a:latin typeface="Arial"/>
                <a:cs typeface="Arial"/>
              </a:rPr>
              <a:t>k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similar</a:t>
            </a:r>
            <a:endParaRPr sz="2000" dirty="0">
              <a:latin typeface="Arial"/>
              <a:cs typeface="Arial"/>
            </a:endParaRPr>
          </a:p>
          <a:p>
            <a:pPr marL="579120" lvl="1" indent="-182880">
              <a:lnSpc>
                <a:spcPct val="100000"/>
              </a:lnSpc>
              <a:spcBef>
                <a:spcPts val="1789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Criterion function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evaluate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clustering</a:t>
            </a:r>
            <a:endParaRPr sz="2400" dirty="0">
              <a:latin typeface="Arial"/>
              <a:cs typeface="Arial"/>
            </a:endParaRPr>
          </a:p>
          <a:p>
            <a:pPr marL="579120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Algorithm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compute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clustering</a:t>
            </a:r>
            <a:endParaRPr sz="2400" dirty="0">
              <a:latin typeface="Arial"/>
              <a:cs typeface="Arial"/>
            </a:endParaRPr>
          </a:p>
          <a:p>
            <a:pPr marL="762635" lvl="2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763270" algn="l"/>
              </a:tabLst>
            </a:pPr>
            <a:r>
              <a:rPr sz="2000" spc="-5" dirty="0">
                <a:latin typeface="Arial"/>
                <a:cs typeface="Arial"/>
              </a:rPr>
              <a:t>Example: Optimizing the criterion function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0656" y="2549697"/>
            <a:ext cx="5000625" cy="486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3645" y="4134611"/>
            <a:ext cx="4879661" cy="19484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554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Distance </a:t>
            </a:r>
            <a:r>
              <a:rPr spc="-50" dirty="0"/>
              <a:t>(Dissimilarity)</a:t>
            </a:r>
            <a:r>
              <a:rPr spc="-185" dirty="0"/>
              <a:t> </a:t>
            </a:r>
            <a:r>
              <a:rPr spc="-45" dirty="0"/>
              <a:t>Measures</a:t>
            </a:r>
          </a:p>
        </p:txBody>
      </p:sp>
      <p:sp>
        <p:nvSpPr>
          <p:cNvPr id="3" name="object 3"/>
          <p:cNvSpPr/>
          <p:nvPr/>
        </p:nvSpPr>
        <p:spPr>
          <a:xfrm>
            <a:off x="6179058" y="1770126"/>
            <a:ext cx="3734924" cy="861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3443" y="3359581"/>
            <a:ext cx="3325041" cy="803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69068" y="1926717"/>
            <a:ext cx="1504593" cy="2752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4580" y="1597086"/>
            <a:ext cx="9554845" cy="3214983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93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600" spc="-5" dirty="0">
                <a:latin typeface="Arial"/>
                <a:cs typeface="Arial"/>
              </a:rPr>
              <a:t>Numeric attributes</a:t>
            </a:r>
            <a:endParaRPr sz="2600" dirty="0">
              <a:latin typeface="Arial"/>
              <a:cs typeface="Arial"/>
            </a:endParaRPr>
          </a:p>
          <a:p>
            <a:pPr marL="579120" lvl="1" indent="-182880">
              <a:lnSpc>
                <a:spcPct val="100000"/>
              </a:lnSpc>
              <a:spcBef>
                <a:spcPts val="1555"/>
              </a:spcBef>
              <a:buClr>
                <a:srgbClr val="5B9BD4"/>
              </a:buClr>
              <a:buFont typeface="Arial"/>
              <a:buChar char="•"/>
              <a:tabLst>
                <a:tab pos="579755" algn="l"/>
              </a:tabLst>
            </a:pPr>
            <a:r>
              <a:rPr sz="2200" b="1" dirty="0">
                <a:latin typeface="Arial"/>
                <a:cs typeface="Arial"/>
              </a:rPr>
              <a:t>Euclidean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distance</a:t>
            </a:r>
            <a:endParaRPr sz="2200" dirty="0">
              <a:latin typeface="Arial"/>
              <a:cs typeface="Arial"/>
            </a:endParaRPr>
          </a:p>
          <a:p>
            <a:pPr marL="762635" lvl="2" indent="-183515">
              <a:lnSpc>
                <a:spcPct val="100000"/>
              </a:lnSpc>
              <a:spcBef>
                <a:spcPts val="1580"/>
              </a:spcBef>
              <a:buClr>
                <a:srgbClr val="5B9BD4"/>
              </a:buClr>
              <a:buChar char="•"/>
              <a:tabLst>
                <a:tab pos="763270" algn="l"/>
              </a:tabLst>
            </a:pPr>
            <a:r>
              <a:rPr sz="1900" spc="-10" dirty="0">
                <a:latin typeface="Arial"/>
                <a:cs typeface="Arial"/>
              </a:rPr>
              <a:t>Translation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invariant</a:t>
            </a:r>
          </a:p>
          <a:p>
            <a:pPr marL="579120" lvl="1" indent="-182880">
              <a:lnSpc>
                <a:spcPct val="100000"/>
              </a:lnSpc>
              <a:spcBef>
                <a:spcPts val="1530"/>
              </a:spcBef>
              <a:buClr>
                <a:srgbClr val="5B9BD4"/>
              </a:buClr>
              <a:buFont typeface="Arial"/>
              <a:buChar char="•"/>
              <a:tabLst>
                <a:tab pos="579755" algn="l"/>
              </a:tabLst>
            </a:pPr>
            <a:r>
              <a:rPr sz="2200" b="1" dirty="0">
                <a:latin typeface="Arial"/>
                <a:cs typeface="Arial"/>
              </a:rPr>
              <a:t>Manhattan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distance</a:t>
            </a:r>
            <a:endParaRPr sz="2200" dirty="0">
              <a:latin typeface="Arial"/>
              <a:cs typeface="Arial"/>
            </a:endParaRPr>
          </a:p>
          <a:p>
            <a:pPr marL="762635" lvl="2" indent="-183515">
              <a:lnSpc>
                <a:spcPct val="100000"/>
              </a:lnSpc>
              <a:spcBef>
                <a:spcPts val="1575"/>
              </a:spcBef>
              <a:buClr>
                <a:srgbClr val="5B9BD4"/>
              </a:buClr>
              <a:buChar char="•"/>
              <a:tabLst>
                <a:tab pos="763270" algn="l"/>
              </a:tabLst>
            </a:pPr>
            <a:r>
              <a:rPr sz="1900" dirty="0">
                <a:latin typeface="Arial"/>
                <a:cs typeface="Arial"/>
              </a:rPr>
              <a:t>Approximation to </a:t>
            </a:r>
            <a:r>
              <a:rPr sz="1900" spc="-5" dirty="0">
                <a:latin typeface="Arial"/>
                <a:cs typeface="Arial"/>
              </a:rPr>
              <a:t>Euclidean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distance</a:t>
            </a:r>
          </a:p>
          <a:p>
            <a:pPr marL="762635" lvl="2" indent="-183515">
              <a:lnSpc>
                <a:spcPct val="100000"/>
              </a:lnSpc>
              <a:spcBef>
                <a:spcPts val="1575"/>
              </a:spcBef>
              <a:buClr>
                <a:srgbClr val="5B9BD4"/>
              </a:buClr>
              <a:buChar char="•"/>
              <a:tabLst>
                <a:tab pos="763270" algn="l"/>
              </a:tabLst>
            </a:pPr>
            <a:r>
              <a:rPr sz="1900" dirty="0">
                <a:latin typeface="Arial"/>
                <a:cs typeface="Arial"/>
              </a:rPr>
              <a:t>Cheaper to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compute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273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Cluster</a:t>
            </a:r>
            <a:r>
              <a:rPr spc="-140" dirty="0"/>
              <a:t> </a:t>
            </a:r>
            <a:r>
              <a:rPr spc="-5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597086"/>
            <a:ext cx="9821545" cy="402018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93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600" b="1" spc="-5" dirty="0">
                <a:latin typeface="Arial"/>
                <a:cs typeface="Arial"/>
              </a:rPr>
              <a:t>Intra-cluster cohesion</a:t>
            </a:r>
            <a:r>
              <a:rPr sz="2600" b="1" spc="5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(compactness)</a:t>
            </a:r>
            <a:endParaRPr sz="2600" dirty="0">
              <a:latin typeface="Arial"/>
              <a:cs typeface="Arial"/>
            </a:endParaRPr>
          </a:p>
          <a:p>
            <a:pPr marL="579120" marR="5080" lvl="1" indent="-182880">
              <a:lnSpc>
                <a:spcPts val="2380"/>
              </a:lnSpc>
              <a:spcBef>
                <a:spcPts val="185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Cohesion measures how near the data points in a cluster are to the cluster  centroid</a:t>
            </a:r>
          </a:p>
          <a:p>
            <a:pPr marL="579120" lvl="1" indent="-182880">
              <a:lnSpc>
                <a:spcPct val="100000"/>
              </a:lnSpc>
              <a:spcBef>
                <a:spcPts val="149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Sum of squared error (SSE) is a commonly used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measure</a:t>
            </a:r>
          </a:p>
          <a:p>
            <a:pPr marL="368300" indent="-355600">
              <a:lnSpc>
                <a:spcPct val="100000"/>
              </a:lnSpc>
              <a:spcBef>
                <a:spcPts val="1475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600" b="1" spc="-5" dirty="0">
                <a:latin typeface="Arial"/>
                <a:cs typeface="Arial"/>
              </a:rPr>
              <a:t>Inter-cluster cohesion</a:t>
            </a:r>
            <a:r>
              <a:rPr sz="2600" b="1" spc="5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(isolation)</a:t>
            </a:r>
            <a:endParaRPr sz="2600" dirty="0">
              <a:latin typeface="Arial"/>
              <a:cs typeface="Arial"/>
            </a:endParaRPr>
          </a:p>
          <a:p>
            <a:pPr marL="579120" marR="151765" lvl="1" indent="-182880">
              <a:lnSpc>
                <a:spcPts val="2380"/>
              </a:lnSpc>
              <a:spcBef>
                <a:spcPts val="184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Separation means that </a:t>
            </a:r>
            <a:r>
              <a:rPr sz="2200" spc="-5" dirty="0">
                <a:latin typeface="Arial"/>
                <a:cs typeface="Arial"/>
              </a:rPr>
              <a:t>different </a:t>
            </a:r>
            <a:r>
              <a:rPr sz="2200" dirty="0">
                <a:latin typeface="Arial"/>
                <a:cs typeface="Arial"/>
              </a:rPr>
              <a:t>cluster centroids should be far away from  one another</a:t>
            </a:r>
          </a:p>
          <a:p>
            <a:pPr marL="368300" indent="-355600">
              <a:lnSpc>
                <a:spcPct val="100000"/>
              </a:lnSpc>
              <a:spcBef>
                <a:spcPts val="143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600" spc="-5" dirty="0">
                <a:latin typeface="Arial"/>
                <a:cs typeface="Arial"/>
              </a:rPr>
              <a:t>Expert judgments are still the key in </a:t>
            </a:r>
            <a:r>
              <a:rPr sz="2600" dirty="0">
                <a:latin typeface="Arial"/>
                <a:cs typeface="Arial"/>
              </a:rPr>
              <a:t>most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applications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849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How </a:t>
            </a:r>
            <a:r>
              <a:rPr spc="-40" dirty="0"/>
              <a:t>many</a:t>
            </a:r>
            <a:r>
              <a:rPr spc="-200" dirty="0"/>
              <a:t> </a:t>
            </a:r>
            <a:r>
              <a:rPr spc="-50" dirty="0"/>
              <a:t>clusters?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3996788"/>
            <a:ext cx="9697085" cy="2018664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92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600" spc="-5" dirty="0">
                <a:latin typeface="Arial"/>
                <a:cs typeface="Arial"/>
              </a:rPr>
              <a:t>Possible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approaches</a:t>
            </a:r>
            <a:endParaRPr sz="2600" dirty="0">
              <a:latin typeface="Arial"/>
              <a:cs typeface="Arial"/>
            </a:endParaRPr>
          </a:p>
          <a:p>
            <a:pPr marL="579120" lvl="1" indent="-182880">
              <a:lnSpc>
                <a:spcPct val="100000"/>
              </a:lnSpc>
              <a:spcBef>
                <a:spcPts val="155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Fix the number of clusters 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</a:t>
            </a:r>
          </a:p>
          <a:p>
            <a:pPr marL="579120" marR="5080" lvl="1" indent="-182880">
              <a:lnSpc>
                <a:spcPts val="2380"/>
              </a:lnSpc>
              <a:spcBef>
                <a:spcPts val="183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Find the best clustering according to criterion function (number of clusters  may vary)</a:t>
            </a:r>
          </a:p>
        </p:txBody>
      </p:sp>
      <p:sp>
        <p:nvSpPr>
          <p:cNvPr id="4" name="object 4"/>
          <p:cNvSpPr/>
          <p:nvPr/>
        </p:nvSpPr>
        <p:spPr>
          <a:xfrm>
            <a:off x="2868929" y="1988820"/>
            <a:ext cx="6714747" cy="1964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70632592DED42A7802A263739A7F5" ma:contentTypeVersion="17" ma:contentTypeDescription="Create a new document." ma:contentTypeScope="" ma:versionID="1772d9eff80ed08e98e4573055fe3e95">
  <xsd:schema xmlns:xsd="http://www.w3.org/2001/XMLSchema" xmlns:xs="http://www.w3.org/2001/XMLSchema" xmlns:p="http://schemas.microsoft.com/office/2006/metadata/properties" xmlns:ns1="http://schemas.microsoft.com/sharepoint/v3" xmlns:ns2="72cc5adb-f186-46d5-a486-8fcb4809b7a3" xmlns:ns3="ed74c81f-4d04-4f04-91c1-73e61921785c" targetNamespace="http://schemas.microsoft.com/office/2006/metadata/properties" ma:root="true" ma:fieldsID="19a12be538fceb38156b44028b95bf92" ns1:_="" ns2:_="" ns3:_="">
    <xsd:import namespace="http://schemas.microsoft.com/sharepoint/v3"/>
    <xsd:import namespace="72cc5adb-f186-46d5-a486-8fcb4809b7a3"/>
    <xsd:import namespace="ed74c81f-4d04-4f04-91c1-73e6192178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c5adb-f186-46d5-a486-8fcb4809b7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93ddc55d-af7f-4e9c-8099-96f1e96d8610}" ma:internalName="TaxCatchAll" ma:showField="CatchAllData" ma:web="72cc5adb-f186-46d5-a486-8fcb4809b7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4c81f-4d04-4f04-91c1-73e619217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620ccfd-1a38-4f89-9ca2-1cfc4fc167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cc5adb-f186-46d5-a486-8fcb4809b7a3" xsi:nil="true"/>
    <lcf76f155ced4ddcb4097134ff3c332f xmlns="ed74c81f-4d04-4f04-91c1-73e61921785c">
      <Terms xmlns="http://schemas.microsoft.com/office/infopath/2007/PartnerControls"/>
    </lcf76f155ced4ddcb4097134ff3c332f>
    <SharedWithUsers xmlns="72cc5adb-f186-46d5-a486-8fcb4809b7a3">
      <UserInfo>
        <DisplayName/>
        <AccountId xsi:nil="true"/>
        <AccountType/>
      </UserInfo>
    </SharedWithUsers>
    <MediaLengthInSeconds xmlns="ed74c81f-4d04-4f04-91c1-73e61921785c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9B52A78-5ACA-4D6B-9DAD-20F2FCF10239}"/>
</file>

<file path=customXml/itemProps2.xml><?xml version="1.0" encoding="utf-8"?>
<ds:datastoreItem xmlns:ds="http://schemas.openxmlformats.org/officeDocument/2006/customXml" ds:itemID="{FB9515C3-5E88-41BC-940B-8EDAFB5806AC}"/>
</file>

<file path=customXml/itemProps3.xml><?xml version="1.0" encoding="utf-8"?>
<ds:datastoreItem xmlns:ds="http://schemas.openxmlformats.org/officeDocument/2006/customXml" ds:itemID="{069977B4-0612-44B2-ACDB-8BAA087B20D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2333</Words>
  <Application>Microsoft Office PowerPoint</Application>
  <PresentationFormat>Widescreen</PresentationFormat>
  <Paragraphs>509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Century Gothic</vt:lpstr>
      <vt:lpstr>Times New Roman</vt:lpstr>
      <vt:lpstr>Verdana</vt:lpstr>
      <vt:lpstr>Wingdings 2</vt:lpstr>
      <vt:lpstr>Office Theme</vt:lpstr>
      <vt:lpstr>Celestial</vt:lpstr>
      <vt:lpstr>ITS69304: Data Analytics and Machine Learning</vt:lpstr>
      <vt:lpstr>Outline</vt:lpstr>
      <vt:lpstr>Unsupervised Learning</vt:lpstr>
      <vt:lpstr>Unsupervised Learning</vt:lpstr>
      <vt:lpstr>What is clustering?</vt:lpstr>
      <vt:lpstr>Clustering</vt:lpstr>
      <vt:lpstr>Distance (Dissimilarity) Measures</vt:lpstr>
      <vt:lpstr>Cluster Evaluation</vt:lpstr>
      <vt:lpstr>How many clusters?</vt:lpstr>
      <vt:lpstr>Clustering Techniques</vt:lpstr>
      <vt:lpstr>Clustering Techniques</vt:lpstr>
      <vt:lpstr>K-Means Clustering</vt:lpstr>
      <vt:lpstr>Cluster Centroid</vt:lpstr>
      <vt:lpstr>K-Means Algorithm</vt:lpstr>
      <vt:lpstr>K-Means Convergence Criterion</vt:lpstr>
      <vt:lpstr>K-Means Clustering: Example</vt:lpstr>
      <vt:lpstr>K-Means Clustering: Example</vt:lpstr>
      <vt:lpstr>K-Means Clustering: Example</vt:lpstr>
      <vt:lpstr>K-Means Clustering: Example</vt:lpstr>
      <vt:lpstr>K-Means Clustering: Example</vt:lpstr>
      <vt:lpstr>K-Means Clustering: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Strengths</vt:lpstr>
      <vt:lpstr>Weaknesses</vt:lpstr>
      <vt:lpstr>Weaknesses</vt:lpstr>
      <vt:lpstr>Weaknesses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Jasy Liew Suet Yan</dc:creator>
  <cp:lastModifiedBy>Bisan A N Alsalibi</cp:lastModifiedBy>
  <cp:revision>22</cp:revision>
  <dcterms:created xsi:type="dcterms:W3CDTF">2018-05-04T07:01:27Z</dcterms:created>
  <dcterms:modified xsi:type="dcterms:W3CDTF">2022-11-28T13:57:08Z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2018-05-04T00:00:00Z</vt:filetime>
  </property>
  <property fmtid="{D5CDD505-2E9C-101B-9397-08002B2CF9AE}" pid="5" name="ContentTypeId">
    <vt:lpwstr>0x01010049D70632592DED42A7802A263739A7F5</vt:lpwstr>
  </property>
  <property fmtid="{D5CDD505-2E9C-101B-9397-08002B2CF9AE}" pid="6" name="Order">
    <vt:r8>14162600</vt:r8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_ExtendedDescription">
    <vt:lpwstr/>
  </property>
  <property fmtid="{D5CDD505-2E9C-101B-9397-08002B2CF9AE}" pid="14" name="TriggerFlowInfo">
    <vt:lpwstr/>
  </property>
  <property fmtid="{D5CDD505-2E9C-101B-9397-08002B2CF9AE}" pid="15" name="MediaServiceImageTags">
    <vt:lpwstr/>
  </property>
</Properties>
</file>