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8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2" r:id="rId16"/>
    <p:sldId id="271" r:id="rId17"/>
    <p:sldId id="272" r:id="rId18"/>
    <p:sldId id="344" r:id="rId19"/>
    <p:sldId id="345" r:id="rId20"/>
    <p:sldId id="346" r:id="rId21"/>
    <p:sldId id="273" r:id="rId22"/>
    <p:sldId id="274" r:id="rId23"/>
    <p:sldId id="275" r:id="rId24"/>
    <p:sldId id="276" r:id="rId25"/>
    <p:sldId id="283" r:id="rId26"/>
    <p:sldId id="328" r:id="rId27"/>
    <p:sldId id="285" r:id="rId28"/>
    <p:sldId id="329" r:id="rId29"/>
    <p:sldId id="331" r:id="rId30"/>
    <p:sldId id="347" r:id="rId31"/>
    <p:sldId id="348" r:id="rId32"/>
    <p:sldId id="349" r:id="rId33"/>
    <p:sldId id="332" r:id="rId34"/>
    <p:sldId id="333" r:id="rId35"/>
    <p:sldId id="334" r:id="rId36"/>
    <p:sldId id="337" r:id="rId37"/>
    <p:sldId id="339" r:id="rId38"/>
    <p:sldId id="343" r:id="rId39"/>
    <p:sldId id="284" r:id="rId40"/>
    <p:sldId id="287" r:id="rId41"/>
    <p:sldId id="288" r:id="rId4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86827" autoAdjust="0"/>
  </p:normalViewPr>
  <p:slideViewPr>
    <p:cSldViewPr>
      <p:cViewPr varScale="1">
        <p:scale>
          <a:sx n="62" d="100"/>
          <a:sy n="62" d="100"/>
        </p:scale>
        <p:origin x="1062" y="78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A3263-0F56-4B4C-B9CB-345276161B7D}" type="datetimeFigureOut">
              <a:rPr lang="en-US" smtClean="0"/>
              <a:t>19/09/2022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B7C1D-1E4F-4E22-AF52-351C23170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3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668ea46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668ea46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B7C1D-1E4F-4E22-AF52-351C23170A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70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B7C1D-1E4F-4E22-AF52-351C23170A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05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figure() function in </a:t>
            </a:r>
            <a:r>
              <a:rPr lang="en-US" dirty="0" err="1">
                <a:effectLst/>
              </a:rPr>
              <a:t>pyplot</a:t>
            </a:r>
            <a:r>
              <a:rPr lang="en-US" dirty="0">
                <a:effectLst/>
              </a:rPr>
              <a:t> module of matplotlib library is used to </a:t>
            </a:r>
            <a:r>
              <a:rPr lang="en-US" b="1" dirty="0">
                <a:effectLst/>
              </a:rPr>
              <a:t>create a new figure</a:t>
            </a:r>
            <a:r>
              <a:rPr lang="en-US" dirty="0">
                <a:effectLst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B7C1D-1E4F-4E22-AF52-351C23170A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F7D2C-0A78-684B-88B4-B1B0507E86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76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B7C1D-1E4F-4E22-AF52-351C23170A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79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B7C1D-1E4F-4E22-AF52-351C23170A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32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B7C1D-1E4F-4E22-AF52-351C23170A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50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B7C1D-1E4F-4E22-AF52-351C23170A0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8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Seaborn</a:t>
            </a:r>
            <a:r>
              <a:rPr lang="en-US" dirty="0"/>
              <a:t> is a Python data visualization library based on matplotlib. It provides a high-level interface for drawing attractive and informative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B7C1D-1E4F-4E22-AF52-351C23170A0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34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B7C1D-1E4F-4E22-AF52-351C23170A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79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B7C1D-1E4F-4E22-AF52-351C23170A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20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BB813-3A4D-46D7-90E9-F0DE2083DDC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522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B7C1D-1E4F-4E22-AF52-351C23170A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7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Hue is another column in the dataframe and here it is the stage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B7C1D-1E4F-4E22-AF52-351C23170A0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13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BB813-3A4D-46D7-90E9-F0DE2083DDC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795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BB813-3A4D-46D7-90E9-F0DE2083DDC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996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BB813-3A4D-46D7-90E9-F0DE2083DDC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906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B7C1D-1E4F-4E22-AF52-351C23170A0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65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B7C1D-1E4F-4E22-AF52-351C23170A0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127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B7C1D-1E4F-4E22-AF52-351C23170A0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384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B7C1D-1E4F-4E22-AF52-351C23170A0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03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B7C1D-1E4F-4E22-AF52-351C23170A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013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B7C1D-1E4F-4E22-AF52-351C23170A0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16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B7C1D-1E4F-4E22-AF52-351C23170A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15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B7C1D-1E4F-4E22-AF52-351C23170A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57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B7C1D-1E4F-4E22-AF52-351C23170A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3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B7C1D-1E4F-4E22-AF52-351C23170A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96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B7C1D-1E4F-4E22-AF52-351C23170A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13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basic plotting that Matplotlib offers 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B7C1D-1E4F-4E22-AF52-351C23170A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2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19/09/2022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19/09/2022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19/09/2022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19/09/2022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19/09/2022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609600" y="596826"/>
            <a:ext cx="109728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749267" y="2507725"/>
            <a:ext cx="106936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0" y="1490900"/>
            <a:ext cx="550400" cy="3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07609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4505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8"/>
                </a:lnTo>
                <a:lnTo>
                  <a:pt x="12188952" y="64008"/>
                </a:lnTo>
                <a:lnTo>
                  <a:pt x="1218895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3291" y="173812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019" y="930909"/>
            <a:ext cx="594614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5999" y="1797049"/>
            <a:ext cx="10160000" cy="3940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19/09/2022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505"/>
            <a:ext cx="12192000" cy="523875"/>
            <a:chOff x="0" y="6334505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505"/>
              <a:ext cx="12192000" cy="66675"/>
            </a:xfrm>
            <a:custGeom>
              <a:avLst/>
              <a:gdLst/>
              <a:ahLst/>
              <a:cxnLst/>
              <a:rect l="l" t="t" r="r" b="b"/>
              <a:pathLst>
                <a:path w="12192000" h="66675">
                  <a:moveTo>
                    <a:pt x="12192000" y="0"/>
                  </a:moveTo>
                  <a:lnTo>
                    <a:pt x="0" y="0"/>
                  </a:lnTo>
                  <a:lnTo>
                    <a:pt x="0" y="66294"/>
                  </a:lnTo>
                  <a:lnTo>
                    <a:pt x="12192000" y="6629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805421" y="4343400"/>
            <a:ext cx="4389120" cy="0"/>
          </a:xfrm>
          <a:custGeom>
            <a:avLst/>
            <a:gdLst/>
            <a:ahLst/>
            <a:cxnLst/>
            <a:rect l="l" t="t" r="r" b="b"/>
            <a:pathLst>
              <a:path w="4389120">
                <a:moveTo>
                  <a:pt x="0" y="0"/>
                </a:moveTo>
                <a:lnTo>
                  <a:pt x="4389120" y="0"/>
                </a:lnTo>
              </a:path>
            </a:pathLst>
          </a:custGeom>
          <a:ln w="6096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233" y="937412"/>
            <a:ext cx="4988378" cy="475691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558188" y="2053492"/>
            <a:ext cx="4773169" cy="934871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 marR="5080">
              <a:lnSpc>
                <a:spcPts val="3260"/>
              </a:lnSpc>
              <a:spcBef>
                <a:spcPts val="690"/>
              </a:spcBef>
            </a:pPr>
            <a:r>
              <a:rPr sz="3200" b="1" spc="-60" dirty="0">
                <a:solidFill>
                  <a:srgbClr val="333E50"/>
                </a:solidFill>
                <a:latin typeface="Arial"/>
                <a:cs typeface="Arial"/>
              </a:rPr>
              <a:t>Week</a:t>
            </a:r>
            <a:r>
              <a:rPr sz="3200" b="1" spc="-140" dirty="0">
                <a:solidFill>
                  <a:srgbClr val="333E50"/>
                </a:solidFill>
                <a:latin typeface="Arial"/>
                <a:cs typeface="Arial"/>
              </a:rPr>
              <a:t> </a:t>
            </a:r>
            <a:r>
              <a:rPr lang="en-US" sz="3200" b="1" spc="-30" dirty="0">
                <a:solidFill>
                  <a:srgbClr val="333E50"/>
                </a:solidFill>
                <a:latin typeface="Arial"/>
                <a:cs typeface="Arial"/>
              </a:rPr>
              <a:t>4</a:t>
            </a:r>
            <a:r>
              <a:rPr sz="3200" b="1" spc="-30" dirty="0">
                <a:solidFill>
                  <a:srgbClr val="333E50"/>
                </a:solidFill>
                <a:latin typeface="Arial"/>
                <a:cs typeface="Arial"/>
              </a:rPr>
              <a:t>:</a:t>
            </a:r>
            <a:r>
              <a:rPr lang="en-US" sz="3200" b="1" spc="-30" dirty="0">
                <a:solidFill>
                  <a:srgbClr val="333E50"/>
                </a:solidFill>
                <a:latin typeface="Arial"/>
                <a:cs typeface="Arial"/>
              </a:rPr>
              <a:t> Data Exploration and visualization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09231" y="4451350"/>
            <a:ext cx="4507230" cy="10981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25" dirty="0">
                <a:solidFill>
                  <a:srgbClr val="252525"/>
                </a:solidFill>
                <a:latin typeface="Arial"/>
                <a:cs typeface="Arial"/>
              </a:rPr>
              <a:t>DR.</a:t>
            </a:r>
            <a:r>
              <a:rPr lang="en-US" sz="2000" b="1" spc="39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lang="en-US" sz="2000" b="1" spc="140" dirty="0">
                <a:solidFill>
                  <a:srgbClr val="252525"/>
                </a:solidFill>
                <a:latin typeface="Arial"/>
                <a:cs typeface="Arial"/>
              </a:rPr>
              <a:t>Bisan A N Alsalibi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58500"/>
              </a:lnSpc>
              <a:spcBef>
                <a:spcPts val="15"/>
              </a:spcBef>
            </a:pPr>
            <a:r>
              <a:rPr sz="1700" spc="160" dirty="0">
                <a:solidFill>
                  <a:srgbClr val="252525"/>
                </a:solidFill>
                <a:latin typeface="Arial MT"/>
                <a:cs typeface="Arial MT"/>
              </a:rPr>
              <a:t>SCHOOL </a:t>
            </a:r>
            <a:r>
              <a:rPr sz="1700" spc="95" dirty="0">
                <a:solidFill>
                  <a:srgbClr val="252525"/>
                </a:solidFill>
                <a:latin typeface="Arial MT"/>
                <a:cs typeface="Arial MT"/>
              </a:rPr>
              <a:t>OF</a:t>
            </a:r>
            <a:r>
              <a:rPr sz="1700" spc="10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700" spc="165" dirty="0">
                <a:solidFill>
                  <a:srgbClr val="252525"/>
                </a:solidFill>
                <a:latin typeface="Arial MT"/>
                <a:cs typeface="Arial MT"/>
              </a:rPr>
              <a:t>COMPUTER</a:t>
            </a:r>
            <a:r>
              <a:rPr sz="1700" spc="17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700" spc="165" dirty="0">
                <a:solidFill>
                  <a:srgbClr val="252525"/>
                </a:solidFill>
                <a:latin typeface="Arial MT"/>
                <a:cs typeface="Arial MT"/>
              </a:rPr>
              <a:t>SCIENCE </a:t>
            </a:r>
            <a:r>
              <a:rPr sz="1700" spc="-459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endParaRPr lang="en-US" sz="1700" spc="-459" dirty="0">
              <a:solidFill>
                <a:srgbClr val="252525"/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58500"/>
              </a:lnSpc>
              <a:spcBef>
                <a:spcPts val="15"/>
              </a:spcBef>
            </a:pPr>
            <a:r>
              <a:rPr lang="en-US" sz="1700" spc="185" dirty="0">
                <a:solidFill>
                  <a:srgbClr val="252525"/>
                </a:solidFill>
                <a:latin typeface="Arial MT"/>
                <a:cs typeface="Arial MT"/>
              </a:rPr>
              <a:t>Taylor’s University</a:t>
            </a:r>
            <a:endParaRPr sz="17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2573" y="762000"/>
            <a:ext cx="835236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Useful Python Libraries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13688" y="2835913"/>
            <a:ext cx="5584275" cy="633602"/>
            <a:chOff x="404368" y="2835913"/>
            <a:chExt cx="5584275" cy="633602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4368" y="2835913"/>
              <a:ext cx="625856" cy="63360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6160" y="2859024"/>
              <a:ext cx="425975" cy="60701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00632" y="2835913"/>
              <a:ext cx="633602" cy="63360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5041" y="2835913"/>
              <a:ext cx="633602" cy="63360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356448" y="3678428"/>
            <a:ext cx="923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13842" y="3678428"/>
            <a:ext cx="917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pandas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73180" y="3678428"/>
            <a:ext cx="1307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m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tpl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tlib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66431" y="3678428"/>
            <a:ext cx="10299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se</a:t>
            </a:r>
            <a:r>
              <a:rPr sz="2400" dirty="0">
                <a:latin typeface="Calibri"/>
                <a:cs typeface="Calibri"/>
              </a:rPr>
              <a:t>ab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600460"/>
            <a:ext cx="293408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NumPy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19914" y="2133600"/>
            <a:ext cx="8128885" cy="24032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spcBef>
                <a:spcPts val="100"/>
              </a:spcBef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Fundamental package for scientific computing</a:t>
            </a:r>
          </a:p>
          <a:p>
            <a:pPr marL="287020" indent="-274320">
              <a:spcBef>
                <a:spcPts val="25"/>
              </a:spcBef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Exceptionally fast – written in C</a:t>
            </a:r>
          </a:p>
          <a:p>
            <a:pPr marL="287020" indent="-274320">
              <a:spcBef>
                <a:spcPts val="20"/>
              </a:spcBef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Main data structure:</a:t>
            </a:r>
          </a:p>
          <a:p>
            <a:pPr marL="469900" lvl="1" indent="-228600">
              <a:lnSpc>
                <a:spcPts val="2395"/>
              </a:lnSpc>
              <a:spcBef>
                <a:spcPts val="20"/>
              </a:spcBef>
              <a:buClr>
                <a:srgbClr val="55596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Arial MT"/>
              </a:rPr>
              <a:t>ndarray : n-dimensional arrays of homogeneous data types</a:t>
            </a:r>
          </a:p>
          <a:p>
            <a:pPr marL="287020" indent="-274320">
              <a:lnSpc>
                <a:spcPts val="2625"/>
              </a:lnSpc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Data manipulation ≈ NumPy array manipulation</a:t>
            </a:r>
          </a:p>
          <a:p>
            <a:pPr marL="287020" indent="-274320">
              <a:lnSpc>
                <a:spcPts val="2630"/>
              </a:lnSpc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Used in other libraries - Matplotlib, pandas, scikit- learn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685800"/>
            <a:ext cx="270548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Pandas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47800" y="2209800"/>
            <a:ext cx="8991600" cy="34906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spcBef>
                <a:spcPts val="100"/>
              </a:spcBef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Fundamental tool for handling and analyzing input data</a:t>
            </a:r>
          </a:p>
          <a:p>
            <a:pPr marL="287020" indent="-274320">
              <a:spcBef>
                <a:spcPts val="25"/>
              </a:spcBef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Particularly suited for tabular data</a:t>
            </a:r>
          </a:p>
          <a:p>
            <a:pPr marL="287020" indent="-274320">
              <a:spcBef>
                <a:spcPts val="20"/>
              </a:spcBef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Implements powerful data operations</a:t>
            </a:r>
          </a:p>
          <a:p>
            <a:pPr marL="287020" indent="-274320">
              <a:spcBef>
                <a:spcPts val="25"/>
              </a:spcBef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Main data structures:</a:t>
            </a:r>
          </a:p>
          <a:p>
            <a:pPr marL="287020" lvl="1" indent="-274320">
              <a:lnSpc>
                <a:spcPts val="2615"/>
              </a:lnSpc>
              <a:spcBef>
                <a:spcPts val="10"/>
              </a:spcBef>
              <a:buClr>
                <a:srgbClr val="555960"/>
              </a:buClr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DataFrame: A table with rows and columns</a:t>
            </a:r>
          </a:p>
          <a:p>
            <a:pPr marL="287020" lvl="1" indent="-274320">
              <a:lnSpc>
                <a:spcPts val="2615"/>
              </a:lnSpc>
              <a:buClr>
                <a:srgbClr val="555960"/>
              </a:buClr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Series: A single column</a:t>
            </a:r>
            <a:endParaRPr lang="en-US" sz="2400" dirty="0">
              <a:latin typeface="Arial MT"/>
            </a:endParaRPr>
          </a:p>
          <a:p>
            <a:pPr marL="287020" lvl="1" indent="-274320">
              <a:lnSpc>
                <a:spcPts val="2615"/>
              </a:lnSpc>
              <a:buClr>
                <a:srgbClr val="555960"/>
              </a:buClr>
              <a:buFont typeface="Wingdings"/>
              <a:buChar char=""/>
              <a:tabLst>
                <a:tab pos="286385" algn="l"/>
                <a:tab pos="287020" algn="l"/>
              </a:tabLst>
            </a:pPr>
            <a:endParaRPr lang="en-US" sz="2400" dirty="0">
              <a:latin typeface="Arial MT"/>
            </a:endParaRPr>
          </a:p>
          <a:p>
            <a:pPr marL="287020" lvl="1" indent="-274320">
              <a:lnSpc>
                <a:spcPts val="2615"/>
              </a:lnSpc>
              <a:buClr>
                <a:srgbClr val="555960"/>
              </a:buClr>
              <a:buFont typeface="Wingdings"/>
              <a:buChar char=""/>
              <a:tabLst>
                <a:tab pos="286385" algn="l"/>
                <a:tab pos="287020" algn="l"/>
              </a:tabLst>
            </a:pPr>
            <a:endParaRPr lang="en-US" sz="2400" dirty="0">
              <a:latin typeface="Arial MT"/>
            </a:endParaRPr>
          </a:p>
          <a:p>
            <a:pPr marL="287020" lvl="1" indent="-274320">
              <a:lnSpc>
                <a:spcPts val="2615"/>
              </a:lnSpc>
              <a:buClr>
                <a:srgbClr val="555960"/>
              </a:buClr>
              <a:buFont typeface="Wingdings"/>
              <a:buChar char=""/>
              <a:tabLst>
                <a:tab pos="286385" algn="l"/>
                <a:tab pos="287020" algn="l"/>
              </a:tabLst>
            </a:pPr>
            <a:endParaRPr lang="en-US" sz="2400" dirty="0">
              <a:latin typeface="Arial MT"/>
            </a:endParaRPr>
          </a:p>
          <a:p>
            <a:pPr marL="287020" lvl="1" indent="-274320">
              <a:lnSpc>
                <a:spcPts val="2615"/>
              </a:lnSpc>
              <a:buClr>
                <a:srgbClr val="555960"/>
              </a:buClr>
              <a:buFont typeface="Wingdings"/>
              <a:buChar char=""/>
              <a:tabLst>
                <a:tab pos="286385" algn="l"/>
                <a:tab pos="287020" algn="l"/>
              </a:tabLst>
            </a:pPr>
            <a:endParaRPr lang="en-US" sz="2400" dirty="0">
              <a:latin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8427" y="710199"/>
            <a:ext cx="346748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Matplotlib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71600" y="1828800"/>
            <a:ext cx="7848265" cy="4213055"/>
            <a:chOff x="532639" y="955122"/>
            <a:chExt cx="7848265" cy="42130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1980" y="955122"/>
              <a:ext cx="798924" cy="7989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2639" y="3540641"/>
              <a:ext cx="2244186" cy="15819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3741" y="3476416"/>
              <a:ext cx="2224554" cy="16642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06932" y="3423013"/>
              <a:ext cx="1730336" cy="174516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508125" y="2019422"/>
            <a:ext cx="542607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spcBef>
                <a:spcPts val="100"/>
              </a:spcBef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Used for basic plotting</a:t>
            </a:r>
          </a:p>
          <a:p>
            <a:pPr marL="287020" indent="-274320">
              <a:spcBef>
                <a:spcPts val="25"/>
              </a:spcBef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Highly customizable</a:t>
            </a:r>
          </a:p>
          <a:p>
            <a:pPr marL="287020" indent="-274320">
              <a:spcBef>
                <a:spcPts val="20"/>
              </a:spcBef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Works with NumPy and pandas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4580" y="702069"/>
            <a:ext cx="390306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Seaborn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33600" y="1711887"/>
            <a:ext cx="7596653" cy="4517055"/>
            <a:chOff x="763091" y="918949"/>
            <a:chExt cx="7596653" cy="45170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091" y="3462727"/>
              <a:ext cx="1929295" cy="193599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5076" y="3462727"/>
              <a:ext cx="1935994" cy="19292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7059" y="3459815"/>
              <a:ext cx="1976189" cy="197618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26142" y="918949"/>
              <a:ext cx="633602" cy="63360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534580" y="2042404"/>
            <a:ext cx="7499177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spcBef>
                <a:spcPts val="100"/>
              </a:spcBef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Used for statistical data visualization</a:t>
            </a:r>
          </a:p>
          <a:p>
            <a:pPr marL="287020" indent="-274320">
              <a:spcBef>
                <a:spcPts val="25"/>
              </a:spcBef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Uses fewer syntax with good default themes</a:t>
            </a:r>
          </a:p>
          <a:p>
            <a:pPr marL="287020" indent="-274320">
              <a:spcBef>
                <a:spcPts val="20"/>
              </a:spcBef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Integrated to work great with pandas data-frame</a:t>
            </a:r>
          </a:p>
          <a:p>
            <a:pPr marL="287020" indent="-274320">
              <a:spcBef>
                <a:spcPts val="25"/>
              </a:spcBef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Uses Matplotlib under the hood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663" y="742316"/>
            <a:ext cx="5946140" cy="756919"/>
          </a:xfrm>
        </p:spPr>
        <p:txBody>
          <a:bodyPr/>
          <a:lstStyle/>
          <a:p>
            <a:r>
              <a:rPr lang="en-GB" dirty="0"/>
              <a:t>Benefits of </a:t>
            </a:r>
            <a:r>
              <a:rPr lang="en-GB" dirty="0" err="1"/>
              <a:t>Seaborn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999" y="1797049"/>
            <a:ext cx="10160000" cy="3323987"/>
          </a:xfrm>
        </p:spPr>
        <p:txBody>
          <a:bodyPr/>
          <a:lstStyle/>
          <a:p>
            <a:pPr marL="12700" algn="l" rtl="0">
              <a:tabLst>
                <a:tab pos="286385" algn="l"/>
                <a:tab pos="287020" algn="l"/>
              </a:tabLst>
            </a:pPr>
            <a:r>
              <a:rPr lang="en-GB" kern="1200" dirty="0">
                <a:cs typeface="+mn-cs"/>
              </a:rPr>
              <a:t>Seaborn offers:</a:t>
            </a:r>
          </a:p>
          <a:p>
            <a:pPr marL="12700" algn="l" rtl="0" fontAlgn="base">
              <a:tabLst>
                <a:tab pos="286385" algn="l"/>
                <a:tab pos="287020" algn="l"/>
              </a:tabLst>
            </a:pPr>
            <a:r>
              <a:rPr lang="en-GB" kern="1200" dirty="0">
                <a:cs typeface="+mn-cs"/>
              </a:rPr>
              <a:t>	- Using default themes that are aesthetically pleasing.</a:t>
            </a:r>
          </a:p>
          <a:p>
            <a:pPr marL="12700" algn="l" rtl="0" fontAlgn="base">
              <a:tabLst>
                <a:tab pos="286385" algn="l"/>
                <a:tab pos="287020" algn="l"/>
              </a:tabLst>
            </a:pPr>
            <a:r>
              <a:rPr lang="en-GB" kern="1200" dirty="0">
                <a:cs typeface="+mn-cs"/>
              </a:rPr>
              <a:t>	- Setting custom colour palettes.</a:t>
            </a:r>
          </a:p>
          <a:p>
            <a:pPr marL="12700" algn="l" rtl="0" fontAlgn="base">
              <a:tabLst>
                <a:tab pos="286385" algn="l"/>
                <a:tab pos="287020" algn="l"/>
              </a:tabLst>
            </a:pPr>
            <a:r>
              <a:rPr lang="en-GB" kern="1200" dirty="0">
                <a:cs typeface="+mn-cs"/>
              </a:rPr>
              <a:t>	- Making attractive statistical plots.</a:t>
            </a:r>
          </a:p>
          <a:p>
            <a:pPr marL="12700" algn="l" rtl="0" fontAlgn="base">
              <a:tabLst>
                <a:tab pos="286385" algn="l"/>
                <a:tab pos="287020" algn="l"/>
              </a:tabLst>
            </a:pPr>
            <a:r>
              <a:rPr lang="en-GB" kern="1200" dirty="0">
                <a:cs typeface="+mn-cs"/>
              </a:rPr>
              <a:t>	- Easily and flexibly displaying distributions.</a:t>
            </a:r>
          </a:p>
          <a:p>
            <a:pPr marL="12700" algn="l" rtl="0" fontAlgn="base">
              <a:tabLst>
                <a:tab pos="286385" algn="l"/>
                <a:tab pos="287020" algn="l"/>
              </a:tabLst>
            </a:pPr>
            <a:r>
              <a:rPr lang="en-GB" kern="1200" dirty="0">
                <a:cs typeface="+mn-cs"/>
              </a:rPr>
              <a:t>	- Visualising information from matrices and </a:t>
            </a:r>
            <a:r>
              <a:rPr lang="en-GB" kern="1200" dirty="0" err="1">
                <a:cs typeface="+mn-cs"/>
              </a:rPr>
              <a:t>DataFrames</a:t>
            </a:r>
            <a:r>
              <a:rPr lang="en-GB" kern="1200" dirty="0">
                <a:cs typeface="+mn-cs"/>
              </a:rPr>
              <a:t>.</a:t>
            </a:r>
          </a:p>
          <a:p>
            <a:pPr marL="12700" algn="l" rtl="0" fontAlgn="base">
              <a:tabLst>
                <a:tab pos="286385" algn="l"/>
                <a:tab pos="287020" algn="l"/>
              </a:tabLst>
            </a:pPr>
            <a:r>
              <a:rPr lang="en-GB" kern="1200" dirty="0">
                <a:cs typeface="+mn-cs"/>
              </a:rPr>
              <a:t>The last three points have led to Seaborn becoming the exploratory data analysis tool of choice for many Python users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5943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762000"/>
            <a:ext cx="483908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Types of Plots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1600" y="2209800"/>
            <a:ext cx="259080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spcBef>
                <a:spcPts val="100"/>
              </a:spcBef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Line plots</a:t>
            </a:r>
          </a:p>
          <a:p>
            <a:pPr marL="287020" indent="-274320">
              <a:spcBef>
                <a:spcPts val="25"/>
              </a:spcBef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Bar plots</a:t>
            </a:r>
          </a:p>
          <a:p>
            <a:pPr marL="287020" indent="-274320">
              <a:spcBef>
                <a:spcPts val="20"/>
              </a:spcBef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Scatter plots</a:t>
            </a:r>
          </a:p>
          <a:p>
            <a:pPr marL="287020" indent="-274320">
              <a:spcBef>
                <a:spcPts val="25"/>
              </a:spcBef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Box plots</a:t>
            </a:r>
          </a:p>
          <a:p>
            <a:pPr marL="287020" indent="-274320"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Histograms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1"/>
            <a:ext cx="2804160" cy="28341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spcBef>
                <a:spcPts val="50"/>
              </a:spcBef>
            </a:pPr>
            <a:r>
              <a:rPr dirty="0"/>
              <a:t>17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685800"/>
            <a:ext cx="344698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Line plots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7411" y="2362200"/>
            <a:ext cx="3037561" cy="196879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13480" y="2133600"/>
            <a:ext cx="5011119" cy="22413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spcBef>
                <a:spcPts val="100"/>
              </a:spcBef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Used for numeric data</a:t>
            </a:r>
          </a:p>
          <a:p>
            <a:pPr marL="287020" indent="-274320">
              <a:spcBef>
                <a:spcPts val="25"/>
              </a:spcBef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Used to show trends</a:t>
            </a:r>
          </a:p>
          <a:p>
            <a:pPr marL="287020" marR="5080" indent="-274320">
              <a:lnSpc>
                <a:spcPct val="100800"/>
              </a:lnSpc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Compare two or more  different variables over time</a:t>
            </a:r>
          </a:p>
          <a:p>
            <a:pPr marL="287020" marR="686435" indent="-274320">
              <a:lnSpc>
                <a:spcPts val="2810"/>
              </a:lnSpc>
              <a:spcBef>
                <a:spcPts val="150"/>
              </a:spcBef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Could be used to make  predictions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1"/>
            <a:ext cx="2804160" cy="28341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spcBef>
                <a:spcPts val="50"/>
              </a:spcBef>
            </a:pPr>
            <a:r>
              <a:rPr dirty="0"/>
              <a:t>18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5887-DDE5-8947-22FF-57949921B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018" y="930909"/>
            <a:ext cx="9263381" cy="1477328"/>
          </a:xfrm>
        </p:spPr>
        <p:txBody>
          <a:bodyPr/>
          <a:lstStyle/>
          <a:p>
            <a:r>
              <a:rPr lang="en-US" dirty="0"/>
              <a:t>Visualization using Matplotlib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BA6F7B-60B2-FB36-8845-FC88547AE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6000" y="1797050"/>
            <a:ext cx="10160000" cy="39401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l">
              <a:buNone/>
            </a:pP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 algn="l">
              <a:buNone/>
            </a:pPr>
            <a:endParaRPr lang="en-US" sz="2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462957-6556-DCBC-792C-7723C2CCDA9E}"/>
              </a:ext>
            </a:extLst>
          </p:cNvPr>
          <p:cNvSpPr/>
          <p:nvPr/>
        </p:nvSpPr>
        <p:spPr>
          <a:xfrm>
            <a:off x="1176018" y="316697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Create a dataset</a:t>
            </a:r>
          </a:p>
          <a:p>
            <a:r>
              <a:rPr lang="en-US" dirty="0"/>
              <a:t>x = </a:t>
            </a:r>
            <a:r>
              <a:rPr lang="en-US" dirty="0" err="1"/>
              <a:t>np.linspace</a:t>
            </a:r>
            <a:r>
              <a:rPr lang="en-US" dirty="0"/>
              <a:t>(0, 20, 10)</a:t>
            </a:r>
          </a:p>
          <a:p>
            <a:r>
              <a:rPr lang="en-US" dirty="0"/>
              <a:t>y = x ** 2</a:t>
            </a:r>
          </a:p>
          <a:p>
            <a:r>
              <a:rPr lang="en-US" dirty="0"/>
              <a:t>print((</a:t>
            </a:r>
            <a:r>
              <a:rPr lang="en-US" dirty="0" err="1"/>
              <a:t>x,y</a:t>
            </a:r>
            <a:r>
              <a:rPr lang="en-US" dirty="0"/>
              <a:t>))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215066-F939-8F64-EE51-7CBAEB8756D5}"/>
              </a:ext>
            </a:extLst>
          </p:cNvPr>
          <p:cNvSpPr txBox="1">
            <a:spLocks/>
          </p:cNvSpPr>
          <p:nvPr/>
        </p:nvSpPr>
        <p:spPr>
          <a:xfrm>
            <a:off x="1176018" y="1913854"/>
            <a:ext cx="6105194" cy="12150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0">
              <a:defRPr sz="24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1200" dirty="0">
                <a:solidFill>
                  <a:schemeClr val="tx2"/>
                </a:solidFill>
                <a:latin typeface="+mn-lt"/>
                <a:cs typeface="+mn-cs"/>
              </a:rPr>
              <a:t>import </a:t>
            </a:r>
            <a:r>
              <a:rPr lang="en-US" kern="1200" dirty="0" err="1">
                <a:solidFill>
                  <a:schemeClr val="tx2"/>
                </a:solidFill>
                <a:latin typeface="+mn-lt"/>
                <a:cs typeface="+mn-cs"/>
              </a:rPr>
              <a:t>matplotlib.pyplot</a:t>
            </a:r>
            <a:r>
              <a:rPr lang="en-US" kern="1200" dirty="0">
                <a:solidFill>
                  <a:schemeClr val="tx2"/>
                </a:solidFill>
                <a:latin typeface="+mn-lt"/>
                <a:cs typeface="+mn-cs"/>
              </a:rPr>
              <a:t> as </a:t>
            </a:r>
            <a:r>
              <a:rPr lang="en-US" kern="1200" dirty="0" err="1">
                <a:solidFill>
                  <a:schemeClr val="tx2"/>
                </a:solidFill>
                <a:latin typeface="+mn-lt"/>
                <a:cs typeface="+mn-cs"/>
              </a:rPr>
              <a:t>plt</a:t>
            </a:r>
            <a:endParaRPr lang="en-US" kern="1200" dirty="0">
              <a:solidFill>
                <a:schemeClr val="tx2"/>
              </a:solidFill>
              <a:latin typeface="+mn-lt"/>
              <a:cs typeface="+mn-cs"/>
            </a:endParaRPr>
          </a:p>
          <a:p>
            <a:r>
              <a:rPr lang="en-US" kern="0" dirty="0">
                <a:solidFill>
                  <a:schemeClr val="tx2"/>
                </a:solidFill>
              </a:rPr>
              <a:t>%matplotlib inline</a:t>
            </a:r>
          </a:p>
          <a:p>
            <a:r>
              <a:rPr lang="en-US" kern="0" dirty="0">
                <a:solidFill>
                  <a:schemeClr val="tx2"/>
                </a:solidFill>
              </a:rPr>
              <a:t>import </a:t>
            </a:r>
            <a:r>
              <a:rPr lang="en-US" kern="0" dirty="0" err="1">
                <a:solidFill>
                  <a:schemeClr val="tx2"/>
                </a:solidFill>
              </a:rPr>
              <a:t>numpy</a:t>
            </a:r>
            <a:r>
              <a:rPr lang="en-US" kern="0" dirty="0">
                <a:solidFill>
                  <a:schemeClr val="tx2"/>
                </a:solidFill>
              </a:rPr>
              <a:t> as np</a:t>
            </a:r>
            <a:endParaRPr lang="en-US" kern="1200" dirty="0">
              <a:solidFill>
                <a:schemeClr val="tx2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0473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D6CB-FE82-6C46-8AA4-FFEA888B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en-US" b="1" dirty="0" err="1"/>
              <a:t>plt.figure</a:t>
            </a:r>
            <a:r>
              <a:rPr lang="en-US" b="1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E568A-8C58-D30E-903D-25DDE80608C6}"/>
              </a:ext>
            </a:extLst>
          </p:cNvPr>
          <p:cNvSpPr/>
          <p:nvPr/>
        </p:nvSpPr>
        <p:spPr>
          <a:xfrm>
            <a:off x="1365480" y="1883687"/>
            <a:ext cx="3010973" cy="3448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 err="1"/>
              <a:t>plt.figure</a:t>
            </a:r>
            <a:r>
              <a:rPr lang="en-US" sz="2800" dirty="0"/>
              <a:t>()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 err="1"/>
              <a:t>plt.plot</a:t>
            </a:r>
            <a:r>
              <a:rPr lang="en-US" sz="2800" dirty="0"/>
              <a:t>(x, y, ‘b')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 err="1"/>
              <a:t>plt.xlabel</a:t>
            </a:r>
            <a:r>
              <a:rPr lang="en-US" sz="2800" dirty="0"/>
              <a:t>('x-axis')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 err="1"/>
              <a:t>plt.ylabel</a:t>
            </a:r>
            <a:r>
              <a:rPr lang="en-US" sz="2800" dirty="0"/>
              <a:t>('y-axis')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 err="1"/>
              <a:t>plt.title</a:t>
            </a:r>
            <a:r>
              <a:rPr lang="en-US" sz="2800" dirty="0"/>
              <a:t>('This is a demo plot')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 err="1"/>
              <a:t>plt.show</a:t>
            </a:r>
            <a:r>
              <a:rPr lang="en-US" sz="2800" dirty="0"/>
              <a:t>()</a:t>
            </a:r>
          </a:p>
        </p:txBody>
      </p:sp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A4A0A0E4-2F5D-CF43-1748-080ACC4F4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725" y="2209800"/>
            <a:ext cx="5571503" cy="398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2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30909"/>
            <a:ext cx="2087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O</a:t>
            </a:r>
            <a:r>
              <a:rPr spc="-50" dirty="0"/>
              <a:t>ut</a:t>
            </a:r>
            <a:r>
              <a:rPr spc="-55" dirty="0"/>
              <a:t>li</a:t>
            </a:r>
            <a:r>
              <a:rPr spc="-50" dirty="0"/>
              <a:t>n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40016"/>
            <a:ext cx="7602220" cy="5396990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368300" indent="-356235">
              <a:lnSpc>
                <a:spcPct val="100000"/>
              </a:lnSpc>
              <a:spcBef>
                <a:spcPts val="1905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lang="en-US" sz="2800" dirty="0">
                <a:latin typeface="Arial MT"/>
                <a:cs typeface="Arial MT"/>
              </a:rPr>
              <a:t>Data exploration step</a:t>
            </a:r>
          </a:p>
          <a:p>
            <a:pPr marL="368300" indent="-356235">
              <a:lnSpc>
                <a:spcPct val="100000"/>
              </a:lnSpc>
              <a:spcBef>
                <a:spcPts val="1905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lang="en-US" sz="2800" dirty="0">
                <a:latin typeface="Arial MT"/>
                <a:cs typeface="Arial MT"/>
              </a:rPr>
              <a:t>Exploratory Data Analysis in Pandas</a:t>
            </a:r>
          </a:p>
          <a:p>
            <a:pPr marL="368300" indent="-356235">
              <a:lnSpc>
                <a:spcPct val="100000"/>
              </a:lnSpc>
              <a:spcBef>
                <a:spcPts val="1905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lang="en-US" sz="2800" dirty="0">
                <a:latin typeface="Arial MT"/>
                <a:cs typeface="Arial MT"/>
              </a:rPr>
              <a:t>Data Visualization in Python</a:t>
            </a:r>
          </a:p>
          <a:p>
            <a:pPr marL="1282700" lvl="2" indent="-356235">
              <a:spcBef>
                <a:spcPts val="1905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lang="en-US" sz="2800" dirty="0">
                <a:latin typeface="Arial MT"/>
                <a:cs typeface="Arial MT"/>
              </a:rPr>
              <a:t>Matplotlib</a:t>
            </a:r>
          </a:p>
          <a:p>
            <a:pPr marL="1282700" lvl="2" indent="-356235">
              <a:spcBef>
                <a:spcPts val="1905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r>
              <a:rPr lang="en-US" sz="2800" dirty="0">
                <a:latin typeface="Arial MT"/>
                <a:cs typeface="Arial MT"/>
              </a:rPr>
              <a:t>Seaborn</a:t>
            </a:r>
          </a:p>
          <a:p>
            <a:pPr marL="368300" indent="-356235">
              <a:lnSpc>
                <a:spcPct val="100000"/>
              </a:lnSpc>
              <a:spcBef>
                <a:spcPts val="1905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endParaRPr lang="en-US" sz="2800" dirty="0">
              <a:latin typeface="Arial MT"/>
              <a:cs typeface="Arial MT"/>
            </a:endParaRPr>
          </a:p>
          <a:p>
            <a:pPr marL="368300" indent="-356235">
              <a:lnSpc>
                <a:spcPct val="100000"/>
              </a:lnSpc>
              <a:spcBef>
                <a:spcPts val="1905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endParaRPr lang="en-US" sz="2800" dirty="0">
              <a:latin typeface="Arial MT"/>
              <a:cs typeface="Arial MT"/>
            </a:endParaRPr>
          </a:p>
          <a:p>
            <a:pPr marL="368300" indent="-356235">
              <a:lnSpc>
                <a:spcPct val="100000"/>
              </a:lnSpc>
              <a:spcBef>
                <a:spcPts val="1905"/>
              </a:spcBef>
              <a:buClr>
                <a:srgbClr val="5B9BD4"/>
              </a:buClr>
              <a:buChar char="•"/>
              <a:tabLst>
                <a:tab pos="368300" algn="l"/>
                <a:tab pos="368935" algn="l"/>
              </a:tabLst>
            </a:pPr>
            <a:endParaRPr lang="en-US"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392E-5A0E-D945-9C2E-0345F0E8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019" y="930909"/>
            <a:ext cx="10160000" cy="756919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b="1" dirty="0" err="1"/>
              <a:t>plt.subplot</a:t>
            </a:r>
            <a:r>
              <a:rPr lang="en-US" b="1" dirty="0"/>
              <a:t>(</a:t>
            </a:r>
            <a:r>
              <a:rPr lang="en-US" b="1" dirty="0" err="1"/>
              <a:t>nrows</a:t>
            </a:r>
            <a:r>
              <a:rPr lang="en-US" b="1" dirty="0"/>
              <a:t>=1,ncols=2,1)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7FABC-36CE-3148-AC17-42E890737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plt.subplot</a:t>
            </a:r>
            <a:r>
              <a:rPr lang="en-US" dirty="0"/>
              <a:t>(1,2,1)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A725C0-B42D-074C-96AE-A04DFD0DB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26" y="3125893"/>
            <a:ext cx="2321869" cy="29701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518E92-36E0-8D43-BFA0-447B3441BDA5}"/>
              </a:ext>
            </a:extLst>
          </p:cNvPr>
          <p:cNvSpPr/>
          <p:nvPr/>
        </p:nvSpPr>
        <p:spPr>
          <a:xfrm>
            <a:off x="4077729" y="1991439"/>
            <a:ext cx="20182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plt.subplot</a:t>
            </a:r>
            <a:r>
              <a:rPr lang="en-US" dirty="0"/>
              <a:t>(1,2,1)</a:t>
            </a:r>
          </a:p>
          <a:p>
            <a:r>
              <a:rPr lang="en-US" dirty="0" err="1"/>
              <a:t>plt.plot</a:t>
            </a:r>
            <a:r>
              <a:rPr lang="en-US" dirty="0"/>
              <a:t>(x, y, 'r*-')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96DEA4-3CDB-AA40-B3FE-35016C570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721" y="3048000"/>
            <a:ext cx="2299436" cy="29701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FEA5EB-B03B-5A4C-9F82-2222EE0B5AAC}"/>
              </a:ext>
            </a:extLst>
          </p:cNvPr>
          <p:cNvSpPr/>
          <p:nvPr/>
        </p:nvSpPr>
        <p:spPr>
          <a:xfrm>
            <a:off x="6985104" y="1812042"/>
            <a:ext cx="22036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plt.subplot</a:t>
            </a:r>
            <a:r>
              <a:rPr lang="en-US" dirty="0"/>
              <a:t>(1,2,1)</a:t>
            </a:r>
          </a:p>
          <a:p>
            <a:r>
              <a:rPr lang="en-US" dirty="0" err="1"/>
              <a:t>plt.plot</a:t>
            </a:r>
            <a:r>
              <a:rPr lang="en-US" dirty="0"/>
              <a:t>(x, y, 'r*-')</a:t>
            </a:r>
          </a:p>
          <a:p>
            <a:r>
              <a:rPr lang="en-US" dirty="0" err="1"/>
              <a:t>plt.subplot</a:t>
            </a:r>
            <a:r>
              <a:rPr lang="en-US" dirty="0"/>
              <a:t>(1,2,2)</a:t>
            </a:r>
          </a:p>
          <a:p>
            <a:r>
              <a:rPr lang="en-US" dirty="0" err="1"/>
              <a:t>plt.plot</a:t>
            </a:r>
            <a:r>
              <a:rPr lang="en-US" dirty="0"/>
              <a:t>(y, x, 'b--');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BF6F37-FA02-EA46-BE9F-6AEB40950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757" y="3027363"/>
            <a:ext cx="47117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1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762000"/>
            <a:ext cx="369608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Bar plots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4600" y="2254286"/>
            <a:ext cx="3406672" cy="23494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43000" y="2057400"/>
            <a:ext cx="4343400" cy="296645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7020" marR="5080" indent="-274320">
              <a:lnSpc>
                <a:spcPct val="100800"/>
              </a:lnSpc>
              <a:spcBef>
                <a:spcPts val="75"/>
              </a:spcBef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Used for nominal or ordinal  categories</a:t>
            </a:r>
          </a:p>
          <a:p>
            <a:pPr marL="287020" marR="522605" indent="-274320">
              <a:lnSpc>
                <a:spcPct val="100800"/>
              </a:lnSpc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Compare data amongst  different categories</a:t>
            </a:r>
          </a:p>
          <a:p>
            <a:pPr marL="287020" marR="791845" indent="-274320">
              <a:lnSpc>
                <a:spcPts val="2810"/>
              </a:lnSpc>
              <a:spcBef>
                <a:spcPts val="155"/>
              </a:spcBef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Ideal for more than 3  categories</a:t>
            </a:r>
          </a:p>
          <a:p>
            <a:pPr marL="287020" marR="916940" indent="-274320">
              <a:lnSpc>
                <a:spcPts val="2900"/>
              </a:lnSpc>
              <a:spcBef>
                <a:spcPts val="20"/>
              </a:spcBef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Can show large data  changes over time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1"/>
            <a:ext cx="2804160" cy="28341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spcBef>
                <a:spcPts val="50"/>
              </a:spcBef>
            </a:pPr>
            <a:r>
              <a:rPr dirty="0"/>
              <a:t>19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685800"/>
            <a:ext cx="415328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Scatter plots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5319" y="2057400"/>
            <a:ext cx="4409681" cy="334386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7020" marR="398145" indent="-274320">
              <a:lnSpc>
                <a:spcPct val="100800"/>
              </a:lnSpc>
              <a:spcBef>
                <a:spcPts val="75"/>
              </a:spcBef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Used to visualize relation  between two numeric  variables</a:t>
            </a:r>
          </a:p>
          <a:p>
            <a:pPr marL="287020" marR="5080" indent="-274320">
              <a:lnSpc>
                <a:spcPct val="100800"/>
              </a:lnSpc>
              <a:spcBef>
                <a:spcPts val="25"/>
              </a:spcBef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Used to visualize correlation  in a large data set</a:t>
            </a:r>
          </a:p>
          <a:p>
            <a:pPr marL="287020" marR="270510" indent="-274320">
              <a:lnSpc>
                <a:spcPct val="100800"/>
              </a:lnSpc>
              <a:spcBef>
                <a:spcPts val="5"/>
              </a:spcBef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Predict behavior of  dependent variable based  on the measure of the  independent variable.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1"/>
            <a:ext cx="2804160" cy="28341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spcBef>
                <a:spcPts val="50"/>
              </a:spcBef>
            </a:pPr>
            <a:r>
              <a:rPr dirty="0"/>
              <a:t>20</a:t>
            </a:r>
          </a:p>
        </p:txBody>
      </p:sp>
      <p:pic>
        <p:nvPicPr>
          <p:cNvPr id="7" name="Picture 6" descr="Chart, scatter chart">
            <a:extLst>
              <a:ext uri="{FF2B5EF4-FFF2-40B4-BE49-F238E27FC236}">
                <a16:creationId xmlns:a16="http://schemas.microsoft.com/office/drawing/2014/main" id="{73A8813B-529D-0D8B-6230-E8E21E84A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035" y="2362200"/>
            <a:ext cx="4698413" cy="314920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457200"/>
            <a:ext cx="369379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Box plots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05600" y="1905000"/>
            <a:ext cx="4114800" cy="20360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92785" y="2134552"/>
            <a:ext cx="4498415" cy="258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spcBef>
                <a:spcPts val="100"/>
              </a:spcBef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aka whisker plot</a:t>
            </a:r>
          </a:p>
          <a:p>
            <a:pPr marL="287020" marR="390525" indent="-274320">
              <a:lnSpc>
                <a:spcPct val="100800"/>
              </a:lnSpc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Statistical graph used on  sets of numerical data</a:t>
            </a:r>
          </a:p>
          <a:p>
            <a:pPr marL="287020" marR="370205" indent="-274320">
              <a:spcBef>
                <a:spcPts val="25"/>
              </a:spcBef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Shows the range, spread  and center</a:t>
            </a:r>
          </a:p>
          <a:p>
            <a:pPr marL="287020" marR="5080" indent="-274320">
              <a:lnSpc>
                <a:spcPts val="2900"/>
              </a:lnSpc>
              <a:spcBef>
                <a:spcPts val="5"/>
              </a:spcBef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Used to compare data from  different categories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1"/>
            <a:ext cx="2804160" cy="28341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spcBef>
                <a:spcPts val="50"/>
              </a:spcBef>
            </a:pPr>
            <a:r>
              <a:rPr dirty="0"/>
              <a:t>21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CAAF75A2-4F8A-AB32-F273-1AC6926A4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30757"/>
            <a:ext cx="4990093" cy="237947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676" y="762000"/>
            <a:ext cx="344682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Histograms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57429" y="2135120"/>
            <a:ext cx="5037279" cy="258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spcBef>
                <a:spcPts val="100"/>
              </a:spcBef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Used for continuous data</a:t>
            </a:r>
          </a:p>
          <a:p>
            <a:pPr marL="287020" marR="314325" indent="-274320">
              <a:lnSpc>
                <a:spcPct val="100800"/>
              </a:lnSpc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Displays the frequency  distribution (shape)</a:t>
            </a:r>
          </a:p>
          <a:p>
            <a:pPr marL="287020" marR="444500" indent="-274320">
              <a:spcBef>
                <a:spcPts val="25"/>
              </a:spcBef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Summarize large data  sets graphically</a:t>
            </a:r>
          </a:p>
          <a:p>
            <a:pPr marL="287020" marR="891540" indent="-274320">
              <a:lnSpc>
                <a:spcPts val="2900"/>
              </a:lnSpc>
              <a:spcBef>
                <a:spcPts val="5"/>
              </a:spcBef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Compare multiple  distributions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0302240" y="6377941"/>
            <a:ext cx="2804160" cy="28341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spcBef>
                <a:spcPts val="50"/>
              </a:spcBef>
            </a:pPr>
            <a:r>
              <a:rPr dirty="0"/>
              <a:t>22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734F9455-A2BB-A5D2-CF22-CD49F0317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981200"/>
            <a:ext cx="5074930" cy="380391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018" y="930909"/>
            <a:ext cx="8272781" cy="756919"/>
          </a:xfrm>
        </p:spPr>
        <p:txBody>
          <a:bodyPr/>
          <a:lstStyle/>
          <a:p>
            <a:r>
              <a:rPr lang="en-GB" dirty="0"/>
              <a:t>Plotting with Seaborn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2057400"/>
            <a:ext cx="10160000" cy="1107996"/>
          </a:xfrm>
        </p:spPr>
        <p:txBody>
          <a:bodyPr/>
          <a:lstStyle/>
          <a:p>
            <a:pPr marL="287020" indent="-274320" algn="l" rtl="0"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lang="en-GB" kern="1200" dirty="0">
                <a:cs typeface="+mn-cs"/>
              </a:rPr>
              <a:t>One of </a:t>
            </a:r>
            <a:r>
              <a:rPr lang="en-GB" kern="1200" dirty="0" err="1">
                <a:cs typeface="+mn-cs"/>
              </a:rPr>
              <a:t>Seaborn's</a:t>
            </a:r>
            <a:r>
              <a:rPr lang="en-GB" kern="1200" dirty="0">
                <a:cs typeface="+mn-cs"/>
              </a:rPr>
              <a:t> greatest strengths is its diversity of plotting functions. </a:t>
            </a:r>
          </a:p>
          <a:p>
            <a:pPr marL="287020" indent="-274320" algn="l" rtl="0"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lang="en-GB" kern="1200" dirty="0">
                <a:cs typeface="+mn-cs"/>
              </a:rPr>
              <a:t>Most plots can be created with one line of code.</a:t>
            </a:r>
          </a:p>
          <a:p>
            <a:pPr marL="287020" indent="-274320" algn="l" rtl="0"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lang="en-GB" kern="1200" dirty="0">
                <a:cs typeface="+mn-cs"/>
              </a:rPr>
              <a:t>For example….</a:t>
            </a:r>
          </a:p>
        </p:txBody>
      </p:sp>
    </p:spTree>
    <p:extLst>
      <p:ext uri="{BB962C8B-B14F-4D97-AF65-F5344CB8AC3E}">
        <p14:creationId xmlns:p14="http://schemas.microsoft.com/office/powerpoint/2010/main" val="828699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40" y="1630302"/>
            <a:ext cx="10515600" cy="738664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Allow you to plot the distributions of numeric variables.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683" y="2774890"/>
            <a:ext cx="3945166" cy="8237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893" y="2514600"/>
            <a:ext cx="4461424" cy="328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82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Scatter plot</a:t>
            </a:r>
          </a:p>
        </p:txBody>
      </p:sp>
      <p:pic>
        <p:nvPicPr>
          <p:cNvPr id="21" name="Picture 20" descr="Chart, scatter chart">
            <a:extLst>
              <a:ext uri="{FF2B5EF4-FFF2-40B4-BE49-F238E27FC236}">
                <a16:creationId xmlns:a16="http://schemas.microsoft.com/office/drawing/2014/main" id="{C24CBEDE-C965-20EE-05F1-2FBD31713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886" y="2286000"/>
            <a:ext cx="4761905" cy="31492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7AC50A4-B3B0-ADA3-DC4F-61652771A2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25" t="27767" r="51229" b="33325"/>
          <a:stretch/>
        </p:blipFill>
        <p:spPr>
          <a:xfrm>
            <a:off x="783158" y="2286000"/>
            <a:ext cx="5312841" cy="350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69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965" y="251877"/>
            <a:ext cx="10025381" cy="1477328"/>
          </a:xfrm>
        </p:spPr>
        <p:txBody>
          <a:bodyPr/>
          <a:lstStyle/>
          <a:p>
            <a:r>
              <a:rPr lang="en-GB" dirty="0"/>
              <a:t>Other types of graphs: Creating a scatter plot with regression 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55" y="3568267"/>
            <a:ext cx="4800600" cy="257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859" y="2089336"/>
            <a:ext cx="5054605" cy="386299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715167" y="2937164"/>
            <a:ext cx="13853" cy="563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560618" y="3825442"/>
            <a:ext cx="0" cy="8035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16727" y="2937164"/>
            <a:ext cx="4619" cy="5511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288474" y="3799321"/>
            <a:ext cx="0" cy="8035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8055" y="4629006"/>
            <a:ext cx="2011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Seaborn</a:t>
            </a:r>
            <a:r>
              <a:rPr lang="en-GB" dirty="0"/>
              <a:t> “linear model plot” function for creating a scatter graph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39294" y="4602885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variable we want on the y-axis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80838" y="2290833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variable we want on the x-axis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26875" y="2049933"/>
            <a:ext cx="223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our </a:t>
            </a:r>
            <a:r>
              <a:rPr lang="en-GB" dirty="0" err="1"/>
              <a:t>dataframe</a:t>
            </a:r>
            <a:r>
              <a:rPr lang="en-GB" dirty="0"/>
              <a:t> fed to the “data=“ command</a:t>
            </a:r>
          </a:p>
        </p:txBody>
      </p:sp>
    </p:spTree>
    <p:extLst>
      <p:ext uri="{BB962C8B-B14F-4D97-AF65-F5344CB8AC3E}">
        <p14:creationId xmlns:p14="http://schemas.microsoft.com/office/powerpoint/2010/main" val="100434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Agency FB" panose="020B0503020202020204" pitchFamily="34" charset="0"/>
              </a:rPr>
              <a:t>hue</a:t>
            </a:r>
            <a:r>
              <a:rPr lang="en-GB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6904"/>
          </a:xfrm>
        </p:spPr>
        <p:txBody>
          <a:bodyPr/>
          <a:lstStyle/>
          <a:p>
            <a:r>
              <a:rPr lang="en-GB" dirty="0"/>
              <a:t>Another useful function in </a:t>
            </a:r>
            <a:r>
              <a:rPr lang="en-GB" dirty="0" err="1"/>
              <a:t>Seaborn</a:t>
            </a:r>
            <a:r>
              <a:rPr lang="en-GB" dirty="0"/>
              <a:t> is the </a:t>
            </a:r>
            <a:r>
              <a:rPr lang="en-GB" dirty="0">
                <a:latin typeface="Agency FB" panose="020B0503020202020204" pitchFamily="34" charset="0"/>
              </a:rPr>
              <a:t>hue</a:t>
            </a:r>
            <a:r>
              <a:rPr lang="en-GB" dirty="0"/>
              <a:t> function, which enables us to use a variable to colour code our data points.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71" y="3661747"/>
            <a:ext cx="5556426" cy="792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2514600"/>
            <a:ext cx="4829322" cy="361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2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1676400" y="304800"/>
            <a:ext cx="82296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 rtl="0"/>
            <a:r>
              <a:rPr lang="en" dirty="0"/>
              <a:t>Data Exploration </a:t>
            </a:r>
            <a:endParaRPr dirty="0"/>
          </a:p>
        </p:txBody>
      </p:sp>
      <p:sp>
        <p:nvSpPr>
          <p:cNvPr id="83" name="Google Shape;83;p20"/>
          <p:cNvSpPr txBox="1">
            <a:spLocks noGrp="1"/>
          </p:cNvSpPr>
          <p:nvPr>
            <p:ph type="body" idx="1"/>
          </p:nvPr>
        </p:nvSpPr>
        <p:spPr>
          <a:xfrm>
            <a:off x="1219200" y="1981200"/>
            <a:ext cx="9448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/>
              <a:t>During exploratory data analysis you take a deep dive into the data.</a:t>
            </a:r>
          </a:p>
          <a:p>
            <a:pPr mar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/>
              <a:t>Information becomes much easier to grasp when shown in a picture, therefore you mainly use graphical techniques to gain an understanding of your data and the interactions between variables.</a:t>
            </a:r>
          </a:p>
          <a:p>
            <a:pPr mar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/>
              <a:t>The goal isn’t to cleanse the data, but it’s common that you’ll still discover anomalies you missed before, forcing you to take a step back and fix them.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BF53A1-081B-9FC9-A139-7EA0500C38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0" t="27767" r="51229" b="33326"/>
          <a:stretch/>
        </p:blipFill>
        <p:spPr>
          <a:xfrm>
            <a:off x="1260374" y="2133600"/>
            <a:ext cx="5324348" cy="3581400"/>
          </a:xfrm>
          <a:prstGeom prst="rect">
            <a:avLst/>
          </a:prstGeom>
        </p:spPr>
      </p:pic>
      <p:pic>
        <p:nvPicPr>
          <p:cNvPr id="6" name="Picture 5" descr="Logo">
            <a:extLst>
              <a:ext uri="{FF2B5EF4-FFF2-40B4-BE49-F238E27FC236}">
                <a16:creationId xmlns:a16="http://schemas.microsoft.com/office/drawing/2014/main" id="{647D1963-DC46-0026-5D16-14F817F3D5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159" y="2362200"/>
            <a:ext cx="3889179" cy="256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76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9568181" cy="1477328"/>
          </a:xfrm>
        </p:spPr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DataFrames</a:t>
            </a:r>
            <a:r>
              <a:rPr lang="en-GB" dirty="0"/>
              <a:t> with </a:t>
            </a:r>
            <a:r>
              <a:rPr lang="en-GB" dirty="0" err="1"/>
              <a:t>countplot</a:t>
            </a:r>
            <a:r>
              <a:rPr lang="en-GB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4FC9C-9D3E-0CF4-B2BC-E66B8BF845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26" t="28878" r="18749" b="27767"/>
          <a:stretch/>
        </p:blipFill>
        <p:spPr>
          <a:xfrm>
            <a:off x="1480038" y="2057400"/>
            <a:ext cx="923192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80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9568181" cy="1477328"/>
          </a:xfrm>
        </p:spPr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DataFrames</a:t>
            </a:r>
            <a:r>
              <a:rPr lang="en-GB" dirty="0"/>
              <a:t> with </a:t>
            </a:r>
            <a:r>
              <a:rPr lang="en-GB" dirty="0" err="1"/>
              <a:t>countplot</a:t>
            </a:r>
            <a:r>
              <a:rPr lang="en-GB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DA68A-F4CF-B0A0-D17F-5A4048B811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51" t="25544" r="29374" b="14426"/>
          <a:stretch/>
        </p:blipFill>
        <p:spPr>
          <a:xfrm>
            <a:off x="3270885" y="1828800"/>
            <a:ext cx="5312410" cy="42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81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box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089" y="2165862"/>
            <a:ext cx="2971050" cy="4298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0" y="1445495"/>
            <a:ext cx="69723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75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842" y="3124200"/>
            <a:ext cx="6691158" cy="3352800"/>
          </a:xfrm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>
                <a:latin typeface="Agency FB" panose="020B0503020202020204" pitchFamily="34" charset="0"/>
              </a:rPr>
              <a:t>total, stage, and legendary </a:t>
            </a:r>
            <a:r>
              <a:rPr lang="en-GB" dirty="0"/>
              <a:t>entries are not combat stats so we should remove them.</a:t>
            </a:r>
          </a:p>
          <a:p>
            <a:r>
              <a:rPr lang="en-GB" dirty="0"/>
              <a:t>Pandas makes this easy to do, we just create a new </a:t>
            </a:r>
            <a:r>
              <a:rPr lang="en-GB" dirty="0" err="1"/>
              <a:t>dataframe</a:t>
            </a:r>
            <a:endParaRPr lang="en-GB" dirty="0"/>
          </a:p>
          <a:p>
            <a:r>
              <a:rPr lang="en-GB" dirty="0"/>
              <a:t>We just use Pandas’ </a:t>
            </a:r>
            <a:r>
              <a:rPr lang="en-GB" dirty="0">
                <a:latin typeface="Agency FB" panose="020B0503020202020204" pitchFamily="34" charset="0"/>
              </a:rPr>
              <a:t>.drop() </a:t>
            </a:r>
            <a:r>
              <a:rPr lang="en-GB" dirty="0"/>
              <a:t>function to create a </a:t>
            </a:r>
            <a:r>
              <a:rPr lang="en-GB" dirty="0" err="1"/>
              <a:t>dataframe</a:t>
            </a:r>
            <a:r>
              <a:rPr lang="en-GB" dirty="0"/>
              <a:t> that doesn’t include the variables we don’t want.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99827"/>
            <a:ext cx="8500251" cy="523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288" y="2590800"/>
            <a:ext cx="4252758" cy="30790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6CC4DC5-E127-4DD6-95F9-06AA1084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019" y="930909"/>
            <a:ext cx="5946140" cy="756919"/>
          </a:xfrm>
        </p:spPr>
        <p:txBody>
          <a:bodyPr/>
          <a:lstStyle/>
          <a:p>
            <a:r>
              <a:rPr lang="en-GB" dirty="0"/>
              <a:t>A box plot</a:t>
            </a:r>
          </a:p>
        </p:txBody>
      </p:sp>
    </p:spTree>
    <p:extLst>
      <p:ext uri="{BB962C8B-B14F-4D97-AF65-F5344CB8AC3E}">
        <p14:creationId xmlns:p14="http://schemas.microsoft.com/office/powerpoint/2010/main" val="245218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Seaborn’s</a:t>
            </a:r>
            <a:r>
              <a:rPr lang="en-GB" dirty="0"/>
              <a:t> theme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16693"/>
            <a:ext cx="5638800" cy="2398308"/>
          </a:xfrm>
        </p:spPr>
        <p:txBody>
          <a:bodyPr/>
          <a:lstStyle/>
          <a:p>
            <a:r>
              <a:rPr lang="en-GB" dirty="0" err="1"/>
              <a:t>Seaborn</a:t>
            </a:r>
            <a:r>
              <a:rPr lang="en-GB" dirty="0"/>
              <a:t> has a number of themes you can use to alter the appearance of plots.</a:t>
            </a:r>
          </a:p>
          <a:p>
            <a:r>
              <a:rPr lang="en-GB" dirty="0"/>
              <a:t>For example, we can use “</a:t>
            </a:r>
            <a:r>
              <a:rPr lang="en-GB" dirty="0" err="1"/>
              <a:t>whitegrid</a:t>
            </a:r>
            <a:r>
              <a:rPr lang="en-GB" dirty="0"/>
              <a:t>” to add grid lines to our boxplot.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26" y="2034463"/>
            <a:ext cx="6334125" cy="733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976" y="2417965"/>
            <a:ext cx="4773869" cy="353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62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018" y="930909"/>
            <a:ext cx="8653781" cy="756919"/>
          </a:xfrm>
        </p:spPr>
        <p:txBody>
          <a:bodyPr/>
          <a:lstStyle/>
          <a:p>
            <a:r>
              <a:rPr lang="en-GB" dirty="0" err="1"/>
              <a:t>Seaborn’s</a:t>
            </a:r>
            <a:r>
              <a:rPr lang="en-GB" dirty="0"/>
              <a:t> colour palettes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Seaborn allows us to easily set custom colour palettes by providing it with an ordered list of colour hex values.</a:t>
            </a:r>
          </a:p>
          <a:p>
            <a:r>
              <a:rPr lang="en-GB"/>
              <a:t>We first create our colours list.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378746"/>
            <a:ext cx="4670123" cy="364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5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6582"/>
            <a:ext cx="5638800" cy="1843550"/>
          </a:xfrm>
        </p:spPr>
        <p:txBody>
          <a:bodyPr/>
          <a:lstStyle/>
          <a:p>
            <a:r>
              <a:rPr lang="en-GB" dirty="0"/>
              <a:t>Because of the limited number of observations, we could also use a swarm plot.</a:t>
            </a:r>
          </a:p>
          <a:p>
            <a:r>
              <a:rPr lang="en-GB" dirty="0"/>
              <a:t>Here, each data point is an observation, but data points are grouped together by the variable listed on the x-axis.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2825276"/>
            <a:ext cx="5177938" cy="3046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057400"/>
            <a:ext cx="4490417" cy="751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A36F64-CDEE-AB73-6EAF-58C0666F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019" y="930909"/>
            <a:ext cx="5946140" cy="756919"/>
          </a:xfrm>
        </p:spPr>
        <p:txBody>
          <a:bodyPr/>
          <a:lstStyle/>
          <a:p>
            <a:r>
              <a:rPr lang="en-GB" dirty="0"/>
              <a:t>Swarm Plot</a:t>
            </a:r>
          </a:p>
        </p:txBody>
      </p:sp>
    </p:spTree>
    <p:extLst>
      <p:ext uri="{BB962C8B-B14F-4D97-AF65-F5344CB8AC3E}">
        <p14:creationId xmlns:p14="http://schemas.microsoft.com/office/powerpoint/2010/main" val="2208226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Heatmaps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4856"/>
          </a:xfrm>
        </p:spPr>
        <p:txBody>
          <a:bodyPr/>
          <a:lstStyle/>
          <a:p>
            <a:r>
              <a:rPr lang="en-GB" dirty="0"/>
              <a:t>Useful for visualising matrix-like data.</a:t>
            </a:r>
          </a:p>
          <a:p>
            <a:r>
              <a:rPr lang="en-GB" dirty="0"/>
              <a:t>Here, we’ll plot the correlation of the </a:t>
            </a:r>
            <a:r>
              <a:rPr lang="en-GB" dirty="0" err="1">
                <a:latin typeface="Agency FB" panose="020B0503020202020204" pitchFamily="34" charset="0"/>
              </a:rPr>
              <a:t>stats_df</a:t>
            </a:r>
            <a:r>
              <a:rPr lang="en-GB" dirty="0"/>
              <a:t>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900" y="3713785"/>
            <a:ext cx="3011912" cy="597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402" y="2875867"/>
            <a:ext cx="4129742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8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736" y="2054202"/>
            <a:ext cx="4986275" cy="3999979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4997" y="1947497"/>
            <a:ext cx="5765803" cy="738664"/>
          </a:xfrm>
        </p:spPr>
        <p:txBody>
          <a:bodyPr/>
          <a:lstStyle/>
          <a:p>
            <a:r>
              <a:rPr lang="en-GB" dirty="0"/>
              <a:t>Visualises the distributions of categorical</a:t>
            </a:r>
          </a:p>
          <a:p>
            <a:r>
              <a:rPr lang="en-GB" dirty="0"/>
              <a:t> variables.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89" y="2893790"/>
            <a:ext cx="4364708" cy="9200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5973" y="4240549"/>
            <a:ext cx="337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Rotates the x-ticks 45 degrees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002421" y="3767879"/>
            <a:ext cx="5787" cy="5726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96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521" y="685800"/>
            <a:ext cx="94488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buSzPts val="3600"/>
            </a:pPr>
            <a:r>
              <a:rPr lang="en-US" dirty="0"/>
              <a:t>Data </a:t>
            </a:r>
            <a:r>
              <a:rPr dirty="0"/>
              <a:t>Visualization 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3192" y="2057400"/>
            <a:ext cx="6494007" cy="413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spcBef>
                <a:spcPts val="1000"/>
              </a:spcBef>
              <a:spcAft>
                <a:spcPts val="1000"/>
              </a:spcAft>
              <a:buSzPts val="3000"/>
              <a:buFont typeface="Wingdings" panose="05000000000000000000" pitchFamily="2" charset="2"/>
              <a:buChar char="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Record information</a:t>
            </a:r>
          </a:p>
          <a:p>
            <a:pPr marL="342900" indent="-342900">
              <a:spcBef>
                <a:spcPts val="1000"/>
              </a:spcBef>
              <a:spcAft>
                <a:spcPts val="1000"/>
              </a:spcAft>
              <a:buSzPts val="3000"/>
              <a:buFont typeface="Wingdings" panose="05000000000000000000" pitchFamily="2" charset="2"/>
              <a:buChar char="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Analyze data to support reasoning</a:t>
            </a:r>
          </a:p>
          <a:p>
            <a:pPr marL="342900" indent="-342900">
              <a:spcBef>
                <a:spcPts val="1000"/>
              </a:spcBef>
              <a:spcAft>
                <a:spcPts val="1000"/>
              </a:spcAft>
              <a:buSzPts val="3000"/>
              <a:buFont typeface="Wingdings" panose="05000000000000000000" pitchFamily="2" charset="2"/>
              <a:buChar char="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Confirm hypotheses</a:t>
            </a:r>
          </a:p>
          <a:p>
            <a:pPr marL="342900" indent="-342900">
              <a:spcBef>
                <a:spcPts val="1000"/>
              </a:spcBef>
              <a:spcAft>
                <a:spcPts val="1000"/>
              </a:spcAft>
              <a:buSzPts val="3000"/>
              <a:buFont typeface="Wingdings" panose="05000000000000000000" pitchFamily="2" charset="2"/>
              <a:buChar char="§"/>
              <a:tabLst>
                <a:tab pos="286385" algn="l"/>
                <a:tab pos="287020" algn="l"/>
              </a:tabLst>
            </a:pPr>
            <a:r>
              <a:rPr sz="2400" dirty="0">
                <a:latin typeface="Arial MT"/>
              </a:rPr>
              <a:t>Communicate ideas to others</a:t>
            </a:r>
            <a:endParaRPr lang="en-US" sz="2400" dirty="0">
              <a:latin typeface="Arial MT"/>
            </a:endParaRPr>
          </a:p>
          <a:p>
            <a:pPr marL="342900" indent="-342900">
              <a:spcBef>
                <a:spcPts val="1000"/>
              </a:spcBef>
              <a:spcAft>
                <a:spcPts val="1000"/>
              </a:spcAft>
              <a:buSzPts val="3000"/>
              <a:buFont typeface="Wingdings" panose="05000000000000000000" pitchFamily="2" charset="2"/>
              <a:buChar char="§"/>
              <a:tabLst>
                <a:tab pos="286385" algn="l"/>
                <a:tab pos="287020" algn="l"/>
              </a:tabLst>
            </a:pPr>
            <a:r>
              <a:rPr lang="en-US" sz="2400" dirty="0">
                <a:latin typeface="Arial MT"/>
              </a:rPr>
              <a:t>Answer questions (or discover them)</a:t>
            </a:r>
          </a:p>
          <a:p>
            <a:pPr marL="342900" indent="-342900">
              <a:spcBef>
                <a:spcPts val="1000"/>
              </a:spcBef>
              <a:spcAft>
                <a:spcPts val="1000"/>
              </a:spcAft>
              <a:buSzPts val="3000"/>
              <a:buFont typeface="Wingdings" panose="05000000000000000000" pitchFamily="2" charset="2"/>
              <a:buChar char="§"/>
              <a:tabLst>
                <a:tab pos="286385" algn="l"/>
                <a:tab pos="287020" algn="l"/>
              </a:tabLst>
            </a:pPr>
            <a:r>
              <a:rPr lang="en-US" sz="2400" dirty="0">
                <a:latin typeface="Arial MT"/>
              </a:rPr>
              <a:t>Make decisions</a:t>
            </a:r>
          </a:p>
          <a:p>
            <a:pPr marL="342900" indent="-342900">
              <a:spcBef>
                <a:spcPts val="1000"/>
              </a:spcBef>
              <a:spcAft>
                <a:spcPts val="1000"/>
              </a:spcAft>
              <a:buSzPts val="3000"/>
              <a:buFont typeface="Wingdings" panose="05000000000000000000" pitchFamily="2" charset="2"/>
              <a:buChar char="§"/>
              <a:tabLst>
                <a:tab pos="286385" algn="l"/>
                <a:tab pos="287020" algn="l"/>
              </a:tabLst>
            </a:pPr>
            <a:endParaRPr lang="en-US" sz="2400" dirty="0">
              <a:latin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004" y="684994"/>
            <a:ext cx="8958581" cy="756919"/>
          </a:xfrm>
        </p:spPr>
        <p:txBody>
          <a:bodyPr/>
          <a:lstStyle/>
          <a:p>
            <a:r>
              <a:rPr lang="en-GB" dirty="0"/>
              <a:t>Joint Distribution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94" y="3429000"/>
            <a:ext cx="4191000" cy="1298891"/>
          </a:xfrm>
        </p:spPr>
        <p:txBody>
          <a:bodyPr/>
          <a:lstStyle/>
          <a:p>
            <a:r>
              <a:rPr lang="en-GB" dirty="0"/>
              <a:t>Joint distribution plots combine information from scatter plots and histograms to give you detailed information for bi-variate distributions.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89" y="2149949"/>
            <a:ext cx="3435052" cy="8646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163" y="1771479"/>
            <a:ext cx="4191000" cy="421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45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365" y="2923130"/>
            <a:ext cx="10515600" cy="1325563"/>
          </a:xfrm>
        </p:spPr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23223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457" y="787417"/>
            <a:ext cx="445808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b="1" dirty="0">
                <a:latin typeface="Arial"/>
                <a:ea typeface="+mj-ea"/>
                <a:cs typeface="Arial"/>
              </a:rPr>
              <a:t>Why Visualize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6400" y="2209800"/>
            <a:ext cx="3886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Arial MT"/>
              </a:rPr>
              <a:t>To record information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800" y="3124200"/>
            <a:ext cx="7537269" cy="24458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08461" y="1905000"/>
            <a:ext cx="426853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Arial MT"/>
              </a:rPr>
              <a:t>To point out interesting things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21759" y="2567703"/>
            <a:ext cx="6724695" cy="2021892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A8D09BD1-7CE2-98FC-2171-DDF2B40A4C50}"/>
              </a:ext>
            </a:extLst>
          </p:cNvPr>
          <p:cNvSpPr txBox="1"/>
          <p:nvPr/>
        </p:nvSpPr>
        <p:spPr>
          <a:xfrm>
            <a:off x="1390457" y="787417"/>
            <a:ext cx="445808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b="1" dirty="0">
                <a:latin typeface="Arial"/>
                <a:ea typeface="+mj-ea"/>
                <a:cs typeface="Arial"/>
              </a:rPr>
              <a:t>Why Visualize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88409" y="1905000"/>
            <a:ext cx="491719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Arial MT"/>
              </a:rPr>
              <a:t>To point out interesting things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1759" y="2573575"/>
            <a:ext cx="6724695" cy="2010148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E60EC621-769C-23F6-B79D-C709425EC59D}"/>
              </a:ext>
            </a:extLst>
          </p:cNvPr>
          <p:cNvSpPr txBox="1"/>
          <p:nvPr/>
        </p:nvSpPr>
        <p:spPr>
          <a:xfrm>
            <a:off x="1390457" y="787417"/>
            <a:ext cx="445808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b="1" dirty="0">
                <a:latin typeface="Arial"/>
                <a:ea typeface="+mj-ea"/>
                <a:cs typeface="Arial"/>
              </a:rPr>
              <a:t>Why Visualize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52600" y="1981200"/>
            <a:ext cx="4876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Arial MT"/>
              </a:rPr>
              <a:t>To communicate information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2496820"/>
            <a:ext cx="7162800" cy="3141980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632A1CD1-8DCC-AEC1-42FB-3B94B0B70223}"/>
              </a:ext>
            </a:extLst>
          </p:cNvPr>
          <p:cNvSpPr txBox="1"/>
          <p:nvPr/>
        </p:nvSpPr>
        <p:spPr>
          <a:xfrm>
            <a:off x="1390457" y="787417"/>
            <a:ext cx="445808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b="1" dirty="0">
                <a:latin typeface="Arial"/>
                <a:ea typeface="+mj-ea"/>
                <a:cs typeface="Arial"/>
              </a:rPr>
              <a:t>Why Visualize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4400" y="1914219"/>
            <a:ext cx="2590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Arial MT"/>
              </a:rPr>
              <a:t>To analyze data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1924" y="2296375"/>
            <a:ext cx="7847076" cy="375441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276726" y="5751067"/>
            <a:ext cx="267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2020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US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Elections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(NYTimes)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E92E96B4-84D7-9605-7E3D-FA0D8DC846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807213"/>
            <a:ext cx="5945187" cy="7572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b="1" dirty="0">
                <a:latin typeface="Arial"/>
                <a:ea typeface="+mj-ea"/>
                <a:cs typeface="Arial"/>
              </a:rPr>
              <a:t>Why Visualize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D70632592DED42A7802A263739A7F5" ma:contentTypeVersion="17" ma:contentTypeDescription="Create a new document." ma:contentTypeScope="" ma:versionID="1772d9eff80ed08e98e4573055fe3e95">
  <xsd:schema xmlns:xsd="http://www.w3.org/2001/XMLSchema" xmlns:xs="http://www.w3.org/2001/XMLSchema" xmlns:p="http://schemas.microsoft.com/office/2006/metadata/properties" xmlns:ns1="http://schemas.microsoft.com/sharepoint/v3" xmlns:ns2="72cc5adb-f186-46d5-a486-8fcb4809b7a3" xmlns:ns3="ed74c81f-4d04-4f04-91c1-73e61921785c" targetNamespace="http://schemas.microsoft.com/office/2006/metadata/properties" ma:root="true" ma:fieldsID="19a12be538fceb38156b44028b95bf92" ns1:_="" ns2:_="" ns3:_="">
    <xsd:import namespace="http://schemas.microsoft.com/sharepoint/v3"/>
    <xsd:import namespace="72cc5adb-f186-46d5-a486-8fcb4809b7a3"/>
    <xsd:import namespace="ed74c81f-4d04-4f04-91c1-73e61921785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SearchPropertie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cc5adb-f186-46d5-a486-8fcb4809b7a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93ddc55d-af7f-4e9c-8099-96f1e96d8610}" ma:internalName="TaxCatchAll" ma:showField="CatchAllData" ma:web="72cc5adb-f186-46d5-a486-8fcb4809b7a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74c81f-4d04-4f04-91c1-73e6192178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620ccfd-1a38-4f89-9ca2-1cfc4fc167f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2cc5adb-f186-46d5-a486-8fcb4809b7a3" xsi:nil="true"/>
    <lcf76f155ced4ddcb4097134ff3c332f xmlns="ed74c81f-4d04-4f04-91c1-73e61921785c">
      <Terms xmlns="http://schemas.microsoft.com/office/infopath/2007/PartnerControls"/>
    </lcf76f155ced4ddcb4097134ff3c332f>
    <SharedWithUsers xmlns="72cc5adb-f186-46d5-a486-8fcb4809b7a3">
      <UserInfo>
        <DisplayName/>
        <AccountId xsi:nil="true"/>
        <AccountType/>
      </UserInfo>
    </SharedWithUsers>
    <MediaLengthInSeconds xmlns="ed74c81f-4d04-4f04-91c1-73e61921785c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27180E0-52EC-42D3-8FF1-3BD1B5092C2C}"/>
</file>

<file path=customXml/itemProps2.xml><?xml version="1.0" encoding="utf-8"?>
<ds:datastoreItem xmlns:ds="http://schemas.openxmlformats.org/officeDocument/2006/customXml" ds:itemID="{42966CA8-E179-47A7-9273-991945D3C1EF}"/>
</file>

<file path=customXml/itemProps3.xml><?xml version="1.0" encoding="utf-8"?>
<ds:datastoreItem xmlns:ds="http://schemas.openxmlformats.org/officeDocument/2006/customXml" ds:itemID="{23CE780F-9CA7-4D51-92E2-DCE42190EEC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2945</TotalTime>
  <Words>1110</Words>
  <Application>Microsoft Office PowerPoint</Application>
  <PresentationFormat>Widescreen</PresentationFormat>
  <Paragraphs>205</Paragraphs>
  <Slides>41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Agency FB</vt:lpstr>
      <vt:lpstr>Arial</vt:lpstr>
      <vt:lpstr>Arial MT</vt:lpstr>
      <vt:lpstr>Calibri</vt:lpstr>
      <vt:lpstr>Wingdings</vt:lpstr>
      <vt:lpstr>Office Theme</vt:lpstr>
      <vt:lpstr>PowerPoint Presentation</vt:lpstr>
      <vt:lpstr>Outline</vt:lpstr>
      <vt:lpstr>Data Exploration </vt:lpstr>
      <vt:lpstr>Data Visualization Objectives</vt:lpstr>
      <vt:lpstr>PowerPoint Presentation</vt:lpstr>
      <vt:lpstr>PowerPoint Presentation</vt:lpstr>
      <vt:lpstr>PowerPoint Presentation</vt:lpstr>
      <vt:lpstr>PowerPoint Presentation</vt:lpstr>
      <vt:lpstr>Why Visualize</vt:lpstr>
      <vt:lpstr>Useful Python Libraries</vt:lpstr>
      <vt:lpstr>NumPy</vt:lpstr>
      <vt:lpstr>Pandas</vt:lpstr>
      <vt:lpstr>Matplotlib</vt:lpstr>
      <vt:lpstr>Seaborn</vt:lpstr>
      <vt:lpstr>Benefits of Seaborn</vt:lpstr>
      <vt:lpstr>Types of Plots</vt:lpstr>
      <vt:lpstr>Line plots</vt:lpstr>
      <vt:lpstr>Visualization using Matplotlib</vt:lpstr>
      <vt:lpstr>1 plt.figure()</vt:lpstr>
      <vt:lpstr>2. plt.subplot(nrows=1,ncols=2,1)</vt:lpstr>
      <vt:lpstr>Bar plots</vt:lpstr>
      <vt:lpstr>Scatter plots</vt:lpstr>
      <vt:lpstr>Box plots</vt:lpstr>
      <vt:lpstr>Histograms</vt:lpstr>
      <vt:lpstr>Plotting with Seaborn</vt:lpstr>
      <vt:lpstr>Histograms</vt:lpstr>
      <vt:lpstr>Scatter plot</vt:lpstr>
      <vt:lpstr>Other types of graphs: Creating a scatter plot with regression line</vt:lpstr>
      <vt:lpstr>The hue function</vt:lpstr>
      <vt:lpstr>Count plot</vt:lpstr>
      <vt:lpstr>Using DataFrames with countplot()</vt:lpstr>
      <vt:lpstr>Using DataFrames with countplot()</vt:lpstr>
      <vt:lpstr>A box plot</vt:lpstr>
      <vt:lpstr>A box plot</vt:lpstr>
      <vt:lpstr>Seaborn’s theme</vt:lpstr>
      <vt:lpstr>Seaborn’s colour palettes</vt:lpstr>
      <vt:lpstr>Swarm Plot</vt:lpstr>
      <vt:lpstr>Heatmaps</vt:lpstr>
      <vt:lpstr>Bar plot</vt:lpstr>
      <vt:lpstr>Joint Distribution Plot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Jasy Liew Suet Yan</dc:creator>
  <cp:lastModifiedBy>Bisan A N Alsalibi</cp:lastModifiedBy>
  <cp:revision>69</cp:revision>
  <dcterms:created xsi:type="dcterms:W3CDTF">2022-06-21T01:58:59Z</dcterms:created>
  <dcterms:modified xsi:type="dcterms:W3CDTF">2022-09-19T14:00:13Z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2022-06-21T00:00:00Z</vt:filetime>
  </property>
  <property fmtid="{D5CDD505-2E9C-101B-9397-08002B2CF9AE}" pid="5" name="ContentTypeId">
    <vt:lpwstr>0x01010049D70632592DED42A7802A263739A7F5</vt:lpwstr>
  </property>
  <property fmtid="{D5CDD505-2E9C-101B-9397-08002B2CF9AE}" pid="6" name="Order">
    <vt:r8>14153000</vt:r8>
  </property>
  <property fmtid="{D5CDD505-2E9C-101B-9397-08002B2CF9AE}" pid="7" name="xd_Signature">
    <vt:bool>false</vt:bool>
  </property>
  <property fmtid="{D5CDD505-2E9C-101B-9397-08002B2CF9AE}" pid="8" name="xd_ProgID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  <property fmtid="{D5CDD505-2E9C-101B-9397-08002B2CF9AE}" pid="13" name="_ExtendedDescription">
    <vt:lpwstr/>
  </property>
  <property fmtid="{D5CDD505-2E9C-101B-9397-08002B2CF9AE}" pid="14" name="TriggerFlowInfo">
    <vt:lpwstr/>
  </property>
  <property fmtid="{D5CDD505-2E9C-101B-9397-08002B2CF9AE}" pid="15" name="MediaServiceImageTags">
    <vt:lpwstr/>
  </property>
</Properties>
</file>