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1.xml" ContentType="application/vnd.openxmlformats-officedocument.drawingml.diagramData+xml"/>
  <Override PartName="/ppt/diagrams/data2.xml" ContentType="application/vnd.openxmlformats-officedocument.drawingml.diagramData+xml"/>
  <Override PartName="/ppt/diagrams/data7.xml" ContentType="application/vnd.openxmlformats-officedocument.drawingml.diagramData+xml"/>
  <Override PartName="/ppt/diagrams/data3.xml" ContentType="application/vnd.openxmlformats-officedocument.drawingml.diagramData+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diagrams/drawing4.xml" ContentType="application/vnd.ms-office.drawingml.diagramDrawing+xml"/>
  <Override PartName="/ppt/diagrams/quickStyle6.xml" ContentType="application/vnd.openxmlformats-officedocument.drawingml.diagramStyle+xml"/>
  <Override PartName="/ppt/theme/theme1.xml" ContentType="application/vnd.openxmlformats-officedocument.theme+xml"/>
  <Override PartName="/ppt/diagrams/layout4.xml" ContentType="application/vnd.openxmlformats-officedocument.drawingml.diagramLayout+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5.xml" ContentType="application/vnd.openxmlformats-officedocument.drawingml.diagramLayout+xml"/>
  <Override PartName="/ppt/diagrams/colors6.xml" ContentType="application/vnd.openxmlformats-officedocument.drawingml.diagramColors+xml"/>
  <Override PartName="/ppt/diagrams/drawing6.xml" ContentType="application/vnd.ms-office.drawingml.diagramDrawing+xml"/>
  <Override PartName="/ppt/diagrams/colors5.xml" ContentType="application/vnd.openxmlformats-officedocument.drawingml.diagramColors+xml"/>
  <Override PartName="/ppt/diagrams/drawing5.xml" ContentType="application/vnd.ms-office.drawingml.diagramDrawing+xml"/>
  <Override PartName="/ppt/diagrams/quickStyle4.xml" ContentType="application/vnd.openxmlformats-officedocument.drawingml.diagramStyle+xml"/>
  <Override PartName="/ppt/diagrams/layout7.xml" ContentType="application/vnd.openxmlformats-officedocument.drawingml.diagramLayout+xml"/>
  <Override PartName="/ppt/diagrams/quickStyle5.xml" ContentType="application/vnd.openxmlformats-officedocument.drawingml.diagramStyle+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colors4.xml" ContentType="application/vnd.openxmlformats-officedocument.drawingml.diagramColors+xml"/>
  <Override PartName="/ppt/diagrams/layout6.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9" r:id="rId3"/>
    <p:sldId id="260" r:id="rId4"/>
    <p:sldId id="287" r:id="rId5"/>
    <p:sldId id="288" r:id="rId6"/>
    <p:sldId id="289" r:id="rId7"/>
    <p:sldId id="290" r:id="rId8"/>
    <p:sldId id="291" r:id="rId9"/>
    <p:sldId id="262" r:id="rId10"/>
    <p:sldId id="293" r:id="rId11"/>
    <p:sldId id="294" r:id="rId12"/>
    <p:sldId id="258" r:id="rId13"/>
    <p:sldId id="303" r:id="rId14"/>
    <p:sldId id="304" r:id="rId15"/>
    <p:sldId id="305" r:id="rId16"/>
    <p:sldId id="295" r:id="rId17"/>
    <p:sldId id="296" r:id="rId18"/>
    <p:sldId id="297" r:id="rId19"/>
    <p:sldId id="298" r:id="rId20"/>
    <p:sldId id="299" r:id="rId21"/>
    <p:sldId id="300" r:id="rId22"/>
    <p:sldId id="301" r:id="rId23"/>
    <p:sldId id="302" r:id="rId24"/>
    <p:sldId id="270" r:id="rId25"/>
    <p:sldId id="272" r:id="rId26"/>
    <p:sldId id="273" r:id="rId27"/>
    <p:sldId id="274" r:id="rId28"/>
    <p:sldId id="275" r:id="rId29"/>
    <p:sldId id="276" r:id="rId30"/>
    <p:sldId id="277" r:id="rId31"/>
    <p:sldId id="266" r:id="rId32"/>
    <p:sldId id="25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ulasyammal Ramiah Pillai" initials="TRP" lastIdx="1" clrIdx="0">
    <p:extLst>
      <p:ext uri="{19B8F6BF-5375-455C-9EA6-DF929625EA0E}">
        <p15:presenceInfo xmlns:p15="http://schemas.microsoft.com/office/powerpoint/2012/main" userId="S::thulasyammal.ramiahpillai@taylors.edu.my::51d0be80-b3d7-4580-916d-e6c9cf328f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p:restoredTop sz="82375" autoAdjust="0"/>
  </p:normalViewPr>
  <p:slideViewPr>
    <p:cSldViewPr snapToGrid="0" snapToObjects="1">
      <p:cViewPr varScale="1">
        <p:scale>
          <a:sx n="55" d="100"/>
          <a:sy n="55" d="100"/>
        </p:scale>
        <p:origin x="10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9A19DD-47D8-CE4F-906B-8324AC98B274}" type="doc">
      <dgm:prSet loTypeId="urn:microsoft.com/office/officeart/2005/8/layout/target3" loCatId="" qsTypeId="urn:microsoft.com/office/officeart/2005/8/quickstyle/simple1" qsCatId="simple" csTypeId="urn:microsoft.com/office/officeart/2005/8/colors/accent1_2" csCatId="accent1" phldr="1"/>
      <dgm:spPr/>
      <dgm:t>
        <a:bodyPr/>
        <a:lstStyle/>
        <a:p>
          <a:endParaRPr lang="en-GB"/>
        </a:p>
      </dgm:t>
    </dgm:pt>
    <dgm:pt modelId="{ABF26E10-FEBD-8F49-97C1-EE795B81AF0B}">
      <dgm:prSet phldrT="[Text]"/>
      <dgm:spPr/>
      <dgm:t>
        <a:bodyPr/>
        <a:lstStyle/>
        <a:p>
          <a:r>
            <a:rPr lang="en-GB" dirty="0"/>
            <a:t>AI</a:t>
          </a:r>
        </a:p>
      </dgm:t>
    </dgm:pt>
    <dgm:pt modelId="{CA7A5497-86F5-8B4C-AF63-587C764FAF85}" type="parTrans" cxnId="{D58D91AD-1756-4046-A8BE-47D2F6C76F33}">
      <dgm:prSet/>
      <dgm:spPr/>
      <dgm:t>
        <a:bodyPr/>
        <a:lstStyle/>
        <a:p>
          <a:endParaRPr lang="en-GB"/>
        </a:p>
      </dgm:t>
    </dgm:pt>
    <dgm:pt modelId="{39E032CF-48DE-0B4C-A2E4-BDD0C6F85A4A}" type="sibTrans" cxnId="{D58D91AD-1756-4046-A8BE-47D2F6C76F33}">
      <dgm:prSet/>
      <dgm:spPr/>
      <dgm:t>
        <a:bodyPr/>
        <a:lstStyle/>
        <a:p>
          <a:endParaRPr lang="en-GB"/>
        </a:p>
      </dgm:t>
    </dgm:pt>
    <dgm:pt modelId="{EC46DBB3-55DA-7040-A401-1292261AF8F9}">
      <dgm:prSet phldrT="[Text]"/>
      <dgm:spPr/>
      <dgm:t>
        <a:bodyPr/>
        <a:lstStyle/>
        <a:p>
          <a:r>
            <a:rPr lang="en-GB" dirty="0"/>
            <a:t>A technique which enables machines to mimic human behaviour</a:t>
          </a:r>
        </a:p>
      </dgm:t>
    </dgm:pt>
    <dgm:pt modelId="{85497249-FFA9-EB40-8D9E-45402F6F28B8}" type="parTrans" cxnId="{D89A64F0-57B0-7043-85C4-09C7A18CB93B}">
      <dgm:prSet/>
      <dgm:spPr/>
      <dgm:t>
        <a:bodyPr/>
        <a:lstStyle/>
        <a:p>
          <a:endParaRPr lang="en-GB"/>
        </a:p>
      </dgm:t>
    </dgm:pt>
    <dgm:pt modelId="{C755E414-5B90-164D-81E5-B7CDF08E4B5F}" type="sibTrans" cxnId="{D89A64F0-57B0-7043-85C4-09C7A18CB93B}">
      <dgm:prSet/>
      <dgm:spPr/>
      <dgm:t>
        <a:bodyPr/>
        <a:lstStyle/>
        <a:p>
          <a:endParaRPr lang="en-GB"/>
        </a:p>
      </dgm:t>
    </dgm:pt>
    <dgm:pt modelId="{80FAAC5A-1AF7-5B45-A789-1A821A74F865}">
      <dgm:prSet phldrT="[Text]"/>
      <dgm:spPr/>
      <dgm:t>
        <a:bodyPr/>
        <a:lstStyle/>
        <a:p>
          <a:r>
            <a:rPr lang="en-GB" dirty="0"/>
            <a:t>ML</a:t>
          </a:r>
        </a:p>
      </dgm:t>
    </dgm:pt>
    <dgm:pt modelId="{1427FAD3-B53D-D541-AC19-16721302F1FB}" type="parTrans" cxnId="{53192492-DE81-A347-90EF-209BF213A597}">
      <dgm:prSet/>
      <dgm:spPr/>
      <dgm:t>
        <a:bodyPr/>
        <a:lstStyle/>
        <a:p>
          <a:endParaRPr lang="en-GB"/>
        </a:p>
      </dgm:t>
    </dgm:pt>
    <dgm:pt modelId="{E0A533A9-E073-E241-93D5-D124AE910A67}" type="sibTrans" cxnId="{53192492-DE81-A347-90EF-209BF213A597}">
      <dgm:prSet/>
      <dgm:spPr/>
      <dgm:t>
        <a:bodyPr/>
        <a:lstStyle/>
        <a:p>
          <a:endParaRPr lang="en-GB"/>
        </a:p>
      </dgm:t>
    </dgm:pt>
    <dgm:pt modelId="{4300D6A7-D10A-DC47-82AB-2BC5362C0E5B}">
      <dgm:prSet phldrT="[Text]"/>
      <dgm:spPr/>
      <dgm:t>
        <a:bodyPr/>
        <a:lstStyle/>
        <a:p>
          <a:r>
            <a:rPr lang="en-GB" dirty="0"/>
            <a:t>Subset of AI technique which use statistical methods to enable machines to improve with experience</a:t>
          </a:r>
        </a:p>
      </dgm:t>
    </dgm:pt>
    <dgm:pt modelId="{9DF191E4-A467-104F-B529-955CEE83005F}" type="parTrans" cxnId="{96BFA17F-02AD-3941-82A0-11C8A3D2A787}">
      <dgm:prSet/>
      <dgm:spPr/>
      <dgm:t>
        <a:bodyPr/>
        <a:lstStyle/>
        <a:p>
          <a:endParaRPr lang="en-GB"/>
        </a:p>
      </dgm:t>
    </dgm:pt>
    <dgm:pt modelId="{0C112677-EB26-004B-B4FF-4DDD5F5D9336}" type="sibTrans" cxnId="{96BFA17F-02AD-3941-82A0-11C8A3D2A787}">
      <dgm:prSet/>
      <dgm:spPr/>
      <dgm:t>
        <a:bodyPr/>
        <a:lstStyle/>
        <a:p>
          <a:endParaRPr lang="en-GB"/>
        </a:p>
      </dgm:t>
    </dgm:pt>
    <dgm:pt modelId="{FDDB5B4A-087E-4A43-9610-B5E9ECE6A224}">
      <dgm:prSet phldrT="[Text]"/>
      <dgm:spPr/>
      <dgm:t>
        <a:bodyPr/>
        <a:lstStyle/>
        <a:p>
          <a:r>
            <a:rPr lang="en-GB" dirty="0"/>
            <a:t>DL</a:t>
          </a:r>
        </a:p>
      </dgm:t>
    </dgm:pt>
    <dgm:pt modelId="{ECBA36C7-A3B1-A04A-B418-FB0E77BA9970}" type="parTrans" cxnId="{2CFA7875-1CED-8B46-B923-A79A9821112F}">
      <dgm:prSet/>
      <dgm:spPr/>
      <dgm:t>
        <a:bodyPr/>
        <a:lstStyle/>
        <a:p>
          <a:endParaRPr lang="en-GB"/>
        </a:p>
      </dgm:t>
    </dgm:pt>
    <dgm:pt modelId="{F4F88471-B111-DC4E-993F-6FD0B8EB2730}" type="sibTrans" cxnId="{2CFA7875-1CED-8B46-B923-A79A9821112F}">
      <dgm:prSet/>
      <dgm:spPr/>
      <dgm:t>
        <a:bodyPr/>
        <a:lstStyle/>
        <a:p>
          <a:endParaRPr lang="en-GB"/>
        </a:p>
      </dgm:t>
    </dgm:pt>
    <dgm:pt modelId="{7A4DF0FB-0122-0947-A81B-F358FDDB7902}">
      <dgm:prSet phldrT="[Text]"/>
      <dgm:spPr/>
      <dgm:t>
        <a:bodyPr/>
        <a:lstStyle/>
        <a:p>
          <a:r>
            <a:rPr lang="en-GB" dirty="0"/>
            <a:t>Subset of ML which make the computation of multi-layer neural network feasible</a:t>
          </a:r>
        </a:p>
      </dgm:t>
    </dgm:pt>
    <dgm:pt modelId="{DE373C6B-62C0-1344-A72E-681B9039E4D1}" type="parTrans" cxnId="{DC5CD7AB-CB8D-6247-8373-07795EBFB202}">
      <dgm:prSet/>
      <dgm:spPr/>
      <dgm:t>
        <a:bodyPr/>
        <a:lstStyle/>
        <a:p>
          <a:endParaRPr lang="en-GB"/>
        </a:p>
      </dgm:t>
    </dgm:pt>
    <dgm:pt modelId="{103881CE-B3D5-FE4F-B933-FFDE15AAEF99}" type="sibTrans" cxnId="{DC5CD7AB-CB8D-6247-8373-07795EBFB202}">
      <dgm:prSet/>
      <dgm:spPr/>
      <dgm:t>
        <a:bodyPr/>
        <a:lstStyle/>
        <a:p>
          <a:endParaRPr lang="en-GB"/>
        </a:p>
      </dgm:t>
    </dgm:pt>
    <dgm:pt modelId="{92B52FFC-E9C2-E14C-9AC6-DA6F85328A8F}" type="pres">
      <dgm:prSet presAssocID="{C99A19DD-47D8-CE4F-906B-8324AC98B274}" presName="Name0" presStyleCnt="0">
        <dgm:presLayoutVars>
          <dgm:chMax val="7"/>
          <dgm:dir/>
          <dgm:animLvl val="lvl"/>
          <dgm:resizeHandles val="exact"/>
        </dgm:presLayoutVars>
      </dgm:prSet>
      <dgm:spPr/>
    </dgm:pt>
    <dgm:pt modelId="{4FC43153-209A-414A-8B5F-67388DA29545}" type="pres">
      <dgm:prSet presAssocID="{ABF26E10-FEBD-8F49-97C1-EE795B81AF0B}" presName="circle1" presStyleLbl="node1" presStyleIdx="0" presStyleCnt="3"/>
      <dgm:spPr/>
    </dgm:pt>
    <dgm:pt modelId="{BF0C7D29-A725-CF45-AAC7-C49549A54C6F}" type="pres">
      <dgm:prSet presAssocID="{ABF26E10-FEBD-8F49-97C1-EE795B81AF0B}" presName="space" presStyleCnt="0"/>
      <dgm:spPr/>
    </dgm:pt>
    <dgm:pt modelId="{42F75CCE-6E45-874E-B231-4C27DCD9CD68}" type="pres">
      <dgm:prSet presAssocID="{ABF26E10-FEBD-8F49-97C1-EE795B81AF0B}" presName="rect1" presStyleLbl="alignAcc1" presStyleIdx="0" presStyleCnt="3"/>
      <dgm:spPr/>
    </dgm:pt>
    <dgm:pt modelId="{840185EA-D876-4E4B-92A3-280D9D722776}" type="pres">
      <dgm:prSet presAssocID="{80FAAC5A-1AF7-5B45-A789-1A821A74F865}" presName="vertSpace2" presStyleLbl="node1" presStyleIdx="0" presStyleCnt="3"/>
      <dgm:spPr/>
    </dgm:pt>
    <dgm:pt modelId="{0A939C62-DF03-854E-A753-166A40076C8C}" type="pres">
      <dgm:prSet presAssocID="{80FAAC5A-1AF7-5B45-A789-1A821A74F865}" presName="circle2" presStyleLbl="node1" presStyleIdx="1" presStyleCnt="3"/>
      <dgm:spPr/>
    </dgm:pt>
    <dgm:pt modelId="{12DFEB90-18FE-1D4E-A06F-70D170EB59FE}" type="pres">
      <dgm:prSet presAssocID="{80FAAC5A-1AF7-5B45-A789-1A821A74F865}" presName="rect2" presStyleLbl="alignAcc1" presStyleIdx="1" presStyleCnt="3"/>
      <dgm:spPr/>
    </dgm:pt>
    <dgm:pt modelId="{7BF4ED6F-3131-DF4A-808D-B967C4CA7712}" type="pres">
      <dgm:prSet presAssocID="{FDDB5B4A-087E-4A43-9610-B5E9ECE6A224}" presName="vertSpace3" presStyleLbl="node1" presStyleIdx="1" presStyleCnt="3"/>
      <dgm:spPr/>
    </dgm:pt>
    <dgm:pt modelId="{7DC83F71-6738-AA47-953E-8F8DB3CB8E95}" type="pres">
      <dgm:prSet presAssocID="{FDDB5B4A-087E-4A43-9610-B5E9ECE6A224}" presName="circle3" presStyleLbl="node1" presStyleIdx="2" presStyleCnt="3"/>
      <dgm:spPr/>
    </dgm:pt>
    <dgm:pt modelId="{E3036CAA-29AE-C84C-A048-E8A297464495}" type="pres">
      <dgm:prSet presAssocID="{FDDB5B4A-087E-4A43-9610-B5E9ECE6A224}" presName="rect3" presStyleLbl="alignAcc1" presStyleIdx="2" presStyleCnt="3"/>
      <dgm:spPr/>
    </dgm:pt>
    <dgm:pt modelId="{C2946221-3A1E-294E-A132-6E6D808E486E}" type="pres">
      <dgm:prSet presAssocID="{ABF26E10-FEBD-8F49-97C1-EE795B81AF0B}" presName="rect1ParTx" presStyleLbl="alignAcc1" presStyleIdx="2" presStyleCnt="3">
        <dgm:presLayoutVars>
          <dgm:chMax val="1"/>
          <dgm:bulletEnabled val="1"/>
        </dgm:presLayoutVars>
      </dgm:prSet>
      <dgm:spPr/>
    </dgm:pt>
    <dgm:pt modelId="{B942302D-F87D-A44D-BA35-64E46B72DB35}" type="pres">
      <dgm:prSet presAssocID="{ABF26E10-FEBD-8F49-97C1-EE795B81AF0B}" presName="rect1ChTx" presStyleLbl="alignAcc1" presStyleIdx="2" presStyleCnt="3">
        <dgm:presLayoutVars>
          <dgm:bulletEnabled val="1"/>
        </dgm:presLayoutVars>
      </dgm:prSet>
      <dgm:spPr/>
    </dgm:pt>
    <dgm:pt modelId="{C31E3079-1360-9648-94EE-458A9BFD10AF}" type="pres">
      <dgm:prSet presAssocID="{80FAAC5A-1AF7-5B45-A789-1A821A74F865}" presName="rect2ParTx" presStyleLbl="alignAcc1" presStyleIdx="2" presStyleCnt="3">
        <dgm:presLayoutVars>
          <dgm:chMax val="1"/>
          <dgm:bulletEnabled val="1"/>
        </dgm:presLayoutVars>
      </dgm:prSet>
      <dgm:spPr/>
    </dgm:pt>
    <dgm:pt modelId="{2459173E-E057-9543-AA49-80CAF0F44299}" type="pres">
      <dgm:prSet presAssocID="{80FAAC5A-1AF7-5B45-A789-1A821A74F865}" presName="rect2ChTx" presStyleLbl="alignAcc1" presStyleIdx="2" presStyleCnt="3">
        <dgm:presLayoutVars>
          <dgm:bulletEnabled val="1"/>
        </dgm:presLayoutVars>
      </dgm:prSet>
      <dgm:spPr/>
    </dgm:pt>
    <dgm:pt modelId="{8C5924CF-DBFB-F943-8199-E4BA5019515D}" type="pres">
      <dgm:prSet presAssocID="{FDDB5B4A-087E-4A43-9610-B5E9ECE6A224}" presName="rect3ParTx" presStyleLbl="alignAcc1" presStyleIdx="2" presStyleCnt="3">
        <dgm:presLayoutVars>
          <dgm:chMax val="1"/>
          <dgm:bulletEnabled val="1"/>
        </dgm:presLayoutVars>
      </dgm:prSet>
      <dgm:spPr/>
    </dgm:pt>
    <dgm:pt modelId="{1BEC50A1-03FF-6041-8B22-E16D459114DF}" type="pres">
      <dgm:prSet presAssocID="{FDDB5B4A-087E-4A43-9610-B5E9ECE6A224}" presName="rect3ChTx" presStyleLbl="alignAcc1" presStyleIdx="2" presStyleCnt="3">
        <dgm:presLayoutVars>
          <dgm:bulletEnabled val="1"/>
        </dgm:presLayoutVars>
      </dgm:prSet>
      <dgm:spPr/>
    </dgm:pt>
  </dgm:ptLst>
  <dgm:cxnLst>
    <dgm:cxn modelId="{B1607B14-33F5-CD4C-896D-15711B71A64E}" type="presOf" srcId="{80FAAC5A-1AF7-5B45-A789-1A821A74F865}" destId="{C31E3079-1360-9648-94EE-458A9BFD10AF}" srcOrd="1" destOrd="0" presId="urn:microsoft.com/office/officeart/2005/8/layout/target3"/>
    <dgm:cxn modelId="{F009BF2E-69EA-D142-9614-6D7B68AAEB53}" type="presOf" srcId="{4300D6A7-D10A-DC47-82AB-2BC5362C0E5B}" destId="{2459173E-E057-9543-AA49-80CAF0F44299}" srcOrd="0" destOrd="0" presId="urn:microsoft.com/office/officeart/2005/8/layout/target3"/>
    <dgm:cxn modelId="{2CFA7875-1CED-8B46-B923-A79A9821112F}" srcId="{C99A19DD-47D8-CE4F-906B-8324AC98B274}" destId="{FDDB5B4A-087E-4A43-9610-B5E9ECE6A224}" srcOrd="2" destOrd="0" parTransId="{ECBA36C7-A3B1-A04A-B418-FB0E77BA9970}" sibTransId="{F4F88471-B111-DC4E-993F-6FD0B8EB2730}"/>
    <dgm:cxn modelId="{96BFA17F-02AD-3941-82A0-11C8A3D2A787}" srcId="{80FAAC5A-1AF7-5B45-A789-1A821A74F865}" destId="{4300D6A7-D10A-DC47-82AB-2BC5362C0E5B}" srcOrd="0" destOrd="0" parTransId="{9DF191E4-A467-104F-B529-955CEE83005F}" sibTransId="{0C112677-EB26-004B-B4FF-4DDD5F5D9336}"/>
    <dgm:cxn modelId="{53192492-DE81-A347-90EF-209BF213A597}" srcId="{C99A19DD-47D8-CE4F-906B-8324AC98B274}" destId="{80FAAC5A-1AF7-5B45-A789-1A821A74F865}" srcOrd="1" destOrd="0" parTransId="{1427FAD3-B53D-D541-AC19-16721302F1FB}" sibTransId="{E0A533A9-E073-E241-93D5-D124AE910A67}"/>
    <dgm:cxn modelId="{8810E299-C85D-BA40-971A-B70BE9A5D767}" type="presOf" srcId="{ABF26E10-FEBD-8F49-97C1-EE795B81AF0B}" destId="{C2946221-3A1E-294E-A132-6E6D808E486E}" srcOrd="1" destOrd="0" presId="urn:microsoft.com/office/officeart/2005/8/layout/target3"/>
    <dgm:cxn modelId="{DC5CD7AB-CB8D-6247-8373-07795EBFB202}" srcId="{FDDB5B4A-087E-4A43-9610-B5E9ECE6A224}" destId="{7A4DF0FB-0122-0947-A81B-F358FDDB7902}" srcOrd="0" destOrd="0" parTransId="{DE373C6B-62C0-1344-A72E-681B9039E4D1}" sibTransId="{103881CE-B3D5-FE4F-B933-FFDE15AAEF99}"/>
    <dgm:cxn modelId="{D58D91AD-1756-4046-A8BE-47D2F6C76F33}" srcId="{C99A19DD-47D8-CE4F-906B-8324AC98B274}" destId="{ABF26E10-FEBD-8F49-97C1-EE795B81AF0B}" srcOrd="0" destOrd="0" parTransId="{CA7A5497-86F5-8B4C-AF63-587C764FAF85}" sibTransId="{39E032CF-48DE-0B4C-A2E4-BDD0C6F85A4A}"/>
    <dgm:cxn modelId="{4FEAA7AF-50AA-4F43-A323-572D1E914EB4}" type="presOf" srcId="{EC46DBB3-55DA-7040-A401-1292261AF8F9}" destId="{B942302D-F87D-A44D-BA35-64E46B72DB35}" srcOrd="0" destOrd="0" presId="urn:microsoft.com/office/officeart/2005/8/layout/target3"/>
    <dgm:cxn modelId="{8E9BFAD1-B0A6-B044-BE67-9B293D665A3B}" type="presOf" srcId="{80FAAC5A-1AF7-5B45-A789-1A821A74F865}" destId="{12DFEB90-18FE-1D4E-A06F-70D170EB59FE}" srcOrd="0" destOrd="0" presId="urn:microsoft.com/office/officeart/2005/8/layout/target3"/>
    <dgm:cxn modelId="{6F925ED2-5ADA-4C4F-A29D-24DB5B412CCC}" type="presOf" srcId="{FDDB5B4A-087E-4A43-9610-B5E9ECE6A224}" destId="{E3036CAA-29AE-C84C-A048-E8A297464495}" srcOrd="0" destOrd="0" presId="urn:microsoft.com/office/officeart/2005/8/layout/target3"/>
    <dgm:cxn modelId="{D9DC0AD5-21E9-494E-8006-97F63D87B27A}" type="presOf" srcId="{ABF26E10-FEBD-8F49-97C1-EE795B81AF0B}" destId="{42F75CCE-6E45-874E-B231-4C27DCD9CD68}" srcOrd="0" destOrd="0" presId="urn:microsoft.com/office/officeart/2005/8/layout/target3"/>
    <dgm:cxn modelId="{D253ADEB-0E44-CC42-B59A-A1BD21C50D51}" type="presOf" srcId="{FDDB5B4A-087E-4A43-9610-B5E9ECE6A224}" destId="{8C5924CF-DBFB-F943-8199-E4BA5019515D}" srcOrd="1" destOrd="0" presId="urn:microsoft.com/office/officeart/2005/8/layout/target3"/>
    <dgm:cxn modelId="{D89A64F0-57B0-7043-85C4-09C7A18CB93B}" srcId="{ABF26E10-FEBD-8F49-97C1-EE795B81AF0B}" destId="{EC46DBB3-55DA-7040-A401-1292261AF8F9}" srcOrd="0" destOrd="0" parTransId="{85497249-FFA9-EB40-8D9E-45402F6F28B8}" sibTransId="{C755E414-5B90-164D-81E5-B7CDF08E4B5F}"/>
    <dgm:cxn modelId="{E210E5FB-CA20-EA40-8AEE-851499A08B0D}" type="presOf" srcId="{C99A19DD-47D8-CE4F-906B-8324AC98B274}" destId="{92B52FFC-E9C2-E14C-9AC6-DA6F85328A8F}" srcOrd="0" destOrd="0" presId="urn:microsoft.com/office/officeart/2005/8/layout/target3"/>
    <dgm:cxn modelId="{E51275FC-3F08-C24F-A92D-61650EA90CC6}" type="presOf" srcId="{7A4DF0FB-0122-0947-A81B-F358FDDB7902}" destId="{1BEC50A1-03FF-6041-8B22-E16D459114DF}" srcOrd="0" destOrd="0" presId="urn:microsoft.com/office/officeart/2005/8/layout/target3"/>
    <dgm:cxn modelId="{8DA5998F-B7BE-9245-8861-A00BB2641884}" type="presParOf" srcId="{92B52FFC-E9C2-E14C-9AC6-DA6F85328A8F}" destId="{4FC43153-209A-414A-8B5F-67388DA29545}" srcOrd="0" destOrd="0" presId="urn:microsoft.com/office/officeart/2005/8/layout/target3"/>
    <dgm:cxn modelId="{034F0B22-2BA1-A44E-B0CD-0CD6D54B91ED}" type="presParOf" srcId="{92B52FFC-E9C2-E14C-9AC6-DA6F85328A8F}" destId="{BF0C7D29-A725-CF45-AAC7-C49549A54C6F}" srcOrd="1" destOrd="0" presId="urn:microsoft.com/office/officeart/2005/8/layout/target3"/>
    <dgm:cxn modelId="{67255CB0-651C-9242-AF98-6E6945B7266E}" type="presParOf" srcId="{92B52FFC-E9C2-E14C-9AC6-DA6F85328A8F}" destId="{42F75CCE-6E45-874E-B231-4C27DCD9CD68}" srcOrd="2" destOrd="0" presId="urn:microsoft.com/office/officeart/2005/8/layout/target3"/>
    <dgm:cxn modelId="{8BC2DF0C-FE4E-EF4E-B74A-F5A72FDA1B13}" type="presParOf" srcId="{92B52FFC-E9C2-E14C-9AC6-DA6F85328A8F}" destId="{840185EA-D876-4E4B-92A3-280D9D722776}" srcOrd="3" destOrd="0" presId="urn:microsoft.com/office/officeart/2005/8/layout/target3"/>
    <dgm:cxn modelId="{BB1ED434-72E9-6947-BE77-D810D2506AAE}" type="presParOf" srcId="{92B52FFC-E9C2-E14C-9AC6-DA6F85328A8F}" destId="{0A939C62-DF03-854E-A753-166A40076C8C}" srcOrd="4" destOrd="0" presId="urn:microsoft.com/office/officeart/2005/8/layout/target3"/>
    <dgm:cxn modelId="{F622CB67-E81D-1E42-97CC-AA9736BA2738}" type="presParOf" srcId="{92B52FFC-E9C2-E14C-9AC6-DA6F85328A8F}" destId="{12DFEB90-18FE-1D4E-A06F-70D170EB59FE}" srcOrd="5" destOrd="0" presId="urn:microsoft.com/office/officeart/2005/8/layout/target3"/>
    <dgm:cxn modelId="{E4360250-F864-6F40-B42E-091559D15CE9}" type="presParOf" srcId="{92B52FFC-E9C2-E14C-9AC6-DA6F85328A8F}" destId="{7BF4ED6F-3131-DF4A-808D-B967C4CA7712}" srcOrd="6" destOrd="0" presId="urn:microsoft.com/office/officeart/2005/8/layout/target3"/>
    <dgm:cxn modelId="{3B4F479F-5A20-B94C-A932-4B99EFF496C1}" type="presParOf" srcId="{92B52FFC-E9C2-E14C-9AC6-DA6F85328A8F}" destId="{7DC83F71-6738-AA47-953E-8F8DB3CB8E95}" srcOrd="7" destOrd="0" presId="urn:microsoft.com/office/officeart/2005/8/layout/target3"/>
    <dgm:cxn modelId="{A37972DA-EBBB-704F-9012-D843B3D99F1F}" type="presParOf" srcId="{92B52FFC-E9C2-E14C-9AC6-DA6F85328A8F}" destId="{E3036CAA-29AE-C84C-A048-E8A297464495}" srcOrd="8" destOrd="0" presId="urn:microsoft.com/office/officeart/2005/8/layout/target3"/>
    <dgm:cxn modelId="{82F5E2A9-499F-804B-979C-86706EB6C002}" type="presParOf" srcId="{92B52FFC-E9C2-E14C-9AC6-DA6F85328A8F}" destId="{C2946221-3A1E-294E-A132-6E6D808E486E}" srcOrd="9" destOrd="0" presId="urn:microsoft.com/office/officeart/2005/8/layout/target3"/>
    <dgm:cxn modelId="{6C607450-267C-8D46-903E-8B6A15678660}" type="presParOf" srcId="{92B52FFC-E9C2-E14C-9AC6-DA6F85328A8F}" destId="{B942302D-F87D-A44D-BA35-64E46B72DB35}" srcOrd="10" destOrd="0" presId="urn:microsoft.com/office/officeart/2005/8/layout/target3"/>
    <dgm:cxn modelId="{C1B9B1F3-CE83-764A-8BD5-918F360EBEBC}" type="presParOf" srcId="{92B52FFC-E9C2-E14C-9AC6-DA6F85328A8F}" destId="{C31E3079-1360-9648-94EE-458A9BFD10AF}" srcOrd="11" destOrd="0" presId="urn:microsoft.com/office/officeart/2005/8/layout/target3"/>
    <dgm:cxn modelId="{630550C3-F7E0-9F4F-A558-807A7DE18BA9}" type="presParOf" srcId="{92B52FFC-E9C2-E14C-9AC6-DA6F85328A8F}" destId="{2459173E-E057-9543-AA49-80CAF0F44299}" srcOrd="12" destOrd="0" presId="urn:microsoft.com/office/officeart/2005/8/layout/target3"/>
    <dgm:cxn modelId="{462510BF-35AF-DD40-B80F-1BC8CDA6F0A6}" type="presParOf" srcId="{92B52FFC-E9C2-E14C-9AC6-DA6F85328A8F}" destId="{8C5924CF-DBFB-F943-8199-E4BA5019515D}" srcOrd="13" destOrd="0" presId="urn:microsoft.com/office/officeart/2005/8/layout/target3"/>
    <dgm:cxn modelId="{16F80FBC-E782-004F-A6BF-3031C9614F5E}" type="presParOf" srcId="{92B52FFC-E9C2-E14C-9AC6-DA6F85328A8F}" destId="{1BEC50A1-03FF-6041-8B22-E16D459114DF}"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A93273-606B-734D-8094-7A3360A6B255}" type="doc">
      <dgm:prSet loTypeId="urn:microsoft.com/office/officeart/2005/8/layout/venn2" loCatId="" qsTypeId="urn:microsoft.com/office/officeart/2005/8/quickstyle/simple1" qsCatId="simple" csTypeId="urn:microsoft.com/office/officeart/2005/8/colors/colorful5" csCatId="colorful" phldr="1"/>
      <dgm:spPr/>
      <dgm:t>
        <a:bodyPr/>
        <a:lstStyle/>
        <a:p>
          <a:endParaRPr lang="en-GB"/>
        </a:p>
      </dgm:t>
    </dgm:pt>
    <dgm:pt modelId="{C6E34D44-C4CE-894E-B4F2-E515F8D5D02E}">
      <dgm:prSet phldrT="[Text]"/>
      <dgm:spPr/>
      <dgm:t>
        <a:bodyPr/>
        <a:lstStyle/>
        <a:p>
          <a:r>
            <a:rPr lang="en-GB" dirty="0"/>
            <a:t>AI</a:t>
          </a:r>
        </a:p>
      </dgm:t>
    </dgm:pt>
    <dgm:pt modelId="{F8E9A63D-656B-354D-8561-AFEC0D60E1A1}" type="parTrans" cxnId="{FB82A5D6-2769-274E-B96B-BF171B8349D4}">
      <dgm:prSet/>
      <dgm:spPr/>
      <dgm:t>
        <a:bodyPr/>
        <a:lstStyle/>
        <a:p>
          <a:endParaRPr lang="en-GB"/>
        </a:p>
      </dgm:t>
    </dgm:pt>
    <dgm:pt modelId="{EBA225D0-882A-314D-B8F4-51E2C8C77B95}" type="sibTrans" cxnId="{FB82A5D6-2769-274E-B96B-BF171B8349D4}">
      <dgm:prSet/>
      <dgm:spPr/>
      <dgm:t>
        <a:bodyPr/>
        <a:lstStyle/>
        <a:p>
          <a:endParaRPr lang="en-GB"/>
        </a:p>
      </dgm:t>
    </dgm:pt>
    <dgm:pt modelId="{49BB69E9-465A-EC40-A99A-FA7D12E79BC6}">
      <dgm:prSet phldrT="[Text]"/>
      <dgm:spPr/>
      <dgm:t>
        <a:bodyPr/>
        <a:lstStyle/>
        <a:p>
          <a:r>
            <a:rPr lang="en-GB" dirty="0"/>
            <a:t>ML</a:t>
          </a:r>
        </a:p>
      </dgm:t>
    </dgm:pt>
    <dgm:pt modelId="{9071FF00-0CE5-5142-90DD-6E87C0D5CBBA}" type="parTrans" cxnId="{717DE86B-057F-3F4D-9ED2-891AD8F39AE7}">
      <dgm:prSet/>
      <dgm:spPr/>
      <dgm:t>
        <a:bodyPr/>
        <a:lstStyle/>
        <a:p>
          <a:endParaRPr lang="en-GB"/>
        </a:p>
      </dgm:t>
    </dgm:pt>
    <dgm:pt modelId="{78CF133B-71EB-4846-8323-56D7C4091C07}" type="sibTrans" cxnId="{717DE86B-057F-3F4D-9ED2-891AD8F39AE7}">
      <dgm:prSet/>
      <dgm:spPr/>
      <dgm:t>
        <a:bodyPr/>
        <a:lstStyle/>
        <a:p>
          <a:endParaRPr lang="en-GB"/>
        </a:p>
      </dgm:t>
    </dgm:pt>
    <dgm:pt modelId="{06E03236-79C9-A945-BC0B-7D30CA19478A}">
      <dgm:prSet phldrT="[Text]"/>
      <dgm:spPr/>
      <dgm:t>
        <a:bodyPr/>
        <a:lstStyle/>
        <a:p>
          <a:r>
            <a:rPr lang="en-GB" dirty="0"/>
            <a:t>DL</a:t>
          </a:r>
        </a:p>
      </dgm:t>
    </dgm:pt>
    <dgm:pt modelId="{6EB76DB2-AC68-4C4D-808E-37A6933A855A}" type="parTrans" cxnId="{34EBD1D1-CCF3-AC48-BE01-537CF2FC7CF3}">
      <dgm:prSet/>
      <dgm:spPr/>
      <dgm:t>
        <a:bodyPr/>
        <a:lstStyle/>
        <a:p>
          <a:endParaRPr lang="en-GB"/>
        </a:p>
      </dgm:t>
    </dgm:pt>
    <dgm:pt modelId="{06C05D3E-1AA0-5D42-9954-426956EBE1E2}" type="sibTrans" cxnId="{34EBD1D1-CCF3-AC48-BE01-537CF2FC7CF3}">
      <dgm:prSet/>
      <dgm:spPr/>
      <dgm:t>
        <a:bodyPr/>
        <a:lstStyle/>
        <a:p>
          <a:endParaRPr lang="en-GB"/>
        </a:p>
      </dgm:t>
    </dgm:pt>
    <dgm:pt modelId="{CDD38A4F-4C9C-0E42-89FD-68AF89B79FB7}" type="pres">
      <dgm:prSet presAssocID="{B6A93273-606B-734D-8094-7A3360A6B255}" presName="Name0" presStyleCnt="0">
        <dgm:presLayoutVars>
          <dgm:chMax val="7"/>
          <dgm:resizeHandles val="exact"/>
        </dgm:presLayoutVars>
      </dgm:prSet>
      <dgm:spPr/>
    </dgm:pt>
    <dgm:pt modelId="{0484F519-2F00-1548-BF2C-4C05C0DD8586}" type="pres">
      <dgm:prSet presAssocID="{B6A93273-606B-734D-8094-7A3360A6B255}" presName="comp1" presStyleCnt="0"/>
      <dgm:spPr/>
    </dgm:pt>
    <dgm:pt modelId="{1352E6AC-D47A-F247-AF74-24D35E7499B4}" type="pres">
      <dgm:prSet presAssocID="{B6A93273-606B-734D-8094-7A3360A6B255}" presName="circle1" presStyleLbl="node1" presStyleIdx="0" presStyleCnt="3"/>
      <dgm:spPr/>
    </dgm:pt>
    <dgm:pt modelId="{75D984E0-BD46-4040-8DE3-F5803B4C4416}" type="pres">
      <dgm:prSet presAssocID="{B6A93273-606B-734D-8094-7A3360A6B255}" presName="c1text" presStyleLbl="node1" presStyleIdx="0" presStyleCnt="3">
        <dgm:presLayoutVars>
          <dgm:bulletEnabled val="1"/>
        </dgm:presLayoutVars>
      </dgm:prSet>
      <dgm:spPr/>
    </dgm:pt>
    <dgm:pt modelId="{9A03856D-69C2-D74D-AE8C-02CC11EE3589}" type="pres">
      <dgm:prSet presAssocID="{B6A93273-606B-734D-8094-7A3360A6B255}" presName="comp2" presStyleCnt="0"/>
      <dgm:spPr/>
    </dgm:pt>
    <dgm:pt modelId="{540ED778-A237-C243-9CD3-DDFCB3C85C85}" type="pres">
      <dgm:prSet presAssocID="{B6A93273-606B-734D-8094-7A3360A6B255}" presName="circle2" presStyleLbl="node1" presStyleIdx="1" presStyleCnt="3"/>
      <dgm:spPr/>
    </dgm:pt>
    <dgm:pt modelId="{57411B79-C8FB-AF4D-9AB0-2E33D13430B7}" type="pres">
      <dgm:prSet presAssocID="{B6A93273-606B-734D-8094-7A3360A6B255}" presName="c2text" presStyleLbl="node1" presStyleIdx="1" presStyleCnt="3">
        <dgm:presLayoutVars>
          <dgm:bulletEnabled val="1"/>
        </dgm:presLayoutVars>
      </dgm:prSet>
      <dgm:spPr/>
    </dgm:pt>
    <dgm:pt modelId="{452CFEE6-6D43-B04A-8B47-43C0C93D39FE}" type="pres">
      <dgm:prSet presAssocID="{B6A93273-606B-734D-8094-7A3360A6B255}" presName="comp3" presStyleCnt="0"/>
      <dgm:spPr/>
    </dgm:pt>
    <dgm:pt modelId="{93E9D73D-C90B-0E44-9737-C5AC1549A85C}" type="pres">
      <dgm:prSet presAssocID="{B6A93273-606B-734D-8094-7A3360A6B255}" presName="circle3" presStyleLbl="node1" presStyleIdx="2" presStyleCnt="3"/>
      <dgm:spPr/>
    </dgm:pt>
    <dgm:pt modelId="{31D9AD95-FCCF-DE42-A4F1-2219B44F853D}" type="pres">
      <dgm:prSet presAssocID="{B6A93273-606B-734D-8094-7A3360A6B255}" presName="c3text" presStyleLbl="node1" presStyleIdx="2" presStyleCnt="3">
        <dgm:presLayoutVars>
          <dgm:bulletEnabled val="1"/>
        </dgm:presLayoutVars>
      </dgm:prSet>
      <dgm:spPr/>
    </dgm:pt>
  </dgm:ptLst>
  <dgm:cxnLst>
    <dgm:cxn modelId="{CD9F810C-CFC7-C542-8A83-11E95DF0EF2B}" type="presOf" srcId="{49BB69E9-465A-EC40-A99A-FA7D12E79BC6}" destId="{540ED778-A237-C243-9CD3-DDFCB3C85C85}" srcOrd="0" destOrd="0" presId="urn:microsoft.com/office/officeart/2005/8/layout/venn2"/>
    <dgm:cxn modelId="{65CEF01A-BD49-7246-BA96-0C34E2664B0B}" type="presOf" srcId="{C6E34D44-C4CE-894E-B4F2-E515F8D5D02E}" destId="{1352E6AC-D47A-F247-AF74-24D35E7499B4}" srcOrd="0" destOrd="0" presId="urn:microsoft.com/office/officeart/2005/8/layout/venn2"/>
    <dgm:cxn modelId="{04C9B31F-B4F4-2E47-BE10-BB0A3CD8AFB4}" type="presOf" srcId="{06E03236-79C9-A945-BC0B-7D30CA19478A}" destId="{31D9AD95-FCCF-DE42-A4F1-2219B44F853D}" srcOrd="1" destOrd="0" presId="urn:microsoft.com/office/officeart/2005/8/layout/venn2"/>
    <dgm:cxn modelId="{85945A63-3FDB-634D-BBB0-E62E42930267}" type="presOf" srcId="{06E03236-79C9-A945-BC0B-7D30CA19478A}" destId="{93E9D73D-C90B-0E44-9737-C5AC1549A85C}" srcOrd="0" destOrd="0" presId="urn:microsoft.com/office/officeart/2005/8/layout/venn2"/>
    <dgm:cxn modelId="{717DE86B-057F-3F4D-9ED2-891AD8F39AE7}" srcId="{B6A93273-606B-734D-8094-7A3360A6B255}" destId="{49BB69E9-465A-EC40-A99A-FA7D12E79BC6}" srcOrd="1" destOrd="0" parTransId="{9071FF00-0CE5-5142-90DD-6E87C0D5CBBA}" sibTransId="{78CF133B-71EB-4846-8323-56D7C4091C07}"/>
    <dgm:cxn modelId="{0D26EE4D-23B1-D640-A546-CA268A9C992F}" type="presOf" srcId="{49BB69E9-465A-EC40-A99A-FA7D12E79BC6}" destId="{57411B79-C8FB-AF4D-9AB0-2E33D13430B7}" srcOrd="1" destOrd="0" presId="urn:microsoft.com/office/officeart/2005/8/layout/venn2"/>
    <dgm:cxn modelId="{2BA38359-8D2B-2F42-A182-BD94664B29D3}" type="presOf" srcId="{C6E34D44-C4CE-894E-B4F2-E515F8D5D02E}" destId="{75D984E0-BD46-4040-8DE3-F5803B4C4416}" srcOrd="1" destOrd="0" presId="urn:microsoft.com/office/officeart/2005/8/layout/venn2"/>
    <dgm:cxn modelId="{A1E74AB8-E7EC-694C-B4FE-58DCF3DB91AF}" type="presOf" srcId="{B6A93273-606B-734D-8094-7A3360A6B255}" destId="{CDD38A4F-4C9C-0E42-89FD-68AF89B79FB7}" srcOrd="0" destOrd="0" presId="urn:microsoft.com/office/officeart/2005/8/layout/venn2"/>
    <dgm:cxn modelId="{34EBD1D1-CCF3-AC48-BE01-537CF2FC7CF3}" srcId="{B6A93273-606B-734D-8094-7A3360A6B255}" destId="{06E03236-79C9-A945-BC0B-7D30CA19478A}" srcOrd="2" destOrd="0" parTransId="{6EB76DB2-AC68-4C4D-808E-37A6933A855A}" sibTransId="{06C05D3E-1AA0-5D42-9954-426956EBE1E2}"/>
    <dgm:cxn modelId="{FB82A5D6-2769-274E-B96B-BF171B8349D4}" srcId="{B6A93273-606B-734D-8094-7A3360A6B255}" destId="{C6E34D44-C4CE-894E-B4F2-E515F8D5D02E}" srcOrd="0" destOrd="0" parTransId="{F8E9A63D-656B-354D-8561-AFEC0D60E1A1}" sibTransId="{EBA225D0-882A-314D-B8F4-51E2C8C77B95}"/>
    <dgm:cxn modelId="{95EFE7A5-E55F-464B-9E5D-B594D544BECA}" type="presParOf" srcId="{CDD38A4F-4C9C-0E42-89FD-68AF89B79FB7}" destId="{0484F519-2F00-1548-BF2C-4C05C0DD8586}" srcOrd="0" destOrd="0" presId="urn:microsoft.com/office/officeart/2005/8/layout/venn2"/>
    <dgm:cxn modelId="{1EA604F5-6DA7-F849-B09D-0B58269E86EA}" type="presParOf" srcId="{0484F519-2F00-1548-BF2C-4C05C0DD8586}" destId="{1352E6AC-D47A-F247-AF74-24D35E7499B4}" srcOrd="0" destOrd="0" presId="urn:microsoft.com/office/officeart/2005/8/layout/venn2"/>
    <dgm:cxn modelId="{399822A4-EC1B-694B-AFCC-3F231CFEE5DE}" type="presParOf" srcId="{0484F519-2F00-1548-BF2C-4C05C0DD8586}" destId="{75D984E0-BD46-4040-8DE3-F5803B4C4416}" srcOrd="1" destOrd="0" presId="urn:microsoft.com/office/officeart/2005/8/layout/venn2"/>
    <dgm:cxn modelId="{A21B4049-61BE-DB47-95C7-96E92E2602F7}" type="presParOf" srcId="{CDD38A4F-4C9C-0E42-89FD-68AF89B79FB7}" destId="{9A03856D-69C2-D74D-AE8C-02CC11EE3589}" srcOrd="1" destOrd="0" presId="urn:microsoft.com/office/officeart/2005/8/layout/venn2"/>
    <dgm:cxn modelId="{11F4D146-792D-6441-981E-66E4F51FC5CD}" type="presParOf" srcId="{9A03856D-69C2-D74D-AE8C-02CC11EE3589}" destId="{540ED778-A237-C243-9CD3-DDFCB3C85C85}" srcOrd="0" destOrd="0" presId="urn:microsoft.com/office/officeart/2005/8/layout/venn2"/>
    <dgm:cxn modelId="{29BF4F73-297E-9347-A2A4-5FAE1131AFC9}" type="presParOf" srcId="{9A03856D-69C2-D74D-AE8C-02CC11EE3589}" destId="{57411B79-C8FB-AF4D-9AB0-2E33D13430B7}" srcOrd="1" destOrd="0" presId="urn:microsoft.com/office/officeart/2005/8/layout/venn2"/>
    <dgm:cxn modelId="{B9297081-B54F-124B-8DA8-B0DAC14CC5D9}" type="presParOf" srcId="{CDD38A4F-4C9C-0E42-89FD-68AF89B79FB7}" destId="{452CFEE6-6D43-B04A-8B47-43C0C93D39FE}" srcOrd="2" destOrd="0" presId="urn:microsoft.com/office/officeart/2005/8/layout/venn2"/>
    <dgm:cxn modelId="{4198A635-1EC0-924E-BAC0-A67FDB78A98F}" type="presParOf" srcId="{452CFEE6-6D43-B04A-8B47-43C0C93D39FE}" destId="{93E9D73D-C90B-0E44-9737-C5AC1549A85C}" srcOrd="0" destOrd="0" presId="urn:microsoft.com/office/officeart/2005/8/layout/venn2"/>
    <dgm:cxn modelId="{1C0D5275-7910-F641-8FCE-ADCB0535D3CF}" type="presParOf" srcId="{452CFEE6-6D43-B04A-8B47-43C0C93D39FE}" destId="{31D9AD95-FCCF-DE42-A4F1-2219B44F853D}"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43D75A-2140-D640-A5DF-D8250AF74360}"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GB"/>
        </a:p>
      </dgm:t>
    </dgm:pt>
    <dgm:pt modelId="{E7046F01-B6F8-534A-814E-6C8D41993A68}">
      <dgm:prSet phldrT="[Text]"/>
      <dgm:spPr/>
      <dgm:t>
        <a:bodyPr/>
        <a:lstStyle/>
        <a:p>
          <a:r>
            <a:rPr lang="en-GB" dirty="0"/>
            <a:t>Supervised</a:t>
          </a:r>
        </a:p>
      </dgm:t>
    </dgm:pt>
    <dgm:pt modelId="{59002BB2-7D9A-CD41-83E5-3A49F47E8FFF}" type="parTrans" cxnId="{57804B68-9654-A843-8CA3-2CEF45E6B191}">
      <dgm:prSet/>
      <dgm:spPr/>
      <dgm:t>
        <a:bodyPr/>
        <a:lstStyle/>
        <a:p>
          <a:endParaRPr lang="en-GB"/>
        </a:p>
      </dgm:t>
    </dgm:pt>
    <dgm:pt modelId="{7ACFAE0E-7301-3D43-8967-1329A8D2B29E}" type="sibTrans" cxnId="{57804B68-9654-A843-8CA3-2CEF45E6B191}">
      <dgm:prSet/>
      <dgm:spPr/>
      <dgm:t>
        <a:bodyPr/>
        <a:lstStyle/>
        <a:p>
          <a:endParaRPr lang="en-GB"/>
        </a:p>
      </dgm:t>
    </dgm:pt>
    <dgm:pt modelId="{559C5EE8-71F7-E14B-9032-49F580C5ED69}">
      <dgm:prSet phldrT="[Text]"/>
      <dgm:spPr/>
      <dgm:t>
        <a:bodyPr/>
        <a:lstStyle/>
        <a:p>
          <a:r>
            <a:rPr lang="en-GB" dirty="0"/>
            <a:t>U</a:t>
          </a:r>
        </a:p>
      </dgm:t>
    </dgm:pt>
    <dgm:pt modelId="{F83FE179-8262-E542-9279-F6143236362B}" type="parTrans" cxnId="{A7EF578B-4DB4-264F-97D0-84EAB853DEBF}">
      <dgm:prSet/>
      <dgm:spPr/>
      <dgm:t>
        <a:bodyPr/>
        <a:lstStyle/>
        <a:p>
          <a:endParaRPr lang="en-GB"/>
        </a:p>
      </dgm:t>
    </dgm:pt>
    <dgm:pt modelId="{3DB679BF-9355-CE41-939E-56FC160B1C6D}" type="sibTrans" cxnId="{A7EF578B-4DB4-264F-97D0-84EAB853DEBF}">
      <dgm:prSet/>
      <dgm:spPr/>
      <dgm:t>
        <a:bodyPr/>
        <a:lstStyle/>
        <a:p>
          <a:endParaRPr lang="en-GB"/>
        </a:p>
      </dgm:t>
    </dgm:pt>
    <dgm:pt modelId="{EEF64CB6-9844-AA48-9D34-EAFC191AD9D6}">
      <dgm:prSet phldrT="[Text]"/>
      <dgm:spPr/>
      <dgm:t>
        <a:bodyPr/>
        <a:lstStyle/>
        <a:p>
          <a:r>
            <a:rPr lang="en-GB" dirty="0"/>
            <a:t>Unsupervised</a:t>
          </a:r>
        </a:p>
      </dgm:t>
    </dgm:pt>
    <dgm:pt modelId="{51B480F9-5851-BA43-B081-840DEE4792ED}" type="parTrans" cxnId="{608CAD5E-C7C3-7E44-A04C-AE499EB3DBB4}">
      <dgm:prSet/>
      <dgm:spPr/>
      <dgm:t>
        <a:bodyPr/>
        <a:lstStyle/>
        <a:p>
          <a:endParaRPr lang="en-GB"/>
        </a:p>
      </dgm:t>
    </dgm:pt>
    <dgm:pt modelId="{FAE43582-0B89-3449-8CF1-30DDF0CDFCFE}" type="sibTrans" cxnId="{608CAD5E-C7C3-7E44-A04C-AE499EB3DBB4}">
      <dgm:prSet/>
      <dgm:spPr/>
      <dgm:t>
        <a:bodyPr/>
        <a:lstStyle/>
        <a:p>
          <a:endParaRPr lang="en-GB"/>
        </a:p>
      </dgm:t>
    </dgm:pt>
    <dgm:pt modelId="{7ED1603A-9432-CD45-87A2-83F7DFFC8CA5}">
      <dgm:prSet phldrT="[Text]"/>
      <dgm:spPr/>
      <dgm:t>
        <a:bodyPr/>
        <a:lstStyle/>
        <a:p>
          <a:r>
            <a:rPr lang="en-GB" dirty="0"/>
            <a:t>R</a:t>
          </a:r>
        </a:p>
      </dgm:t>
    </dgm:pt>
    <dgm:pt modelId="{D4430B05-07D3-674F-9F50-09B085CBD1E2}" type="parTrans" cxnId="{2CEF1D01-67C3-4349-AEC3-345BCF7AD00C}">
      <dgm:prSet/>
      <dgm:spPr/>
      <dgm:t>
        <a:bodyPr/>
        <a:lstStyle/>
        <a:p>
          <a:endParaRPr lang="en-GB"/>
        </a:p>
      </dgm:t>
    </dgm:pt>
    <dgm:pt modelId="{73189176-CD47-C247-AB23-CF1497C0B9BA}" type="sibTrans" cxnId="{2CEF1D01-67C3-4349-AEC3-345BCF7AD00C}">
      <dgm:prSet/>
      <dgm:spPr/>
      <dgm:t>
        <a:bodyPr/>
        <a:lstStyle/>
        <a:p>
          <a:endParaRPr lang="en-GB"/>
        </a:p>
      </dgm:t>
    </dgm:pt>
    <dgm:pt modelId="{BA3BC471-EA66-F248-BB1A-4DFAFED88499}">
      <dgm:prSet phldrT="[Text]"/>
      <dgm:spPr/>
      <dgm:t>
        <a:bodyPr/>
        <a:lstStyle/>
        <a:p>
          <a:r>
            <a:rPr lang="en-GB" dirty="0"/>
            <a:t>Reinforcement</a:t>
          </a:r>
        </a:p>
      </dgm:t>
    </dgm:pt>
    <dgm:pt modelId="{D3A4D31F-C901-CD48-B24A-E31D276CE39A}" type="parTrans" cxnId="{DD59830F-EFFB-D746-96A0-D2C65BE74BC4}">
      <dgm:prSet/>
      <dgm:spPr/>
      <dgm:t>
        <a:bodyPr/>
        <a:lstStyle/>
        <a:p>
          <a:endParaRPr lang="en-GB"/>
        </a:p>
      </dgm:t>
    </dgm:pt>
    <dgm:pt modelId="{3050492A-9754-1143-B034-383DC37FE849}" type="sibTrans" cxnId="{DD59830F-EFFB-D746-96A0-D2C65BE74BC4}">
      <dgm:prSet/>
      <dgm:spPr/>
      <dgm:t>
        <a:bodyPr/>
        <a:lstStyle/>
        <a:p>
          <a:endParaRPr lang="en-GB"/>
        </a:p>
      </dgm:t>
    </dgm:pt>
    <dgm:pt modelId="{B4894EFA-459A-3B45-9C30-A2654A2DD91C}">
      <dgm:prSet phldrT="[Text]"/>
      <dgm:spPr/>
      <dgm:t>
        <a:bodyPr/>
        <a:lstStyle/>
        <a:p>
          <a:r>
            <a:rPr lang="en-GB" dirty="0"/>
            <a:t>S</a:t>
          </a:r>
        </a:p>
      </dgm:t>
    </dgm:pt>
    <dgm:pt modelId="{0177396B-78B4-FC44-A647-FC996ED88591}" type="sibTrans" cxnId="{C96B4E73-A7FD-3944-9006-D07D7DC18B63}">
      <dgm:prSet/>
      <dgm:spPr/>
      <dgm:t>
        <a:bodyPr/>
        <a:lstStyle/>
        <a:p>
          <a:endParaRPr lang="en-GB"/>
        </a:p>
      </dgm:t>
    </dgm:pt>
    <dgm:pt modelId="{06C06137-E982-814D-AB51-23F95195C02A}" type="parTrans" cxnId="{C96B4E73-A7FD-3944-9006-D07D7DC18B63}">
      <dgm:prSet/>
      <dgm:spPr/>
      <dgm:t>
        <a:bodyPr/>
        <a:lstStyle/>
        <a:p>
          <a:endParaRPr lang="en-GB"/>
        </a:p>
      </dgm:t>
    </dgm:pt>
    <dgm:pt modelId="{C623230D-C5BE-9640-99CA-F001908F609A}" type="pres">
      <dgm:prSet presAssocID="{1A43D75A-2140-D640-A5DF-D8250AF74360}" presName="linearFlow" presStyleCnt="0">
        <dgm:presLayoutVars>
          <dgm:dir/>
          <dgm:animLvl val="lvl"/>
          <dgm:resizeHandles val="exact"/>
        </dgm:presLayoutVars>
      </dgm:prSet>
      <dgm:spPr/>
    </dgm:pt>
    <dgm:pt modelId="{F919EDC3-5511-DE47-B710-804104680536}" type="pres">
      <dgm:prSet presAssocID="{B4894EFA-459A-3B45-9C30-A2654A2DD91C}" presName="composite" presStyleCnt="0"/>
      <dgm:spPr/>
    </dgm:pt>
    <dgm:pt modelId="{C46BD036-28E6-804E-99AB-7214FD3B641D}" type="pres">
      <dgm:prSet presAssocID="{B4894EFA-459A-3B45-9C30-A2654A2DD91C}" presName="parentText" presStyleLbl="alignNode1" presStyleIdx="0" presStyleCnt="3">
        <dgm:presLayoutVars>
          <dgm:chMax val="1"/>
          <dgm:bulletEnabled val="1"/>
        </dgm:presLayoutVars>
      </dgm:prSet>
      <dgm:spPr/>
    </dgm:pt>
    <dgm:pt modelId="{DA06F615-21DC-F34C-969F-24F5217AEFFB}" type="pres">
      <dgm:prSet presAssocID="{B4894EFA-459A-3B45-9C30-A2654A2DD91C}" presName="descendantText" presStyleLbl="alignAcc1" presStyleIdx="0" presStyleCnt="3">
        <dgm:presLayoutVars>
          <dgm:bulletEnabled val="1"/>
        </dgm:presLayoutVars>
      </dgm:prSet>
      <dgm:spPr/>
    </dgm:pt>
    <dgm:pt modelId="{C6FE64C3-CA5D-2347-9B3F-D0D746BEA90E}" type="pres">
      <dgm:prSet presAssocID="{0177396B-78B4-FC44-A647-FC996ED88591}" presName="sp" presStyleCnt="0"/>
      <dgm:spPr/>
    </dgm:pt>
    <dgm:pt modelId="{A5EC9EBA-C5EB-024E-9B01-AD0EFB2C345A}" type="pres">
      <dgm:prSet presAssocID="{559C5EE8-71F7-E14B-9032-49F580C5ED69}" presName="composite" presStyleCnt="0"/>
      <dgm:spPr/>
    </dgm:pt>
    <dgm:pt modelId="{19A0DE4A-9886-0C40-BDD7-9F0584D8A023}" type="pres">
      <dgm:prSet presAssocID="{559C5EE8-71F7-E14B-9032-49F580C5ED69}" presName="parentText" presStyleLbl="alignNode1" presStyleIdx="1" presStyleCnt="3">
        <dgm:presLayoutVars>
          <dgm:chMax val="1"/>
          <dgm:bulletEnabled val="1"/>
        </dgm:presLayoutVars>
      </dgm:prSet>
      <dgm:spPr/>
    </dgm:pt>
    <dgm:pt modelId="{FD0761AA-80AF-1946-B449-9BAEBDEA6D0E}" type="pres">
      <dgm:prSet presAssocID="{559C5EE8-71F7-E14B-9032-49F580C5ED69}" presName="descendantText" presStyleLbl="alignAcc1" presStyleIdx="1" presStyleCnt="3">
        <dgm:presLayoutVars>
          <dgm:bulletEnabled val="1"/>
        </dgm:presLayoutVars>
      </dgm:prSet>
      <dgm:spPr/>
    </dgm:pt>
    <dgm:pt modelId="{2B0888CF-FCE9-5647-97E3-2CF8F86811CC}" type="pres">
      <dgm:prSet presAssocID="{3DB679BF-9355-CE41-939E-56FC160B1C6D}" presName="sp" presStyleCnt="0"/>
      <dgm:spPr/>
    </dgm:pt>
    <dgm:pt modelId="{0871E9C9-DD3D-974E-AF8D-989FB31CC9B9}" type="pres">
      <dgm:prSet presAssocID="{7ED1603A-9432-CD45-87A2-83F7DFFC8CA5}" presName="composite" presStyleCnt="0"/>
      <dgm:spPr/>
    </dgm:pt>
    <dgm:pt modelId="{85EA8A7C-9D31-1D42-91EE-49E171775E6F}" type="pres">
      <dgm:prSet presAssocID="{7ED1603A-9432-CD45-87A2-83F7DFFC8CA5}" presName="parentText" presStyleLbl="alignNode1" presStyleIdx="2" presStyleCnt="3">
        <dgm:presLayoutVars>
          <dgm:chMax val="1"/>
          <dgm:bulletEnabled val="1"/>
        </dgm:presLayoutVars>
      </dgm:prSet>
      <dgm:spPr/>
    </dgm:pt>
    <dgm:pt modelId="{B23BFEB2-A6BF-A641-9967-9ED8D0413A17}" type="pres">
      <dgm:prSet presAssocID="{7ED1603A-9432-CD45-87A2-83F7DFFC8CA5}" presName="descendantText" presStyleLbl="alignAcc1" presStyleIdx="2" presStyleCnt="3">
        <dgm:presLayoutVars>
          <dgm:bulletEnabled val="1"/>
        </dgm:presLayoutVars>
      </dgm:prSet>
      <dgm:spPr/>
    </dgm:pt>
  </dgm:ptLst>
  <dgm:cxnLst>
    <dgm:cxn modelId="{2CEF1D01-67C3-4349-AEC3-345BCF7AD00C}" srcId="{1A43D75A-2140-D640-A5DF-D8250AF74360}" destId="{7ED1603A-9432-CD45-87A2-83F7DFFC8CA5}" srcOrd="2" destOrd="0" parTransId="{D4430B05-07D3-674F-9F50-09B085CBD1E2}" sibTransId="{73189176-CD47-C247-AB23-CF1497C0B9BA}"/>
    <dgm:cxn modelId="{DD59830F-EFFB-D746-96A0-D2C65BE74BC4}" srcId="{7ED1603A-9432-CD45-87A2-83F7DFFC8CA5}" destId="{BA3BC471-EA66-F248-BB1A-4DFAFED88499}" srcOrd="0" destOrd="0" parTransId="{D3A4D31F-C901-CD48-B24A-E31D276CE39A}" sibTransId="{3050492A-9754-1143-B034-383DC37FE849}"/>
    <dgm:cxn modelId="{15C9A230-4FB9-3744-9BBC-31C38D5559D5}" type="presOf" srcId="{EEF64CB6-9844-AA48-9D34-EAFC191AD9D6}" destId="{FD0761AA-80AF-1946-B449-9BAEBDEA6D0E}" srcOrd="0" destOrd="0" presId="urn:microsoft.com/office/officeart/2005/8/layout/chevron2"/>
    <dgm:cxn modelId="{608CAD5E-C7C3-7E44-A04C-AE499EB3DBB4}" srcId="{559C5EE8-71F7-E14B-9032-49F580C5ED69}" destId="{EEF64CB6-9844-AA48-9D34-EAFC191AD9D6}" srcOrd="0" destOrd="0" parTransId="{51B480F9-5851-BA43-B081-840DEE4792ED}" sibTransId="{FAE43582-0B89-3449-8CF1-30DDF0CDFCFE}"/>
    <dgm:cxn modelId="{57804B68-9654-A843-8CA3-2CEF45E6B191}" srcId="{B4894EFA-459A-3B45-9C30-A2654A2DD91C}" destId="{E7046F01-B6F8-534A-814E-6C8D41993A68}" srcOrd="0" destOrd="0" parTransId="{59002BB2-7D9A-CD41-83E5-3A49F47E8FFF}" sibTransId="{7ACFAE0E-7301-3D43-8967-1329A8D2B29E}"/>
    <dgm:cxn modelId="{C96B4E73-A7FD-3944-9006-D07D7DC18B63}" srcId="{1A43D75A-2140-D640-A5DF-D8250AF74360}" destId="{B4894EFA-459A-3B45-9C30-A2654A2DD91C}" srcOrd="0" destOrd="0" parTransId="{06C06137-E982-814D-AB51-23F95195C02A}" sibTransId="{0177396B-78B4-FC44-A647-FC996ED88591}"/>
    <dgm:cxn modelId="{44D4177A-311F-7E40-8F75-BF2D0D5B2F6A}" type="presOf" srcId="{B4894EFA-459A-3B45-9C30-A2654A2DD91C}" destId="{C46BD036-28E6-804E-99AB-7214FD3B641D}" srcOrd="0" destOrd="0" presId="urn:microsoft.com/office/officeart/2005/8/layout/chevron2"/>
    <dgm:cxn modelId="{A7EF578B-4DB4-264F-97D0-84EAB853DEBF}" srcId="{1A43D75A-2140-D640-A5DF-D8250AF74360}" destId="{559C5EE8-71F7-E14B-9032-49F580C5ED69}" srcOrd="1" destOrd="0" parTransId="{F83FE179-8262-E542-9279-F6143236362B}" sibTransId="{3DB679BF-9355-CE41-939E-56FC160B1C6D}"/>
    <dgm:cxn modelId="{5BA0A6D4-D9D1-D845-A251-F13D35114757}" type="presOf" srcId="{7ED1603A-9432-CD45-87A2-83F7DFFC8CA5}" destId="{85EA8A7C-9D31-1D42-91EE-49E171775E6F}" srcOrd="0" destOrd="0" presId="urn:microsoft.com/office/officeart/2005/8/layout/chevron2"/>
    <dgm:cxn modelId="{72DB05D6-A399-E540-9BB8-8EA871C39923}" type="presOf" srcId="{E7046F01-B6F8-534A-814E-6C8D41993A68}" destId="{DA06F615-21DC-F34C-969F-24F5217AEFFB}" srcOrd="0" destOrd="0" presId="urn:microsoft.com/office/officeart/2005/8/layout/chevron2"/>
    <dgm:cxn modelId="{B67D80DE-8D29-434C-B3EF-FBF902A21DEB}" type="presOf" srcId="{559C5EE8-71F7-E14B-9032-49F580C5ED69}" destId="{19A0DE4A-9886-0C40-BDD7-9F0584D8A023}" srcOrd="0" destOrd="0" presId="urn:microsoft.com/office/officeart/2005/8/layout/chevron2"/>
    <dgm:cxn modelId="{8E244CE5-CBD7-644E-AC04-37CB436E1C94}" type="presOf" srcId="{BA3BC471-EA66-F248-BB1A-4DFAFED88499}" destId="{B23BFEB2-A6BF-A641-9967-9ED8D0413A17}" srcOrd="0" destOrd="0" presId="urn:microsoft.com/office/officeart/2005/8/layout/chevron2"/>
    <dgm:cxn modelId="{D1BA2DF3-3111-6C49-AA5F-B4E9D3FB534B}" type="presOf" srcId="{1A43D75A-2140-D640-A5DF-D8250AF74360}" destId="{C623230D-C5BE-9640-99CA-F001908F609A}" srcOrd="0" destOrd="0" presId="urn:microsoft.com/office/officeart/2005/8/layout/chevron2"/>
    <dgm:cxn modelId="{B7BE8879-5C88-3A42-A95C-1F92FF2514F0}" type="presParOf" srcId="{C623230D-C5BE-9640-99CA-F001908F609A}" destId="{F919EDC3-5511-DE47-B710-804104680536}" srcOrd="0" destOrd="0" presId="urn:microsoft.com/office/officeart/2005/8/layout/chevron2"/>
    <dgm:cxn modelId="{99E34F36-C3DC-5943-A456-94F9DB9047E2}" type="presParOf" srcId="{F919EDC3-5511-DE47-B710-804104680536}" destId="{C46BD036-28E6-804E-99AB-7214FD3B641D}" srcOrd="0" destOrd="0" presId="urn:microsoft.com/office/officeart/2005/8/layout/chevron2"/>
    <dgm:cxn modelId="{E6CC1945-E29F-964C-A2F2-638ADA7A346D}" type="presParOf" srcId="{F919EDC3-5511-DE47-B710-804104680536}" destId="{DA06F615-21DC-F34C-969F-24F5217AEFFB}" srcOrd="1" destOrd="0" presId="urn:microsoft.com/office/officeart/2005/8/layout/chevron2"/>
    <dgm:cxn modelId="{DE20B19C-9B16-7D4B-BCB1-D69114FADDB0}" type="presParOf" srcId="{C623230D-C5BE-9640-99CA-F001908F609A}" destId="{C6FE64C3-CA5D-2347-9B3F-D0D746BEA90E}" srcOrd="1" destOrd="0" presId="urn:microsoft.com/office/officeart/2005/8/layout/chevron2"/>
    <dgm:cxn modelId="{C1EF574B-55A4-2340-8197-53E30F5C658D}" type="presParOf" srcId="{C623230D-C5BE-9640-99CA-F001908F609A}" destId="{A5EC9EBA-C5EB-024E-9B01-AD0EFB2C345A}" srcOrd="2" destOrd="0" presId="urn:microsoft.com/office/officeart/2005/8/layout/chevron2"/>
    <dgm:cxn modelId="{35A716E3-5BCA-0747-BF7E-C06157EDA77C}" type="presParOf" srcId="{A5EC9EBA-C5EB-024E-9B01-AD0EFB2C345A}" destId="{19A0DE4A-9886-0C40-BDD7-9F0584D8A023}" srcOrd="0" destOrd="0" presId="urn:microsoft.com/office/officeart/2005/8/layout/chevron2"/>
    <dgm:cxn modelId="{74E76078-6F61-4647-A535-4BAEFE7D3D77}" type="presParOf" srcId="{A5EC9EBA-C5EB-024E-9B01-AD0EFB2C345A}" destId="{FD0761AA-80AF-1946-B449-9BAEBDEA6D0E}" srcOrd="1" destOrd="0" presId="urn:microsoft.com/office/officeart/2005/8/layout/chevron2"/>
    <dgm:cxn modelId="{D54DB3C0-1BA4-554A-A0E1-923331611B26}" type="presParOf" srcId="{C623230D-C5BE-9640-99CA-F001908F609A}" destId="{2B0888CF-FCE9-5647-97E3-2CF8F86811CC}" srcOrd="3" destOrd="0" presId="urn:microsoft.com/office/officeart/2005/8/layout/chevron2"/>
    <dgm:cxn modelId="{BA1A31C8-510E-4B43-A476-A1BD84FA0D58}" type="presParOf" srcId="{C623230D-C5BE-9640-99CA-F001908F609A}" destId="{0871E9C9-DD3D-974E-AF8D-989FB31CC9B9}" srcOrd="4" destOrd="0" presId="urn:microsoft.com/office/officeart/2005/8/layout/chevron2"/>
    <dgm:cxn modelId="{A321AE8D-276E-F445-AF3B-25111EA07D5F}" type="presParOf" srcId="{0871E9C9-DD3D-974E-AF8D-989FB31CC9B9}" destId="{85EA8A7C-9D31-1D42-91EE-49E171775E6F}" srcOrd="0" destOrd="0" presId="urn:microsoft.com/office/officeart/2005/8/layout/chevron2"/>
    <dgm:cxn modelId="{6A9DE6F4-8640-0042-89C7-C0A6069E49AC}" type="presParOf" srcId="{0871E9C9-DD3D-974E-AF8D-989FB31CC9B9}" destId="{B23BFEB2-A6BF-A641-9967-9ED8D0413A1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611928-0F9F-4546-BA4E-74803A28FAD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251BB9D-6031-43B5-B203-9247475DCA5B}">
      <dgm:prSet/>
      <dgm:spPr/>
      <dgm:t>
        <a:bodyPr/>
        <a:lstStyle/>
        <a:p>
          <a:r>
            <a:rPr lang="en-MY" dirty="0"/>
            <a:t>In Supervised learning, you train the machine using data which is well </a:t>
          </a:r>
          <a:r>
            <a:rPr lang="en-MY" b="1" dirty="0"/>
            <a:t>"labelled</a:t>
          </a:r>
          <a:r>
            <a:rPr lang="en-MY" dirty="0"/>
            <a:t>." It means some data is already tagged with the correct answer. It can be compared to learning which takes place in the presence of a supervisor or a teacher.</a:t>
          </a:r>
          <a:endParaRPr lang="en-US" dirty="0"/>
        </a:p>
      </dgm:t>
    </dgm:pt>
    <dgm:pt modelId="{07A7DDDD-164A-4FB9-8607-98E2841DDF37}" type="parTrans" cxnId="{EFCF5DDA-CE87-41B3-811A-660BD146EAF8}">
      <dgm:prSet/>
      <dgm:spPr/>
      <dgm:t>
        <a:bodyPr/>
        <a:lstStyle/>
        <a:p>
          <a:endParaRPr lang="en-US"/>
        </a:p>
      </dgm:t>
    </dgm:pt>
    <dgm:pt modelId="{34284594-D775-4B1D-B663-7DDA3963E015}" type="sibTrans" cxnId="{EFCF5DDA-CE87-41B3-811A-660BD146EAF8}">
      <dgm:prSet/>
      <dgm:spPr/>
      <dgm:t>
        <a:bodyPr/>
        <a:lstStyle/>
        <a:p>
          <a:endParaRPr lang="en-US"/>
        </a:p>
      </dgm:t>
    </dgm:pt>
    <dgm:pt modelId="{F29AE05A-1BF2-4D4D-A325-DE9A78881EF4}">
      <dgm:prSet/>
      <dgm:spPr/>
      <dgm:t>
        <a:bodyPr/>
        <a:lstStyle/>
        <a:p>
          <a:r>
            <a:rPr lang="en-MY" dirty="0"/>
            <a:t>A supervised learning algorithm learns from labelled training data, helps you to predict outcomes for unforeseen data.</a:t>
          </a:r>
          <a:endParaRPr lang="en-US" dirty="0"/>
        </a:p>
      </dgm:t>
    </dgm:pt>
    <dgm:pt modelId="{95B23DBE-FD6C-43E5-8731-C19043A8630D}" type="parTrans" cxnId="{60744B2E-CE17-4D16-A545-EE9C1DD2851A}">
      <dgm:prSet/>
      <dgm:spPr/>
      <dgm:t>
        <a:bodyPr/>
        <a:lstStyle/>
        <a:p>
          <a:endParaRPr lang="en-US"/>
        </a:p>
      </dgm:t>
    </dgm:pt>
    <dgm:pt modelId="{D10EEA32-CCB9-4800-AF1A-CE0BFC5D4630}" type="sibTrans" cxnId="{60744B2E-CE17-4D16-A545-EE9C1DD2851A}">
      <dgm:prSet/>
      <dgm:spPr/>
      <dgm:t>
        <a:bodyPr/>
        <a:lstStyle/>
        <a:p>
          <a:endParaRPr lang="en-US"/>
        </a:p>
      </dgm:t>
    </dgm:pt>
    <dgm:pt modelId="{343D92F8-10BE-BE40-A0B0-43BA4D46B984}" type="pres">
      <dgm:prSet presAssocID="{45611928-0F9F-4546-BA4E-74803A28FAD5}" presName="linear" presStyleCnt="0">
        <dgm:presLayoutVars>
          <dgm:animLvl val="lvl"/>
          <dgm:resizeHandles val="exact"/>
        </dgm:presLayoutVars>
      </dgm:prSet>
      <dgm:spPr/>
    </dgm:pt>
    <dgm:pt modelId="{BC68FB22-C959-2B46-955B-02C42235AABE}" type="pres">
      <dgm:prSet presAssocID="{F251BB9D-6031-43B5-B203-9247475DCA5B}" presName="parentText" presStyleLbl="node1" presStyleIdx="0" presStyleCnt="2">
        <dgm:presLayoutVars>
          <dgm:chMax val="0"/>
          <dgm:bulletEnabled val="1"/>
        </dgm:presLayoutVars>
      </dgm:prSet>
      <dgm:spPr/>
    </dgm:pt>
    <dgm:pt modelId="{D0892599-77B4-F440-8343-1E266482FA2A}" type="pres">
      <dgm:prSet presAssocID="{34284594-D775-4B1D-B663-7DDA3963E015}" presName="spacer" presStyleCnt="0"/>
      <dgm:spPr/>
    </dgm:pt>
    <dgm:pt modelId="{C0317039-2AD2-D549-8F1B-3BEE2FD15608}" type="pres">
      <dgm:prSet presAssocID="{F29AE05A-1BF2-4D4D-A325-DE9A78881EF4}" presName="parentText" presStyleLbl="node1" presStyleIdx="1" presStyleCnt="2">
        <dgm:presLayoutVars>
          <dgm:chMax val="0"/>
          <dgm:bulletEnabled val="1"/>
        </dgm:presLayoutVars>
      </dgm:prSet>
      <dgm:spPr/>
    </dgm:pt>
  </dgm:ptLst>
  <dgm:cxnLst>
    <dgm:cxn modelId="{60744B2E-CE17-4D16-A545-EE9C1DD2851A}" srcId="{45611928-0F9F-4546-BA4E-74803A28FAD5}" destId="{F29AE05A-1BF2-4D4D-A325-DE9A78881EF4}" srcOrd="1" destOrd="0" parTransId="{95B23DBE-FD6C-43E5-8731-C19043A8630D}" sibTransId="{D10EEA32-CCB9-4800-AF1A-CE0BFC5D4630}"/>
    <dgm:cxn modelId="{19EFFF7C-B107-854E-880F-852969637017}" type="presOf" srcId="{F251BB9D-6031-43B5-B203-9247475DCA5B}" destId="{BC68FB22-C959-2B46-955B-02C42235AABE}" srcOrd="0" destOrd="0" presId="urn:microsoft.com/office/officeart/2005/8/layout/vList2"/>
    <dgm:cxn modelId="{3B96FC9F-B78E-8F4B-9912-75C9319E67AA}" type="presOf" srcId="{45611928-0F9F-4546-BA4E-74803A28FAD5}" destId="{343D92F8-10BE-BE40-A0B0-43BA4D46B984}" srcOrd="0" destOrd="0" presId="urn:microsoft.com/office/officeart/2005/8/layout/vList2"/>
    <dgm:cxn modelId="{EFCF5DDA-CE87-41B3-811A-660BD146EAF8}" srcId="{45611928-0F9F-4546-BA4E-74803A28FAD5}" destId="{F251BB9D-6031-43B5-B203-9247475DCA5B}" srcOrd="0" destOrd="0" parTransId="{07A7DDDD-164A-4FB9-8607-98E2841DDF37}" sibTransId="{34284594-D775-4B1D-B663-7DDA3963E015}"/>
    <dgm:cxn modelId="{7B6315EF-6135-5042-97DB-CBA87CC45330}" type="presOf" srcId="{F29AE05A-1BF2-4D4D-A325-DE9A78881EF4}" destId="{C0317039-2AD2-D549-8F1B-3BEE2FD15608}" srcOrd="0" destOrd="0" presId="urn:microsoft.com/office/officeart/2005/8/layout/vList2"/>
    <dgm:cxn modelId="{983CEC19-1AE8-3B4F-8BFB-FA750A3BE082}" type="presParOf" srcId="{343D92F8-10BE-BE40-A0B0-43BA4D46B984}" destId="{BC68FB22-C959-2B46-955B-02C42235AABE}" srcOrd="0" destOrd="0" presId="urn:microsoft.com/office/officeart/2005/8/layout/vList2"/>
    <dgm:cxn modelId="{228CD2F9-23BA-DD43-AEAB-080DCA997FE3}" type="presParOf" srcId="{343D92F8-10BE-BE40-A0B0-43BA4D46B984}" destId="{D0892599-77B4-F440-8343-1E266482FA2A}" srcOrd="1" destOrd="0" presId="urn:microsoft.com/office/officeart/2005/8/layout/vList2"/>
    <dgm:cxn modelId="{7C6F5B89-B5BE-A84C-AFFD-0F3E8CD320A1}" type="presParOf" srcId="{343D92F8-10BE-BE40-A0B0-43BA4D46B984}" destId="{C0317039-2AD2-D549-8F1B-3BEE2FD1560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E04A98-E13B-479E-A3AA-3488584C63A1}"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5070875A-A8BE-47EC-A225-C84B790BB5BE}">
      <dgm:prSet custT="1"/>
      <dgm:spPr/>
      <dgm:t>
        <a:bodyPr/>
        <a:lstStyle/>
        <a:p>
          <a:r>
            <a:rPr lang="en-US" sz="2000" dirty="0"/>
            <a:t>Create a training set</a:t>
          </a:r>
        </a:p>
      </dgm:t>
    </dgm:pt>
    <dgm:pt modelId="{8A7DD94D-6EDD-4935-AF59-DCE85B3CFB80}" type="parTrans" cxnId="{3C5AEFA6-7257-4B23-A8B4-1B7BCD2972F1}">
      <dgm:prSet/>
      <dgm:spPr/>
      <dgm:t>
        <a:bodyPr/>
        <a:lstStyle/>
        <a:p>
          <a:endParaRPr lang="en-US"/>
        </a:p>
      </dgm:t>
    </dgm:pt>
    <dgm:pt modelId="{3E60582C-4D19-4D69-815D-BE2ED12F0441}" type="sibTrans" cxnId="{3C5AEFA6-7257-4B23-A8B4-1B7BCD2972F1}">
      <dgm:prSet/>
      <dgm:spPr/>
      <dgm:t>
        <a:bodyPr/>
        <a:lstStyle/>
        <a:p>
          <a:endParaRPr lang="en-US"/>
        </a:p>
      </dgm:t>
    </dgm:pt>
    <dgm:pt modelId="{5C53E928-3AD5-45A1-9DCE-43FDAAE0527D}">
      <dgm:prSet custT="1"/>
      <dgm:spPr/>
      <dgm:t>
        <a:bodyPr/>
        <a:lstStyle/>
        <a:p>
          <a:r>
            <a:rPr lang="en-MY" sz="1800" dirty="0"/>
            <a:t>This training set will contain the total commute time and corresponding factors like weather, time, …</a:t>
          </a:r>
          <a:endParaRPr lang="en-US" sz="1800" dirty="0"/>
        </a:p>
      </dgm:t>
    </dgm:pt>
    <dgm:pt modelId="{84FE4AAB-D70F-41E3-8827-98567A8BC116}" type="parTrans" cxnId="{EC8610D9-1852-419E-B72D-0352740042FE}">
      <dgm:prSet/>
      <dgm:spPr/>
      <dgm:t>
        <a:bodyPr/>
        <a:lstStyle/>
        <a:p>
          <a:endParaRPr lang="en-US"/>
        </a:p>
      </dgm:t>
    </dgm:pt>
    <dgm:pt modelId="{ABE99669-CF20-4B02-8F17-89E1B1C205F2}" type="sibTrans" cxnId="{EC8610D9-1852-419E-B72D-0352740042FE}">
      <dgm:prSet/>
      <dgm:spPr/>
      <dgm:t>
        <a:bodyPr/>
        <a:lstStyle/>
        <a:p>
          <a:endParaRPr lang="en-US"/>
        </a:p>
      </dgm:t>
    </dgm:pt>
    <dgm:pt modelId="{2AA22BED-5990-46B5-8E91-B702FEAD6F14}">
      <dgm:prSet custT="1"/>
      <dgm:spPr/>
      <dgm:t>
        <a:bodyPr/>
        <a:lstStyle/>
        <a:p>
          <a:r>
            <a:rPr lang="en-MY" sz="1600" dirty="0"/>
            <a:t>Based on this training set, the machine might see there's a direct relationship between the amount of rain and time you will take to get home.</a:t>
          </a:r>
          <a:endParaRPr lang="en-US" sz="1600" dirty="0"/>
        </a:p>
      </dgm:t>
    </dgm:pt>
    <dgm:pt modelId="{8916070E-B2E2-4451-9C41-FC31276B1411}" type="parTrans" cxnId="{F6E2891D-D5C4-41FD-8E52-EAE0354F22B1}">
      <dgm:prSet/>
      <dgm:spPr/>
      <dgm:t>
        <a:bodyPr/>
        <a:lstStyle/>
        <a:p>
          <a:endParaRPr lang="en-US"/>
        </a:p>
      </dgm:t>
    </dgm:pt>
    <dgm:pt modelId="{706C76CA-983C-4CC0-9D76-CDB686C03850}" type="sibTrans" cxnId="{F6E2891D-D5C4-41FD-8E52-EAE0354F22B1}">
      <dgm:prSet/>
      <dgm:spPr/>
      <dgm:t>
        <a:bodyPr/>
        <a:lstStyle/>
        <a:p>
          <a:endParaRPr lang="en-US"/>
        </a:p>
      </dgm:t>
    </dgm:pt>
    <dgm:pt modelId="{C8D39626-83AB-497A-8A87-451D846C08A2}">
      <dgm:prSet custT="1"/>
      <dgm:spPr/>
      <dgm:t>
        <a:bodyPr/>
        <a:lstStyle/>
        <a:p>
          <a:r>
            <a:rPr lang="en-MY" sz="2000" dirty="0"/>
            <a:t>The more it rains, the longer you will be driving to get back to your home.</a:t>
          </a:r>
          <a:endParaRPr lang="en-US" sz="2000" dirty="0"/>
        </a:p>
      </dgm:t>
    </dgm:pt>
    <dgm:pt modelId="{5ACC911F-0606-458D-A995-D79AF81B0BE5}" type="parTrans" cxnId="{5E12D967-E38C-4ABF-A10D-56827425D299}">
      <dgm:prSet/>
      <dgm:spPr/>
      <dgm:t>
        <a:bodyPr/>
        <a:lstStyle/>
        <a:p>
          <a:endParaRPr lang="en-US"/>
        </a:p>
      </dgm:t>
    </dgm:pt>
    <dgm:pt modelId="{10B8BECE-2842-401B-ABB2-D58AF2F3890A}" type="sibTrans" cxnId="{5E12D967-E38C-4ABF-A10D-56827425D299}">
      <dgm:prSet/>
      <dgm:spPr/>
      <dgm:t>
        <a:bodyPr/>
        <a:lstStyle/>
        <a:p>
          <a:endParaRPr lang="en-US"/>
        </a:p>
      </dgm:t>
    </dgm:pt>
    <dgm:pt modelId="{8C4590EB-6C8F-4272-841D-B33326A3BD5A}">
      <dgm:prSet custT="1"/>
      <dgm:spPr/>
      <dgm:t>
        <a:bodyPr/>
        <a:lstStyle/>
        <a:p>
          <a:r>
            <a:rPr lang="en-MY" sz="1800" dirty="0"/>
            <a:t>It might also see the connection between the time you leave work and the time you'll be on the road.</a:t>
          </a:r>
          <a:endParaRPr lang="en-US" sz="1800" dirty="0"/>
        </a:p>
      </dgm:t>
    </dgm:pt>
    <dgm:pt modelId="{68A281BB-8381-465A-8B68-0262AE3A6D9E}" type="parTrans" cxnId="{22F507BC-A2E8-4154-9C92-8D83BE03976B}">
      <dgm:prSet/>
      <dgm:spPr/>
      <dgm:t>
        <a:bodyPr/>
        <a:lstStyle/>
        <a:p>
          <a:endParaRPr lang="en-US"/>
        </a:p>
      </dgm:t>
    </dgm:pt>
    <dgm:pt modelId="{D3FEAF93-663F-440A-92B0-E66769FE9A2B}" type="sibTrans" cxnId="{22F507BC-A2E8-4154-9C92-8D83BE03976B}">
      <dgm:prSet/>
      <dgm:spPr/>
      <dgm:t>
        <a:bodyPr/>
        <a:lstStyle/>
        <a:p>
          <a:endParaRPr lang="en-US"/>
        </a:p>
      </dgm:t>
    </dgm:pt>
    <dgm:pt modelId="{93962E01-5850-4005-9493-A2921CC151FA}">
      <dgm:prSet/>
      <dgm:spPr/>
      <dgm:t>
        <a:bodyPr/>
        <a:lstStyle/>
        <a:p>
          <a:r>
            <a:rPr lang="en-MY" dirty="0"/>
            <a:t>The closer you're to 6 p.m. the longer it takes for you to get home. </a:t>
          </a:r>
          <a:endParaRPr lang="en-US" dirty="0"/>
        </a:p>
      </dgm:t>
    </dgm:pt>
    <dgm:pt modelId="{3603D476-B9D1-403E-8B00-5F6A471FEA24}" type="parTrans" cxnId="{4A7A878A-3207-45F3-AAD4-DEDCFAB24A5A}">
      <dgm:prSet/>
      <dgm:spPr/>
      <dgm:t>
        <a:bodyPr/>
        <a:lstStyle/>
        <a:p>
          <a:endParaRPr lang="en-US"/>
        </a:p>
      </dgm:t>
    </dgm:pt>
    <dgm:pt modelId="{5CD73A94-4E5B-4980-AE5D-A7019423229C}" type="sibTrans" cxnId="{4A7A878A-3207-45F3-AAD4-DEDCFAB24A5A}">
      <dgm:prSet/>
      <dgm:spPr/>
      <dgm:t>
        <a:bodyPr/>
        <a:lstStyle/>
        <a:p>
          <a:endParaRPr lang="en-US"/>
        </a:p>
      </dgm:t>
    </dgm:pt>
    <dgm:pt modelId="{2BCCBC80-4B41-4108-964E-E542EAD589E1}">
      <dgm:prSet/>
      <dgm:spPr/>
      <dgm:t>
        <a:bodyPr/>
        <a:lstStyle/>
        <a:p>
          <a:r>
            <a:rPr lang="en-MY" dirty="0"/>
            <a:t>Your machine may find some of the relationships with your labelled data.</a:t>
          </a:r>
          <a:endParaRPr lang="en-US" dirty="0"/>
        </a:p>
      </dgm:t>
    </dgm:pt>
    <dgm:pt modelId="{31AA4E9D-84E4-43C1-929A-47735497F495}" type="parTrans" cxnId="{CBF9CE3E-B843-4391-B5D0-EB8032CED046}">
      <dgm:prSet/>
      <dgm:spPr/>
      <dgm:t>
        <a:bodyPr/>
        <a:lstStyle/>
        <a:p>
          <a:endParaRPr lang="en-US"/>
        </a:p>
      </dgm:t>
    </dgm:pt>
    <dgm:pt modelId="{B4895867-7BB4-4E4A-989A-5F5E18C4F8A3}" type="sibTrans" cxnId="{CBF9CE3E-B843-4391-B5D0-EB8032CED046}">
      <dgm:prSet/>
      <dgm:spPr/>
      <dgm:t>
        <a:bodyPr/>
        <a:lstStyle/>
        <a:p>
          <a:endParaRPr lang="en-US"/>
        </a:p>
      </dgm:t>
    </dgm:pt>
    <dgm:pt modelId="{029B984C-A1EA-A74A-AEDA-28639CAAFFE0}" type="pres">
      <dgm:prSet presAssocID="{45E04A98-E13B-479E-A3AA-3488584C63A1}" presName="Name0" presStyleCnt="0">
        <dgm:presLayoutVars>
          <dgm:dir/>
          <dgm:resizeHandles val="exact"/>
        </dgm:presLayoutVars>
      </dgm:prSet>
      <dgm:spPr/>
    </dgm:pt>
    <dgm:pt modelId="{13538E8B-9E78-3E4B-8536-9D62D5DD64B0}" type="pres">
      <dgm:prSet presAssocID="{5070875A-A8BE-47EC-A225-C84B790BB5BE}" presName="node" presStyleLbl="node1" presStyleIdx="0" presStyleCnt="7">
        <dgm:presLayoutVars>
          <dgm:bulletEnabled val="1"/>
        </dgm:presLayoutVars>
      </dgm:prSet>
      <dgm:spPr/>
    </dgm:pt>
    <dgm:pt modelId="{5E534595-3FE4-7341-9B87-910A4EE4C6CF}" type="pres">
      <dgm:prSet presAssocID="{3E60582C-4D19-4D69-815D-BE2ED12F0441}" presName="sibTrans" presStyleLbl="sibTrans1D1" presStyleIdx="0" presStyleCnt="6"/>
      <dgm:spPr/>
    </dgm:pt>
    <dgm:pt modelId="{C223DF93-1AE9-8441-919D-5A5BF75BEDF6}" type="pres">
      <dgm:prSet presAssocID="{3E60582C-4D19-4D69-815D-BE2ED12F0441}" presName="connectorText" presStyleLbl="sibTrans1D1" presStyleIdx="0" presStyleCnt="6"/>
      <dgm:spPr/>
    </dgm:pt>
    <dgm:pt modelId="{CF80DB63-FA51-654B-91BA-8D7F9E2343CE}" type="pres">
      <dgm:prSet presAssocID="{5C53E928-3AD5-45A1-9DCE-43FDAAE0527D}" presName="node" presStyleLbl="node1" presStyleIdx="1" presStyleCnt="7">
        <dgm:presLayoutVars>
          <dgm:bulletEnabled val="1"/>
        </dgm:presLayoutVars>
      </dgm:prSet>
      <dgm:spPr/>
    </dgm:pt>
    <dgm:pt modelId="{49F484AB-FDEF-E443-94B1-9406522F9D7C}" type="pres">
      <dgm:prSet presAssocID="{ABE99669-CF20-4B02-8F17-89E1B1C205F2}" presName="sibTrans" presStyleLbl="sibTrans1D1" presStyleIdx="1" presStyleCnt="6"/>
      <dgm:spPr/>
    </dgm:pt>
    <dgm:pt modelId="{0B15DB68-9A25-BA40-A576-E9C0199214BC}" type="pres">
      <dgm:prSet presAssocID="{ABE99669-CF20-4B02-8F17-89E1B1C205F2}" presName="connectorText" presStyleLbl="sibTrans1D1" presStyleIdx="1" presStyleCnt="6"/>
      <dgm:spPr/>
    </dgm:pt>
    <dgm:pt modelId="{73CFD79E-AF1A-E84C-A67B-C8B0200B2B7C}" type="pres">
      <dgm:prSet presAssocID="{2AA22BED-5990-46B5-8E91-B702FEAD6F14}" presName="node" presStyleLbl="node1" presStyleIdx="2" presStyleCnt="7">
        <dgm:presLayoutVars>
          <dgm:bulletEnabled val="1"/>
        </dgm:presLayoutVars>
      </dgm:prSet>
      <dgm:spPr/>
    </dgm:pt>
    <dgm:pt modelId="{0DB4C34B-47EC-524C-AD3A-ECF2AF6DAF9E}" type="pres">
      <dgm:prSet presAssocID="{706C76CA-983C-4CC0-9D76-CDB686C03850}" presName="sibTrans" presStyleLbl="sibTrans1D1" presStyleIdx="2" presStyleCnt="6"/>
      <dgm:spPr/>
    </dgm:pt>
    <dgm:pt modelId="{E220A3CE-CD92-A049-AD13-61E406A54520}" type="pres">
      <dgm:prSet presAssocID="{706C76CA-983C-4CC0-9D76-CDB686C03850}" presName="connectorText" presStyleLbl="sibTrans1D1" presStyleIdx="2" presStyleCnt="6"/>
      <dgm:spPr/>
    </dgm:pt>
    <dgm:pt modelId="{144094E5-3AD6-634D-994C-6BD5BE3FB961}" type="pres">
      <dgm:prSet presAssocID="{C8D39626-83AB-497A-8A87-451D846C08A2}" presName="node" presStyleLbl="node1" presStyleIdx="3" presStyleCnt="7">
        <dgm:presLayoutVars>
          <dgm:bulletEnabled val="1"/>
        </dgm:presLayoutVars>
      </dgm:prSet>
      <dgm:spPr/>
    </dgm:pt>
    <dgm:pt modelId="{2A3715CA-26D3-A14A-A141-7B1B3887A79A}" type="pres">
      <dgm:prSet presAssocID="{10B8BECE-2842-401B-ABB2-D58AF2F3890A}" presName="sibTrans" presStyleLbl="sibTrans1D1" presStyleIdx="3" presStyleCnt="6"/>
      <dgm:spPr/>
    </dgm:pt>
    <dgm:pt modelId="{613F88F2-A7C5-CA44-B424-CF3BE3C7A3F9}" type="pres">
      <dgm:prSet presAssocID="{10B8BECE-2842-401B-ABB2-D58AF2F3890A}" presName="connectorText" presStyleLbl="sibTrans1D1" presStyleIdx="3" presStyleCnt="6"/>
      <dgm:spPr/>
    </dgm:pt>
    <dgm:pt modelId="{11AB6B28-BBA3-034E-BA1C-6389963433A6}" type="pres">
      <dgm:prSet presAssocID="{8C4590EB-6C8F-4272-841D-B33326A3BD5A}" presName="node" presStyleLbl="node1" presStyleIdx="4" presStyleCnt="7">
        <dgm:presLayoutVars>
          <dgm:bulletEnabled val="1"/>
        </dgm:presLayoutVars>
      </dgm:prSet>
      <dgm:spPr/>
    </dgm:pt>
    <dgm:pt modelId="{F07FD703-45D7-8F49-BFA5-AE01A76D0E33}" type="pres">
      <dgm:prSet presAssocID="{D3FEAF93-663F-440A-92B0-E66769FE9A2B}" presName="sibTrans" presStyleLbl="sibTrans1D1" presStyleIdx="4" presStyleCnt="6"/>
      <dgm:spPr/>
    </dgm:pt>
    <dgm:pt modelId="{7798C8E7-C56E-024B-92FD-3E09CDAEC0B3}" type="pres">
      <dgm:prSet presAssocID="{D3FEAF93-663F-440A-92B0-E66769FE9A2B}" presName="connectorText" presStyleLbl="sibTrans1D1" presStyleIdx="4" presStyleCnt="6"/>
      <dgm:spPr/>
    </dgm:pt>
    <dgm:pt modelId="{DA841360-3C47-CD4E-9E17-7FB82A756EE8}" type="pres">
      <dgm:prSet presAssocID="{93962E01-5850-4005-9493-A2921CC151FA}" presName="node" presStyleLbl="node1" presStyleIdx="5" presStyleCnt="7">
        <dgm:presLayoutVars>
          <dgm:bulletEnabled val="1"/>
        </dgm:presLayoutVars>
      </dgm:prSet>
      <dgm:spPr/>
    </dgm:pt>
    <dgm:pt modelId="{DA65DCDF-4809-BE45-B5E6-E32E73B0CE9F}" type="pres">
      <dgm:prSet presAssocID="{5CD73A94-4E5B-4980-AE5D-A7019423229C}" presName="sibTrans" presStyleLbl="sibTrans1D1" presStyleIdx="5" presStyleCnt="6"/>
      <dgm:spPr/>
    </dgm:pt>
    <dgm:pt modelId="{E38DD110-27D7-A249-8FB7-9D2A22566ADD}" type="pres">
      <dgm:prSet presAssocID="{5CD73A94-4E5B-4980-AE5D-A7019423229C}" presName="connectorText" presStyleLbl="sibTrans1D1" presStyleIdx="5" presStyleCnt="6"/>
      <dgm:spPr/>
    </dgm:pt>
    <dgm:pt modelId="{79512F89-1AD1-7449-B07F-FA74844DCDAD}" type="pres">
      <dgm:prSet presAssocID="{2BCCBC80-4B41-4108-964E-E542EAD589E1}" presName="node" presStyleLbl="node1" presStyleIdx="6" presStyleCnt="7">
        <dgm:presLayoutVars>
          <dgm:bulletEnabled val="1"/>
        </dgm:presLayoutVars>
      </dgm:prSet>
      <dgm:spPr/>
    </dgm:pt>
  </dgm:ptLst>
  <dgm:cxnLst>
    <dgm:cxn modelId="{24CBDD03-263E-6742-ABFB-0BBD0D24D8DD}" type="presOf" srcId="{5CD73A94-4E5B-4980-AE5D-A7019423229C}" destId="{E38DD110-27D7-A249-8FB7-9D2A22566ADD}" srcOrd="1" destOrd="0" presId="urn:microsoft.com/office/officeart/2016/7/layout/RepeatingBendingProcessNew"/>
    <dgm:cxn modelId="{25328304-AD20-BC4E-B483-2F04AC32E7E4}" type="presOf" srcId="{5CD73A94-4E5B-4980-AE5D-A7019423229C}" destId="{DA65DCDF-4809-BE45-B5E6-E32E73B0CE9F}" srcOrd="0" destOrd="0" presId="urn:microsoft.com/office/officeart/2016/7/layout/RepeatingBendingProcessNew"/>
    <dgm:cxn modelId="{23DA8B12-AFDE-8045-82CE-26F82CF5735D}" type="presOf" srcId="{2AA22BED-5990-46B5-8E91-B702FEAD6F14}" destId="{73CFD79E-AF1A-E84C-A67B-C8B0200B2B7C}" srcOrd="0" destOrd="0" presId="urn:microsoft.com/office/officeart/2016/7/layout/RepeatingBendingProcessNew"/>
    <dgm:cxn modelId="{3B7D341A-9C39-E342-A3F5-ADDE100BAAEA}" type="presOf" srcId="{706C76CA-983C-4CC0-9D76-CDB686C03850}" destId="{E220A3CE-CD92-A049-AD13-61E406A54520}" srcOrd="1" destOrd="0" presId="urn:microsoft.com/office/officeart/2016/7/layout/RepeatingBendingProcessNew"/>
    <dgm:cxn modelId="{F6E2891D-D5C4-41FD-8E52-EAE0354F22B1}" srcId="{45E04A98-E13B-479E-A3AA-3488584C63A1}" destId="{2AA22BED-5990-46B5-8E91-B702FEAD6F14}" srcOrd="2" destOrd="0" parTransId="{8916070E-B2E2-4451-9C41-FC31276B1411}" sibTransId="{706C76CA-983C-4CC0-9D76-CDB686C03850}"/>
    <dgm:cxn modelId="{318E1B21-BE37-9A48-8A2F-CD8E3D7CCA5A}" type="presOf" srcId="{10B8BECE-2842-401B-ABB2-D58AF2F3890A}" destId="{2A3715CA-26D3-A14A-A141-7B1B3887A79A}" srcOrd="0" destOrd="0" presId="urn:microsoft.com/office/officeart/2016/7/layout/RepeatingBendingProcessNew"/>
    <dgm:cxn modelId="{155DDB26-C53D-8449-B208-81063A8F1184}" type="presOf" srcId="{C8D39626-83AB-497A-8A87-451D846C08A2}" destId="{144094E5-3AD6-634D-994C-6BD5BE3FB961}" srcOrd="0" destOrd="0" presId="urn:microsoft.com/office/officeart/2016/7/layout/RepeatingBendingProcessNew"/>
    <dgm:cxn modelId="{CBF9CE3E-B843-4391-B5D0-EB8032CED046}" srcId="{45E04A98-E13B-479E-A3AA-3488584C63A1}" destId="{2BCCBC80-4B41-4108-964E-E542EAD589E1}" srcOrd="6" destOrd="0" parTransId="{31AA4E9D-84E4-43C1-929A-47735497F495}" sibTransId="{B4895867-7BB4-4E4A-989A-5F5E18C4F8A3}"/>
    <dgm:cxn modelId="{77F63B44-F466-504E-B174-5CF64BDC570B}" type="presOf" srcId="{ABE99669-CF20-4B02-8F17-89E1B1C205F2}" destId="{49F484AB-FDEF-E443-94B1-9406522F9D7C}" srcOrd="0" destOrd="0" presId="urn:microsoft.com/office/officeart/2016/7/layout/RepeatingBendingProcessNew"/>
    <dgm:cxn modelId="{D36C4D44-26E0-F54E-869E-3B1CB02ADBA7}" type="presOf" srcId="{D3FEAF93-663F-440A-92B0-E66769FE9A2B}" destId="{F07FD703-45D7-8F49-BFA5-AE01A76D0E33}" srcOrd="0" destOrd="0" presId="urn:microsoft.com/office/officeart/2016/7/layout/RepeatingBendingProcessNew"/>
    <dgm:cxn modelId="{5E12D967-E38C-4ABF-A10D-56827425D299}" srcId="{45E04A98-E13B-479E-A3AA-3488584C63A1}" destId="{C8D39626-83AB-497A-8A87-451D846C08A2}" srcOrd="3" destOrd="0" parTransId="{5ACC911F-0606-458D-A995-D79AF81B0BE5}" sibTransId="{10B8BECE-2842-401B-ABB2-D58AF2F3890A}"/>
    <dgm:cxn modelId="{D40E344E-BEDC-7C46-8981-DBC9B1E06C41}" type="presOf" srcId="{D3FEAF93-663F-440A-92B0-E66769FE9A2B}" destId="{7798C8E7-C56E-024B-92FD-3E09CDAEC0B3}" srcOrd="1" destOrd="0" presId="urn:microsoft.com/office/officeart/2016/7/layout/RepeatingBendingProcessNew"/>
    <dgm:cxn modelId="{07FEF078-9847-7749-940D-C0A9F89A685A}" type="presOf" srcId="{5070875A-A8BE-47EC-A225-C84B790BB5BE}" destId="{13538E8B-9E78-3E4B-8536-9D62D5DD64B0}" srcOrd="0" destOrd="0" presId="urn:microsoft.com/office/officeart/2016/7/layout/RepeatingBendingProcessNew"/>
    <dgm:cxn modelId="{C190CC7B-501B-9248-B40C-EEF13D96697B}" type="presOf" srcId="{3E60582C-4D19-4D69-815D-BE2ED12F0441}" destId="{5E534595-3FE4-7341-9B87-910A4EE4C6CF}" srcOrd="0" destOrd="0" presId="urn:microsoft.com/office/officeart/2016/7/layout/RepeatingBendingProcessNew"/>
    <dgm:cxn modelId="{83146989-134F-A14F-8097-EB3A0E6C4674}" type="presOf" srcId="{45E04A98-E13B-479E-A3AA-3488584C63A1}" destId="{029B984C-A1EA-A74A-AEDA-28639CAAFFE0}" srcOrd="0" destOrd="0" presId="urn:microsoft.com/office/officeart/2016/7/layout/RepeatingBendingProcessNew"/>
    <dgm:cxn modelId="{4A7A878A-3207-45F3-AAD4-DEDCFAB24A5A}" srcId="{45E04A98-E13B-479E-A3AA-3488584C63A1}" destId="{93962E01-5850-4005-9493-A2921CC151FA}" srcOrd="5" destOrd="0" parTransId="{3603D476-B9D1-403E-8B00-5F6A471FEA24}" sibTransId="{5CD73A94-4E5B-4980-AE5D-A7019423229C}"/>
    <dgm:cxn modelId="{106E2BA6-F1E6-604A-897B-E92E2BCA656D}" type="presOf" srcId="{5C53E928-3AD5-45A1-9DCE-43FDAAE0527D}" destId="{CF80DB63-FA51-654B-91BA-8D7F9E2343CE}" srcOrd="0" destOrd="0" presId="urn:microsoft.com/office/officeart/2016/7/layout/RepeatingBendingProcessNew"/>
    <dgm:cxn modelId="{3C5AEFA6-7257-4B23-A8B4-1B7BCD2972F1}" srcId="{45E04A98-E13B-479E-A3AA-3488584C63A1}" destId="{5070875A-A8BE-47EC-A225-C84B790BB5BE}" srcOrd="0" destOrd="0" parTransId="{8A7DD94D-6EDD-4935-AF59-DCE85B3CFB80}" sibTransId="{3E60582C-4D19-4D69-815D-BE2ED12F0441}"/>
    <dgm:cxn modelId="{B7018AB9-C73D-0A43-9CEA-D15D7528B268}" type="presOf" srcId="{93962E01-5850-4005-9493-A2921CC151FA}" destId="{DA841360-3C47-CD4E-9E17-7FB82A756EE8}" srcOrd="0" destOrd="0" presId="urn:microsoft.com/office/officeart/2016/7/layout/RepeatingBendingProcessNew"/>
    <dgm:cxn modelId="{22F507BC-A2E8-4154-9C92-8D83BE03976B}" srcId="{45E04A98-E13B-479E-A3AA-3488584C63A1}" destId="{8C4590EB-6C8F-4272-841D-B33326A3BD5A}" srcOrd="4" destOrd="0" parTransId="{68A281BB-8381-465A-8B68-0262AE3A6D9E}" sibTransId="{D3FEAF93-663F-440A-92B0-E66769FE9A2B}"/>
    <dgm:cxn modelId="{086A30BC-12DD-6F4E-BCC4-064672F2F74D}" type="presOf" srcId="{2BCCBC80-4B41-4108-964E-E542EAD589E1}" destId="{79512F89-1AD1-7449-B07F-FA74844DCDAD}" srcOrd="0" destOrd="0" presId="urn:microsoft.com/office/officeart/2016/7/layout/RepeatingBendingProcessNew"/>
    <dgm:cxn modelId="{C8360FC8-FCA7-F749-9ECD-BB3254B5BC36}" type="presOf" srcId="{ABE99669-CF20-4B02-8F17-89E1B1C205F2}" destId="{0B15DB68-9A25-BA40-A576-E9C0199214BC}" srcOrd="1" destOrd="0" presId="urn:microsoft.com/office/officeart/2016/7/layout/RepeatingBendingProcessNew"/>
    <dgm:cxn modelId="{348496CC-3EDD-954C-AB86-DDD23C41856E}" type="presOf" srcId="{3E60582C-4D19-4D69-815D-BE2ED12F0441}" destId="{C223DF93-1AE9-8441-919D-5A5BF75BEDF6}" srcOrd="1" destOrd="0" presId="urn:microsoft.com/office/officeart/2016/7/layout/RepeatingBendingProcessNew"/>
    <dgm:cxn modelId="{5C1A4CD8-D6D1-1647-A177-55D475A65B79}" type="presOf" srcId="{706C76CA-983C-4CC0-9D76-CDB686C03850}" destId="{0DB4C34B-47EC-524C-AD3A-ECF2AF6DAF9E}" srcOrd="0" destOrd="0" presId="urn:microsoft.com/office/officeart/2016/7/layout/RepeatingBendingProcessNew"/>
    <dgm:cxn modelId="{EC8610D9-1852-419E-B72D-0352740042FE}" srcId="{45E04A98-E13B-479E-A3AA-3488584C63A1}" destId="{5C53E928-3AD5-45A1-9DCE-43FDAAE0527D}" srcOrd="1" destOrd="0" parTransId="{84FE4AAB-D70F-41E3-8827-98567A8BC116}" sibTransId="{ABE99669-CF20-4B02-8F17-89E1B1C205F2}"/>
    <dgm:cxn modelId="{952BB3EA-EFBD-A14B-9B01-1C686557AED0}" type="presOf" srcId="{8C4590EB-6C8F-4272-841D-B33326A3BD5A}" destId="{11AB6B28-BBA3-034E-BA1C-6389963433A6}" srcOrd="0" destOrd="0" presId="urn:microsoft.com/office/officeart/2016/7/layout/RepeatingBendingProcessNew"/>
    <dgm:cxn modelId="{BE63D1F9-3E70-6246-AB6E-9B5ED7DAE3F0}" type="presOf" srcId="{10B8BECE-2842-401B-ABB2-D58AF2F3890A}" destId="{613F88F2-A7C5-CA44-B424-CF3BE3C7A3F9}" srcOrd="1" destOrd="0" presId="urn:microsoft.com/office/officeart/2016/7/layout/RepeatingBendingProcessNew"/>
    <dgm:cxn modelId="{7193595E-1B1E-3346-8DF5-2540C67CEE13}" type="presParOf" srcId="{029B984C-A1EA-A74A-AEDA-28639CAAFFE0}" destId="{13538E8B-9E78-3E4B-8536-9D62D5DD64B0}" srcOrd="0" destOrd="0" presId="urn:microsoft.com/office/officeart/2016/7/layout/RepeatingBendingProcessNew"/>
    <dgm:cxn modelId="{B7B26166-4AB2-1D4D-8FA6-1826BFC2FFDA}" type="presParOf" srcId="{029B984C-A1EA-A74A-AEDA-28639CAAFFE0}" destId="{5E534595-3FE4-7341-9B87-910A4EE4C6CF}" srcOrd="1" destOrd="0" presId="urn:microsoft.com/office/officeart/2016/7/layout/RepeatingBendingProcessNew"/>
    <dgm:cxn modelId="{01E1C833-C0A5-CD44-8A77-D45FF00A09F0}" type="presParOf" srcId="{5E534595-3FE4-7341-9B87-910A4EE4C6CF}" destId="{C223DF93-1AE9-8441-919D-5A5BF75BEDF6}" srcOrd="0" destOrd="0" presId="urn:microsoft.com/office/officeart/2016/7/layout/RepeatingBendingProcessNew"/>
    <dgm:cxn modelId="{B0AEA893-B80A-0D4B-90B3-F9F105CA4060}" type="presParOf" srcId="{029B984C-A1EA-A74A-AEDA-28639CAAFFE0}" destId="{CF80DB63-FA51-654B-91BA-8D7F9E2343CE}" srcOrd="2" destOrd="0" presId="urn:microsoft.com/office/officeart/2016/7/layout/RepeatingBendingProcessNew"/>
    <dgm:cxn modelId="{FB1F45C9-838E-FD47-B84B-B0BF3BF1D5DE}" type="presParOf" srcId="{029B984C-A1EA-A74A-AEDA-28639CAAFFE0}" destId="{49F484AB-FDEF-E443-94B1-9406522F9D7C}" srcOrd="3" destOrd="0" presId="urn:microsoft.com/office/officeart/2016/7/layout/RepeatingBendingProcessNew"/>
    <dgm:cxn modelId="{B27C8ACB-3A2B-6044-B0C9-026FA27B819E}" type="presParOf" srcId="{49F484AB-FDEF-E443-94B1-9406522F9D7C}" destId="{0B15DB68-9A25-BA40-A576-E9C0199214BC}" srcOrd="0" destOrd="0" presId="urn:microsoft.com/office/officeart/2016/7/layout/RepeatingBendingProcessNew"/>
    <dgm:cxn modelId="{F1B347AA-FFE4-9843-8EAF-60FD6834276E}" type="presParOf" srcId="{029B984C-A1EA-A74A-AEDA-28639CAAFFE0}" destId="{73CFD79E-AF1A-E84C-A67B-C8B0200B2B7C}" srcOrd="4" destOrd="0" presId="urn:microsoft.com/office/officeart/2016/7/layout/RepeatingBendingProcessNew"/>
    <dgm:cxn modelId="{14D32D34-3D8A-FD4F-9853-FCBCB44844B3}" type="presParOf" srcId="{029B984C-A1EA-A74A-AEDA-28639CAAFFE0}" destId="{0DB4C34B-47EC-524C-AD3A-ECF2AF6DAF9E}" srcOrd="5" destOrd="0" presId="urn:microsoft.com/office/officeart/2016/7/layout/RepeatingBendingProcessNew"/>
    <dgm:cxn modelId="{FE20E702-ADEE-6943-9806-C7B4C0DB49A9}" type="presParOf" srcId="{0DB4C34B-47EC-524C-AD3A-ECF2AF6DAF9E}" destId="{E220A3CE-CD92-A049-AD13-61E406A54520}" srcOrd="0" destOrd="0" presId="urn:microsoft.com/office/officeart/2016/7/layout/RepeatingBendingProcessNew"/>
    <dgm:cxn modelId="{C986EE09-5C1A-8341-B07C-0010A96350A0}" type="presParOf" srcId="{029B984C-A1EA-A74A-AEDA-28639CAAFFE0}" destId="{144094E5-3AD6-634D-994C-6BD5BE3FB961}" srcOrd="6" destOrd="0" presId="urn:microsoft.com/office/officeart/2016/7/layout/RepeatingBendingProcessNew"/>
    <dgm:cxn modelId="{CDA0CDBE-A442-B042-A471-99BFE0D6C35C}" type="presParOf" srcId="{029B984C-A1EA-A74A-AEDA-28639CAAFFE0}" destId="{2A3715CA-26D3-A14A-A141-7B1B3887A79A}" srcOrd="7" destOrd="0" presId="urn:microsoft.com/office/officeart/2016/7/layout/RepeatingBendingProcessNew"/>
    <dgm:cxn modelId="{1158275D-7F25-A949-A16F-E187982C7CCF}" type="presParOf" srcId="{2A3715CA-26D3-A14A-A141-7B1B3887A79A}" destId="{613F88F2-A7C5-CA44-B424-CF3BE3C7A3F9}" srcOrd="0" destOrd="0" presId="urn:microsoft.com/office/officeart/2016/7/layout/RepeatingBendingProcessNew"/>
    <dgm:cxn modelId="{1C94C45C-E0EC-1A4F-93E8-7AF2445AC3D5}" type="presParOf" srcId="{029B984C-A1EA-A74A-AEDA-28639CAAFFE0}" destId="{11AB6B28-BBA3-034E-BA1C-6389963433A6}" srcOrd="8" destOrd="0" presId="urn:microsoft.com/office/officeart/2016/7/layout/RepeatingBendingProcessNew"/>
    <dgm:cxn modelId="{1C11006F-1994-3E4A-A4B6-8C4A753E643A}" type="presParOf" srcId="{029B984C-A1EA-A74A-AEDA-28639CAAFFE0}" destId="{F07FD703-45D7-8F49-BFA5-AE01A76D0E33}" srcOrd="9" destOrd="0" presId="urn:microsoft.com/office/officeart/2016/7/layout/RepeatingBendingProcessNew"/>
    <dgm:cxn modelId="{9FE26AE0-5F9C-1542-955D-B5EE53BB19E1}" type="presParOf" srcId="{F07FD703-45D7-8F49-BFA5-AE01A76D0E33}" destId="{7798C8E7-C56E-024B-92FD-3E09CDAEC0B3}" srcOrd="0" destOrd="0" presId="urn:microsoft.com/office/officeart/2016/7/layout/RepeatingBendingProcessNew"/>
    <dgm:cxn modelId="{33973E91-6F72-184D-9776-2B42780DE2D0}" type="presParOf" srcId="{029B984C-A1EA-A74A-AEDA-28639CAAFFE0}" destId="{DA841360-3C47-CD4E-9E17-7FB82A756EE8}" srcOrd="10" destOrd="0" presId="urn:microsoft.com/office/officeart/2016/7/layout/RepeatingBendingProcessNew"/>
    <dgm:cxn modelId="{93CFC82E-9F1D-E340-A84E-D1C4BA1F81DE}" type="presParOf" srcId="{029B984C-A1EA-A74A-AEDA-28639CAAFFE0}" destId="{DA65DCDF-4809-BE45-B5E6-E32E73B0CE9F}" srcOrd="11" destOrd="0" presId="urn:microsoft.com/office/officeart/2016/7/layout/RepeatingBendingProcessNew"/>
    <dgm:cxn modelId="{73AE3DC8-4574-3A47-8323-406815945105}" type="presParOf" srcId="{DA65DCDF-4809-BE45-B5E6-E32E73B0CE9F}" destId="{E38DD110-27D7-A249-8FB7-9D2A22566ADD}" srcOrd="0" destOrd="0" presId="urn:microsoft.com/office/officeart/2016/7/layout/RepeatingBendingProcessNew"/>
    <dgm:cxn modelId="{AF6FF173-D49B-3949-8C17-DA59F2DBA327}" type="presParOf" srcId="{029B984C-A1EA-A74A-AEDA-28639CAAFFE0}" destId="{79512F89-1AD1-7449-B07F-FA74844DCDAD}"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78F0CDB-2D37-42D5-856F-38B2AAABB2E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A64DD68-0F3B-40C9-81DD-7C3E5B3559B1}">
      <dgm:prSet/>
      <dgm:spPr/>
      <dgm:t>
        <a:bodyPr/>
        <a:lstStyle/>
        <a:p>
          <a:r>
            <a:rPr lang="en-US"/>
            <a:t>Regression</a:t>
          </a:r>
        </a:p>
      </dgm:t>
    </dgm:pt>
    <dgm:pt modelId="{8E920A71-4A10-469D-B523-9C905C83293C}" type="parTrans" cxnId="{D5AE2353-D51B-413D-8596-A2F36EF54995}">
      <dgm:prSet/>
      <dgm:spPr/>
      <dgm:t>
        <a:bodyPr/>
        <a:lstStyle/>
        <a:p>
          <a:endParaRPr lang="en-US"/>
        </a:p>
      </dgm:t>
    </dgm:pt>
    <dgm:pt modelId="{D03460EF-4E9B-4915-8319-95CAA73CAED1}" type="sibTrans" cxnId="{D5AE2353-D51B-413D-8596-A2F36EF54995}">
      <dgm:prSet/>
      <dgm:spPr/>
      <dgm:t>
        <a:bodyPr/>
        <a:lstStyle/>
        <a:p>
          <a:endParaRPr lang="en-US"/>
        </a:p>
      </dgm:t>
    </dgm:pt>
    <dgm:pt modelId="{CCE48F67-FAE7-4D4B-8710-A0C785312C3E}">
      <dgm:prSet/>
      <dgm:spPr/>
      <dgm:t>
        <a:bodyPr/>
        <a:lstStyle/>
        <a:p>
          <a:r>
            <a:rPr lang="en-US"/>
            <a:t>Logistic Regression</a:t>
          </a:r>
        </a:p>
      </dgm:t>
    </dgm:pt>
    <dgm:pt modelId="{3A0B587E-D3E5-4C8A-A0A5-0B5BAECFC0D9}" type="parTrans" cxnId="{F0399BD0-FA91-44FE-83E0-3856B9C73F0C}">
      <dgm:prSet/>
      <dgm:spPr/>
      <dgm:t>
        <a:bodyPr/>
        <a:lstStyle/>
        <a:p>
          <a:endParaRPr lang="en-US"/>
        </a:p>
      </dgm:t>
    </dgm:pt>
    <dgm:pt modelId="{4B070756-3F79-4A01-9CA7-C36570E40B33}" type="sibTrans" cxnId="{F0399BD0-FA91-44FE-83E0-3856B9C73F0C}">
      <dgm:prSet/>
      <dgm:spPr/>
      <dgm:t>
        <a:bodyPr/>
        <a:lstStyle/>
        <a:p>
          <a:endParaRPr lang="en-US"/>
        </a:p>
      </dgm:t>
    </dgm:pt>
    <dgm:pt modelId="{B897C33A-83AF-4853-8B12-32C5B68E1B70}">
      <dgm:prSet/>
      <dgm:spPr/>
      <dgm:t>
        <a:bodyPr/>
        <a:lstStyle/>
        <a:p>
          <a:r>
            <a:rPr lang="en-US"/>
            <a:t>Naïve Bayes Classifier</a:t>
          </a:r>
        </a:p>
      </dgm:t>
    </dgm:pt>
    <dgm:pt modelId="{193A375B-E9F0-43DF-8467-0FFE1BEE92C8}" type="parTrans" cxnId="{62FC8CA3-C769-43E5-A6B2-F672E6FB0A44}">
      <dgm:prSet/>
      <dgm:spPr/>
      <dgm:t>
        <a:bodyPr/>
        <a:lstStyle/>
        <a:p>
          <a:endParaRPr lang="en-US"/>
        </a:p>
      </dgm:t>
    </dgm:pt>
    <dgm:pt modelId="{41ECB948-BBEB-458F-BD68-FBD06C827260}" type="sibTrans" cxnId="{62FC8CA3-C769-43E5-A6B2-F672E6FB0A44}">
      <dgm:prSet/>
      <dgm:spPr/>
      <dgm:t>
        <a:bodyPr/>
        <a:lstStyle/>
        <a:p>
          <a:endParaRPr lang="en-US"/>
        </a:p>
      </dgm:t>
    </dgm:pt>
    <dgm:pt modelId="{B650E51F-A4B1-449A-8BB8-31AA135214EF}">
      <dgm:prSet/>
      <dgm:spPr/>
      <dgm:t>
        <a:bodyPr/>
        <a:lstStyle/>
        <a:p>
          <a:r>
            <a:rPr lang="en-US"/>
            <a:t>Decision Treees </a:t>
          </a:r>
        </a:p>
      </dgm:t>
    </dgm:pt>
    <dgm:pt modelId="{2C47B518-2148-40AF-ACD1-6125A974001E}" type="parTrans" cxnId="{3D449955-DB99-47DA-A8ED-5ECAC7A233C5}">
      <dgm:prSet/>
      <dgm:spPr/>
      <dgm:t>
        <a:bodyPr/>
        <a:lstStyle/>
        <a:p>
          <a:endParaRPr lang="en-US"/>
        </a:p>
      </dgm:t>
    </dgm:pt>
    <dgm:pt modelId="{E04B90D2-C106-4CE5-A15D-3967A23A9925}" type="sibTrans" cxnId="{3D449955-DB99-47DA-A8ED-5ECAC7A233C5}">
      <dgm:prSet/>
      <dgm:spPr/>
      <dgm:t>
        <a:bodyPr/>
        <a:lstStyle/>
        <a:p>
          <a:endParaRPr lang="en-US"/>
        </a:p>
      </dgm:t>
    </dgm:pt>
    <dgm:pt modelId="{6C7DEDE0-0F8D-479A-84C4-DD28E8BC513E}">
      <dgm:prSet/>
      <dgm:spPr/>
      <dgm:t>
        <a:bodyPr/>
        <a:lstStyle/>
        <a:p>
          <a:r>
            <a:rPr lang="en-US"/>
            <a:t>Support Vector Machine</a:t>
          </a:r>
        </a:p>
      </dgm:t>
    </dgm:pt>
    <dgm:pt modelId="{08102A25-48CF-4728-A4B7-DF02381DE8FB}" type="parTrans" cxnId="{E8372B3B-C7B8-428C-9DB4-B548C3B790CA}">
      <dgm:prSet/>
      <dgm:spPr/>
      <dgm:t>
        <a:bodyPr/>
        <a:lstStyle/>
        <a:p>
          <a:endParaRPr lang="en-US"/>
        </a:p>
      </dgm:t>
    </dgm:pt>
    <dgm:pt modelId="{F54F2251-4370-465C-AD62-893CCFD162F0}" type="sibTrans" cxnId="{E8372B3B-C7B8-428C-9DB4-B548C3B790CA}">
      <dgm:prSet/>
      <dgm:spPr/>
      <dgm:t>
        <a:bodyPr/>
        <a:lstStyle/>
        <a:p>
          <a:endParaRPr lang="en-US"/>
        </a:p>
      </dgm:t>
    </dgm:pt>
    <dgm:pt modelId="{DEAAC1B3-11BD-C44F-836D-F5A047AC2B62}" type="pres">
      <dgm:prSet presAssocID="{878F0CDB-2D37-42D5-856F-38B2AAABB2EF}" presName="vert0" presStyleCnt="0">
        <dgm:presLayoutVars>
          <dgm:dir/>
          <dgm:animOne val="branch"/>
          <dgm:animLvl val="lvl"/>
        </dgm:presLayoutVars>
      </dgm:prSet>
      <dgm:spPr/>
    </dgm:pt>
    <dgm:pt modelId="{E9CD970C-DE2A-2D45-B0CD-D4F8A15408AF}" type="pres">
      <dgm:prSet presAssocID="{1A64DD68-0F3B-40C9-81DD-7C3E5B3559B1}" presName="thickLine" presStyleLbl="alignNode1" presStyleIdx="0" presStyleCnt="5"/>
      <dgm:spPr/>
    </dgm:pt>
    <dgm:pt modelId="{CFE75724-F86E-3C44-8583-93D95773FA09}" type="pres">
      <dgm:prSet presAssocID="{1A64DD68-0F3B-40C9-81DD-7C3E5B3559B1}" presName="horz1" presStyleCnt="0"/>
      <dgm:spPr/>
    </dgm:pt>
    <dgm:pt modelId="{5BD3DCCA-BF01-4E4C-A80B-C64666682AE9}" type="pres">
      <dgm:prSet presAssocID="{1A64DD68-0F3B-40C9-81DD-7C3E5B3559B1}" presName="tx1" presStyleLbl="revTx" presStyleIdx="0" presStyleCnt="5"/>
      <dgm:spPr/>
    </dgm:pt>
    <dgm:pt modelId="{B3E19DC1-119D-A244-BDA2-DC5A9D2E522C}" type="pres">
      <dgm:prSet presAssocID="{1A64DD68-0F3B-40C9-81DD-7C3E5B3559B1}" presName="vert1" presStyleCnt="0"/>
      <dgm:spPr/>
    </dgm:pt>
    <dgm:pt modelId="{464EEE70-98AE-B24E-869E-9E807B3A09AC}" type="pres">
      <dgm:prSet presAssocID="{CCE48F67-FAE7-4D4B-8710-A0C785312C3E}" presName="thickLine" presStyleLbl="alignNode1" presStyleIdx="1" presStyleCnt="5"/>
      <dgm:spPr/>
    </dgm:pt>
    <dgm:pt modelId="{1AD40BC7-AAA5-9A4F-8DE5-3CF3127B0CD1}" type="pres">
      <dgm:prSet presAssocID="{CCE48F67-FAE7-4D4B-8710-A0C785312C3E}" presName="horz1" presStyleCnt="0"/>
      <dgm:spPr/>
    </dgm:pt>
    <dgm:pt modelId="{7AB8A123-4074-9949-868C-94D53B0F3082}" type="pres">
      <dgm:prSet presAssocID="{CCE48F67-FAE7-4D4B-8710-A0C785312C3E}" presName="tx1" presStyleLbl="revTx" presStyleIdx="1" presStyleCnt="5"/>
      <dgm:spPr/>
    </dgm:pt>
    <dgm:pt modelId="{1D3C6B05-1B81-C54C-AA10-16AB41A59C96}" type="pres">
      <dgm:prSet presAssocID="{CCE48F67-FAE7-4D4B-8710-A0C785312C3E}" presName="vert1" presStyleCnt="0"/>
      <dgm:spPr/>
    </dgm:pt>
    <dgm:pt modelId="{EB157FD4-B294-FF43-803B-C5D449DEEE87}" type="pres">
      <dgm:prSet presAssocID="{B897C33A-83AF-4853-8B12-32C5B68E1B70}" presName="thickLine" presStyleLbl="alignNode1" presStyleIdx="2" presStyleCnt="5"/>
      <dgm:spPr/>
    </dgm:pt>
    <dgm:pt modelId="{897157DA-EA3D-E24D-BC2F-67AC595FF655}" type="pres">
      <dgm:prSet presAssocID="{B897C33A-83AF-4853-8B12-32C5B68E1B70}" presName="horz1" presStyleCnt="0"/>
      <dgm:spPr/>
    </dgm:pt>
    <dgm:pt modelId="{FE2E2C85-04E1-D540-97B9-4BDDFE12D7C7}" type="pres">
      <dgm:prSet presAssocID="{B897C33A-83AF-4853-8B12-32C5B68E1B70}" presName="tx1" presStyleLbl="revTx" presStyleIdx="2" presStyleCnt="5"/>
      <dgm:spPr/>
    </dgm:pt>
    <dgm:pt modelId="{DFED236E-5350-0444-8173-92057D275C53}" type="pres">
      <dgm:prSet presAssocID="{B897C33A-83AF-4853-8B12-32C5B68E1B70}" presName="vert1" presStyleCnt="0"/>
      <dgm:spPr/>
    </dgm:pt>
    <dgm:pt modelId="{35C24F3B-F652-A34E-926F-FCFCBE1279E5}" type="pres">
      <dgm:prSet presAssocID="{B650E51F-A4B1-449A-8BB8-31AA135214EF}" presName="thickLine" presStyleLbl="alignNode1" presStyleIdx="3" presStyleCnt="5"/>
      <dgm:spPr/>
    </dgm:pt>
    <dgm:pt modelId="{3169F079-333C-F447-B617-426F5AE49683}" type="pres">
      <dgm:prSet presAssocID="{B650E51F-A4B1-449A-8BB8-31AA135214EF}" presName="horz1" presStyleCnt="0"/>
      <dgm:spPr/>
    </dgm:pt>
    <dgm:pt modelId="{934DCD73-5885-CE40-B449-824FD16E6DBB}" type="pres">
      <dgm:prSet presAssocID="{B650E51F-A4B1-449A-8BB8-31AA135214EF}" presName="tx1" presStyleLbl="revTx" presStyleIdx="3" presStyleCnt="5"/>
      <dgm:spPr/>
    </dgm:pt>
    <dgm:pt modelId="{71CA2DA9-DC6C-4443-96AA-AFFD2C403956}" type="pres">
      <dgm:prSet presAssocID="{B650E51F-A4B1-449A-8BB8-31AA135214EF}" presName="vert1" presStyleCnt="0"/>
      <dgm:spPr/>
    </dgm:pt>
    <dgm:pt modelId="{630AD56A-00CD-AB43-85B9-46B874F8E425}" type="pres">
      <dgm:prSet presAssocID="{6C7DEDE0-0F8D-479A-84C4-DD28E8BC513E}" presName="thickLine" presStyleLbl="alignNode1" presStyleIdx="4" presStyleCnt="5"/>
      <dgm:spPr/>
    </dgm:pt>
    <dgm:pt modelId="{BB31FE13-6300-8248-8FFA-2B82BB00D99B}" type="pres">
      <dgm:prSet presAssocID="{6C7DEDE0-0F8D-479A-84C4-DD28E8BC513E}" presName="horz1" presStyleCnt="0"/>
      <dgm:spPr/>
    </dgm:pt>
    <dgm:pt modelId="{A8186647-C710-EF47-93C4-76289B566F35}" type="pres">
      <dgm:prSet presAssocID="{6C7DEDE0-0F8D-479A-84C4-DD28E8BC513E}" presName="tx1" presStyleLbl="revTx" presStyleIdx="4" presStyleCnt="5"/>
      <dgm:spPr/>
    </dgm:pt>
    <dgm:pt modelId="{6F18F2FB-0C1A-C144-B184-BA26DE4F7C94}" type="pres">
      <dgm:prSet presAssocID="{6C7DEDE0-0F8D-479A-84C4-DD28E8BC513E}" presName="vert1" presStyleCnt="0"/>
      <dgm:spPr/>
    </dgm:pt>
  </dgm:ptLst>
  <dgm:cxnLst>
    <dgm:cxn modelId="{3A7EAC12-032B-8F4F-999F-67D82E83DCE1}" type="presOf" srcId="{B650E51F-A4B1-449A-8BB8-31AA135214EF}" destId="{934DCD73-5885-CE40-B449-824FD16E6DBB}" srcOrd="0" destOrd="0" presId="urn:microsoft.com/office/officeart/2008/layout/LinedList"/>
    <dgm:cxn modelId="{D179D929-0B77-0548-BC8B-3F3B550EE9A8}" type="presOf" srcId="{1A64DD68-0F3B-40C9-81DD-7C3E5B3559B1}" destId="{5BD3DCCA-BF01-4E4C-A80B-C64666682AE9}" srcOrd="0" destOrd="0" presId="urn:microsoft.com/office/officeart/2008/layout/LinedList"/>
    <dgm:cxn modelId="{E8372B3B-C7B8-428C-9DB4-B548C3B790CA}" srcId="{878F0CDB-2D37-42D5-856F-38B2AAABB2EF}" destId="{6C7DEDE0-0F8D-479A-84C4-DD28E8BC513E}" srcOrd="4" destOrd="0" parTransId="{08102A25-48CF-4728-A4B7-DF02381DE8FB}" sibTransId="{F54F2251-4370-465C-AD62-893CCFD162F0}"/>
    <dgm:cxn modelId="{D5AE2353-D51B-413D-8596-A2F36EF54995}" srcId="{878F0CDB-2D37-42D5-856F-38B2AAABB2EF}" destId="{1A64DD68-0F3B-40C9-81DD-7C3E5B3559B1}" srcOrd="0" destOrd="0" parTransId="{8E920A71-4A10-469D-B523-9C905C83293C}" sibTransId="{D03460EF-4E9B-4915-8319-95CAA73CAED1}"/>
    <dgm:cxn modelId="{3D449955-DB99-47DA-A8ED-5ECAC7A233C5}" srcId="{878F0CDB-2D37-42D5-856F-38B2AAABB2EF}" destId="{B650E51F-A4B1-449A-8BB8-31AA135214EF}" srcOrd="3" destOrd="0" parTransId="{2C47B518-2148-40AF-ACD1-6125A974001E}" sibTransId="{E04B90D2-C106-4CE5-A15D-3967A23A9925}"/>
    <dgm:cxn modelId="{120D1795-B545-C543-94C5-161C66AAC58A}" type="presOf" srcId="{878F0CDB-2D37-42D5-856F-38B2AAABB2EF}" destId="{DEAAC1B3-11BD-C44F-836D-F5A047AC2B62}" srcOrd="0" destOrd="0" presId="urn:microsoft.com/office/officeart/2008/layout/LinedList"/>
    <dgm:cxn modelId="{62FC8CA3-C769-43E5-A6B2-F672E6FB0A44}" srcId="{878F0CDB-2D37-42D5-856F-38B2AAABB2EF}" destId="{B897C33A-83AF-4853-8B12-32C5B68E1B70}" srcOrd="2" destOrd="0" parTransId="{193A375B-E9F0-43DF-8467-0FFE1BEE92C8}" sibTransId="{41ECB948-BBEB-458F-BD68-FBD06C827260}"/>
    <dgm:cxn modelId="{5BA4E1B4-FD3E-3A45-92C6-86D2E3451655}" type="presOf" srcId="{B897C33A-83AF-4853-8B12-32C5B68E1B70}" destId="{FE2E2C85-04E1-D540-97B9-4BDDFE12D7C7}" srcOrd="0" destOrd="0" presId="urn:microsoft.com/office/officeart/2008/layout/LinedList"/>
    <dgm:cxn modelId="{403ADECF-DD55-E44F-A938-E0C358576A71}" type="presOf" srcId="{CCE48F67-FAE7-4D4B-8710-A0C785312C3E}" destId="{7AB8A123-4074-9949-868C-94D53B0F3082}" srcOrd="0" destOrd="0" presId="urn:microsoft.com/office/officeart/2008/layout/LinedList"/>
    <dgm:cxn modelId="{F0399BD0-FA91-44FE-83E0-3856B9C73F0C}" srcId="{878F0CDB-2D37-42D5-856F-38B2AAABB2EF}" destId="{CCE48F67-FAE7-4D4B-8710-A0C785312C3E}" srcOrd="1" destOrd="0" parTransId="{3A0B587E-D3E5-4C8A-A0A5-0B5BAECFC0D9}" sibTransId="{4B070756-3F79-4A01-9CA7-C36570E40B33}"/>
    <dgm:cxn modelId="{F80C7AF1-9836-F440-9F0A-1B2C0233586B}" type="presOf" srcId="{6C7DEDE0-0F8D-479A-84C4-DD28E8BC513E}" destId="{A8186647-C710-EF47-93C4-76289B566F35}" srcOrd="0" destOrd="0" presId="urn:microsoft.com/office/officeart/2008/layout/LinedList"/>
    <dgm:cxn modelId="{14D785BB-0DAF-B84C-90DC-FA7CD3289D33}" type="presParOf" srcId="{DEAAC1B3-11BD-C44F-836D-F5A047AC2B62}" destId="{E9CD970C-DE2A-2D45-B0CD-D4F8A15408AF}" srcOrd="0" destOrd="0" presId="urn:microsoft.com/office/officeart/2008/layout/LinedList"/>
    <dgm:cxn modelId="{3645995F-D289-A84A-B10D-C6DF9A286ABA}" type="presParOf" srcId="{DEAAC1B3-11BD-C44F-836D-F5A047AC2B62}" destId="{CFE75724-F86E-3C44-8583-93D95773FA09}" srcOrd="1" destOrd="0" presId="urn:microsoft.com/office/officeart/2008/layout/LinedList"/>
    <dgm:cxn modelId="{9AC8E404-5D7B-0940-BD89-0516BC29F89A}" type="presParOf" srcId="{CFE75724-F86E-3C44-8583-93D95773FA09}" destId="{5BD3DCCA-BF01-4E4C-A80B-C64666682AE9}" srcOrd="0" destOrd="0" presId="urn:microsoft.com/office/officeart/2008/layout/LinedList"/>
    <dgm:cxn modelId="{6B5AA553-B7D6-B74D-BF35-3F18BDDEA05D}" type="presParOf" srcId="{CFE75724-F86E-3C44-8583-93D95773FA09}" destId="{B3E19DC1-119D-A244-BDA2-DC5A9D2E522C}" srcOrd="1" destOrd="0" presId="urn:microsoft.com/office/officeart/2008/layout/LinedList"/>
    <dgm:cxn modelId="{D0207B0A-F964-434A-9088-723C36A9E485}" type="presParOf" srcId="{DEAAC1B3-11BD-C44F-836D-F5A047AC2B62}" destId="{464EEE70-98AE-B24E-869E-9E807B3A09AC}" srcOrd="2" destOrd="0" presId="urn:microsoft.com/office/officeart/2008/layout/LinedList"/>
    <dgm:cxn modelId="{9D8123A1-0139-B348-8F28-B620913D04E0}" type="presParOf" srcId="{DEAAC1B3-11BD-C44F-836D-F5A047AC2B62}" destId="{1AD40BC7-AAA5-9A4F-8DE5-3CF3127B0CD1}" srcOrd="3" destOrd="0" presId="urn:microsoft.com/office/officeart/2008/layout/LinedList"/>
    <dgm:cxn modelId="{E901A7E1-2168-BA46-82D9-B3F0E5CEEC93}" type="presParOf" srcId="{1AD40BC7-AAA5-9A4F-8DE5-3CF3127B0CD1}" destId="{7AB8A123-4074-9949-868C-94D53B0F3082}" srcOrd="0" destOrd="0" presId="urn:microsoft.com/office/officeart/2008/layout/LinedList"/>
    <dgm:cxn modelId="{A2FB52D4-A53E-5444-AC01-DBCCD1335C32}" type="presParOf" srcId="{1AD40BC7-AAA5-9A4F-8DE5-3CF3127B0CD1}" destId="{1D3C6B05-1B81-C54C-AA10-16AB41A59C96}" srcOrd="1" destOrd="0" presId="urn:microsoft.com/office/officeart/2008/layout/LinedList"/>
    <dgm:cxn modelId="{07D5A7B9-7C61-7842-83DB-8B963FFC8A06}" type="presParOf" srcId="{DEAAC1B3-11BD-C44F-836D-F5A047AC2B62}" destId="{EB157FD4-B294-FF43-803B-C5D449DEEE87}" srcOrd="4" destOrd="0" presId="urn:microsoft.com/office/officeart/2008/layout/LinedList"/>
    <dgm:cxn modelId="{6DB30328-59D3-D74F-ADBD-59BA54693E8D}" type="presParOf" srcId="{DEAAC1B3-11BD-C44F-836D-F5A047AC2B62}" destId="{897157DA-EA3D-E24D-BC2F-67AC595FF655}" srcOrd="5" destOrd="0" presId="urn:microsoft.com/office/officeart/2008/layout/LinedList"/>
    <dgm:cxn modelId="{593F1699-759D-3741-9D88-7DAB8B863EAF}" type="presParOf" srcId="{897157DA-EA3D-E24D-BC2F-67AC595FF655}" destId="{FE2E2C85-04E1-D540-97B9-4BDDFE12D7C7}" srcOrd="0" destOrd="0" presId="urn:microsoft.com/office/officeart/2008/layout/LinedList"/>
    <dgm:cxn modelId="{7A44E08E-0785-2246-A91A-149C93E967BA}" type="presParOf" srcId="{897157DA-EA3D-E24D-BC2F-67AC595FF655}" destId="{DFED236E-5350-0444-8173-92057D275C53}" srcOrd="1" destOrd="0" presId="urn:microsoft.com/office/officeart/2008/layout/LinedList"/>
    <dgm:cxn modelId="{E360E9EA-3516-AA4D-BB26-E6E1ABBC95A3}" type="presParOf" srcId="{DEAAC1B3-11BD-C44F-836D-F5A047AC2B62}" destId="{35C24F3B-F652-A34E-926F-FCFCBE1279E5}" srcOrd="6" destOrd="0" presId="urn:microsoft.com/office/officeart/2008/layout/LinedList"/>
    <dgm:cxn modelId="{FD93220F-D5C2-7142-A52C-B3E70E80D1C0}" type="presParOf" srcId="{DEAAC1B3-11BD-C44F-836D-F5A047AC2B62}" destId="{3169F079-333C-F447-B617-426F5AE49683}" srcOrd="7" destOrd="0" presId="urn:microsoft.com/office/officeart/2008/layout/LinedList"/>
    <dgm:cxn modelId="{0BC49490-784D-FD47-9F8C-98DFF5D8144D}" type="presParOf" srcId="{3169F079-333C-F447-B617-426F5AE49683}" destId="{934DCD73-5885-CE40-B449-824FD16E6DBB}" srcOrd="0" destOrd="0" presId="urn:microsoft.com/office/officeart/2008/layout/LinedList"/>
    <dgm:cxn modelId="{629C28BB-F32D-6B44-A692-854BB7FE3DBE}" type="presParOf" srcId="{3169F079-333C-F447-B617-426F5AE49683}" destId="{71CA2DA9-DC6C-4443-96AA-AFFD2C403956}" srcOrd="1" destOrd="0" presId="urn:microsoft.com/office/officeart/2008/layout/LinedList"/>
    <dgm:cxn modelId="{DF5E1011-3C48-AB42-BA1A-A8213D7AE9BD}" type="presParOf" srcId="{DEAAC1B3-11BD-C44F-836D-F5A047AC2B62}" destId="{630AD56A-00CD-AB43-85B9-46B874F8E425}" srcOrd="8" destOrd="0" presId="urn:microsoft.com/office/officeart/2008/layout/LinedList"/>
    <dgm:cxn modelId="{8194428E-26FD-EA4E-B90F-A6D90732942A}" type="presParOf" srcId="{DEAAC1B3-11BD-C44F-836D-F5A047AC2B62}" destId="{BB31FE13-6300-8248-8FFA-2B82BB00D99B}" srcOrd="9" destOrd="0" presId="urn:microsoft.com/office/officeart/2008/layout/LinedList"/>
    <dgm:cxn modelId="{8C87C5E5-8C46-FD43-9407-1417F801A208}" type="presParOf" srcId="{BB31FE13-6300-8248-8FFA-2B82BB00D99B}" destId="{A8186647-C710-EF47-93C4-76289B566F35}" srcOrd="0" destOrd="0" presId="urn:microsoft.com/office/officeart/2008/layout/LinedList"/>
    <dgm:cxn modelId="{D32BC262-10C9-AF46-911F-2A3FBED29675}" type="presParOf" srcId="{BB31FE13-6300-8248-8FFA-2B82BB00D99B}" destId="{6F18F2FB-0C1A-C144-B184-BA26DE4F7C9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4B4116-E385-7746-9A35-5FD07C32D570}" type="doc">
      <dgm:prSet loTypeId="urn:microsoft.com/office/officeart/2005/8/layout/cycle8" loCatId="" qsTypeId="urn:microsoft.com/office/officeart/2005/8/quickstyle/simple1" qsCatId="simple" csTypeId="urn:microsoft.com/office/officeart/2005/8/colors/accent1_2" csCatId="accent1" phldr="1"/>
      <dgm:spPr/>
    </dgm:pt>
    <dgm:pt modelId="{6C7C5838-10A7-574C-962B-1D245CDE3B51}">
      <dgm:prSet phldrT="[Text]"/>
      <dgm:spPr/>
      <dgm:t>
        <a:bodyPr/>
        <a:lstStyle/>
        <a:p>
          <a:r>
            <a:rPr lang="en-GB" dirty="0"/>
            <a:t>K-Means Algorithm</a:t>
          </a:r>
        </a:p>
      </dgm:t>
    </dgm:pt>
    <dgm:pt modelId="{A4D83670-2063-164B-84E8-1FEEC039BED2}" type="parTrans" cxnId="{3AA40486-EA8C-DE40-B201-42D90BA760CF}">
      <dgm:prSet/>
      <dgm:spPr/>
      <dgm:t>
        <a:bodyPr/>
        <a:lstStyle/>
        <a:p>
          <a:endParaRPr lang="en-GB"/>
        </a:p>
      </dgm:t>
    </dgm:pt>
    <dgm:pt modelId="{9388711C-BC0D-9F44-AA2C-9F803111D3A7}" type="sibTrans" cxnId="{3AA40486-EA8C-DE40-B201-42D90BA760CF}">
      <dgm:prSet/>
      <dgm:spPr/>
      <dgm:t>
        <a:bodyPr/>
        <a:lstStyle/>
        <a:p>
          <a:endParaRPr lang="en-GB"/>
        </a:p>
      </dgm:t>
    </dgm:pt>
    <dgm:pt modelId="{369DDB66-1628-D944-B3A0-1883E2D51B21}">
      <dgm:prSet phldrT="[Text]"/>
      <dgm:spPr/>
      <dgm:t>
        <a:bodyPr/>
        <a:lstStyle/>
        <a:p>
          <a:r>
            <a:rPr lang="en-GB" dirty="0"/>
            <a:t>Hierarchical Clustering</a:t>
          </a:r>
        </a:p>
      </dgm:t>
    </dgm:pt>
    <dgm:pt modelId="{17C1A53F-CACB-8146-93C7-BF116A2A3813}" type="parTrans" cxnId="{0E50C480-636E-8F43-ADC3-5293C9ED3A05}">
      <dgm:prSet/>
      <dgm:spPr/>
      <dgm:t>
        <a:bodyPr/>
        <a:lstStyle/>
        <a:p>
          <a:endParaRPr lang="en-GB"/>
        </a:p>
      </dgm:t>
    </dgm:pt>
    <dgm:pt modelId="{7B04B90D-D0A8-1A45-8DBD-73FE6891262E}" type="sibTrans" cxnId="{0E50C480-636E-8F43-ADC3-5293C9ED3A05}">
      <dgm:prSet/>
      <dgm:spPr/>
      <dgm:t>
        <a:bodyPr/>
        <a:lstStyle/>
        <a:p>
          <a:endParaRPr lang="en-GB"/>
        </a:p>
      </dgm:t>
    </dgm:pt>
    <dgm:pt modelId="{C50B29A0-5FD7-5D45-B3FC-6DD7AFFE859D}">
      <dgm:prSet phldrT="[Text]"/>
      <dgm:spPr/>
      <dgm:t>
        <a:bodyPr/>
        <a:lstStyle/>
        <a:p>
          <a:r>
            <a:rPr lang="en-GB" dirty="0" err="1"/>
            <a:t>Apriori</a:t>
          </a:r>
          <a:r>
            <a:rPr lang="en-GB" dirty="0"/>
            <a:t> Algorithm</a:t>
          </a:r>
        </a:p>
      </dgm:t>
    </dgm:pt>
    <dgm:pt modelId="{36E5CD53-561A-0148-BFCA-4B4B0D442D4E}" type="parTrans" cxnId="{B6C8BADD-DB3A-654D-B9D6-275172CA2A03}">
      <dgm:prSet/>
      <dgm:spPr/>
      <dgm:t>
        <a:bodyPr/>
        <a:lstStyle/>
        <a:p>
          <a:endParaRPr lang="en-GB"/>
        </a:p>
      </dgm:t>
    </dgm:pt>
    <dgm:pt modelId="{C4A1EB86-2FB3-714E-AD91-449CEAF7D8A3}" type="sibTrans" cxnId="{B6C8BADD-DB3A-654D-B9D6-275172CA2A03}">
      <dgm:prSet/>
      <dgm:spPr/>
      <dgm:t>
        <a:bodyPr/>
        <a:lstStyle/>
        <a:p>
          <a:endParaRPr lang="en-GB"/>
        </a:p>
      </dgm:t>
    </dgm:pt>
    <dgm:pt modelId="{BAD87BD0-9C1C-4D46-A9F3-638E3552DF14}" type="pres">
      <dgm:prSet presAssocID="{514B4116-E385-7746-9A35-5FD07C32D570}" presName="compositeShape" presStyleCnt="0">
        <dgm:presLayoutVars>
          <dgm:chMax val="7"/>
          <dgm:dir/>
          <dgm:resizeHandles val="exact"/>
        </dgm:presLayoutVars>
      </dgm:prSet>
      <dgm:spPr/>
    </dgm:pt>
    <dgm:pt modelId="{6BB6159E-02BA-CD44-9DE6-F388766D190B}" type="pres">
      <dgm:prSet presAssocID="{514B4116-E385-7746-9A35-5FD07C32D570}" presName="wedge1" presStyleLbl="node1" presStyleIdx="0" presStyleCnt="3"/>
      <dgm:spPr/>
    </dgm:pt>
    <dgm:pt modelId="{D17E69BA-CD78-444B-B7D3-659B57837918}" type="pres">
      <dgm:prSet presAssocID="{514B4116-E385-7746-9A35-5FD07C32D570}" presName="dummy1a" presStyleCnt="0"/>
      <dgm:spPr/>
    </dgm:pt>
    <dgm:pt modelId="{B2E979A7-652F-B341-96CA-66BFCE68F7D5}" type="pres">
      <dgm:prSet presAssocID="{514B4116-E385-7746-9A35-5FD07C32D570}" presName="dummy1b" presStyleCnt="0"/>
      <dgm:spPr/>
    </dgm:pt>
    <dgm:pt modelId="{6A49CC3B-7781-8140-A436-EB4141E2A6FC}" type="pres">
      <dgm:prSet presAssocID="{514B4116-E385-7746-9A35-5FD07C32D570}" presName="wedge1Tx" presStyleLbl="node1" presStyleIdx="0" presStyleCnt="3">
        <dgm:presLayoutVars>
          <dgm:chMax val="0"/>
          <dgm:chPref val="0"/>
          <dgm:bulletEnabled val="1"/>
        </dgm:presLayoutVars>
      </dgm:prSet>
      <dgm:spPr/>
    </dgm:pt>
    <dgm:pt modelId="{86B325F8-A4FD-E94F-92A3-5CE9B725630F}" type="pres">
      <dgm:prSet presAssocID="{514B4116-E385-7746-9A35-5FD07C32D570}" presName="wedge2" presStyleLbl="node1" presStyleIdx="1" presStyleCnt="3"/>
      <dgm:spPr/>
    </dgm:pt>
    <dgm:pt modelId="{A3A1C036-168A-874B-8399-22CDD06E0B7E}" type="pres">
      <dgm:prSet presAssocID="{514B4116-E385-7746-9A35-5FD07C32D570}" presName="dummy2a" presStyleCnt="0"/>
      <dgm:spPr/>
    </dgm:pt>
    <dgm:pt modelId="{4F6C0C9E-9C9A-4642-AC8E-1F2648083887}" type="pres">
      <dgm:prSet presAssocID="{514B4116-E385-7746-9A35-5FD07C32D570}" presName="dummy2b" presStyleCnt="0"/>
      <dgm:spPr/>
    </dgm:pt>
    <dgm:pt modelId="{33004173-58E3-9A4F-9998-5F64553F7EA5}" type="pres">
      <dgm:prSet presAssocID="{514B4116-E385-7746-9A35-5FD07C32D570}" presName="wedge2Tx" presStyleLbl="node1" presStyleIdx="1" presStyleCnt="3">
        <dgm:presLayoutVars>
          <dgm:chMax val="0"/>
          <dgm:chPref val="0"/>
          <dgm:bulletEnabled val="1"/>
        </dgm:presLayoutVars>
      </dgm:prSet>
      <dgm:spPr/>
    </dgm:pt>
    <dgm:pt modelId="{F570C440-E829-F64E-82EF-A8F9A318657B}" type="pres">
      <dgm:prSet presAssocID="{514B4116-E385-7746-9A35-5FD07C32D570}" presName="wedge3" presStyleLbl="node1" presStyleIdx="2" presStyleCnt="3"/>
      <dgm:spPr/>
    </dgm:pt>
    <dgm:pt modelId="{1AD49702-08F4-3B4A-9A69-C1053DB0448A}" type="pres">
      <dgm:prSet presAssocID="{514B4116-E385-7746-9A35-5FD07C32D570}" presName="dummy3a" presStyleCnt="0"/>
      <dgm:spPr/>
    </dgm:pt>
    <dgm:pt modelId="{CB0B1AC2-3201-094B-86CF-469C9A29EACA}" type="pres">
      <dgm:prSet presAssocID="{514B4116-E385-7746-9A35-5FD07C32D570}" presName="dummy3b" presStyleCnt="0"/>
      <dgm:spPr/>
    </dgm:pt>
    <dgm:pt modelId="{5D51114F-B9F8-9E4F-A3D5-AA4CB3E18E78}" type="pres">
      <dgm:prSet presAssocID="{514B4116-E385-7746-9A35-5FD07C32D570}" presName="wedge3Tx" presStyleLbl="node1" presStyleIdx="2" presStyleCnt="3">
        <dgm:presLayoutVars>
          <dgm:chMax val="0"/>
          <dgm:chPref val="0"/>
          <dgm:bulletEnabled val="1"/>
        </dgm:presLayoutVars>
      </dgm:prSet>
      <dgm:spPr/>
    </dgm:pt>
    <dgm:pt modelId="{6EE5D074-875B-AA4F-896C-7871597F2520}" type="pres">
      <dgm:prSet presAssocID="{9388711C-BC0D-9F44-AA2C-9F803111D3A7}" presName="arrowWedge1" presStyleLbl="fgSibTrans2D1" presStyleIdx="0" presStyleCnt="3"/>
      <dgm:spPr/>
    </dgm:pt>
    <dgm:pt modelId="{D8FE32D9-E79D-B84C-989F-71FD127E581C}" type="pres">
      <dgm:prSet presAssocID="{7B04B90D-D0A8-1A45-8DBD-73FE6891262E}" presName="arrowWedge2" presStyleLbl="fgSibTrans2D1" presStyleIdx="1" presStyleCnt="3"/>
      <dgm:spPr/>
    </dgm:pt>
    <dgm:pt modelId="{A65BFA5F-F0EF-2D47-9382-59FBF93F325F}" type="pres">
      <dgm:prSet presAssocID="{C4A1EB86-2FB3-714E-AD91-449CEAF7D8A3}" presName="arrowWedge3" presStyleLbl="fgSibTrans2D1" presStyleIdx="2" presStyleCnt="3"/>
      <dgm:spPr/>
    </dgm:pt>
  </dgm:ptLst>
  <dgm:cxnLst>
    <dgm:cxn modelId="{C177D420-DEB2-8C41-B1A7-16FAE046B930}" type="presOf" srcId="{514B4116-E385-7746-9A35-5FD07C32D570}" destId="{BAD87BD0-9C1C-4D46-A9F3-638E3552DF14}" srcOrd="0" destOrd="0" presId="urn:microsoft.com/office/officeart/2005/8/layout/cycle8"/>
    <dgm:cxn modelId="{0E50C480-636E-8F43-ADC3-5293C9ED3A05}" srcId="{514B4116-E385-7746-9A35-5FD07C32D570}" destId="{369DDB66-1628-D944-B3A0-1883E2D51B21}" srcOrd="1" destOrd="0" parTransId="{17C1A53F-CACB-8146-93C7-BF116A2A3813}" sibTransId="{7B04B90D-D0A8-1A45-8DBD-73FE6891262E}"/>
    <dgm:cxn modelId="{3AA40486-EA8C-DE40-B201-42D90BA760CF}" srcId="{514B4116-E385-7746-9A35-5FD07C32D570}" destId="{6C7C5838-10A7-574C-962B-1D245CDE3B51}" srcOrd="0" destOrd="0" parTransId="{A4D83670-2063-164B-84E8-1FEEC039BED2}" sibTransId="{9388711C-BC0D-9F44-AA2C-9F803111D3A7}"/>
    <dgm:cxn modelId="{25258486-BB44-F645-A9CF-CCD2E72B11C9}" type="presOf" srcId="{C50B29A0-5FD7-5D45-B3FC-6DD7AFFE859D}" destId="{5D51114F-B9F8-9E4F-A3D5-AA4CB3E18E78}" srcOrd="1" destOrd="0" presId="urn:microsoft.com/office/officeart/2005/8/layout/cycle8"/>
    <dgm:cxn modelId="{49312FB3-5A00-AB48-AA3C-A03723942E65}" type="presOf" srcId="{6C7C5838-10A7-574C-962B-1D245CDE3B51}" destId="{6BB6159E-02BA-CD44-9DE6-F388766D190B}" srcOrd="0" destOrd="0" presId="urn:microsoft.com/office/officeart/2005/8/layout/cycle8"/>
    <dgm:cxn modelId="{76DC4CB7-4CF7-344B-90FE-251609B63CE8}" type="presOf" srcId="{C50B29A0-5FD7-5D45-B3FC-6DD7AFFE859D}" destId="{F570C440-E829-F64E-82EF-A8F9A318657B}" srcOrd="0" destOrd="0" presId="urn:microsoft.com/office/officeart/2005/8/layout/cycle8"/>
    <dgm:cxn modelId="{B714BAC9-C9FD-9043-8B43-9F79163BC3E5}" type="presOf" srcId="{369DDB66-1628-D944-B3A0-1883E2D51B21}" destId="{33004173-58E3-9A4F-9998-5F64553F7EA5}" srcOrd="1" destOrd="0" presId="urn:microsoft.com/office/officeart/2005/8/layout/cycle8"/>
    <dgm:cxn modelId="{B6C8BADD-DB3A-654D-B9D6-275172CA2A03}" srcId="{514B4116-E385-7746-9A35-5FD07C32D570}" destId="{C50B29A0-5FD7-5D45-B3FC-6DD7AFFE859D}" srcOrd="2" destOrd="0" parTransId="{36E5CD53-561A-0148-BFCA-4B4B0D442D4E}" sibTransId="{C4A1EB86-2FB3-714E-AD91-449CEAF7D8A3}"/>
    <dgm:cxn modelId="{FBF553DE-489A-4F4E-893F-7871FCC02601}" type="presOf" srcId="{369DDB66-1628-D944-B3A0-1883E2D51B21}" destId="{86B325F8-A4FD-E94F-92A3-5CE9B725630F}" srcOrd="0" destOrd="0" presId="urn:microsoft.com/office/officeart/2005/8/layout/cycle8"/>
    <dgm:cxn modelId="{6B3BA0DE-C8F1-2E45-8535-60B2B3AC7FB8}" type="presOf" srcId="{6C7C5838-10A7-574C-962B-1D245CDE3B51}" destId="{6A49CC3B-7781-8140-A436-EB4141E2A6FC}" srcOrd="1" destOrd="0" presId="urn:microsoft.com/office/officeart/2005/8/layout/cycle8"/>
    <dgm:cxn modelId="{11122CA9-C6F2-4D44-9E0F-2C4222C17FB1}" type="presParOf" srcId="{BAD87BD0-9C1C-4D46-A9F3-638E3552DF14}" destId="{6BB6159E-02BA-CD44-9DE6-F388766D190B}" srcOrd="0" destOrd="0" presId="urn:microsoft.com/office/officeart/2005/8/layout/cycle8"/>
    <dgm:cxn modelId="{A4C7A1E4-45CD-804C-916A-BEF4EF45D24F}" type="presParOf" srcId="{BAD87BD0-9C1C-4D46-A9F3-638E3552DF14}" destId="{D17E69BA-CD78-444B-B7D3-659B57837918}" srcOrd="1" destOrd="0" presId="urn:microsoft.com/office/officeart/2005/8/layout/cycle8"/>
    <dgm:cxn modelId="{DDC8B01F-51CD-7E4B-9313-F66A531C06BF}" type="presParOf" srcId="{BAD87BD0-9C1C-4D46-A9F3-638E3552DF14}" destId="{B2E979A7-652F-B341-96CA-66BFCE68F7D5}" srcOrd="2" destOrd="0" presId="urn:microsoft.com/office/officeart/2005/8/layout/cycle8"/>
    <dgm:cxn modelId="{DA5B2E4E-C8E7-7844-A5D0-D391F1BD6865}" type="presParOf" srcId="{BAD87BD0-9C1C-4D46-A9F3-638E3552DF14}" destId="{6A49CC3B-7781-8140-A436-EB4141E2A6FC}" srcOrd="3" destOrd="0" presId="urn:microsoft.com/office/officeart/2005/8/layout/cycle8"/>
    <dgm:cxn modelId="{71F4B9AA-E298-1E40-9801-B8E8A2A9BC43}" type="presParOf" srcId="{BAD87BD0-9C1C-4D46-A9F3-638E3552DF14}" destId="{86B325F8-A4FD-E94F-92A3-5CE9B725630F}" srcOrd="4" destOrd="0" presId="urn:microsoft.com/office/officeart/2005/8/layout/cycle8"/>
    <dgm:cxn modelId="{6051514F-882F-AB43-AD0A-6B0973093849}" type="presParOf" srcId="{BAD87BD0-9C1C-4D46-A9F3-638E3552DF14}" destId="{A3A1C036-168A-874B-8399-22CDD06E0B7E}" srcOrd="5" destOrd="0" presId="urn:microsoft.com/office/officeart/2005/8/layout/cycle8"/>
    <dgm:cxn modelId="{C8A6D4D3-FB61-FD48-834A-3AF7D329BEF2}" type="presParOf" srcId="{BAD87BD0-9C1C-4D46-A9F3-638E3552DF14}" destId="{4F6C0C9E-9C9A-4642-AC8E-1F2648083887}" srcOrd="6" destOrd="0" presId="urn:microsoft.com/office/officeart/2005/8/layout/cycle8"/>
    <dgm:cxn modelId="{F1774CE2-35CF-4842-99E5-AB4608841A6B}" type="presParOf" srcId="{BAD87BD0-9C1C-4D46-A9F3-638E3552DF14}" destId="{33004173-58E3-9A4F-9998-5F64553F7EA5}" srcOrd="7" destOrd="0" presId="urn:microsoft.com/office/officeart/2005/8/layout/cycle8"/>
    <dgm:cxn modelId="{C546D20E-6D49-344C-A867-B58B5E271D02}" type="presParOf" srcId="{BAD87BD0-9C1C-4D46-A9F3-638E3552DF14}" destId="{F570C440-E829-F64E-82EF-A8F9A318657B}" srcOrd="8" destOrd="0" presId="urn:microsoft.com/office/officeart/2005/8/layout/cycle8"/>
    <dgm:cxn modelId="{F1B73D72-634D-974C-8EB1-0CB1A5BADDCB}" type="presParOf" srcId="{BAD87BD0-9C1C-4D46-A9F3-638E3552DF14}" destId="{1AD49702-08F4-3B4A-9A69-C1053DB0448A}" srcOrd="9" destOrd="0" presId="urn:microsoft.com/office/officeart/2005/8/layout/cycle8"/>
    <dgm:cxn modelId="{A6A00CAC-D872-B74F-BCBF-4491D553652C}" type="presParOf" srcId="{BAD87BD0-9C1C-4D46-A9F3-638E3552DF14}" destId="{CB0B1AC2-3201-094B-86CF-469C9A29EACA}" srcOrd="10" destOrd="0" presId="urn:microsoft.com/office/officeart/2005/8/layout/cycle8"/>
    <dgm:cxn modelId="{D44D9AF4-59A9-564E-89E6-09B12247A7FD}" type="presParOf" srcId="{BAD87BD0-9C1C-4D46-A9F3-638E3552DF14}" destId="{5D51114F-B9F8-9E4F-A3D5-AA4CB3E18E78}" srcOrd="11" destOrd="0" presId="urn:microsoft.com/office/officeart/2005/8/layout/cycle8"/>
    <dgm:cxn modelId="{675222F1-D207-2E47-8CCD-5966C8AFDD42}" type="presParOf" srcId="{BAD87BD0-9C1C-4D46-A9F3-638E3552DF14}" destId="{6EE5D074-875B-AA4F-896C-7871597F2520}" srcOrd="12" destOrd="0" presId="urn:microsoft.com/office/officeart/2005/8/layout/cycle8"/>
    <dgm:cxn modelId="{394181D4-51C1-4C43-9AB3-4BF6A66BF59C}" type="presParOf" srcId="{BAD87BD0-9C1C-4D46-A9F3-638E3552DF14}" destId="{D8FE32D9-E79D-B84C-989F-71FD127E581C}" srcOrd="13" destOrd="0" presId="urn:microsoft.com/office/officeart/2005/8/layout/cycle8"/>
    <dgm:cxn modelId="{5CD11D98-8A43-A149-96CF-598288238862}" type="presParOf" srcId="{BAD87BD0-9C1C-4D46-A9F3-638E3552DF14}" destId="{A65BFA5F-F0EF-2D47-9382-59FBF93F325F}"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43153-209A-414A-8B5F-67388DA29545}">
      <dsp:nvSpPr>
        <dsp:cNvPr id="0" name=""/>
        <dsp:cNvSpPr/>
      </dsp:nvSpPr>
      <dsp:spPr>
        <a:xfrm>
          <a:off x="0" y="0"/>
          <a:ext cx="4351338" cy="435133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F75CCE-6E45-874E-B231-4C27DCD9CD68}">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GB" sz="6000" kern="1200" dirty="0"/>
            <a:t>AI</a:t>
          </a:r>
        </a:p>
      </dsp:txBody>
      <dsp:txXfrm>
        <a:off x="2175669" y="0"/>
        <a:ext cx="4169965" cy="1305404"/>
      </dsp:txXfrm>
    </dsp:sp>
    <dsp:sp modelId="{0A939C62-DF03-854E-A753-166A40076C8C}">
      <dsp:nvSpPr>
        <dsp:cNvPr id="0" name=""/>
        <dsp:cNvSpPr/>
      </dsp:nvSpPr>
      <dsp:spPr>
        <a:xfrm>
          <a:off x="761485" y="1305404"/>
          <a:ext cx="2828366" cy="282836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DFEB90-18FE-1D4E-A06F-70D170EB59FE}">
      <dsp:nvSpPr>
        <dsp:cNvPr id="0" name=""/>
        <dsp:cNvSpPr/>
      </dsp:nvSpPr>
      <dsp:spPr>
        <a:xfrm>
          <a:off x="2175669" y="1305404"/>
          <a:ext cx="8339931" cy="28283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GB" sz="6000" kern="1200" dirty="0"/>
            <a:t>ML</a:t>
          </a:r>
        </a:p>
      </dsp:txBody>
      <dsp:txXfrm>
        <a:off x="2175669" y="1305404"/>
        <a:ext cx="4169965" cy="1305399"/>
      </dsp:txXfrm>
    </dsp:sp>
    <dsp:sp modelId="{7DC83F71-6738-AA47-953E-8F8DB3CB8E95}">
      <dsp:nvSpPr>
        <dsp:cNvPr id="0" name=""/>
        <dsp:cNvSpPr/>
      </dsp:nvSpPr>
      <dsp:spPr>
        <a:xfrm>
          <a:off x="1522968" y="2610804"/>
          <a:ext cx="1305400" cy="13054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036CAA-29AE-C84C-A048-E8A297464495}">
      <dsp:nvSpPr>
        <dsp:cNvPr id="0" name=""/>
        <dsp:cNvSpPr/>
      </dsp:nvSpPr>
      <dsp:spPr>
        <a:xfrm>
          <a:off x="2175669" y="2610804"/>
          <a:ext cx="8339931" cy="1305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GB" sz="6000" kern="1200" dirty="0"/>
            <a:t>DL</a:t>
          </a:r>
        </a:p>
      </dsp:txBody>
      <dsp:txXfrm>
        <a:off x="2175669" y="2610804"/>
        <a:ext cx="4169965" cy="1305400"/>
      </dsp:txXfrm>
    </dsp:sp>
    <dsp:sp modelId="{B942302D-F87D-A44D-BA35-64E46B72DB35}">
      <dsp:nvSpPr>
        <dsp:cNvPr id="0" name=""/>
        <dsp:cNvSpPr/>
      </dsp:nvSpPr>
      <dsp:spPr>
        <a:xfrm>
          <a:off x="6345634" y="0"/>
          <a:ext cx="4169965" cy="13054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A technique which enables machines to mimic human behaviour</a:t>
          </a:r>
        </a:p>
      </dsp:txBody>
      <dsp:txXfrm>
        <a:off x="6345634" y="0"/>
        <a:ext cx="4169965" cy="1305404"/>
      </dsp:txXfrm>
    </dsp:sp>
    <dsp:sp modelId="{2459173E-E057-9543-AA49-80CAF0F44299}">
      <dsp:nvSpPr>
        <dsp:cNvPr id="0" name=""/>
        <dsp:cNvSpPr/>
      </dsp:nvSpPr>
      <dsp:spPr>
        <a:xfrm>
          <a:off x="6345634" y="1305404"/>
          <a:ext cx="4169965" cy="13053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Subset of AI technique which use statistical methods to enable machines to improve with experience</a:t>
          </a:r>
        </a:p>
      </dsp:txBody>
      <dsp:txXfrm>
        <a:off x="6345634" y="1305404"/>
        <a:ext cx="4169965" cy="1305399"/>
      </dsp:txXfrm>
    </dsp:sp>
    <dsp:sp modelId="{1BEC50A1-03FF-6041-8B22-E16D459114DF}">
      <dsp:nvSpPr>
        <dsp:cNvPr id="0" name=""/>
        <dsp:cNvSpPr/>
      </dsp:nvSpPr>
      <dsp:spPr>
        <a:xfrm>
          <a:off x="6345634" y="2610804"/>
          <a:ext cx="4169965" cy="13054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Subset of ML which make the computation of multi-layer neural network feasible</a:t>
          </a:r>
        </a:p>
      </dsp:txBody>
      <dsp:txXfrm>
        <a:off x="6345634" y="2610804"/>
        <a:ext cx="4169965" cy="1305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2E6AC-D47A-F247-AF74-24D35E7499B4}">
      <dsp:nvSpPr>
        <dsp:cNvPr id="0" name=""/>
        <dsp:cNvSpPr/>
      </dsp:nvSpPr>
      <dsp:spPr>
        <a:xfrm>
          <a:off x="3081528" y="0"/>
          <a:ext cx="4352544" cy="435254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kern="1200" dirty="0"/>
            <a:t>AI</a:t>
          </a:r>
        </a:p>
      </dsp:txBody>
      <dsp:txXfrm>
        <a:off x="4497192" y="217627"/>
        <a:ext cx="1521214" cy="652881"/>
      </dsp:txXfrm>
    </dsp:sp>
    <dsp:sp modelId="{540ED778-A237-C243-9CD3-DDFCB3C85C85}">
      <dsp:nvSpPr>
        <dsp:cNvPr id="0" name=""/>
        <dsp:cNvSpPr/>
      </dsp:nvSpPr>
      <dsp:spPr>
        <a:xfrm>
          <a:off x="3625596" y="1088135"/>
          <a:ext cx="3264408" cy="3264408"/>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kern="1200" dirty="0"/>
            <a:t>ML</a:t>
          </a:r>
        </a:p>
      </dsp:txBody>
      <dsp:txXfrm>
        <a:off x="4497192" y="1292161"/>
        <a:ext cx="1521214" cy="612076"/>
      </dsp:txXfrm>
    </dsp:sp>
    <dsp:sp modelId="{93E9D73D-C90B-0E44-9737-C5AC1549A85C}">
      <dsp:nvSpPr>
        <dsp:cNvPr id="0" name=""/>
        <dsp:cNvSpPr/>
      </dsp:nvSpPr>
      <dsp:spPr>
        <a:xfrm>
          <a:off x="4169664" y="2176272"/>
          <a:ext cx="2176272" cy="2176272"/>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kern="1200" dirty="0"/>
            <a:t>DL</a:t>
          </a:r>
        </a:p>
      </dsp:txBody>
      <dsp:txXfrm>
        <a:off x="4488371" y="2720340"/>
        <a:ext cx="1538856" cy="1088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BD036-28E6-804E-99AB-7214FD3B641D}">
      <dsp:nvSpPr>
        <dsp:cNvPr id="0" name=""/>
        <dsp:cNvSpPr/>
      </dsp:nvSpPr>
      <dsp:spPr>
        <a:xfrm rot="5400000">
          <a:off x="-236795" y="238852"/>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GB" sz="3100" kern="1200" dirty="0"/>
            <a:t>S</a:t>
          </a:r>
        </a:p>
      </dsp:txBody>
      <dsp:txXfrm rot="-5400000">
        <a:off x="0" y="554579"/>
        <a:ext cx="1105044" cy="473590"/>
      </dsp:txXfrm>
    </dsp:sp>
    <dsp:sp modelId="{DA06F615-21DC-F34C-969F-24F5217AEFFB}">
      <dsp:nvSpPr>
        <dsp:cNvPr id="0" name=""/>
        <dsp:cNvSpPr/>
      </dsp:nvSpPr>
      <dsp:spPr>
        <a:xfrm rot="5400000">
          <a:off x="5297265" y="-4190163"/>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0" tIns="38100" rIns="38100" bIns="38100" numCol="1" spcCol="1270" anchor="ctr" anchorCtr="0">
          <a:noAutofit/>
        </a:bodyPr>
        <a:lstStyle/>
        <a:p>
          <a:pPr marL="285750" lvl="1" indent="-285750" algn="l" defTabSz="2667000">
            <a:lnSpc>
              <a:spcPct val="90000"/>
            </a:lnSpc>
            <a:spcBef>
              <a:spcPct val="0"/>
            </a:spcBef>
            <a:spcAft>
              <a:spcPct val="15000"/>
            </a:spcAft>
            <a:buChar char="•"/>
          </a:pPr>
          <a:r>
            <a:rPr lang="en-GB" sz="6000" kern="1200" dirty="0"/>
            <a:t>Supervised</a:t>
          </a:r>
        </a:p>
      </dsp:txBody>
      <dsp:txXfrm rot="-5400000">
        <a:off x="1105044" y="52149"/>
        <a:ext cx="9360464" cy="925930"/>
      </dsp:txXfrm>
    </dsp:sp>
    <dsp:sp modelId="{19A0DE4A-9886-0C40-BDD7-9F0584D8A023}">
      <dsp:nvSpPr>
        <dsp:cNvPr id="0" name=""/>
        <dsp:cNvSpPr/>
      </dsp:nvSpPr>
      <dsp:spPr>
        <a:xfrm rot="5400000">
          <a:off x="-236795" y="1623146"/>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GB" sz="3100" kern="1200" dirty="0"/>
            <a:t>U</a:t>
          </a:r>
        </a:p>
      </dsp:txBody>
      <dsp:txXfrm rot="-5400000">
        <a:off x="0" y="1938873"/>
        <a:ext cx="1105044" cy="473590"/>
      </dsp:txXfrm>
    </dsp:sp>
    <dsp:sp modelId="{FD0761AA-80AF-1946-B449-9BAEBDEA6D0E}">
      <dsp:nvSpPr>
        <dsp:cNvPr id="0" name=""/>
        <dsp:cNvSpPr/>
      </dsp:nvSpPr>
      <dsp:spPr>
        <a:xfrm rot="5400000">
          <a:off x="5297265" y="-2805869"/>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0" tIns="38100" rIns="38100" bIns="38100" numCol="1" spcCol="1270" anchor="ctr" anchorCtr="0">
          <a:noAutofit/>
        </a:bodyPr>
        <a:lstStyle/>
        <a:p>
          <a:pPr marL="285750" lvl="1" indent="-285750" algn="l" defTabSz="2667000">
            <a:lnSpc>
              <a:spcPct val="90000"/>
            </a:lnSpc>
            <a:spcBef>
              <a:spcPct val="0"/>
            </a:spcBef>
            <a:spcAft>
              <a:spcPct val="15000"/>
            </a:spcAft>
            <a:buChar char="•"/>
          </a:pPr>
          <a:r>
            <a:rPr lang="en-GB" sz="6000" kern="1200" dirty="0"/>
            <a:t>Unsupervised</a:t>
          </a:r>
        </a:p>
      </dsp:txBody>
      <dsp:txXfrm rot="-5400000">
        <a:off x="1105044" y="1436443"/>
        <a:ext cx="9360464" cy="925930"/>
      </dsp:txXfrm>
    </dsp:sp>
    <dsp:sp modelId="{85EA8A7C-9D31-1D42-91EE-49E171775E6F}">
      <dsp:nvSpPr>
        <dsp:cNvPr id="0" name=""/>
        <dsp:cNvSpPr/>
      </dsp:nvSpPr>
      <dsp:spPr>
        <a:xfrm rot="5400000">
          <a:off x="-236795" y="3007440"/>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GB" sz="3100" kern="1200" dirty="0"/>
            <a:t>R</a:t>
          </a:r>
        </a:p>
      </dsp:txBody>
      <dsp:txXfrm rot="-5400000">
        <a:off x="0" y="3323167"/>
        <a:ext cx="1105044" cy="473590"/>
      </dsp:txXfrm>
    </dsp:sp>
    <dsp:sp modelId="{B23BFEB2-A6BF-A641-9967-9ED8D0413A17}">
      <dsp:nvSpPr>
        <dsp:cNvPr id="0" name=""/>
        <dsp:cNvSpPr/>
      </dsp:nvSpPr>
      <dsp:spPr>
        <a:xfrm rot="5400000">
          <a:off x="5297265" y="-1421576"/>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0" tIns="38100" rIns="38100" bIns="38100" numCol="1" spcCol="1270" anchor="ctr" anchorCtr="0">
          <a:noAutofit/>
        </a:bodyPr>
        <a:lstStyle/>
        <a:p>
          <a:pPr marL="285750" lvl="1" indent="-285750" algn="l" defTabSz="2667000">
            <a:lnSpc>
              <a:spcPct val="90000"/>
            </a:lnSpc>
            <a:spcBef>
              <a:spcPct val="0"/>
            </a:spcBef>
            <a:spcAft>
              <a:spcPct val="15000"/>
            </a:spcAft>
            <a:buChar char="•"/>
          </a:pPr>
          <a:r>
            <a:rPr lang="en-GB" sz="6000" kern="1200" dirty="0"/>
            <a:t>Reinforcement</a:t>
          </a:r>
        </a:p>
      </dsp:txBody>
      <dsp:txXfrm rot="-5400000">
        <a:off x="1105044" y="2820736"/>
        <a:ext cx="9360464" cy="925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8FB22-C959-2B46-955B-02C42235AABE}">
      <dsp:nvSpPr>
        <dsp:cNvPr id="0" name=""/>
        <dsp:cNvSpPr/>
      </dsp:nvSpPr>
      <dsp:spPr>
        <a:xfrm>
          <a:off x="0" y="28223"/>
          <a:ext cx="5257800" cy="2691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MY" sz="2300" kern="1200" dirty="0"/>
            <a:t>In Supervised learning, you train the machine using data which is well </a:t>
          </a:r>
          <a:r>
            <a:rPr lang="en-MY" sz="2300" b="1" kern="1200" dirty="0"/>
            <a:t>"labelled</a:t>
          </a:r>
          <a:r>
            <a:rPr lang="en-MY" sz="2300" kern="1200" dirty="0"/>
            <a:t>." It means some data is already tagged with the correct answer. It can be compared to learning which takes place in the presence of a supervisor or a teacher.</a:t>
          </a:r>
          <a:endParaRPr lang="en-US" sz="2300" kern="1200" dirty="0"/>
        </a:p>
      </dsp:txBody>
      <dsp:txXfrm>
        <a:off x="131364" y="159587"/>
        <a:ext cx="4995072" cy="2428272"/>
      </dsp:txXfrm>
    </dsp:sp>
    <dsp:sp modelId="{C0317039-2AD2-D549-8F1B-3BEE2FD15608}">
      <dsp:nvSpPr>
        <dsp:cNvPr id="0" name=""/>
        <dsp:cNvSpPr/>
      </dsp:nvSpPr>
      <dsp:spPr>
        <a:xfrm>
          <a:off x="0" y="2785464"/>
          <a:ext cx="5257800" cy="2691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MY" sz="2300" kern="1200" dirty="0"/>
            <a:t>A supervised learning algorithm learns from labelled training data, helps you to predict outcomes for unforeseen data.</a:t>
          </a:r>
          <a:endParaRPr lang="en-US" sz="2300" kern="1200" dirty="0"/>
        </a:p>
      </dsp:txBody>
      <dsp:txXfrm>
        <a:off x="131364" y="2916828"/>
        <a:ext cx="4995072" cy="24282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34595-3FE4-7341-9B87-910A4EE4C6CF}">
      <dsp:nvSpPr>
        <dsp:cNvPr id="0" name=""/>
        <dsp:cNvSpPr/>
      </dsp:nvSpPr>
      <dsp:spPr>
        <a:xfrm>
          <a:off x="2417186" y="1359995"/>
          <a:ext cx="523977" cy="91440"/>
        </a:xfrm>
        <a:custGeom>
          <a:avLst/>
          <a:gdLst/>
          <a:ahLst/>
          <a:cxnLst/>
          <a:rect l="0" t="0" r="0" b="0"/>
          <a:pathLst>
            <a:path>
              <a:moveTo>
                <a:pt x="0" y="45720"/>
              </a:moveTo>
              <a:lnTo>
                <a:pt x="52397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5310" y="1402939"/>
        <a:ext cx="27728" cy="5551"/>
      </dsp:txXfrm>
    </dsp:sp>
    <dsp:sp modelId="{13538E8B-9E78-3E4B-8536-9D62D5DD64B0}">
      <dsp:nvSpPr>
        <dsp:cNvPr id="0" name=""/>
        <dsp:cNvSpPr/>
      </dsp:nvSpPr>
      <dsp:spPr>
        <a:xfrm>
          <a:off x="7780" y="682353"/>
          <a:ext cx="2411206" cy="14467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51" tIns="124020" rIns="118151" bIns="124020" numCol="1" spcCol="1270" anchor="ctr" anchorCtr="0">
          <a:noAutofit/>
        </a:bodyPr>
        <a:lstStyle/>
        <a:p>
          <a:pPr marL="0" lvl="0" indent="0" algn="ctr" defTabSz="889000">
            <a:lnSpc>
              <a:spcPct val="90000"/>
            </a:lnSpc>
            <a:spcBef>
              <a:spcPct val="0"/>
            </a:spcBef>
            <a:spcAft>
              <a:spcPct val="35000"/>
            </a:spcAft>
            <a:buNone/>
          </a:pPr>
          <a:r>
            <a:rPr lang="en-US" sz="2000" kern="1200" dirty="0"/>
            <a:t>Create a training set</a:t>
          </a:r>
        </a:p>
      </dsp:txBody>
      <dsp:txXfrm>
        <a:off x="7780" y="682353"/>
        <a:ext cx="2411206" cy="1446723"/>
      </dsp:txXfrm>
    </dsp:sp>
    <dsp:sp modelId="{49F484AB-FDEF-E443-94B1-9406522F9D7C}">
      <dsp:nvSpPr>
        <dsp:cNvPr id="0" name=""/>
        <dsp:cNvSpPr/>
      </dsp:nvSpPr>
      <dsp:spPr>
        <a:xfrm>
          <a:off x="5382970" y="1359995"/>
          <a:ext cx="523977" cy="91440"/>
        </a:xfrm>
        <a:custGeom>
          <a:avLst/>
          <a:gdLst/>
          <a:ahLst/>
          <a:cxnLst/>
          <a:rect l="0" t="0" r="0" b="0"/>
          <a:pathLst>
            <a:path>
              <a:moveTo>
                <a:pt x="0" y="45720"/>
              </a:moveTo>
              <a:lnTo>
                <a:pt x="523977" y="45720"/>
              </a:lnTo>
            </a:path>
          </a:pathLst>
        </a:custGeom>
        <a:noFill/>
        <a:ln w="6350" cap="flat" cmpd="sng" algn="ctr">
          <a:solidFill>
            <a:schemeClr val="accent2">
              <a:hueOff val="-291073"/>
              <a:satOff val="-16786"/>
              <a:lumOff val="172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1094" y="1402939"/>
        <a:ext cx="27728" cy="5551"/>
      </dsp:txXfrm>
    </dsp:sp>
    <dsp:sp modelId="{CF80DB63-FA51-654B-91BA-8D7F9E2343CE}">
      <dsp:nvSpPr>
        <dsp:cNvPr id="0" name=""/>
        <dsp:cNvSpPr/>
      </dsp:nvSpPr>
      <dsp:spPr>
        <a:xfrm>
          <a:off x="2973564" y="682353"/>
          <a:ext cx="2411206" cy="144672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51" tIns="124020" rIns="118151" bIns="124020" numCol="1" spcCol="1270" anchor="ctr" anchorCtr="0">
          <a:noAutofit/>
        </a:bodyPr>
        <a:lstStyle/>
        <a:p>
          <a:pPr marL="0" lvl="0" indent="0" algn="ctr" defTabSz="800100">
            <a:lnSpc>
              <a:spcPct val="90000"/>
            </a:lnSpc>
            <a:spcBef>
              <a:spcPct val="0"/>
            </a:spcBef>
            <a:spcAft>
              <a:spcPct val="35000"/>
            </a:spcAft>
            <a:buNone/>
          </a:pPr>
          <a:r>
            <a:rPr lang="en-MY" sz="1800" kern="1200" dirty="0"/>
            <a:t>This training set will contain the total commute time and corresponding factors like weather, time, …</a:t>
          </a:r>
          <a:endParaRPr lang="en-US" sz="1800" kern="1200" dirty="0"/>
        </a:p>
      </dsp:txBody>
      <dsp:txXfrm>
        <a:off x="2973564" y="682353"/>
        <a:ext cx="2411206" cy="1446723"/>
      </dsp:txXfrm>
    </dsp:sp>
    <dsp:sp modelId="{0DB4C34B-47EC-524C-AD3A-ECF2AF6DAF9E}">
      <dsp:nvSpPr>
        <dsp:cNvPr id="0" name=""/>
        <dsp:cNvSpPr/>
      </dsp:nvSpPr>
      <dsp:spPr>
        <a:xfrm>
          <a:off x="8348753" y="1359995"/>
          <a:ext cx="523977" cy="91440"/>
        </a:xfrm>
        <a:custGeom>
          <a:avLst/>
          <a:gdLst/>
          <a:ahLst/>
          <a:cxnLst/>
          <a:rect l="0" t="0" r="0" b="0"/>
          <a:pathLst>
            <a:path>
              <a:moveTo>
                <a:pt x="0" y="45720"/>
              </a:moveTo>
              <a:lnTo>
                <a:pt x="523977" y="45720"/>
              </a:lnTo>
            </a:path>
          </a:pathLst>
        </a:custGeom>
        <a:noFill/>
        <a:ln w="6350" cap="flat" cmpd="sng" algn="ctr">
          <a:solidFill>
            <a:schemeClr val="accent2">
              <a:hueOff val="-582145"/>
              <a:satOff val="-33571"/>
              <a:lumOff val="345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6878" y="1402939"/>
        <a:ext cx="27728" cy="5551"/>
      </dsp:txXfrm>
    </dsp:sp>
    <dsp:sp modelId="{73CFD79E-AF1A-E84C-A67B-C8B0200B2B7C}">
      <dsp:nvSpPr>
        <dsp:cNvPr id="0" name=""/>
        <dsp:cNvSpPr/>
      </dsp:nvSpPr>
      <dsp:spPr>
        <a:xfrm>
          <a:off x="5939347" y="682353"/>
          <a:ext cx="2411206" cy="144672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51" tIns="124020" rIns="118151" bIns="124020" numCol="1" spcCol="1270" anchor="ctr" anchorCtr="0">
          <a:noAutofit/>
        </a:bodyPr>
        <a:lstStyle/>
        <a:p>
          <a:pPr marL="0" lvl="0" indent="0" algn="ctr" defTabSz="711200">
            <a:lnSpc>
              <a:spcPct val="90000"/>
            </a:lnSpc>
            <a:spcBef>
              <a:spcPct val="0"/>
            </a:spcBef>
            <a:spcAft>
              <a:spcPct val="35000"/>
            </a:spcAft>
            <a:buNone/>
          </a:pPr>
          <a:r>
            <a:rPr lang="en-MY" sz="1600" kern="1200" dirty="0"/>
            <a:t>Based on this training set, the machine might see there's a direct relationship between the amount of rain and time you will take to get home.</a:t>
          </a:r>
          <a:endParaRPr lang="en-US" sz="1600" kern="1200" dirty="0"/>
        </a:p>
      </dsp:txBody>
      <dsp:txXfrm>
        <a:off x="5939347" y="682353"/>
        <a:ext cx="2411206" cy="1446723"/>
      </dsp:txXfrm>
    </dsp:sp>
    <dsp:sp modelId="{2A3715CA-26D3-A14A-A141-7B1B3887A79A}">
      <dsp:nvSpPr>
        <dsp:cNvPr id="0" name=""/>
        <dsp:cNvSpPr/>
      </dsp:nvSpPr>
      <dsp:spPr>
        <a:xfrm>
          <a:off x="1213383" y="2127277"/>
          <a:ext cx="8897351" cy="523977"/>
        </a:xfrm>
        <a:custGeom>
          <a:avLst/>
          <a:gdLst/>
          <a:ahLst/>
          <a:cxnLst/>
          <a:rect l="0" t="0" r="0" b="0"/>
          <a:pathLst>
            <a:path>
              <a:moveTo>
                <a:pt x="8897351" y="0"/>
              </a:moveTo>
              <a:lnTo>
                <a:pt x="8897351" y="279088"/>
              </a:lnTo>
              <a:lnTo>
                <a:pt x="0" y="279088"/>
              </a:lnTo>
              <a:lnTo>
                <a:pt x="0" y="523977"/>
              </a:lnTo>
            </a:path>
          </a:pathLst>
        </a:custGeom>
        <a:noFill/>
        <a:ln w="6350" cap="flat" cmpd="sng" algn="ctr">
          <a:solidFill>
            <a:schemeClr val="accent2">
              <a:hueOff val="-873218"/>
              <a:satOff val="-50357"/>
              <a:lumOff val="517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9193" y="2386490"/>
        <a:ext cx="445730" cy="5551"/>
      </dsp:txXfrm>
    </dsp:sp>
    <dsp:sp modelId="{144094E5-3AD6-634D-994C-6BD5BE3FB961}">
      <dsp:nvSpPr>
        <dsp:cNvPr id="0" name=""/>
        <dsp:cNvSpPr/>
      </dsp:nvSpPr>
      <dsp:spPr>
        <a:xfrm>
          <a:off x="8905131" y="682353"/>
          <a:ext cx="2411206" cy="144672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51" tIns="124020" rIns="118151" bIns="124020" numCol="1" spcCol="1270" anchor="ctr" anchorCtr="0">
          <a:noAutofit/>
        </a:bodyPr>
        <a:lstStyle/>
        <a:p>
          <a:pPr marL="0" lvl="0" indent="0" algn="ctr" defTabSz="889000">
            <a:lnSpc>
              <a:spcPct val="90000"/>
            </a:lnSpc>
            <a:spcBef>
              <a:spcPct val="0"/>
            </a:spcBef>
            <a:spcAft>
              <a:spcPct val="35000"/>
            </a:spcAft>
            <a:buNone/>
          </a:pPr>
          <a:r>
            <a:rPr lang="en-MY" sz="2000" kern="1200" dirty="0"/>
            <a:t>The more it rains, the longer you will be driving to get back to your home.</a:t>
          </a:r>
          <a:endParaRPr lang="en-US" sz="2000" kern="1200" dirty="0"/>
        </a:p>
      </dsp:txBody>
      <dsp:txXfrm>
        <a:off x="8905131" y="682353"/>
        <a:ext cx="2411206" cy="1446723"/>
      </dsp:txXfrm>
    </dsp:sp>
    <dsp:sp modelId="{F07FD703-45D7-8F49-BFA5-AE01A76D0E33}">
      <dsp:nvSpPr>
        <dsp:cNvPr id="0" name=""/>
        <dsp:cNvSpPr/>
      </dsp:nvSpPr>
      <dsp:spPr>
        <a:xfrm>
          <a:off x="2417186" y="3361296"/>
          <a:ext cx="523977" cy="91440"/>
        </a:xfrm>
        <a:custGeom>
          <a:avLst/>
          <a:gdLst/>
          <a:ahLst/>
          <a:cxnLst/>
          <a:rect l="0" t="0" r="0" b="0"/>
          <a:pathLst>
            <a:path>
              <a:moveTo>
                <a:pt x="0" y="45720"/>
              </a:moveTo>
              <a:lnTo>
                <a:pt x="523977" y="45720"/>
              </a:lnTo>
            </a:path>
          </a:pathLst>
        </a:custGeom>
        <a:noFill/>
        <a:ln w="6350" cap="flat" cmpd="sng" algn="ctr">
          <a:solidFill>
            <a:schemeClr val="accent2">
              <a:hueOff val="-1164290"/>
              <a:satOff val="-67142"/>
              <a:lumOff val="69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5310" y="3404240"/>
        <a:ext cx="27728" cy="5551"/>
      </dsp:txXfrm>
    </dsp:sp>
    <dsp:sp modelId="{11AB6B28-BBA3-034E-BA1C-6389963433A6}">
      <dsp:nvSpPr>
        <dsp:cNvPr id="0" name=""/>
        <dsp:cNvSpPr/>
      </dsp:nvSpPr>
      <dsp:spPr>
        <a:xfrm>
          <a:off x="7780" y="2683654"/>
          <a:ext cx="2411206" cy="144672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51" tIns="124020" rIns="118151" bIns="124020" numCol="1" spcCol="1270" anchor="ctr" anchorCtr="0">
          <a:noAutofit/>
        </a:bodyPr>
        <a:lstStyle/>
        <a:p>
          <a:pPr marL="0" lvl="0" indent="0" algn="ctr" defTabSz="800100">
            <a:lnSpc>
              <a:spcPct val="90000"/>
            </a:lnSpc>
            <a:spcBef>
              <a:spcPct val="0"/>
            </a:spcBef>
            <a:spcAft>
              <a:spcPct val="35000"/>
            </a:spcAft>
            <a:buNone/>
          </a:pPr>
          <a:r>
            <a:rPr lang="en-MY" sz="1800" kern="1200" dirty="0"/>
            <a:t>It might also see the connection between the time you leave work and the time you'll be on the road.</a:t>
          </a:r>
          <a:endParaRPr lang="en-US" sz="1800" kern="1200" dirty="0"/>
        </a:p>
      </dsp:txBody>
      <dsp:txXfrm>
        <a:off x="7780" y="2683654"/>
        <a:ext cx="2411206" cy="1446723"/>
      </dsp:txXfrm>
    </dsp:sp>
    <dsp:sp modelId="{DA65DCDF-4809-BE45-B5E6-E32E73B0CE9F}">
      <dsp:nvSpPr>
        <dsp:cNvPr id="0" name=""/>
        <dsp:cNvSpPr/>
      </dsp:nvSpPr>
      <dsp:spPr>
        <a:xfrm>
          <a:off x="5382970" y="3361296"/>
          <a:ext cx="523977" cy="91440"/>
        </a:xfrm>
        <a:custGeom>
          <a:avLst/>
          <a:gdLst/>
          <a:ahLst/>
          <a:cxnLst/>
          <a:rect l="0" t="0" r="0" b="0"/>
          <a:pathLst>
            <a:path>
              <a:moveTo>
                <a:pt x="0" y="45720"/>
              </a:moveTo>
              <a:lnTo>
                <a:pt x="523977"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1094" y="3404240"/>
        <a:ext cx="27728" cy="5551"/>
      </dsp:txXfrm>
    </dsp:sp>
    <dsp:sp modelId="{DA841360-3C47-CD4E-9E17-7FB82A756EE8}">
      <dsp:nvSpPr>
        <dsp:cNvPr id="0" name=""/>
        <dsp:cNvSpPr/>
      </dsp:nvSpPr>
      <dsp:spPr>
        <a:xfrm>
          <a:off x="2973564" y="2683654"/>
          <a:ext cx="2411206" cy="144672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51" tIns="124020" rIns="118151" bIns="124020" numCol="1" spcCol="1270" anchor="ctr" anchorCtr="0">
          <a:noAutofit/>
        </a:bodyPr>
        <a:lstStyle/>
        <a:p>
          <a:pPr marL="0" lvl="0" indent="0" algn="ctr" defTabSz="933450">
            <a:lnSpc>
              <a:spcPct val="90000"/>
            </a:lnSpc>
            <a:spcBef>
              <a:spcPct val="0"/>
            </a:spcBef>
            <a:spcAft>
              <a:spcPct val="35000"/>
            </a:spcAft>
            <a:buNone/>
          </a:pPr>
          <a:r>
            <a:rPr lang="en-MY" sz="2100" kern="1200" dirty="0"/>
            <a:t>The closer you're to 6 p.m. the longer it takes for you to get home. </a:t>
          </a:r>
          <a:endParaRPr lang="en-US" sz="2100" kern="1200" dirty="0"/>
        </a:p>
      </dsp:txBody>
      <dsp:txXfrm>
        <a:off x="2973564" y="2683654"/>
        <a:ext cx="2411206" cy="1446723"/>
      </dsp:txXfrm>
    </dsp:sp>
    <dsp:sp modelId="{79512F89-1AD1-7449-B07F-FA74844DCDAD}">
      <dsp:nvSpPr>
        <dsp:cNvPr id="0" name=""/>
        <dsp:cNvSpPr/>
      </dsp:nvSpPr>
      <dsp:spPr>
        <a:xfrm>
          <a:off x="5939347" y="2683654"/>
          <a:ext cx="2411206" cy="144672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51" tIns="124020" rIns="118151" bIns="124020" numCol="1" spcCol="1270" anchor="ctr" anchorCtr="0">
          <a:noAutofit/>
        </a:bodyPr>
        <a:lstStyle/>
        <a:p>
          <a:pPr marL="0" lvl="0" indent="0" algn="ctr" defTabSz="933450">
            <a:lnSpc>
              <a:spcPct val="90000"/>
            </a:lnSpc>
            <a:spcBef>
              <a:spcPct val="0"/>
            </a:spcBef>
            <a:spcAft>
              <a:spcPct val="35000"/>
            </a:spcAft>
            <a:buNone/>
          </a:pPr>
          <a:r>
            <a:rPr lang="en-MY" sz="2100" kern="1200" dirty="0"/>
            <a:t>Your machine may find some of the relationships with your labelled data.</a:t>
          </a:r>
          <a:endParaRPr lang="en-US" sz="2100" kern="1200" dirty="0"/>
        </a:p>
      </dsp:txBody>
      <dsp:txXfrm>
        <a:off x="5939347" y="2683654"/>
        <a:ext cx="2411206" cy="14467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D970C-DE2A-2D45-B0CD-D4F8A15408AF}">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3DCCA-BF01-4E4C-A80B-C64666682AE9}">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Regression</a:t>
          </a:r>
        </a:p>
      </dsp:txBody>
      <dsp:txXfrm>
        <a:off x="0" y="623"/>
        <a:ext cx="6492875" cy="1020830"/>
      </dsp:txXfrm>
    </dsp:sp>
    <dsp:sp modelId="{464EEE70-98AE-B24E-869E-9E807B3A09AC}">
      <dsp:nvSpPr>
        <dsp:cNvPr id="0" name=""/>
        <dsp:cNvSpPr/>
      </dsp:nvSpPr>
      <dsp:spPr>
        <a:xfrm>
          <a:off x="0" y="1021453"/>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B8A123-4074-9949-868C-94D53B0F3082}">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Logistic Regression</a:t>
          </a:r>
        </a:p>
      </dsp:txBody>
      <dsp:txXfrm>
        <a:off x="0" y="1021453"/>
        <a:ext cx="6492875" cy="1020830"/>
      </dsp:txXfrm>
    </dsp:sp>
    <dsp:sp modelId="{EB157FD4-B294-FF43-803B-C5D449DEEE87}">
      <dsp:nvSpPr>
        <dsp:cNvPr id="0" name=""/>
        <dsp:cNvSpPr/>
      </dsp:nvSpPr>
      <dsp:spPr>
        <a:xfrm>
          <a:off x="0" y="2042284"/>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2E2C85-04E1-D540-97B9-4BDDFE12D7C7}">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Naïve Bayes Classifier</a:t>
          </a:r>
        </a:p>
      </dsp:txBody>
      <dsp:txXfrm>
        <a:off x="0" y="2042284"/>
        <a:ext cx="6492875" cy="1020830"/>
      </dsp:txXfrm>
    </dsp:sp>
    <dsp:sp modelId="{35C24F3B-F652-A34E-926F-FCFCBE1279E5}">
      <dsp:nvSpPr>
        <dsp:cNvPr id="0" name=""/>
        <dsp:cNvSpPr/>
      </dsp:nvSpPr>
      <dsp:spPr>
        <a:xfrm>
          <a:off x="0" y="3063115"/>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4DCD73-5885-CE40-B449-824FD16E6DBB}">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Decision Treees </a:t>
          </a:r>
        </a:p>
      </dsp:txBody>
      <dsp:txXfrm>
        <a:off x="0" y="3063115"/>
        <a:ext cx="6492875" cy="1020830"/>
      </dsp:txXfrm>
    </dsp:sp>
    <dsp:sp modelId="{630AD56A-00CD-AB43-85B9-46B874F8E425}">
      <dsp:nvSpPr>
        <dsp:cNvPr id="0" name=""/>
        <dsp:cNvSpPr/>
      </dsp:nvSpPr>
      <dsp:spPr>
        <a:xfrm>
          <a:off x="0" y="4083946"/>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186647-C710-EF47-93C4-76289B566F35}">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Support Vector Machine</a:t>
          </a:r>
        </a:p>
      </dsp:txBody>
      <dsp:txXfrm>
        <a:off x="0" y="4083946"/>
        <a:ext cx="6492875" cy="10208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6159E-02BA-CD44-9DE6-F388766D190B}">
      <dsp:nvSpPr>
        <dsp:cNvPr id="0" name=""/>
        <dsp:cNvSpPr/>
      </dsp:nvSpPr>
      <dsp:spPr>
        <a:xfrm>
          <a:off x="3505516" y="282836"/>
          <a:ext cx="3655123" cy="3655123"/>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kern="1200" dirty="0"/>
            <a:t>K-Means Algorithm</a:t>
          </a:r>
        </a:p>
      </dsp:txBody>
      <dsp:txXfrm>
        <a:off x="5431853" y="1057375"/>
        <a:ext cx="1305401" cy="1087834"/>
      </dsp:txXfrm>
    </dsp:sp>
    <dsp:sp modelId="{86B325F8-A4FD-E94F-92A3-5CE9B725630F}">
      <dsp:nvSpPr>
        <dsp:cNvPr id="0" name=""/>
        <dsp:cNvSpPr/>
      </dsp:nvSpPr>
      <dsp:spPr>
        <a:xfrm>
          <a:off x="3430238" y="413377"/>
          <a:ext cx="3655123" cy="3655123"/>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kern="1200" dirty="0"/>
            <a:t>Hierarchical Clustering</a:t>
          </a:r>
        </a:p>
      </dsp:txBody>
      <dsp:txXfrm>
        <a:off x="4300505" y="2784856"/>
        <a:ext cx="1958102" cy="957294"/>
      </dsp:txXfrm>
    </dsp:sp>
    <dsp:sp modelId="{F570C440-E829-F64E-82EF-A8F9A318657B}">
      <dsp:nvSpPr>
        <dsp:cNvPr id="0" name=""/>
        <dsp:cNvSpPr/>
      </dsp:nvSpPr>
      <dsp:spPr>
        <a:xfrm>
          <a:off x="3354959" y="282836"/>
          <a:ext cx="3655123" cy="3655123"/>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kern="1200" dirty="0" err="1"/>
            <a:t>Apriori</a:t>
          </a:r>
          <a:r>
            <a:rPr lang="en-GB" sz="2400" kern="1200" dirty="0"/>
            <a:t> Algorithm</a:t>
          </a:r>
        </a:p>
      </dsp:txBody>
      <dsp:txXfrm>
        <a:off x="3778345" y="1057375"/>
        <a:ext cx="1305401" cy="1087834"/>
      </dsp:txXfrm>
    </dsp:sp>
    <dsp:sp modelId="{6EE5D074-875B-AA4F-896C-7871597F2520}">
      <dsp:nvSpPr>
        <dsp:cNvPr id="0" name=""/>
        <dsp:cNvSpPr/>
      </dsp:nvSpPr>
      <dsp:spPr>
        <a:xfrm>
          <a:off x="3279548" y="56567"/>
          <a:ext cx="4107663" cy="410766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FE32D9-E79D-B84C-989F-71FD127E581C}">
      <dsp:nvSpPr>
        <dsp:cNvPr id="0" name=""/>
        <dsp:cNvSpPr/>
      </dsp:nvSpPr>
      <dsp:spPr>
        <a:xfrm>
          <a:off x="3203968" y="186876"/>
          <a:ext cx="4107663" cy="410766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5BFA5F-F0EF-2D47-9382-59FBF93F325F}">
      <dsp:nvSpPr>
        <dsp:cNvPr id="0" name=""/>
        <dsp:cNvSpPr/>
      </dsp:nvSpPr>
      <dsp:spPr>
        <a:xfrm>
          <a:off x="3128388" y="56567"/>
          <a:ext cx="4107663" cy="410766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842D7F-823E-824A-87E2-FEE89A7563C3}" type="datetimeFigureOut">
              <a:rPr lang="en-US" smtClean="0"/>
              <a:t>21/10/2022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6E1E8-C5B6-FC45-988A-C3CA0C08A3E3}" type="slidenum">
              <a:rPr lang="en-US" smtClean="0"/>
              <a:t>‹#›</a:t>
            </a:fld>
            <a:endParaRPr lang="en-US"/>
          </a:p>
        </p:txBody>
      </p:sp>
    </p:spTree>
    <p:extLst>
      <p:ext uri="{BB962C8B-B14F-4D97-AF65-F5344CB8AC3E}">
        <p14:creationId xmlns:p14="http://schemas.microsoft.com/office/powerpoint/2010/main" val="145414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javatpoint.com/supervised-machine-learnin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0155AE-4BE5-4145-84C2-B1613CDB6751}" type="slidenum">
              <a:rPr lang="en-US" smtClean="0"/>
              <a:t>5</a:t>
            </a:fld>
            <a:endParaRPr lang="en-US"/>
          </a:p>
        </p:txBody>
      </p:sp>
    </p:spTree>
    <p:extLst>
      <p:ext uri="{BB962C8B-B14F-4D97-AF65-F5344CB8AC3E}">
        <p14:creationId xmlns:p14="http://schemas.microsoft.com/office/powerpoint/2010/main" val="3923202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 In Reinforcement Learning, the agent learns automatically using feedbacks without any labeled data, unlike </a:t>
            </a:r>
            <a:r>
              <a:rPr lang="en-US" dirty="0">
                <a:hlinkClick r:id="rId3"/>
              </a:rPr>
              <a:t>supervised learning.</a:t>
            </a:r>
            <a:endParaRPr lang="en-US" dirty="0"/>
          </a:p>
        </p:txBody>
      </p:sp>
      <p:sp>
        <p:nvSpPr>
          <p:cNvPr id="4" name="Slide Number Placeholder 3"/>
          <p:cNvSpPr>
            <a:spLocks noGrp="1"/>
          </p:cNvSpPr>
          <p:nvPr>
            <p:ph type="sldNum" sz="quarter" idx="10"/>
          </p:nvPr>
        </p:nvSpPr>
        <p:spPr/>
        <p:txBody>
          <a:bodyPr/>
          <a:lstStyle/>
          <a:p>
            <a:fld id="{B70155AE-4BE5-4145-84C2-B1613CDB6751}" type="slidenum">
              <a:rPr lang="en-US" smtClean="0"/>
              <a:t>21</a:t>
            </a:fld>
            <a:endParaRPr lang="en-US"/>
          </a:p>
        </p:txBody>
      </p:sp>
    </p:spTree>
    <p:extLst>
      <p:ext uri="{BB962C8B-B14F-4D97-AF65-F5344CB8AC3E}">
        <p14:creationId xmlns:p14="http://schemas.microsoft.com/office/powerpoint/2010/main" val="1102362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0155AE-4BE5-4145-84C2-B1613CDB6751}" type="slidenum">
              <a:rPr lang="en-US" smtClean="0"/>
              <a:t>23</a:t>
            </a:fld>
            <a:endParaRPr lang="en-US"/>
          </a:p>
        </p:txBody>
      </p:sp>
    </p:spTree>
    <p:extLst>
      <p:ext uri="{BB962C8B-B14F-4D97-AF65-F5344CB8AC3E}">
        <p14:creationId xmlns:p14="http://schemas.microsoft.com/office/powerpoint/2010/main" val="2662000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E6E1E8-C5B6-FC45-988A-C3CA0C08A3E3}" type="slidenum">
              <a:rPr lang="en-US" smtClean="0"/>
              <a:t>29</a:t>
            </a:fld>
            <a:endParaRPr lang="en-US"/>
          </a:p>
        </p:txBody>
      </p:sp>
    </p:spTree>
    <p:extLst>
      <p:ext uri="{BB962C8B-B14F-4D97-AF65-F5344CB8AC3E}">
        <p14:creationId xmlns:p14="http://schemas.microsoft.com/office/powerpoint/2010/main" val="402988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r>
              <a:rPr lang="en-US" baseline="0" dirty="0"/>
              <a:t> (E) – C. (P)</a:t>
            </a:r>
            <a:endParaRPr lang="en-US" dirty="0"/>
          </a:p>
        </p:txBody>
      </p:sp>
      <p:sp>
        <p:nvSpPr>
          <p:cNvPr id="4" name="Slide Number Placeholder 3"/>
          <p:cNvSpPr>
            <a:spLocks noGrp="1"/>
          </p:cNvSpPr>
          <p:nvPr>
            <p:ph type="sldNum" sz="quarter" idx="10"/>
          </p:nvPr>
        </p:nvSpPr>
        <p:spPr/>
        <p:txBody>
          <a:bodyPr/>
          <a:lstStyle/>
          <a:p>
            <a:fld id="{B70155AE-4BE5-4145-84C2-B1613CDB6751}" type="slidenum">
              <a:rPr lang="en-US" smtClean="0"/>
              <a:t>7</a:t>
            </a:fld>
            <a:endParaRPr lang="en-US"/>
          </a:p>
        </p:txBody>
      </p:sp>
    </p:spTree>
    <p:extLst>
      <p:ext uri="{BB962C8B-B14F-4D97-AF65-F5344CB8AC3E}">
        <p14:creationId xmlns:p14="http://schemas.microsoft.com/office/powerpoint/2010/main" val="142214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0155AE-4BE5-4145-84C2-B1613CDB6751}" type="slidenum">
              <a:rPr lang="en-US" smtClean="0"/>
              <a:t>11</a:t>
            </a:fld>
            <a:endParaRPr lang="en-US"/>
          </a:p>
        </p:txBody>
      </p:sp>
    </p:spTree>
    <p:extLst>
      <p:ext uri="{BB962C8B-B14F-4D97-AF65-F5344CB8AC3E}">
        <p14:creationId xmlns:p14="http://schemas.microsoft.com/office/powerpoint/2010/main" val="3416847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Multiclass classification – Binary </a:t>
            </a:r>
          </a:p>
        </p:txBody>
      </p:sp>
      <p:sp>
        <p:nvSpPr>
          <p:cNvPr id="4" name="Slide Number Placeholder 3"/>
          <p:cNvSpPr>
            <a:spLocks noGrp="1"/>
          </p:cNvSpPr>
          <p:nvPr>
            <p:ph type="sldNum" sz="quarter" idx="10"/>
          </p:nvPr>
        </p:nvSpPr>
        <p:spPr/>
        <p:txBody>
          <a:bodyPr/>
          <a:lstStyle/>
          <a:p>
            <a:fld id="{39FA6C1D-9F56-47F0-9B41-B026A161E01A}" type="slidenum">
              <a:rPr lang="en-US" smtClean="0"/>
              <a:t>12</a:t>
            </a:fld>
            <a:endParaRPr lang="en-US"/>
          </a:p>
        </p:txBody>
      </p:sp>
    </p:spTree>
    <p:extLst>
      <p:ext uri="{BB962C8B-B14F-4D97-AF65-F5344CB8AC3E}">
        <p14:creationId xmlns:p14="http://schemas.microsoft.com/office/powerpoint/2010/main" val="3429622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FA6C1D-9F56-47F0-9B41-B026A161E01A}" type="slidenum">
              <a:rPr lang="en-US" smtClean="0"/>
              <a:t>13</a:t>
            </a:fld>
            <a:endParaRPr lang="en-US"/>
          </a:p>
        </p:txBody>
      </p:sp>
    </p:spTree>
    <p:extLst>
      <p:ext uri="{BB962C8B-B14F-4D97-AF65-F5344CB8AC3E}">
        <p14:creationId xmlns:p14="http://schemas.microsoft.com/office/powerpoint/2010/main" val="3597445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FA6C1D-9F56-47F0-9B41-B026A161E01A}" type="slidenum">
              <a:rPr lang="en-US" smtClean="0"/>
              <a:t>14</a:t>
            </a:fld>
            <a:endParaRPr lang="en-US"/>
          </a:p>
        </p:txBody>
      </p:sp>
    </p:spTree>
    <p:extLst>
      <p:ext uri="{BB962C8B-B14F-4D97-AF65-F5344CB8AC3E}">
        <p14:creationId xmlns:p14="http://schemas.microsoft.com/office/powerpoint/2010/main" val="301182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FA6C1D-9F56-47F0-9B41-B026A161E01A}" type="slidenum">
              <a:rPr lang="en-US" smtClean="0"/>
              <a:t>15</a:t>
            </a:fld>
            <a:endParaRPr lang="en-US"/>
          </a:p>
        </p:txBody>
      </p:sp>
    </p:spTree>
    <p:extLst>
      <p:ext uri="{BB962C8B-B14F-4D97-AF65-F5344CB8AC3E}">
        <p14:creationId xmlns:p14="http://schemas.microsoft.com/office/powerpoint/2010/main" val="3950210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it predict a value </a:t>
            </a:r>
          </a:p>
          <a:p>
            <a:pPr marL="228600" indent="-228600">
              <a:buAutoNum type="arabicPeriod"/>
            </a:pPr>
            <a:r>
              <a:rPr lang="en-US" baseline="0" dirty="0"/>
              <a:t>it predict a class</a:t>
            </a:r>
            <a:endParaRPr lang="en-US" dirty="0"/>
          </a:p>
        </p:txBody>
      </p:sp>
      <p:sp>
        <p:nvSpPr>
          <p:cNvPr id="4" name="Slide Number Placeholder 3"/>
          <p:cNvSpPr>
            <a:spLocks noGrp="1"/>
          </p:cNvSpPr>
          <p:nvPr>
            <p:ph type="sldNum" sz="quarter" idx="10"/>
          </p:nvPr>
        </p:nvSpPr>
        <p:spPr/>
        <p:txBody>
          <a:bodyPr/>
          <a:lstStyle/>
          <a:p>
            <a:fld id="{B70155AE-4BE5-4145-84C2-B1613CDB6751}" type="slidenum">
              <a:rPr lang="en-US" smtClean="0"/>
              <a:t>18</a:t>
            </a:fld>
            <a:endParaRPr lang="en-US"/>
          </a:p>
        </p:txBody>
      </p:sp>
    </p:spTree>
    <p:extLst>
      <p:ext uri="{BB962C8B-B14F-4D97-AF65-F5344CB8AC3E}">
        <p14:creationId xmlns:p14="http://schemas.microsoft.com/office/powerpoint/2010/main" val="1781060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0155AE-4BE5-4145-84C2-B1613CDB6751}" type="slidenum">
              <a:rPr lang="en-US" smtClean="0"/>
              <a:t>19</a:t>
            </a:fld>
            <a:endParaRPr lang="en-US"/>
          </a:p>
        </p:txBody>
      </p:sp>
    </p:spTree>
    <p:extLst>
      <p:ext uri="{BB962C8B-B14F-4D97-AF65-F5344CB8AC3E}">
        <p14:creationId xmlns:p14="http://schemas.microsoft.com/office/powerpoint/2010/main" val="109033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0889-591A-A947-B481-32B2F112B3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4A62069-E2D6-774B-8A50-BBAA7B3BE4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539E6C-DF85-9748-BA05-DC4B921AFE2B}"/>
              </a:ext>
            </a:extLst>
          </p:cNvPr>
          <p:cNvSpPr>
            <a:spLocks noGrp="1"/>
          </p:cNvSpPr>
          <p:nvPr>
            <p:ph type="dt" sz="half" idx="10"/>
          </p:nvPr>
        </p:nvSpPr>
        <p:spPr/>
        <p:txBody>
          <a:bodyPr/>
          <a:lstStyle/>
          <a:p>
            <a:fld id="{1345E709-4868-8143-AE37-9B3AF523ABCB}" type="datetimeFigureOut">
              <a:rPr lang="en-US" smtClean="0"/>
              <a:t>21/10/2022</a:t>
            </a:fld>
            <a:endParaRPr lang="en-US"/>
          </a:p>
        </p:txBody>
      </p:sp>
      <p:sp>
        <p:nvSpPr>
          <p:cNvPr id="5" name="Footer Placeholder 4">
            <a:extLst>
              <a:ext uri="{FF2B5EF4-FFF2-40B4-BE49-F238E27FC236}">
                <a16:creationId xmlns:a16="http://schemas.microsoft.com/office/drawing/2014/main" id="{E04A09DA-63BC-1340-80FA-438176B3F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A5812-21C3-1E4C-831A-B34F1EEFAB4B}"/>
              </a:ext>
            </a:extLst>
          </p:cNvPr>
          <p:cNvSpPr>
            <a:spLocks noGrp="1"/>
          </p:cNvSpPr>
          <p:nvPr>
            <p:ph type="sldNum" sz="quarter" idx="12"/>
          </p:nvPr>
        </p:nvSpPr>
        <p:spPr/>
        <p:txBody>
          <a:bodyPr/>
          <a:lstStyle/>
          <a:p>
            <a:fld id="{CD983E9B-4955-2847-AFDD-6E1BCD1542AD}" type="slidenum">
              <a:rPr lang="en-US" smtClean="0"/>
              <a:t>‹#›</a:t>
            </a:fld>
            <a:endParaRPr lang="en-US"/>
          </a:p>
        </p:txBody>
      </p:sp>
    </p:spTree>
    <p:extLst>
      <p:ext uri="{BB962C8B-B14F-4D97-AF65-F5344CB8AC3E}">
        <p14:creationId xmlns:p14="http://schemas.microsoft.com/office/powerpoint/2010/main" val="3835373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801A-20CB-DA44-81EA-C6BA9384301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222BE63-2507-8B4A-9B31-AD1C5F85819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C4A8B8-B912-2342-9339-2F7413E3EBC1}"/>
              </a:ext>
            </a:extLst>
          </p:cNvPr>
          <p:cNvSpPr>
            <a:spLocks noGrp="1"/>
          </p:cNvSpPr>
          <p:nvPr>
            <p:ph type="dt" sz="half" idx="10"/>
          </p:nvPr>
        </p:nvSpPr>
        <p:spPr/>
        <p:txBody>
          <a:bodyPr/>
          <a:lstStyle/>
          <a:p>
            <a:fld id="{1345E709-4868-8143-AE37-9B3AF523ABCB}" type="datetimeFigureOut">
              <a:rPr lang="en-US" smtClean="0"/>
              <a:t>21/10/2022</a:t>
            </a:fld>
            <a:endParaRPr lang="en-US"/>
          </a:p>
        </p:txBody>
      </p:sp>
      <p:sp>
        <p:nvSpPr>
          <p:cNvPr id="5" name="Footer Placeholder 4">
            <a:extLst>
              <a:ext uri="{FF2B5EF4-FFF2-40B4-BE49-F238E27FC236}">
                <a16:creationId xmlns:a16="http://schemas.microsoft.com/office/drawing/2014/main" id="{16805D87-265B-C745-8C13-CB26644A9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CFA9-78D0-6244-B534-86E380C42B4B}"/>
              </a:ext>
            </a:extLst>
          </p:cNvPr>
          <p:cNvSpPr>
            <a:spLocks noGrp="1"/>
          </p:cNvSpPr>
          <p:nvPr>
            <p:ph type="sldNum" sz="quarter" idx="12"/>
          </p:nvPr>
        </p:nvSpPr>
        <p:spPr/>
        <p:txBody>
          <a:bodyPr/>
          <a:lstStyle/>
          <a:p>
            <a:fld id="{CD983E9B-4955-2847-AFDD-6E1BCD1542AD}" type="slidenum">
              <a:rPr lang="en-US" smtClean="0"/>
              <a:t>‹#›</a:t>
            </a:fld>
            <a:endParaRPr lang="en-US"/>
          </a:p>
        </p:txBody>
      </p:sp>
    </p:spTree>
    <p:extLst>
      <p:ext uri="{BB962C8B-B14F-4D97-AF65-F5344CB8AC3E}">
        <p14:creationId xmlns:p14="http://schemas.microsoft.com/office/powerpoint/2010/main" val="1392244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24631-9270-6E4C-9F1F-F59C357D98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6E6F455-0146-D74E-931C-FB2646E4ED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B6AC83-902F-E14B-9D1B-F0E98EF876E3}"/>
              </a:ext>
            </a:extLst>
          </p:cNvPr>
          <p:cNvSpPr>
            <a:spLocks noGrp="1"/>
          </p:cNvSpPr>
          <p:nvPr>
            <p:ph type="dt" sz="half" idx="10"/>
          </p:nvPr>
        </p:nvSpPr>
        <p:spPr/>
        <p:txBody>
          <a:bodyPr/>
          <a:lstStyle/>
          <a:p>
            <a:fld id="{1345E709-4868-8143-AE37-9B3AF523ABCB}" type="datetimeFigureOut">
              <a:rPr lang="en-US" smtClean="0"/>
              <a:t>21/10/2022</a:t>
            </a:fld>
            <a:endParaRPr lang="en-US"/>
          </a:p>
        </p:txBody>
      </p:sp>
      <p:sp>
        <p:nvSpPr>
          <p:cNvPr id="5" name="Footer Placeholder 4">
            <a:extLst>
              <a:ext uri="{FF2B5EF4-FFF2-40B4-BE49-F238E27FC236}">
                <a16:creationId xmlns:a16="http://schemas.microsoft.com/office/drawing/2014/main" id="{A651FE16-A97F-0946-88E9-E623C26BF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E4E1D-3874-6E48-9EF2-DC56809DD124}"/>
              </a:ext>
            </a:extLst>
          </p:cNvPr>
          <p:cNvSpPr>
            <a:spLocks noGrp="1"/>
          </p:cNvSpPr>
          <p:nvPr>
            <p:ph type="sldNum" sz="quarter" idx="12"/>
          </p:nvPr>
        </p:nvSpPr>
        <p:spPr/>
        <p:txBody>
          <a:bodyPr/>
          <a:lstStyle/>
          <a:p>
            <a:fld id="{CD983E9B-4955-2847-AFDD-6E1BCD1542AD}" type="slidenum">
              <a:rPr lang="en-US" smtClean="0"/>
              <a:t>‹#›</a:t>
            </a:fld>
            <a:endParaRPr lang="en-US"/>
          </a:p>
        </p:txBody>
      </p:sp>
    </p:spTree>
    <p:extLst>
      <p:ext uri="{BB962C8B-B14F-4D97-AF65-F5344CB8AC3E}">
        <p14:creationId xmlns:p14="http://schemas.microsoft.com/office/powerpoint/2010/main" val="269098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E004-C6E7-E040-9199-9E921C64ECA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B65C78F-04F5-4F47-B352-3008B266DF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1B6D63-BF4A-564E-B96F-95855C4E40D5}"/>
              </a:ext>
            </a:extLst>
          </p:cNvPr>
          <p:cNvSpPr>
            <a:spLocks noGrp="1"/>
          </p:cNvSpPr>
          <p:nvPr>
            <p:ph type="dt" sz="half" idx="10"/>
          </p:nvPr>
        </p:nvSpPr>
        <p:spPr/>
        <p:txBody>
          <a:bodyPr/>
          <a:lstStyle/>
          <a:p>
            <a:fld id="{1345E709-4868-8143-AE37-9B3AF523ABCB}" type="datetimeFigureOut">
              <a:rPr lang="en-US" smtClean="0"/>
              <a:t>21/10/2022</a:t>
            </a:fld>
            <a:endParaRPr lang="en-US"/>
          </a:p>
        </p:txBody>
      </p:sp>
      <p:sp>
        <p:nvSpPr>
          <p:cNvPr id="5" name="Footer Placeholder 4">
            <a:extLst>
              <a:ext uri="{FF2B5EF4-FFF2-40B4-BE49-F238E27FC236}">
                <a16:creationId xmlns:a16="http://schemas.microsoft.com/office/drawing/2014/main" id="{186BD679-3D26-F54E-9855-DFA345104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140E5-191F-ED4E-8FDC-464904A3B9EF}"/>
              </a:ext>
            </a:extLst>
          </p:cNvPr>
          <p:cNvSpPr>
            <a:spLocks noGrp="1"/>
          </p:cNvSpPr>
          <p:nvPr>
            <p:ph type="sldNum" sz="quarter" idx="12"/>
          </p:nvPr>
        </p:nvSpPr>
        <p:spPr/>
        <p:txBody>
          <a:bodyPr/>
          <a:lstStyle/>
          <a:p>
            <a:fld id="{CD983E9B-4955-2847-AFDD-6E1BCD1542AD}" type="slidenum">
              <a:rPr lang="en-US" smtClean="0"/>
              <a:t>‹#›</a:t>
            </a:fld>
            <a:endParaRPr lang="en-US"/>
          </a:p>
        </p:txBody>
      </p:sp>
    </p:spTree>
    <p:extLst>
      <p:ext uri="{BB962C8B-B14F-4D97-AF65-F5344CB8AC3E}">
        <p14:creationId xmlns:p14="http://schemas.microsoft.com/office/powerpoint/2010/main" val="3048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4E09-BBB2-1845-9C86-D7D6A6A3A5F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5291691-370C-0840-AEB1-FD39E84DA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6C48552-2B21-BD4C-B2FE-9D2D814FB562}"/>
              </a:ext>
            </a:extLst>
          </p:cNvPr>
          <p:cNvSpPr>
            <a:spLocks noGrp="1"/>
          </p:cNvSpPr>
          <p:nvPr>
            <p:ph type="dt" sz="half" idx="10"/>
          </p:nvPr>
        </p:nvSpPr>
        <p:spPr/>
        <p:txBody>
          <a:bodyPr/>
          <a:lstStyle/>
          <a:p>
            <a:fld id="{1345E709-4868-8143-AE37-9B3AF523ABCB}" type="datetimeFigureOut">
              <a:rPr lang="en-US" smtClean="0"/>
              <a:t>21/10/2022</a:t>
            </a:fld>
            <a:endParaRPr lang="en-US"/>
          </a:p>
        </p:txBody>
      </p:sp>
      <p:sp>
        <p:nvSpPr>
          <p:cNvPr id="5" name="Footer Placeholder 4">
            <a:extLst>
              <a:ext uri="{FF2B5EF4-FFF2-40B4-BE49-F238E27FC236}">
                <a16:creationId xmlns:a16="http://schemas.microsoft.com/office/drawing/2014/main" id="{AD9BFE8C-EC0D-DF41-939E-A082474DB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0E350-E101-2247-B156-2EA2B3A151E2}"/>
              </a:ext>
            </a:extLst>
          </p:cNvPr>
          <p:cNvSpPr>
            <a:spLocks noGrp="1"/>
          </p:cNvSpPr>
          <p:nvPr>
            <p:ph type="sldNum" sz="quarter" idx="12"/>
          </p:nvPr>
        </p:nvSpPr>
        <p:spPr/>
        <p:txBody>
          <a:bodyPr/>
          <a:lstStyle/>
          <a:p>
            <a:fld id="{CD983E9B-4955-2847-AFDD-6E1BCD1542AD}" type="slidenum">
              <a:rPr lang="en-US" smtClean="0"/>
              <a:t>‹#›</a:t>
            </a:fld>
            <a:endParaRPr lang="en-US"/>
          </a:p>
        </p:txBody>
      </p:sp>
    </p:spTree>
    <p:extLst>
      <p:ext uri="{BB962C8B-B14F-4D97-AF65-F5344CB8AC3E}">
        <p14:creationId xmlns:p14="http://schemas.microsoft.com/office/powerpoint/2010/main" val="82091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DE83-AD74-F34A-AB04-B4AF6597BAC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0829A69-9778-B341-85A8-ED4AA24970B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2B3FBA6-45C1-2241-BBD4-01B39BD0CF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2996DBA-79AF-854F-933C-F21477775F5C}"/>
              </a:ext>
            </a:extLst>
          </p:cNvPr>
          <p:cNvSpPr>
            <a:spLocks noGrp="1"/>
          </p:cNvSpPr>
          <p:nvPr>
            <p:ph type="dt" sz="half" idx="10"/>
          </p:nvPr>
        </p:nvSpPr>
        <p:spPr/>
        <p:txBody>
          <a:bodyPr/>
          <a:lstStyle/>
          <a:p>
            <a:fld id="{1345E709-4868-8143-AE37-9B3AF523ABCB}" type="datetimeFigureOut">
              <a:rPr lang="en-US" smtClean="0"/>
              <a:t>21/10/2022</a:t>
            </a:fld>
            <a:endParaRPr lang="en-US"/>
          </a:p>
        </p:txBody>
      </p:sp>
      <p:sp>
        <p:nvSpPr>
          <p:cNvPr id="6" name="Footer Placeholder 5">
            <a:extLst>
              <a:ext uri="{FF2B5EF4-FFF2-40B4-BE49-F238E27FC236}">
                <a16:creationId xmlns:a16="http://schemas.microsoft.com/office/drawing/2014/main" id="{B1A07E18-4753-C446-87E9-2716C3BEA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DC914-F56C-1541-8F17-4226871706BE}"/>
              </a:ext>
            </a:extLst>
          </p:cNvPr>
          <p:cNvSpPr>
            <a:spLocks noGrp="1"/>
          </p:cNvSpPr>
          <p:nvPr>
            <p:ph type="sldNum" sz="quarter" idx="12"/>
          </p:nvPr>
        </p:nvSpPr>
        <p:spPr/>
        <p:txBody>
          <a:bodyPr/>
          <a:lstStyle/>
          <a:p>
            <a:fld id="{CD983E9B-4955-2847-AFDD-6E1BCD1542AD}" type="slidenum">
              <a:rPr lang="en-US" smtClean="0"/>
              <a:t>‹#›</a:t>
            </a:fld>
            <a:endParaRPr lang="en-US"/>
          </a:p>
        </p:txBody>
      </p:sp>
    </p:spTree>
    <p:extLst>
      <p:ext uri="{BB962C8B-B14F-4D97-AF65-F5344CB8AC3E}">
        <p14:creationId xmlns:p14="http://schemas.microsoft.com/office/powerpoint/2010/main" val="93840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B4DA-ECDC-B248-B3E1-F2FED7D3C5D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4E381B2-27E8-5946-82F6-904CC2788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1C2712-8E2E-1848-944D-0CC9BEC1F7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724880C-0BFB-5F40-A98A-2A85CFAF5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C4A6D55-73B2-1D4E-9FE9-BA76F88E16F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A4A5868-E47C-3344-96A0-EE3930659C97}"/>
              </a:ext>
            </a:extLst>
          </p:cNvPr>
          <p:cNvSpPr>
            <a:spLocks noGrp="1"/>
          </p:cNvSpPr>
          <p:nvPr>
            <p:ph type="dt" sz="half" idx="10"/>
          </p:nvPr>
        </p:nvSpPr>
        <p:spPr/>
        <p:txBody>
          <a:bodyPr/>
          <a:lstStyle/>
          <a:p>
            <a:fld id="{1345E709-4868-8143-AE37-9B3AF523ABCB}" type="datetimeFigureOut">
              <a:rPr lang="en-US" smtClean="0"/>
              <a:t>21/10/2022</a:t>
            </a:fld>
            <a:endParaRPr lang="en-US"/>
          </a:p>
        </p:txBody>
      </p:sp>
      <p:sp>
        <p:nvSpPr>
          <p:cNvPr id="8" name="Footer Placeholder 7">
            <a:extLst>
              <a:ext uri="{FF2B5EF4-FFF2-40B4-BE49-F238E27FC236}">
                <a16:creationId xmlns:a16="http://schemas.microsoft.com/office/drawing/2014/main" id="{69C29A05-325D-AC44-8FB5-95B5CDC0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E3AFD2-5A62-134A-A1CD-2FF76628ECF8}"/>
              </a:ext>
            </a:extLst>
          </p:cNvPr>
          <p:cNvSpPr>
            <a:spLocks noGrp="1"/>
          </p:cNvSpPr>
          <p:nvPr>
            <p:ph type="sldNum" sz="quarter" idx="12"/>
          </p:nvPr>
        </p:nvSpPr>
        <p:spPr/>
        <p:txBody>
          <a:bodyPr/>
          <a:lstStyle/>
          <a:p>
            <a:fld id="{CD983E9B-4955-2847-AFDD-6E1BCD1542AD}" type="slidenum">
              <a:rPr lang="en-US" smtClean="0"/>
              <a:t>‹#›</a:t>
            </a:fld>
            <a:endParaRPr lang="en-US"/>
          </a:p>
        </p:txBody>
      </p:sp>
    </p:spTree>
    <p:extLst>
      <p:ext uri="{BB962C8B-B14F-4D97-AF65-F5344CB8AC3E}">
        <p14:creationId xmlns:p14="http://schemas.microsoft.com/office/powerpoint/2010/main" val="355778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1BCA-D767-9847-8A27-95ED55188E2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2929541-8E77-6C44-8C13-DD22D8B0ADD7}"/>
              </a:ext>
            </a:extLst>
          </p:cNvPr>
          <p:cNvSpPr>
            <a:spLocks noGrp="1"/>
          </p:cNvSpPr>
          <p:nvPr>
            <p:ph type="dt" sz="half" idx="10"/>
          </p:nvPr>
        </p:nvSpPr>
        <p:spPr/>
        <p:txBody>
          <a:bodyPr/>
          <a:lstStyle/>
          <a:p>
            <a:fld id="{1345E709-4868-8143-AE37-9B3AF523ABCB}" type="datetimeFigureOut">
              <a:rPr lang="en-US" smtClean="0"/>
              <a:t>21/10/2022</a:t>
            </a:fld>
            <a:endParaRPr lang="en-US"/>
          </a:p>
        </p:txBody>
      </p:sp>
      <p:sp>
        <p:nvSpPr>
          <p:cNvPr id="4" name="Footer Placeholder 3">
            <a:extLst>
              <a:ext uri="{FF2B5EF4-FFF2-40B4-BE49-F238E27FC236}">
                <a16:creationId xmlns:a16="http://schemas.microsoft.com/office/drawing/2014/main" id="{782844E5-0C19-584F-B5E4-5963F25C8A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D318E-842E-D940-973B-F51CEC06BEF8}"/>
              </a:ext>
            </a:extLst>
          </p:cNvPr>
          <p:cNvSpPr>
            <a:spLocks noGrp="1"/>
          </p:cNvSpPr>
          <p:nvPr>
            <p:ph type="sldNum" sz="quarter" idx="12"/>
          </p:nvPr>
        </p:nvSpPr>
        <p:spPr/>
        <p:txBody>
          <a:bodyPr/>
          <a:lstStyle/>
          <a:p>
            <a:fld id="{CD983E9B-4955-2847-AFDD-6E1BCD1542AD}" type="slidenum">
              <a:rPr lang="en-US" smtClean="0"/>
              <a:t>‹#›</a:t>
            </a:fld>
            <a:endParaRPr lang="en-US"/>
          </a:p>
        </p:txBody>
      </p:sp>
    </p:spTree>
    <p:extLst>
      <p:ext uri="{BB962C8B-B14F-4D97-AF65-F5344CB8AC3E}">
        <p14:creationId xmlns:p14="http://schemas.microsoft.com/office/powerpoint/2010/main" val="104835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914AC-9EBC-6B49-8EA1-E582E07F3D56}"/>
              </a:ext>
            </a:extLst>
          </p:cNvPr>
          <p:cNvSpPr>
            <a:spLocks noGrp="1"/>
          </p:cNvSpPr>
          <p:nvPr>
            <p:ph type="dt" sz="half" idx="10"/>
          </p:nvPr>
        </p:nvSpPr>
        <p:spPr/>
        <p:txBody>
          <a:bodyPr/>
          <a:lstStyle/>
          <a:p>
            <a:fld id="{1345E709-4868-8143-AE37-9B3AF523ABCB}" type="datetimeFigureOut">
              <a:rPr lang="en-US" smtClean="0"/>
              <a:t>21/10/2022</a:t>
            </a:fld>
            <a:endParaRPr lang="en-US"/>
          </a:p>
        </p:txBody>
      </p:sp>
      <p:sp>
        <p:nvSpPr>
          <p:cNvPr id="3" name="Footer Placeholder 2">
            <a:extLst>
              <a:ext uri="{FF2B5EF4-FFF2-40B4-BE49-F238E27FC236}">
                <a16:creationId xmlns:a16="http://schemas.microsoft.com/office/drawing/2014/main" id="{62738BE2-297D-9342-A41D-39811284AF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7019E8-4FD4-2E40-81C3-243613C34FFC}"/>
              </a:ext>
            </a:extLst>
          </p:cNvPr>
          <p:cNvSpPr>
            <a:spLocks noGrp="1"/>
          </p:cNvSpPr>
          <p:nvPr>
            <p:ph type="sldNum" sz="quarter" idx="12"/>
          </p:nvPr>
        </p:nvSpPr>
        <p:spPr/>
        <p:txBody>
          <a:bodyPr/>
          <a:lstStyle/>
          <a:p>
            <a:fld id="{CD983E9B-4955-2847-AFDD-6E1BCD1542AD}" type="slidenum">
              <a:rPr lang="en-US" smtClean="0"/>
              <a:t>‹#›</a:t>
            </a:fld>
            <a:endParaRPr lang="en-US"/>
          </a:p>
        </p:txBody>
      </p:sp>
    </p:spTree>
    <p:extLst>
      <p:ext uri="{BB962C8B-B14F-4D97-AF65-F5344CB8AC3E}">
        <p14:creationId xmlns:p14="http://schemas.microsoft.com/office/powerpoint/2010/main" val="214111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D78E-658D-3941-A1E6-AC99E06ED9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325625A-411A-6840-973F-030CD398B6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CC160B9-79D0-BA41-9B17-DF25ACA3E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414038-7ACE-BC4D-AFB2-5BA031634941}"/>
              </a:ext>
            </a:extLst>
          </p:cNvPr>
          <p:cNvSpPr>
            <a:spLocks noGrp="1"/>
          </p:cNvSpPr>
          <p:nvPr>
            <p:ph type="dt" sz="half" idx="10"/>
          </p:nvPr>
        </p:nvSpPr>
        <p:spPr/>
        <p:txBody>
          <a:bodyPr/>
          <a:lstStyle/>
          <a:p>
            <a:fld id="{1345E709-4868-8143-AE37-9B3AF523ABCB}" type="datetimeFigureOut">
              <a:rPr lang="en-US" smtClean="0"/>
              <a:t>21/10/2022</a:t>
            </a:fld>
            <a:endParaRPr lang="en-US"/>
          </a:p>
        </p:txBody>
      </p:sp>
      <p:sp>
        <p:nvSpPr>
          <p:cNvPr id="6" name="Footer Placeholder 5">
            <a:extLst>
              <a:ext uri="{FF2B5EF4-FFF2-40B4-BE49-F238E27FC236}">
                <a16:creationId xmlns:a16="http://schemas.microsoft.com/office/drawing/2014/main" id="{3AF67E71-0639-2D47-BE37-17FD5721C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ACF3F-14BC-C541-8D28-1C50AEC910DE}"/>
              </a:ext>
            </a:extLst>
          </p:cNvPr>
          <p:cNvSpPr>
            <a:spLocks noGrp="1"/>
          </p:cNvSpPr>
          <p:nvPr>
            <p:ph type="sldNum" sz="quarter" idx="12"/>
          </p:nvPr>
        </p:nvSpPr>
        <p:spPr/>
        <p:txBody>
          <a:bodyPr/>
          <a:lstStyle/>
          <a:p>
            <a:fld id="{CD983E9B-4955-2847-AFDD-6E1BCD1542AD}" type="slidenum">
              <a:rPr lang="en-US" smtClean="0"/>
              <a:t>‹#›</a:t>
            </a:fld>
            <a:endParaRPr lang="en-US"/>
          </a:p>
        </p:txBody>
      </p:sp>
    </p:spTree>
    <p:extLst>
      <p:ext uri="{BB962C8B-B14F-4D97-AF65-F5344CB8AC3E}">
        <p14:creationId xmlns:p14="http://schemas.microsoft.com/office/powerpoint/2010/main" val="115006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7894-055E-2D45-B259-5F4E03DBB8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C7F233-BEEE-F947-9773-53C1761B4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FE65BC-2E5C-C24E-B45D-D963743A0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E6FA3B-119F-ED48-BBFC-4EFD5997AF67}"/>
              </a:ext>
            </a:extLst>
          </p:cNvPr>
          <p:cNvSpPr>
            <a:spLocks noGrp="1"/>
          </p:cNvSpPr>
          <p:nvPr>
            <p:ph type="dt" sz="half" idx="10"/>
          </p:nvPr>
        </p:nvSpPr>
        <p:spPr/>
        <p:txBody>
          <a:bodyPr/>
          <a:lstStyle/>
          <a:p>
            <a:fld id="{1345E709-4868-8143-AE37-9B3AF523ABCB}" type="datetimeFigureOut">
              <a:rPr lang="en-US" smtClean="0"/>
              <a:t>21/10/2022</a:t>
            </a:fld>
            <a:endParaRPr lang="en-US"/>
          </a:p>
        </p:txBody>
      </p:sp>
      <p:sp>
        <p:nvSpPr>
          <p:cNvPr id="6" name="Footer Placeholder 5">
            <a:extLst>
              <a:ext uri="{FF2B5EF4-FFF2-40B4-BE49-F238E27FC236}">
                <a16:creationId xmlns:a16="http://schemas.microsoft.com/office/drawing/2014/main" id="{C3C6DB6A-D2BF-E847-8BC1-054123309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94EC5-DEAC-1A43-9F4E-941762622301}"/>
              </a:ext>
            </a:extLst>
          </p:cNvPr>
          <p:cNvSpPr>
            <a:spLocks noGrp="1"/>
          </p:cNvSpPr>
          <p:nvPr>
            <p:ph type="sldNum" sz="quarter" idx="12"/>
          </p:nvPr>
        </p:nvSpPr>
        <p:spPr/>
        <p:txBody>
          <a:bodyPr/>
          <a:lstStyle/>
          <a:p>
            <a:fld id="{CD983E9B-4955-2847-AFDD-6E1BCD1542AD}" type="slidenum">
              <a:rPr lang="en-US" smtClean="0"/>
              <a:t>‹#›</a:t>
            </a:fld>
            <a:endParaRPr lang="en-US"/>
          </a:p>
        </p:txBody>
      </p:sp>
    </p:spTree>
    <p:extLst>
      <p:ext uri="{BB962C8B-B14F-4D97-AF65-F5344CB8AC3E}">
        <p14:creationId xmlns:p14="http://schemas.microsoft.com/office/powerpoint/2010/main" val="146856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D33B7-6021-8C4F-BC0E-F78E6D446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6A3A9AE-B5D0-DD45-AD77-FD26C0F8E8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42876F-FECC-194E-A7A2-4E473563FB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5E709-4868-8143-AE37-9B3AF523ABCB}" type="datetimeFigureOut">
              <a:rPr lang="en-US" smtClean="0"/>
              <a:t>21/10/2022</a:t>
            </a:fld>
            <a:endParaRPr lang="en-US"/>
          </a:p>
        </p:txBody>
      </p:sp>
      <p:sp>
        <p:nvSpPr>
          <p:cNvPr id="5" name="Footer Placeholder 4">
            <a:extLst>
              <a:ext uri="{FF2B5EF4-FFF2-40B4-BE49-F238E27FC236}">
                <a16:creationId xmlns:a16="http://schemas.microsoft.com/office/drawing/2014/main" id="{49A28345-CC05-F547-B92E-95687B96F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880723-81BC-7F4D-B858-4B7966657D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83E9B-4955-2847-AFDD-6E1BCD1542AD}" type="slidenum">
              <a:rPr lang="en-US" smtClean="0"/>
              <a:t>‹#›</a:t>
            </a:fld>
            <a:endParaRPr lang="en-US"/>
          </a:p>
        </p:txBody>
      </p:sp>
    </p:spTree>
    <p:extLst>
      <p:ext uri="{BB962C8B-B14F-4D97-AF65-F5344CB8AC3E}">
        <p14:creationId xmlns:p14="http://schemas.microsoft.com/office/powerpoint/2010/main" val="169538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BEC008B-71AC-4A4F-90EB-B45B535C938D}"/>
              </a:ext>
            </a:extLst>
          </p:cNvPr>
          <p:cNvSpPr>
            <a:spLocks noGrp="1"/>
          </p:cNvSpPr>
          <p:nvPr>
            <p:ph type="ctrTitle"/>
          </p:nvPr>
        </p:nvSpPr>
        <p:spPr>
          <a:xfrm>
            <a:off x="6590662" y="4267832"/>
            <a:ext cx="4805996" cy="1297115"/>
          </a:xfrm>
        </p:spPr>
        <p:txBody>
          <a:bodyPr anchor="t">
            <a:normAutofit/>
          </a:bodyPr>
          <a:lstStyle/>
          <a:p>
            <a:pPr algn="l"/>
            <a:r>
              <a:rPr lang="en-US" sz="4100">
                <a:solidFill>
                  <a:srgbClr val="000000"/>
                </a:solidFill>
              </a:rPr>
              <a:t>Introduction To  </a:t>
            </a:r>
            <a:br>
              <a:rPr lang="en-US" sz="4100">
                <a:solidFill>
                  <a:srgbClr val="000000"/>
                </a:solidFill>
              </a:rPr>
            </a:br>
            <a:r>
              <a:rPr lang="en-US" sz="4100">
                <a:solidFill>
                  <a:srgbClr val="000000"/>
                </a:solidFill>
              </a:rPr>
              <a:t>Machine Learning</a:t>
            </a: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78C244E-2A47-C547-B56D-CE68B3AF31D7}"/>
              </a:ext>
            </a:extLst>
          </p:cNvPr>
          <p:cNvPicPr>
            <a:picLocks noChangeAspect="1"/>
          </p:cNvPicPr>
          <p:nvPr/>
        </p:nvPicPr>
        <p:blipFill>
          <a:blip r:embed="rId3"/>
          <a:stretch>
            <a:fillRect/>
          </a:stretch>
        </p:blipFill>
        <p:spPr>
          <a:xfrm>
            <a:off x="75922" y="2224216"/>
            <a:ext cx="4928564" cy="323747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13545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Supervised</a:t>
            </a:r>
            <a:r>
              <a:rPr spc="-135" dirty="0"/>
              <a:t> </a:t>
            </a:r>
            <a:r>
              <a:rPr spc="-45" dirty="0"/>
              <a:t>Learning</a:t>
            </a:r>
          </a:p>
        </p:txBody>
      </p:sp>
      <p:sp>
        <p:nvSpPr>
          <p:cNvPr id="3" name="object 3"/>
          <p:cNvSpPr txBox="1"/>
          <p:nvPr/>
        </p:nvSpPr>
        <p:spPr>
          <a:xfrm>
            <a:off x="1084580" y="1640016"/>
            <a:ext cx="8973185" cy="1337310"/>
          </a:xfrm>
          <a:prstGeom prst="rect">
            <a:avLst/>
          </a:prstGeom>
        </p:spPr>
        <p:txBody>
          <a:bodyPr vert="horz" wrap="square" lIns="0" tIns="241935" rIns="0" bIns="0" rtlCol="0">
            <a:spAutoFit/>
          </a:bodyPr>
          <a:lstStyle/>
          <a:p>
            <a:pPr marL="368300" indent="-355600">
              <a:lnSpc>
                <a:spcPct val="100000"/>
              </a:lnSpc>
              <a:spcBef>
                <a:spcPts val="1905"/>
              </a:spcBef>
              <a:buClr>
                <a:srgbClr val="5B9BD4"/>
              </a:buClr>
              <a:buChar char="•"/>
              <a:tabLst>
                <a:tab pos="368300" algn="l"/>
                <a:tab pos="368935" algn="l"/>
              </a:tabLst>
            </a:pPr>
            <a:r>
              <a:rPr sz="2800" dirty="0">
                <a:latin typeface="Arial"/>
                <a:cs typeface="Arial"/>
              </a:rPr>
              <a:t>Examples come </a:t>
            </a:r>
            <a:r>
              <a:rPr sz="2800" spc="-5" dirty="0">
                <a:latin typeface="Arial"/>
                <a:cs typeface="Arial"/>
              </a:rPr>
              <a:t>with </a:t>
            </a:r>
            <a:r>
              <a:rPr sz="2800" dirty="0">
                <a:latin typeface="Arial"/>
                <a:cs typeface="Arial"/>
              </a:rPr>
              <a:t>the “right” </a:t>
            </a:r>
            <a:r>
              <a:rPr sz="2800" spc="-5" dirty="0">
                <a:latin typeface="Arial"/>
                <a:cs typeface="Arial"/>
              </a:rPr>
              <a:t>answers (labeled</a:t>
            </a:r>
            <a:r>
              <a:rPr sz="2800" spc="40" dirty="0">
                <a:latin typeface="Arial"/>
                <a:cs typeface="Arial"/>
              </a:rPr>
              <a:t> </a:t>
            </a:r>
            <a:r>
              <a:rPr sz="2800" spc="-5" dirty="0">
                <a:latin typeface="Arial"/>
                <a:cs typeface="Arial"/>
              </a:rPr>
              <a:t>data)</a:t>
            </a:r>
            <a:endParaRPr sz="2800" dirty="0">
              <a:latin typeface="Arial"/>
              <a:cs typeface="Arial"/>
            </a:endParaRPr>
          </a:p>
          <a:p>
            <a:pPr marL="368300" indent="-355600">
              <a:lnSpc>
                <a:spcPct val="100000"/>
              </a:lnSpc>
              <a:spcBef>
                <a:spcPts val="1800"/>
              </a:spcBef>
              <a:buClr>
                <a:srgbClr val="5B9BD4"/>
              </a:buClr>
              <a:buChar char="•"/>
              <a:tabLst>
                <a:tab pos="368300" algn="l"/>
                <a:tab pos="368935" algn="l"/>
              </a:tabLst>
            </a:pPr>
            <a:r>
              <a:rPr sz="2800" dirty="0">
                <a:latin typeface="Arial"/>
                <a:cs typeface="Arial"/>
              </a:rPr>
              <a:t>Predict a </a:t>
            </a:r>
            <a:r>
              <a:rPr sz="2800" b="1" dirty="0">
                <a:latin typeface="Arial"/>
                <a:cs typeface="Arial"/>
              </a:rPr>
              <a:t>class </a:t>
            </a:r>
            <a:r>
              <a:rPr sz="2800" dirty="0">
                <a:latin typeface="Arial"/>
                <a:cs typeface="Arial"/>
              </a:rPr>
              <a:t>or </a:t>
            </a:r>
            <a:r>
              <a:rPr sz="2800" b="1" dirty="0">
                <a:latin typeface="Arial"/>
                <a:cs typeface="Arial"/>
              </a:rPr>
              <a:t>value</a:t>
            </a:r>
            <a:endParaRPr sz="2800" dirty="0">
              <a:latin typeface="Arial"/>
              <a:cs typeface="Arial"/>
            </a:endParaRPr>
          </a:p>
        </p:txBody>
      </p:sp>
      <p:sp>
        <p:nvSpPr>
          <p:cNvPr id="4" name="object 4"/>
          <p:cNvSpPr/>
          <p:nvPr/>
        </p:nvSpPr>
        <p:spPr>
          <a:xfrm>
            <a:off x="2246757" y="3262503"/>
            <a:ext cx="3229610" cy="1107440"/>
          </a:xfrm>
          <a:custGeom>
            <a:avLst/>
            <a:gdLst/>
            <a:ahLst/>
            <a:cxnLst/>
            <a:rect l="l" t="t" r="r" b="b"/>
            <a:pathLst>
              <a:path w="3229610" h="1107439">
                <a:moveTo>
                  <a:pt x="3044825" y="0"/>
                </a:moveTo>
                <a:lnTo>
                  <a:pt x="0" y="0"/>
                </a:lnTo>
                <a:lnTo>
                  <a:pt x="0" y="1107186"/>
                </a:lnTo>
                <a:lnTo>
                  <a:pt x="3044825" y="1107186"/>
                </a:lnTo>
                <a:lnTo>
                  <a:pt x="3093859" y="1100590"/>
                </a:lnTo>
                <a:lnTo>
                  <a:pt x="3137934" y="1081978"/>
                </a:lnTo>
                <a:lnTo>
                  <a:pt x="3175285" y="1053115"/>
                </a:lnTo>
                <a:lnTo>
                  <a:pt x="3204148" y="1015764"/>
                </a:lnTo>
                <a:lnTo>
                  <a:pt x="3222760" y="971689"/>
                </a:lnTo>
                <a:lnTo>
                  <a:pt x="3229356" y="922655"/>
                </a:lnTo>
                <a:lnTo>
                  <a:pt x="3229356" y="184531"/>
                </a:lnTo>
                <a:lnTo>
                  <a:pt x="3222760" y="135496"/>
                </a:lnTo>
                <a:lnTo>
                  <a:pt x="3204148" y="91421"/>
                </a:lnTo>
                <a:lnTo>
                  <a:pt x="3175285" y="54070"/>
                </a:lnTo>
                <a:lnTo>
                  <a:pt x="3137934" y="25207"/>
                </a:lnTo>
                <a:lnTo>
                  <a:pt x="3093859" y="6595"/>
                </a:lnTo>
                <a:lnTo>
                  <a:pt x="3044825" y="0"/>
                </a:lnTo>
                <a:close/>
              </a:path>
            </a:pathLst>
          </a:custGeom>
          <a:solidFill>
            <a:srgbClr val="FFE8CA">
              <a:alpha val="90194"/>
            </a:srgbClr>
          </a:solidFill>
        </p:spPr>
        <p:txBody>
          <a:bodyPr wrap="square" lIns="0" tIns="0" rIns="0" bIns="0" rtlCol="0"/>
          <a:lstStyle/>
          <a:p>
            <a:endParaRPr/>
          </a:p>
        </p:txBody>
      </p:sp>
      <p:sp>
        <p:nvSpPr>
          <p:cNvPr id="5" name="object 5"/>
          <p:cNvSpPr/>
          <p:nvPr/>
        </p:nvSpPr>
        <p:spPr>
          <a:xfrm>
            <a:off x="2246757" y="3262503"/>
            <a:ext cx="3229610" cy="1107440"/>
          </a:xfrm>
          <a:custGeom>
            <a:avLst/>
            <a:gdLst/>
            <a:ahLst/>
            <a:cxnLst/>
            <a:rect l="l" t="t" r="r" b="b"/>
            <a:pathLst>
              <a:path w="3229610" h="1107439">
                <a:moveTo>
                  <a:pt x="3229356" y="184531"/>
                </a:moveTo>
                <a:lnTo>
                  <a:pt x="3229356" y="922655"/>
                </a:lnTo>
                <a:lnTo>
                  <a:pt x="3222760" y="971689"/>
                </a:lnTo>
                <a:lnTo>
                  <a:pt x="3204148" y="1015764"/>
                </a:lnTo>
                <a:lnTo>
                  <a:pt x="3175285" y="1053115"/>
                </a:lnTo>
                <a:lnTo>
                  <a:pt x="3137934" y="1081978"/>
                </a:lnTo>
                <a:lnTo>
                  <a:pt x="3093859" y="1100590"/>
                </a:lnTo>
                <a:lnTo>
                  <a:pt x="3044825" y="1107186"/>
                </a:lnTo>
                <a:lnTo>
                  <a:pt x="0" y="1107186"/>
                </a:lnTo>
                <a:lnTo>
                  <a:pt x="0" y="0"/>
                </a:lnTo>
                <a:lnTo>
                  <a:pt x="3044825" y="0"/>
                </a:lnTo>
                <a:lnTo>
                  <a:pt x="3093859" y="6595"/>
                </a:lnTo>
                <a:lnTo>
                  <a:pt x="3137934" y="25207"/>
                </a:lnTo>
                <a:lnTo>
                  <a:pt x="3175285" y="54070"/>
                </a:lnTo>
                <a:lnTo>
                  <a:pt x="3204148" y="91421"/>
                </a:lnTo>
                <a:lnTo>
                  <a:pt x="3222760" y="135496"/>
                </a:lnTo>
                <a:lnTo>
                  <a:pt x="3229356" y="184531"/>
                </a:lnTo>
                <a:close/>
              </a:path>
            </a:pathLst>
          </a:custGeom>
          <a:ln w="16002">
            <a:solidFill>
              <a:srgbClr val="FFE8CA"/>
            </a:solidFill>
          </a:ln>
        </p:spPr>
        <p:txBody>
          <a:bodyPr wrap="square" lIns="0" tIns="0" rIns="0" bIns="0" rtlCol="0"/>
          <a:lstStyle/>
          <a:p>
            <a:endParaRPr/>
          </a:p>
        </p:txBody>
      </p:sp>
      <p:sp>
        <p:nvSpPr>
          <p:cNvPr id="6" name="object 6"/>
          <p:cNvSpPr txBox="1"/>
          <p:nvPr/>
        </p:nvSpPr>
        <p:spPr>
          <a:xfrm>
            <a:off x="2481579" y="3329686"/>
            <a:ext cx="2309495" cy="935990"/>
          </a:xfrm>
          <a:prstGeom prst="rect">
            <a:avLst/>
          </a:prstGeom>
        </p:spPr>
        <p:txBody>
          <a:bodyPr vert="horz" wrap="square" lIns="0" tIns="47625" rIns="0" bIns="0" rtlCol="0">
            <a:spAutoFit/>
          </a:bodyPr>
          <a:lstStyle/>
          <a:p>
            <a:pPr marL="184150" marR="5080" indent="-171450">
              <a:lnSpc>
                <a:spcPts val="1660"/>
              </a:lnSpc>
              <a:spcBef>
                <a:spcPts val="375"/>
              </a:spcBef>
              <a:buChar char="•"/>
              <a:tabLst>
                <a:tab pos="184150" algn="l"/>
              </a:tabLst>
            </a:pPr>
            <a:r>
              <a:rPr sz="1600" dirty="0">
                <a:latin typeface="Arial"/>
                <a:cs typeface="Arial"/>
              </a:rPr>
              <a:t>Predict a discrete</a:t>
            </a:r>
            <a:r>
              <a:rPr sz="1600" spc="-105" dirty="0">
                <a:latin typeface="Arial"/>
                <a:cs typeface="Arial"/>
              </a:rPr>
              <a:t> </a:t>
            </a:r>
            <a:r>
              <a:rPr sz="1600" dirty="0">
                <a:latin typeface="Arial"/>
                <a:cs typeface="Arial"/>
              </a:rPr>
              <a:t>value  </a:t>
            </a:r>
            <a:r>
              <a:rPr sz="1600" spc="-5" dirty="0">
                <a:latin typeface="Arial"/>
                <a:cs typeface="Arial"/>
              </a:rPr>
              <a:t>output</a:t>
            </a:r>
            <a:endParaRPr sz="1600">
              <a:latin typeface="Arial"/>
              <a:cs typeface="Arial"/>
            </a:endParaRPr>
          </a:p>
          <a:p>
            <a:pPr marL="184150" marR="38735" indent="-171450">
              <a:lnSpc>
                <a:spcPts val="1660"/>
              </a:lnSpc>
              <a:spcBef>
                <a:spcPts val="265"/>
              </a:spcBef>
              <a:buChar char="•"/>
              <a:tabLst>
                <a:tab pos="184150" algn="l"/>
              </a:tabLst>
            </a:pPr>
            <a:r>
              <a:rPr sz="1600" dirty="0">
                <a:latin typeface="Arial"/>
                <a:cs typeface="Arial"/>
              </a:rPr>
              <a:t>Examples: </a:t>
            </a:r>
            <a:r>
              <a:rPr sz="1600" spc="-55" dirty="0">
                <a:latin typeface="Arial"/>
                <a:cs typeface="Arial"/>
              </a:rPr>
              <a:t>Yes </a:t>
            </a:r>
            <a:r>
              <a:rPr sz="1600" dirty="0">
                <a:latin typeface="Arial"/>
                <a:cs typeface="Arial"/>
              </a:rPr>
              <a:t>or No,  Disease </a:t>
            </a:r>
            <a:r>
              <a:rPr sz="1600" spc="-5" dirty="0">
                <a:latin typeface="Arial"/>
                <a:cs typeface="Arial"/>
              </a:rPr>
              <a:t>or </a:t>
            </a:r>
            <a:r>
              <a:rPr sz="1600" dirty="0">
                <a:latin typeface="Arial"/>
                <a:cs typeface="Arial"/>
              </a:rPr>
              <a:t>No</a:t>
            </a:r>
            <a:r>
              <a:rPr sz="1600" spc="-55" dirty="0">
                <a:latin typeface="Arial"/>
                <a:cs typeface="Arial"/>
              </a:rPr>
              <a:t> </a:t>
            </a:r>
            <a:r>
              <a:rPr sz="1600" spc="-5" dirty="0">
                <a:latin typeface="Arial"/>
                <a:cs typeface="Arial"/>
              </a:rPr>
              <a:t>Disease</a:t>
            </a:r>
            <a:endParaRPr sz="1600">
              <a:latin typeface="Arial"/>
              <a:cs typeface="Arial"/>
            </a:endParaRPr>
          </a:p>
        </p:txBody>
      </p:sp>
      <p:sp>
        <p:nvSpPr>
          <p:cNvPr id="7" name="object 7"/>
          <p:cNvSpPr/>
          <p:nvPr/>
        </p:nvSpPr>
        <p:spPr>
          <a:xfrm>
            <a:off x="430148" y="3124580"/>
            <a:ext cx="1816735" cy="1384300"/>
          </a:xfrm>
          <a:custGeom>
            <a:avLst/>
            <a:gdLst/>
            <a:ahLst/>
            <a:cxnLst/>
            <a:rect l="l" t="t" r="r" b="b"/>
            <a:pathLst>
              <a:path w="1816735" h="1384300">
                <a:moveTo>
                  <a:pt x="1585976" y="0"/>
                </a:moveTo>
                <a:lnTo>
                  <a:pt x="230632" y="0"/>
                </a:lnTo>
                <a:lnTo>
                  <a:pt x="184153" y="4685"/>
                </a:lnTo>
                <a:lnTo>
                  <a:pt x="140862" y="18123"/>
                </a:lnTo>
                <a:lnTo>
                  <a:pt x="101686" y="39386"/>
                </a:lnTo>
                <a:lnTo>
                  <a:pt x="67552" y="67548"/>
                </a:lnTo>
                <a:lnTo>
                  <a:pt x="39389" y="101680"/>
                </a:lnTo>
                <a:lnTo>
                  <a:pt x="18125" y="140856"/>
                </a:lnTo>
                <a:lnTo>
                  <a:pt x="4685" y="184149"/>
                </a:lnTo>
                <a:lnTo>
                  <a:pt x="0" y="230632"/>
                </a:lnTo>
                <a:lnTo>
                  <a:pt x="0" y="1153160"/>
                </a:lnTo>
                <a:lnTo>
                  <a:pt x="4685" y="1199642"/>
                </a:lnTo>
                <a:lnTo>
                  <a:pt x="18125" y="1242935"/>
                </a:lnTo>
                <a:lnTo>
                  <a:pt x="39389" y="1282111"/>
                </a:lnTo>
                <a:lnTo>
                  <a:pt x="67552" y="1316243"/>
                </a:lnTo>
                <a:lnTo>
                  <a:pt x="101686" y="1344405"/>
                </a:lnTo>
                <a:lnTo>
                  <a:pt x="140862" y="1365668"/>
                </a:lnTo>
                <a:lnTo>
                  <a:pt x="184153" y="1379106"/>
                </a:lnTo>
                <a:lnTo>
                  <a:pt x="230632" y="1383792"/>
                </a:lnTo>
                <a:lnTo>
                  <a:pt x="1585976" y="1383792"/>
                </a:lnTo>
                <a:lnTo>
                  <a:pt x="1632458" y="1379106"/>
                </a:lnTo>
                <a:lnTo>
                  <a:pt x="1675751" y="1365668"/>
                </a:lnTo>
                <a:lnTo>
                  <a:pt x="1714927" y="1344405"/>
                </a:lnTo>
                <a:lnTo>
                  <a:pt x="1749059" y="1316243"/>
                </a:lnTo>
                <a:lnTo>
                  <a:pt x="1777221" y="1282111"/>
                </a:lnTo>
                <a:lnTo>
                  <a:pt x="1798484" y="1242935"/>
                </a:lnTo>
                <a:lnTo>
                  <a:pt x="1811922" y="1199642"/>
                </a:lnTo>
                <a:lnTo>
                  <a:pt x="1816608" y="1153160"/>
                </a:lnTo>
                <a:lnTo>
                  <a:pt x="1816608" y="230632"/>
                </a:lnTo>
                <a:lnTo>
                  <a:pt x="1811922" y="184149"/>
                </a:lnTo>
                <a:lnTo>
                  <a:pt x="1798484" y="140856"/>
                </a:lnTo>
                <a:lnTo>
                  <a:pt x="1777221" y="101680"/>
                </a:lnTo>
                <a:lnTo>
                  <a:pt x="1749059" y="67548"/>
                </a:lnTo>
                <a:lnTo>
                  <a:pt x="1714927" y="39386"/>
                </a:lnTo>
                <a:lnTo>
                  <a:pt x="1675751" y="18123"/>
                </a:lnTo>
                <a:lnTo>
                  <a:pt x="1632458" y="4685"/>
                </a:lnTo>
                <a:lnTo>
                  <a:pt x="1585976" y="0"/>
                </a:lnTo>
                <a:close/>
              </a:path>
            </a:pathLst>
          </a:custGeom>
          <a:solidFill>
            <a:srgbClr val="FFC000"/>
          </a:solidFill>
        </p:spPr>
        <p:txBody>
          <a:bodyPr wrap="square" lIns="0" tIns="0" rIns="0" bIns="0" rtlCol="0"/>
          <a:lstStyle/>
          <a:p>
            <a:endParaRPr/>
          </a:p>
        </p:txBody>
      </p:sp>
      <p:sp>
        <p:nvSpPr>
          <p:cNvPr id="8" name="object 8"/>
          <p:cNvSpPr/>
          <p:nvPr/>
        </p:nvSpPr>
        <p:spPr>
          <a:xfrm>
            <a:off x="430148" y="3124580"/>
            <a:ext cx="1816735" cy="1384300"/>
          </a:xfrm>
          <a:custGeom>
            <a:avLst/>
            <a:gdLst/>
            <a:ahLst/>
            <a:cxnLst/>
            <a:rect l="l" t="t" r="r" b="b"/>
            <a:pathLst>
              <a:path w="1816735" h="1384300">
                <a:moveTo>
                  <a:pt x="0" y="230632"/>
                </a:moveTo>
                <a:lnTo>
                  <a:pt x="4685" y="184149"/>
                </a:lnTo>
                <a:lnTo>
                  <a:pt x="18125" y="140856"/>
                </a:lnTo>
                <a:lnTo>
                  <a:pt x="39389" y="101680"/>
                </a:lnTo>
                <a:lnTo>
                  <a:pt x="67552" y="67548"/>
                </a:lnTo>
                <a:lnTo>
                  <a:pt x="101686" y="39386"/>
                </a:lnTo>
                <a:lnTo>
                  <a:pt x="140862" y="18123"/>
                </a:lnTo>
                <a:lnTo>
                  <a:pt x="184153" y="4685"/>
                </a:lnTo>
                <a:lnTo>
                  <a:pt x="230632" y="0"/>
                </a:lnTo>
                <a:lnTo>
                  <a:pt x="1585976" y="0"/>
                </a:lnTo>
                <a:lnTo>
                  <a:pt x="1632458" y="4685"/>
                </a:lnTo>
                <a:lnTo>
                  <a:pt x="1675751" y="18123"/>
                </a:lnTo>
                <a:lnTo>
                  <a:pt x="1714927" y="39386"/>
                </a:lnTo>
                <a:lnTo>
                  <a:pt x="1749059" y="67548"/>
                </a:lnTo>
                <a:lnTo>
                  <a:pt x="1777221" y="101680"/>
                </a:lnTo>
                <a:lnTo>
                  <a:pt x="1798484" y="140856"/>
                </a:lnTo>
                <a:lnTo>
                  <a:pt x="1811922" y="184149"/>
                </a:lnTo>
                <a:lnTo>
                  <a:pt x="1816608" y="230632"/>
                </a:lnTo>
                <a:lnTo>
                  <a:pt x="1816608" y="1153160"/>
                </a:lnTo>
                <a:lnTo>
                  <a:pt x="1811922" y="1199642"/>
                </a:lnTo>
                <a:lnTo>
                  <a:pt x="1798484" y="1242935"/>
                </a:lnTo>
                <a:lnTo>
                  <a:pt x="1777221" y="1282111"/>
                </a:lnTo>
                <a:lnTo>
                  <a:pt x="1749059" y="1316243"/>
                </a:lnTo>
                <a:lnTo>
                  <a:pt x="1714927" y="1344405"/>
                </a:lnTo>
                <a:lnTo>
                  <a:pt x="1675751" y="1365668"/>
                </a:lnTo>
                <a:lnTo>
                  <a:pt x="1632458" y="1379106"/>
                </a:lnTo>
                <a:lnTo>
                  <a:pt x="1585976" y="1383792"/>
                </a:lnTo>
                <a:lnTo>
                  <a:pt x="230632" y="1383792"/>
                </a:lnTo>
                <a:lnTo>
                  <a:pt x="184153" y="1379106"/>
                </a:lnTo>
                <a:lnTo>
                  <a:pt x="140862" y="1365668"/>
                </a:lnTo>
                <a:lnTo>
                  <a:pt x="101686" y="1344405"/>
                </a:lnTo>
                <a:lnTo>
                  <a:pt x="67552" y="1316243"/>
                </a:lnTo>
                <a:lnTo>
                  <a:pt x="39389" y="1282111"/>
                </a:lnTo>
                <a:lnTo>
                  <a:pt x="18125" y="1242935"/>
                </a:lnTo>
                <a:lnTo>
                  <a:pt x="4685" y="1199642"/>
                </a:lnTo>
                <a:lnTo>
                  <a:pt x="0" y="1153160"/>
                </a:lnTo>
                <a:lnTo>
                  <a:pt x="0" y="230632"/>
                </a:lnTo>
                <a:close/>
              </a:path>
            </a:pathLst>
          </a:custGeom>
          <a:ln w="16002">
            <a:solidFill>
              <a:srgbClr val="FFFFFF"/>
            </a:solidFill>
          </a:ln>
        </p:spPr>
        <p:txBody>
          <a:bodyPr wrap="square" lIns="0" tIns="0" rIns="0" bIns="0" rtlCol="0"/>
          <a:lstStyle/>
          <a:p>
            <a:endParaRPr/>
          </a:p>
        </p:txBody>
      </p:sp>
      <p:sp>
        <p:nvSpPr>
          <p:cNvPr id="9" name="object 9"/>
          <p:cNvSpPr txBox="1"/>
          <p:nvPr/>
        </p:nvSpPr>
        <p:spPr>
          <a:xfrm>
            <a:off x="582422" y="3644900"/>
            <a:ext cx="151193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1F5F"/>
                </a:solidFill>
                <a:latin typeface="Arial"/>
                <a:cs typeface="Arial"/>
              </a:rPr>
              <a:t>Classification</a:t>
            </a:r>
            <a:endParaRPr sz="1800">
              <a:latin typeface="Arial"/>
              <a:cs typeface="Arial"/>
            </a:endParaRPr>
          </a:p>
        </p:txBody>
      </p:sp>
      <p:sp>
        <p:nvSpPr>
          <p:cNvPr id="10" name="object 10"/>
          <p:cNvSpPr/>
          <p:nvPr/>
        </p:nvSpPr>
        <p:spPr>
          <a:xfrm>
            <a:off x="2246757" y="4715636"/>
            <a:ext cx="3229610" cy="1107440"/>
          </a:xfrm>
          <a:custGeom>
            <a:avLst/>
            <a:gdLst/>
            <a:ahLst/>
            <a:cxnLst/>
            <a:rect l="l" t="t" r="r" b="b"/>
            <a:pathLst>
              <a:path w="3229610" h="1107439">
                <a:moveTo>
                  <a:pt x="3044825" y="0"/>
                </a:moveTo>
                <a:lnTo>
                  <a:pt x="0" y="0"/>
                </a:lnTo>
                <a:lnTo>
                  <a:pt x="0" y="1107186"/>
                </a:lnTo>
                <a:lnTo>
                  <a:pt x="3044825" y="1107186"/>
                </a:lnTo>
                <a:lnTo>
                  <a:pt x="3093859" y="1100594"/>
                </a:lnTo>
                <a:lnTo>
                  <a:pt x="3137934" y="1081992"/>
                </a:lnTo>
                <a:lnTo>
                  <a:pt x="3175285" y="1053139"/>
                </a:lnTo>
                <a:lnTo>
                  <a:pt x="3204148" y="1015793"/>
                </a:lnTo>
                <a:lnTo>
                  <a:pt x="3222760" y="971711"/>
                </a:lnTo>
                <a:lnTo>
                  <a:pt x="3229356" y="922654"/>
                </a:lnTo>
                <a:lnTo>
                  <a:pt x="3229356" y="184531"/>
                </a:lnTo>
                <a:lnTo>
                  <a:pt x="3222760" y="135496"/>
                </a:lnTo>
                <a:lnTo>
                  <a:pt x="3204148" y="91421"/>
                </a:lnTo>
                <a:lnTo>
                  <a:pt x="3175285" y="54070"/>
                </a:lnTo>
                <a:lnTo>
                  <a:pt x="3137934" y="25207"/>
                </a:lnTo>
                <a:lnTo>
                  <a:pt x="3093859" y="6595"/>
                </a:lnTo>
                <a:lnTo>
                  <a:pt x="3044825" y="0"/>
                </a:lnTo>
                <a:close/>
              </a:path>
            </a:pathLst>
          </a:custGeom>
          <a:solidFill>
            <a:srgbClr val="CFD4EA">
              <a:alpha val="90194"/>
            </a:srgbClr>
          </a:solidFill>
        </p:spPr>
        <p:txBody>
          <a:bodyPr wrap="square" lIns="0" tIns="0" rIns="0" bIns="0" rtlCol="0"/>
          <a:lstStyle/>
          <a:p>
            <a:endParaRPr/>
          </a:p>
        </p:txBody>
      </p:sp>
      <p:sp>
        <p:nvSpPr>
          <p:cNvPr id="11" name="object 11"/>
          <p:cNvSpPr/>
          <p:nvPr/>
        </p:nvSpPr>
        <p:spPr>
          <a:xfrm>
            <a:off x="2246757" y="4715636"/>
            <a:ext cx="3229610" cy="1107440"/>
          </a:xfrm>
          <a:custGeom>
            <a:avLst/>
            <a:gdLst/>
            <a:ahLst/>
            <a:cxnLst/>
            <a:rect l="l" t="t" r="r" b="b"/>
            <a:pathLst>
              <a:path w="3229610" h="1107439">
                <a:moveTo>
                  <a:pt x="3229356" y="184531"/>
                </a:moveTo>
                <a:lnTo>
                  <a:pt x="3229356" y="922654"/>
                </a:lnTo>
                <a:lnTo>
                  <a:pt x="3222760" y="971711"/>
                </a:lnTo>
                <a:lnTo>
                  <a:pt x="3204148" y="1015793"/>
                </a:lnTo>
                <a:lnTo>
                  <a:pt x="3175285" y="1053139"/>
                </a:lnTo>
                <a:lnTo>
                  <a:pt x="3137934" y="1081992"/>
                </a:lnTo>
                <a:lnTo>
                  <a:pt x="3093859" y="1100594"/>
                </a:lnTo>
                <a:lnTo>
                  <a:pt x="3044825" y="1107186"/>
                </a:lnTo>
                <a:lnTo>
                  <a:pt x="0" y="1107186"/>
                </a:lnTo>
                <a:lnTo>
                  <a:pt x="0" y="0"/>
                </a:lnTo>
                <a:lnTo>
                  <a:pt x="3044825" y="0"/>
                </a:lnTo>
                <a:lnTo>
                  <a:pt x="3093859" y="6595"/>
                </a:lnTo>
                <a:lnTo>
                  <a:pt x="3137934" y="25207"/>
                </a:lnTo>
                <a:lnTo>
                  <a:pt x="3175285" y="54070"/>
                </a:lnTo>
                <a:lnTo>
                  <a:pt x="3204148" y="91421"/>
                </a:lnTo>
                <a:lnTo>
                  <a:pt x="3222760" y="135496"/>
                </a:lnTo>
                <a:lnTo>
                  <a:pt x="3229356" y="184531"/>
                </a:lnTo>
                <a:close/>
              </a:path>
            </a:pathLst>
          </a:custGeom>
          <a:ln w="16002">
            <a:solidFill>
              <a:srgbClr val="CFD4EA"/>
            </a:solidFill>
          </a:ln>
        </p:spPr>
        <p:txBody>
          <a:bodyPr wrap="square" lIns="0" tIns="0" rIns="0" bIns="0" rtlCol="0"/>
          <a:lstStyle/>
          <a:p>
            <a:endParaRPr/>
          </a:p>
        </p:txBody>
      </p:sp>
      <p:sp>
        <p:nvSpPr>
          <p:cNvPr id="12" name="object 12"/>
          <p:cNvSpPr txBox="1"/>
          <p:nvPr/>
        </p:nvSpPr>
        <p:spPr>
          <a:xfrm>
            <a:off x="2481579" y="4887976"/>
            <a:ext cx="2581910" cy="725805"/>
          </a:xfrm>
          <a:prstGeom prst="rect">
            <a:avLst/>
          </a:prstGeom>
        </p:spPr>
        <p:txBody>
          <a:bodyPr vert="horz" wrap="square" lIns="0" tIns="47625" rIns="0" bIns="0" rtlCol="0">
            <a:spAutoFit/>
          </a:bodyPr>
          <a:lstStyle/>
          <a:p>
            <a:pPr marL="184150" marR="5080" indent="-171450">
              <a:lnSpc>
                <a:spcPts val="1660"/>
              </a:lnSpc>
              <a:spcBef>
                <a:spcPts val="375"/>
              </a:spcBef>
              <a:buChar char="•"/>
              <a:tabLst>
                <a:tab pos="184150" algn="l"/>
              </a:tabLst>
            </a:pPr>
            <a:r>
              <a:rPr sz="1600" dirty="0">
                <a:latin typeface="Arial"/>
                <a:cs typeface="Arial"/>
              </a:rPr>
              <a:t>Predict a </a:t>
            </a:r>
            <a:r>
              <a:rPr sz="1600" spc="-5" dirty="0">
                <a:latin typeface="Arial"/>
                <a:cs typeface="Arial"/>
              </a:rPr>
              <a:t>continuous</a:t>
            </a:r>
            <a:r>
              <a:rPr sz="1600" spc="-50" dirty="0">
                <a:latin typeface="Arial"/>
                <a:cs typeface="Arial"/>
              </a:rPr>
              <a:t> </a:t>
            </a:r>
            <a:r>
              <a:rPr sz="1600" dirty="0">
                <a:latin typeface="Arial"/>
                <a:cs typeface="Arial"/>
              </a:rPr>
              <a:t>value  </a:t>
            </a:r>
            <a:r>
              <a:rPr sz="1600" spc="-5" dirty="0">
                <a:latin typeface="Arial"/>
                <a:cs typeface="Arial"/>
              </a:rPr>
              <a:t>output</a:t>
            </a:r>
            <a:endParaRPr sz="1600">
              <a:latin typeface="Arial"/>
              <a:cs typeface="Arial"/>
            </a:endParaRPr>
          </a:p>
          <a:p>
            <a:pPr marL="184150" indent="-171450">
              <a:lnSpc>
                <a:spcPts val="1914"/>
              </a:lnSpc>
              <a:buChar char="•"/>
              <a:tabLst>
                <a:tab pos="184150" algn="l"/>
              </a:tabLst>
            </a:pPr>
            <a:r>
              <a:rPr sz="1600" dirty="0">
                <a:latin typeface="Arial"/>
                <a:cs typeface="Arial"/>
              </a:rPr>
              <a:t>Examples: </a:t>
            </a:r>
            <a:r>
              <a:rPr sz="1600" spc="-5" dirty="0">
                <a:latin typeface="Arial"/>
                <a:cs typeface="Arial"/>
              </a:rPr>
              <a:t>Price,</a:t>
            </a:r>
            <a:r>
              <a:rPr sz="1600" spc="-20" dirty="0">
                <a:latin typeface="Arial"/>
                <a:cs typeface="Arial"/>
              </a:rPr>
              <a:t> </a:t>
            </a:r>
            <a:r>
              <a:rPr sz="1600" spc="-10" dirty="0">
                <a:latin typeface="Arial"/>
                <a:cs typeface="Arial"/>
              </a:rPr>
              <a:t>Weight</a:t>
            </a:r>
            <a:endParaRPr sz="1600">
              <a:latin typeface="Arial"/>
              <a:cs typeface="Arial"/>
            </a:endParaRPr>
          </a:p>
        </p:txBody>
      </p:sp>
      <p:sp>
        <p:nvSpPr>
          <p:cNvPr id="13" name="object 13"/>
          <p:cNvSpPr/>
          <p:nvPr/>
        </p:nvSpPr>
        <p:spPr>
          <a:xfrm>
            <a:off x="430148" y="4577715"/>
            <a:ext cx="1816735" cy="1384300"/>
          </a:xfrm>
          <a:custGeom>
            <a:avLst/>
            <a:gdLst/>
            <a:ahLst/>
            <a:cxnLst/>
            <a:rect l="l" t="t" r="r" b="b"/>
            <a:pathLst>
              <a:path w="1816735" h="1384300">
                <a:moveTo>
                  <a:pt x="1585976" y="0"/>
                </a:moveTo>
                <a:lnTo>
                  <a:pt x="230632" y="0"/>
                </a:lnTo>
                <a:lnTo>
                  <a:pt x="184153" y="4685"/>
                </a:lnTo>
                <a:lnTo>
                  <a:pt x="140862" y="18123"/>
                </a:lnTo>
                <a:lnTo>
                  <a:pt x="101686" y="39386"/>
                </a:lnTo>
                <a:lnTo>
                  <a:pt x="67552" y="67548"/>
                </a:lnTo>
                <a:lnTo>
                  <a:pt x="39389" y="101680"/>
                </a:lnTo>
                <a:lnTo>
                  <a:pt x="18125" y="140856"/>
                </a:lnTo>
                <a:lnTo>
                  <a:pt x="4685" y="184149"/>
                </a:lnTo>
                <a:lnTo>
                  <a:pt x="0" y="230632"/>
                </a:lnTo>
                <a:lnTo>
                  <a:pt x="0" y="1153160"/>
                </a:lnTo>
                <a:lnTo>
                  <a:pt x="4685" y="1199638"/>
                </a:lnTo>
                <a:lnTo>
                  <a:pt x="18125" y="1242929"/>
                </a:lnTo>
                <a:lnTo>
                  <a:pt x="39389" y="1282105"/>
                </a:lnTo>
                <a:lnTo>
                  <a:pt x="67552" y="1316239"/>
                </a:lnTo>
                <a:lnTo>
                  <a:pt x="101686" y="1344402"/>
                </a:lnTo>
                <a:lnTo>
                  <a:pt x="140862" y="1365666"/>
                </a:lnTo>
                <a:lnTo>
                  <a:pt x="184153" y="1379106"/>
                </a:lnTo>
                <a:lnTo>
                  <a:pt x="230632" y="1383792"/>
                </a:lnTo>
                <a:lnTo>
                  <a:pt x="1585976" y="1383792"/>
                </a:lnTo>
                <a:lnTo>
                  <a:pt x="1632458" y="1379106"/>
                </a:lnTo>
                <a:lnTo>
                  <a:pt x="1675751" y="1365666"/>
                </a:lnTo>
                <a:lnTo>
                  <a:pt x="1714927" y="1344402"/>
                </a:lnTo>
                <a:lnTo>
                  <a:pt x="1749059" y="1316239"/>
                </a:lnTo>
                <a:lnTo>
                  <a:pt x="1777221" y="1282105"/>
                </a:lnTo>
                <a:lnTo>
                  <a:pt x="1798484" y="1242929"/>
                </a:lnTo>
                <a:lnTo>
                  <a:pt x="1811922" y="1199638"/>
                </a:lnTo>
                <a:lnTo>
                  <a:pt x="1816608" y="1153160"/>
                </a:lnTo>
                <a:lnTo>
                  <a:pt x="1816608" y="230632"/>
                </a:lnTo>
                <a:lnTo>
                  <a:pt x="1811922" y="184149"/>
                </a:lnTo>
                <a:lnTo>
                  <a:pt x="1798484" y="140856"/>
                </a:lnTo>
                <a:lnTo>
                  <a:pt x="1777221" y="101680"/>
                </a:lnTo>
                <a:lnTo>
                  <a:pt x="1749059" y="67548"/>
                </a:lnTo>
                <a:lnTo>
                  <a:pt x="1714927" y="39386"/>
                </a:lnTo>
                <a:lnTo>
                  <a:pt x="1675751" y="18123"/>
                </a:lnTo>
                <a:lnTo>
                  <a:pt x="1632458" y="4685"/>
                </a:lnTo>
                <a:lnTo>
                  <a:pt x="1585976" y="0"/>
                </a:lnTo>
                <a:close/>
              </a:path>
            </a:pathLst>
          </a:custGeom>
          <a:solidFill>
            <a:srgbClr val="4471C4"/>
          </a:solidFill>
        </p:spPr>
        <p:txBody>
          <a:bodyPr wrap="square" lIns="0" tIns="0" rIns="0" bIns="0" rtlCol="0"/>
          <a:lstStyle/>
          <a:p>
            <a:endParaRPr/>
          </a:p>
        </p:txBody>
      </p:sp>
      <p:sp>
        <p:nvSpPr>
          <p:cNvPr id="14" name="object 14"/>
          <p:cNvSpPr/>
          <p:nvPr/>
        </p:nvSpPr>
        <p:spPr>
          <a:xfrm>
            <a:off x="430148" y="4577715"/>
            <a:ext cx="1816735" cy="1384300"/>
          </a:xfrm>
          <a:custGeom>
            <a:avLst/>
            <a:gdLst/>
            <a:ahLst/>
            <a:cxnLst/>
            <a:rect l="l" t="t" r="r" b="b"/>
            <a:pathLst>
              <a:path w="1816735" h="1384300">
                <a:moveTo>
                  <a:pt x="0" y="230632"/>
                </a:moveTo>
                <a:lnTo>
                  <a:pt x="4685" y="184149"/>
                </a:lnTo>
                <a:lnTo>
                  <a:pt x="18125" y="140856"/>
                </a:lnTo>
                <a:lnTo>
                  <a:pt x="39389" y="101680"/>
                </a:lnTo>
                <a:lnTo>
                  <a:pt x="67552" y="67548"/>
                </a:lnTo>
                <a:lnTo>
                  <a:pt x="101686" y="39386"/>
                </a:lnTo>
                <a:lnTo>
                  <a:pt x="140862" y="18123"/>
                </a:lnTo>
                <a:lnTo>
                  <a:pt x="184153" y="4685"/>
                </a:lnTo>
                <a:lnTo>
                  <a:pt x="230632" y="0"/>
                </a:lnTo>
                <a:lnTo>
                  <a:pt x="1585976" y="0"/>
                </a:lnTo>
                <a:lnTo>
                  <a:pt x="1632458" y="4685"/>
                </a:lnTo>
                <a:lnTo>
                  <a:pt x="1675751" y="18123"/>
                </a:lnTo>
                <a:lnTo>
                  <a:pt x="1714927" y="39386"/>
                </a:lnTo>
                <a:lnTo>
                  <a:pt x="1749059" y="67548"/>
                </a:lnTo>
                <a:lnTo>
                  <a:pt x="1777221" y="101680"/>
                </a:lnTo>
                <a:lnTo>
                  <a:pt x="1798484" y="140856"/>
                </a:lnTo>
                <a:lnTo>
                  <a:pt x="1811922" y="184149"/>
                </a:lnTo>
                <a:lnTo>
                  <a:pt x="1816608" y="230632"/>
                </a:lnTo>
                <a:lnTo>
                  <a:pt x="1816608" y="1153160"/>
                </a:lnTo>
                <a:lnTo>
                  <a:pt x="1811922" y="1199638"/>
                </a:lnTo>
                <a:lnTo>
                  <a:pt x="1798484" y="1242929"/>
                </a:lnTo>
                <a:lnTo>
                  <a:pt x="1777221" y="1282105"/>
                </a:lnTo>
                <a:lnTo>
                  <a:pt x="1749059" y="1316239"/>
                </a:lnTo>
                <a:lnTo>
                  <a:pt x="1714927" y="1344402"/>
                </a:lnTo>
                <a:lnTo>
                  <a:pt x="1675751" y="1365666"/>
                </a:lnTo>
                <a:lnTo>
                  <a:pt x="1632458" y="1379106"/>
                </a:lnTo>
                <a:lnTo>
                  <a:pt x="1585976" y="1383792"/>
                </a:lnTo>
                <a:lnTo>
                  <a:pt x="230632" y="1383792"/>
                </a:lnTo>
                <a:lnTo>
                  <a:pt x="184153" y="1379106"/>
                </a:lnTo>
                <a:lnTo>
                  <a:pt x="140862" y="1365666"/>
                </a:lnTo>
                <a:lnTo>
                  <a:pt x="101686" y="1344402"/>
                </a:lnTo>
                <a:lnTo>
                  <a:pt x="67552" y="1316239"/>
                </a:lnTo>
                <a:lnTo>
                  <a:pt x="39389" y="1282105"/>
                </a:lnTo>
                <a:lnTo>
                  <a:pt x="18125" y="1242929"/>
                </a:lnTo>
                <a:lnTo>
                  <a:pt x="4685" y="1199638"/>
                </a:lnTo>
                <a:lnTo>
                  <a:pt x="0" y="1153160"/>
                </a:lnTo>
                <a:lnTo>
                  <a:pt x="0" y="230632"/>
                </a:lnTo>
                <a:close/>
              </a:path>
            </a:pathLst>
          </a:custGeom>
          <a:ln w="16002">
            <a:solidFill>
              <a:srgbClr val="FFFFFF"/>
            </a:solidFill>
          </a:ln>
        </p:spPr>
        <p:txBody>
          <a:bodyPr wrap="square" lIns="0" tIns="0" rIns="0" bIns="0" rtlCol="0"/>
          <a:lstStyle/>
          <a:p>
            <a:endParaRPr/>
          </a:p>
        </p:txBody>
      </p:sp>
      <p:sp>
        <p:nvSpPr>
          <p:cNvPr id="15" name="object 15"/>
          <p:cNvSpPr txBox="1"/>
          <p:nvPr/>
        </p:nvSpPr>
        <p:spPr>
          <a:xfrm>
            <a:off x="702818" y="5098033"/>
            <a:ext cx="127127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1F5F"/>
                </a:solidFill>
                <a:latin typeface="Arial"/>
                <a:cs typeface="Arial"/>
              </a:rPr>
              <a:t>Regression</a:t>
            </a:r>
            <a:endParaRPr sz="1800" dirty="0">
              <a:latin typeface="Arial"/>
              <a:cs typeface="Arial"/>
            </a:endParaRPr>
          </a:p>
        </p:txBody>
      </p:sp>
      <p:sp>
        <p:nvSpPr>
          <p:cNvPr id="16" name="object 16"/>
          <p:cNvSpPr/>
          <p:nvPr/>
        </p:nvSpPr>
        <p:spPr>
          <a:xfrm>
            <a:off x="5793866" y="2972180"/>
            <a:ext cx="1258570" cy="1152525"/>
          </a:xfrm>
          <a:custGeom>
            <a:avLst/>
            <a:gdLst/>
            <a:ahLst/>
            <a:cxnLst/>
            <a:rect l="l" t="t" r="r" b="b"/>
            <a:pathLst>
              <a:path w="1258570" h="1152525">
                <a:moveTo>
                  <a:pt x="629031" y="0"/>
                </a:moveTo>
                <a:lnTo>
                  <a:pt x="579880" y="1733"/>
                </a:lnTo>
                <a:lnTo>
                  <a:pt x="531762" y="6847"/>
                </a:lnTo>
                <a:lnTo>
                  <a:pt x="484818" y="15215"/>
                </a:lnTo>
                <a:lnTo>
                  <a:pt x="439187" y="26708"/>
                </a:lnTo>
                <a:lnTo>
                  <a:pt x="395009" y="41197"/>
                </a:lnTo>
                <a:lnTo>
                  <a:pt x="352425" y="58556"/>
                </a:lnTo>
                <a:lnTo>
                  <a:pt x="311573" y="78655"/>
                </a:lnTo>
                <a:lnTo>
                  <a:pt x="272594" y="101366"/>
                </a:lnTo>
                <a:lnTo>
                  <a:pt x="235629" y="126563"/>
                </a:lnTo>
                <a:lnTo>
                  <a:pt x="200816" y="154115"/>
                </a:lnTo>
                <a:lnTo>
                  <a:pt x="168296" y="183896"/>
                </a:lnTo>
                <a:lnTo>
                  <a:pt x="138209" y="215777"/>
                </a:lnTo>
                <a:lnTo>
                  <a:pt x="110695" y="249629"/>
                </a:lnTo>
                <a:lnTo>
                  <a:pt x="85894" y="285326"/>
                </a:lnTo>
                <a:lnTo>
                  <a:pt x="63945" y="322739"/>
                </a:lnTo>
                <a:lnTo>
                  <a:pt x="44989" y="361739"/>
                </a:lnTo>
                <a:lnTo>
                  <a:pt x="29166" y="402199"/>
                </a:lnTo>
                <a:lnTo>
                  <a:pt x="16616" y="443990"/>
                </a:lnTo>
                <a:lnTo>
                  <a:pt x="7478" y="486985"/>
                </a:lnTo>
                <a:lnTo>
                  <a:pt x="1892" y="531055"/>
                </a:lnTo>
                <a:lnTo>
                  <a:pt x="0" y="576072"/>
                </a:lnTo>
                <a:lnTo>
                  <a:pt x="1892" y="621088"/>
                </a:lnTo>
                <a:lnTo>
                  <a:pt x="7478" y="665158"/>
                </a:lnTo>
                <a:lnTo>
                  <a:pt x="16616" y="708153"/>
                </a:lnTo>
                <a:lnTo>
                  <a:pt x="29166" y="749944"/>
                </a:lnTo>
                <a:lnTo>
                  <a:pt x="44989" y="790404"/>
                </a:lnTo>
                <a:lnTo>
                  <a:pt x="63945" y="829404"/>
                </a:lnTo>
                <a:lnTo>
                  <a:pt x="85894" y="866817"/>
                </a:lnTo>
                <a:lnTo>
                  <a:pt x="110695" y="902514"/>
                </a:lnTo>
                <a:lnTo>
                  <a:pt x="138209" y="936366"/>
                </a:lnTo>
                <a:lnTo>
                  <a:pt x="168296" y="968247"/>
                </a:lnTo>
                <a:lnTo>
                  <a:pt x="200816" y="998028"/>
                </a:lnTo>
                <a:lnTo>
                  <a:pt x="235629" y="1025580"/>
                </a:lnTo>
                <a:lnTo>
                  <a:pt x="272594" y="1050777"/>
                </a:lnTo>
                <a:lnTo>
                  <a:pt x="311573" y="1073488"/>
                </a:lnTo>
                <a:lnTo>
                  <a:pt x="352425" y="1093587"/>
                </a:lnTo>
                <a:lnTo>
                  <a:pt x="395009" y="1110946"/>
                </a:lnTo>
                <a:lnTo>
                  <a:pt x="439187" y="1125435"/>
                </a:lnTo>
                <a:lnTo>
                  <a:pt x="484818" y="1136928"/>
                </a:lnTo>
                <a:lnTo>
                  <a:pt x="531762" y="1145296"/>
                </a:lnTo>
                <a:lnTo>
                  <a:pt x="579880" y="1150410"/>
                </a:lnTo>
                <a:lnTo>
                  <a:pt x="629031" y="1152144"/>
                </a:lnTo>
                <a:lnTo>
                  <a:pt x="678181" y="1150410"/>
                </a:lnTo>
                <a:lnTo>
                  <a:pt x="726299" y="1145296"/>
                </a:lnTo>
                <a:lnTo>
                  <a:pt x="773243" y="1136928"/>
                </a:lnTo>
                <a:lnTo>
                  <a:pt x="818874" y="1125435"/>
                </a:lnTo>
                <a:lnTo>
                  <a:pt x="863052" y="1110946"/>
                </a:lnTo>
                <a:lnTo>
                  <a:pt x="905637" y="1093587"/>
                </a:lnTo>
                <a:lnTo>
                  <a:pt x="946488" y="1073488"/>
                </a:lnTo>
                <a:lnTo>
                  <a:pt x="985467" y="1050777"/>
                </a:lnTo>
                <a:lnTo>
                  <a:pt x="1022432" y="1025580"/>
                </a:lnTo>
                <a:lnTo>
                  <a:pt x="1057245" y="998028"/>
                </a:lnTo>
                <a:lnTo>
                  <a:pt x="1089765" y="968247"/>
                </a:lnTo>
                <a:lnTo>
                  <a:pt x="1119852" y="936366"/>
                </a:lnTo>
                <a:lnTo>
                  <a:pt x="1147366" y="902514"/>
                </a:lnTo>
                <a:lnTo>
                  <a:pt x="1172167" y="866817"/>
                </a:lnTo>
                <a:lnTo>
                  <a:pt x="1194116" y="829404"/>
                </a:lnTo>
                <a:lnTo>
                  <a:pt x="1213072" y="790404"/>
                </a:lnTo>
                <a:lnTo>
                  <a:pt x="1228895" y="749944"/>
                </a:lnTo>
                <a:lnTo>
                  <a:pt x="1241445" y="708153"/>
                </a:lnTo>
                <a:lnTo>
                  <a:pt x="1250583" y="665158"/>
                </a:lnTo>
                <a:lnTo>
                  <a:pt x="1256169" y="621088"/>
                </a:lnTo>
                <a:lnTo>
                  <a:pt x="1258062" y="576072"/>
                </a:lnTo>
                <a:lnTo>
                  <a:pt x="1256169" y="531055"/>
                </a:lnTo>
                <a:lnTo>
                  <a:pt x="1250583" y="486985"/>
                </a:lnTo>
                <a:lnTo>
                  <a:pt x="1241445" y="443990"/>
                </a:lnTo>
                <a:lnTo>
                  <a:pt x="1228895" y="402199"/>
                </a:lnTo>
                <a:lnTo>
                  <a:pt x="1213072" y="361739"/>
                </a:lnTo>
                <a:lnTo>
                  <a:pt x="1194116" y="322739"/>
                </a:lnTo>
                <a:lnTo>
                  <a:pt x="1172167" y="285326"/>
                </a:lnTo>
                <a:lnTo>
                  <a:pt x="1147366" y="249629"/>
                </a:lnTo>
                <a:lnTo>
                  <a:pt x="1119852" y="215777"/>
                </a:lnTo>
                <a:lnTo>
                  <a:pt x="1089765" y="183896"/>
                </a:lnTo>
                <a:lnTo>
                  <a:pt x="1057245" y="154115"/>
                </a:lnTo>
                <a:lnTo>
                  <a:pt x="1022432" y="126563"/>
                </a:lnTo>
                <a:lnTo>
                  <a:pt x="985467" y="101366"/>
                </a:lnTo>
                <a:lnTo>
                  <a:pt x="946488" y="78655"/>
                </a:lnTo>
                <a:lnTo>
                  <a:pt x="905637" y="58556"/>
                </a:lnTo>
                <a:lnTo>
                  <a:pt x="863052" y="41197"/>
                </a:lnTo>
                <a:lnTo>
                  <a:pt x="818874" y="26708"/>
                </a:lnTo>
                <a:lnTo>
                  <a:pt x="773243" y="15215"/>
                </a:lnTo>
                <a:lnTo>
                  <a:pt x="726299" y="6847"/>
                </a:lnTo>
                <a:lnTo>
                  <a:pt x="678181" y="1733"/>
                </a:lnTo>
                <a:lnTo>
                  <a:pt x="629031" y="0"/>
                </a:lnTo>
                <a:close/>
              </a:path>
            </a:pathLst>
          </a:custGeom>
          <a:solidFill>
            <a:srgbClr val="EC7C30"/>
          </a:solidFill>
        </p:spPr>
        <p:txBody>
          <a:bodyPr wrap="square" lIns="0" tIns="0" rIns="0" bIns="0" rtlCol="0"/>
          <a:lstStyle/>
          <a:p>
            <a:endParaRPr/>
          </a:p>
        </p:txBody>
      </p:sp>
      <p:sp>
        <p:nvSpPr>
          <p:cNvPr id="17" name="object 17"/>
          <p:cNvSpPr txBox="1"/>
          <p:nvPr/>
        </p:nvSpPr>
        <p:spPr>
          <a:xfrm>
            <a:off x="6002273" y="3206241"/>
            <a:ext cx="841375" cy="648335"/>
          </a:xfrm>
          <a:prstGeom prst="rect">
            <a:avLst/>
          </a:prstGeom>
        </p:spPr>
        <p:txBody>
          <a:bodyPr vert="horz" wrap="square" lIns="0" tIns="43815" rIns="0" bIns="0" rtlCol="0">
            <a:spAutoFit/>
          </a:bodyPr>
          <a:lstStyle/>
          <a:p>
            <a:pPr marL="12700" marR="5080" indent="1270" algn="ctr">
              <a:lnSpc>
                <a:spcPct val="86200"/>
              </a:lnSpc>
              <a:spcBef>
                <a:spcPts val="345"/>
              </a:spcBef>
            </a:pPr>
            <a:r>
              <a:rPr sz="1500" dirty="0">
                <a:latin typeface="Arial"/>
                <a:cs typeface="Arial"/>
              </a:rPr>
              <a:t>Input  </a:t>
            </a:r>
            <a:r>
              <a:rPr sz="1500" spc="-5" dirty="0">
                <a:latin typeface="Arial"/>
                <a:cs typeface="Arial"/>
              </a:rPr>
              <a:t>variabl</a:t>
            </a:r>
            <a:r>
              <a:rPr sz="1500" dirty="0">
                <a:latin typeface="Arial"/>
                <a:cs typeface="Arial"/>
              </a:rPr>
              <a:t>es,  X</a:t>
            </a:r>
            <a:endParaRPr sz="1500">
              <a:latin typeface="Arial"/>
              <a:cs typeface="Arial"/>
            </a:endParaRPr>
          </a:p>
        </p:txBody>
      </p:sp>
      <p:sp>
        <p:nvSpPr>
          <p:cNvPr id="18" name="object 18"/>
          <p:cNvSpPr/>
          <p:nvPr/>
        </p:nvSpPr>
        <p:spPr>
          <a:xfrm>
            <a:off x="6345682" y="4619116"/>
            <a:ext cx="153670" cy="163830"/>
          </a:xfrm>
          <a:custGeom>
            <a:avLst/>
            <a:gdLst/>
            <a:ahLst/>
            <a:cxnLst/>
            <a:rect l="l" t="t" r="r" b="b"/>
            <a:pathLst>
              <a:path w="153670" h="163829">
                <a:moveTo>
                  <a:pt x="153669" y="0"/>
                </a:moveTo>
                <a:lnTo>
                  <a:pt x="0" y="0"/>
                </a:lnTo>
                <a:lnTo>
                  <a:pt x="0" y="163448"/>
                </a:lnTo>
                <a:lnTo>
                  <a:pt x="153669" y="163448"/>
                </a:lnTo>
                <a:lnTo>
                  <a:pt x="153669" y="0"/>
                </a:lnTo>
                <a:close/>
              </a:path>
            </a:pathLst>
          </a:custGeom>
          <a:solidFill>
            <a:srgbClr val="EC7C30"/>
          </a:solidFill>
        </p:spPr>
        <p:txBody>
          <a:bodyPr wrap="square" lIns="0" tIns="0" rIns="0" bIns="0" rtlCol="0"/>
          <a:lstStyle/>
          <a:p>
            <a:endParaRPr/>
          </a:p>
        </p:txBody>
      </p:sp>
      <p:sp>
        <p:nvSpPr>
          <p:cNvPr id="19" name="object 19"/>
          <p:cNvSpPr/>
          <p:nvPr/>
        </p:nvSpPr>
        <p:spPr>
          <a:xfrm>
            <a:off x="6182614" y="4465446"/>
            <a:ext cx="480059" cy="153670"/>
          </a:xfrm>
          <a:custGeom>
            <a:avLst/>
            <a:gdLst/>
            <a:ahLst/>
            <a:cxnLst/>
            <a:rect l="l" t="t" r="r" b="b"/>
            <a:pathLst>
              <a:path w="480059" h="153670">
                <a:moveTo>
                  <a:pt x="479806" y="0"/>
                </a:moveTo>
                <a:lnTo>
                  <a:pt x="0" y="0"/>
                </a:lnTo>
                <a:lnTo>
                  <a:pt x="0" y="153669"/>
                </a:lnTo>
                <a:lnTo>
                  <a:pt x="479806" y="153669"/>
                </a:lnTo>
                <a:lnTo>
                  <a:pt x="479806" y="0"/>
                </a:lnTo>
                <a:close/>
              </a:path>
            </a:pathLst>
          </a:custGeom>
          <a:solidFill>
            <a:srgbClr val="EC7C30"/>
          </a:solidFill>
        </p:spPr>
        <p:txBody>
          <a:bodyPr wrap="square" lIns="0" tIns="0" rIns="0" bIns="0" rtlCol="0"/>
          <a:lstStyle/>
          <a:p>
            <a:endParaRPr/>
          </a:p>
        </p:txBody>
      </p:sp>
      <p:sp>
        <p:nvSpPr>
          <p:cNvPr id="20" name="object 20"/>
          <p:cNvSpPr/>
          <p:nvPr/>
        </p:nvSpPr>
        <p:spPr>
          <a:xfrm>
            <a:off x="6345682" y="4301997"/>
            <a:ext cx="153670" cy="163830"/>
          </a:xfrm>
          <a:custGeom>
            <a:avLst/>
            <a:gdLst/>
            <a:ahLst/>
            <a:cxnLst/>
            <a:rect l="l" t="t" r="r" b="b"/>
            <a:pathLst>
              <a:path w="153670" h="163829">
                <a:moveTo>
                  <a:pt x="153669" y="0"/>
                </a:moveTo>
                <a:lnTo>
                  <a:pt x="0" y="0"/>
                </a:lnTo>
                <a:lnTo>
                  <a:pt x="0" y="163449"/>
                </a:lnTo>
                <a:lnTo>
                  <a:pt x="153669" y="163449"/>
                </a:lnTo>
                <a:lnTo>
                  <a:pt x="153669" y="0"/>
                </a:lnTo>
                <a:close/>
              </a:path>
            </a:pathLst>
          </a:custGeom>
          <a:solidFill>
            <a:srgbClr val="EC7C30"/>
          </a:solidFill>
        </p:spPr>
        <p:txBody>
          <a:bodyPr wrap="square" lIns="0" tIns="0" rIns="0" bIns="0" rtlCol="0"/>
          <a:lstStyle/>
          <a:p>
            <a:endParaRPr/>
          </a:p>
        </p:txBody>
      </p:sp>
      <p:sp>
        <p:nvSpPr>
          <p:cNvPr id="21" name="object 21"/>
          <p:cNvSpPr/>
          <p:nvPr/>
        </p:nvSpPr>
        <p:spPr>
          <a:xfrm>
            <a:off x="5793866" y="4961001"/>
            <a:ext cx="1258570" cy="1153160"/>
          </a:xfrm>
          <a:custGeom>
            <a:avLst/>
            <a:gdLst/>
            <a:ahLst/>
            <a:cxnLst/>
            <a:rect l="l" t="t" r="r" b="b"/>
            <a:pathLst>
              <a:path w="1258570" h="1153160">
                <a:moveTo>
                  <a:pt x="629031" y="0"/>
                </a:moveTo>
                <a:lnTo>
                  <a:pt x="579880" y="1734"/>
                </a:lnTo>
                <a:lnTo>
                  <a:pt x="531762" y="6851"/>
                </a:lnTo>
                <a:lnTo>
                  <a:pt x="484818" y="15223"/>
                </a:lnTo>
                <a:lnTo>
                  <a:pt x="439187" y="26722"/>
                </a:lnTo>
                <a:lnTo>
                  <a:pt x="395009" y="41219"/>
                </a:lnTo>
                <a:lnTo>
                  <a:pt x="352425" y="58587"/>
                </a:lnTo>
                <a:lnTo>
                  <a:pt x="311573" y="78697"/>
                </a:lnTo>
                <a:lnTo>
                  <a:pt x="272594" y="101422"/>
                </a:lnTo>
                <a:lnTo>
                  <a:pt x="235629" y="126633"/>
                </a:lnTo>
                <a:lnTo>
                  <a:pt x="200816" y="154201"/>
                </a:lnTo>
                <a:lnTo>
                  <a:pt x="168296" y="184000"/>
                </a:lnTo>
                <a:lnTo>
                  <a:pt x="138209" y="215901"/>
                </a:lnTo>
                <a:lnTo>
                  <a:pt x="110695" y="249775"/>
                </a:lnTo>
                <a:lnTo>
                  <a:pt x="85894" y="285496"/>
                </a:lnTo>
                <a:lnTo>
                  <a:pt x="63945" y="322933"/>
                </a:lnTo>
                <a:lnTo>
                  <a:pt x="44989" y="361960"/>
                </a:lnTo>
                <a:lnTo>
                  <a:pt x="29166" y="402448"/>
                </a:lnTo>
                <a:lnTo>
                  <a:pt x="16616" y="444270"/>
                </a:lnTo>
                <a:lnTo>
                  <a:pt x="7478" y="487297"/>
                </a:lnTo>
                <a:lnTo>
                  <a:pt x="1892" y="531400"/>
                </a:lnTo>
                <a:lnTo>
                  <a:pt x="0" y="576453"/>
                </a:lnTo>
                <a:lnTo>
                  <a:pt x="1892" y="621502"/>
                </a:lnTo>
                <a:lnTo>
                  <a:pt x="7478" y="665603"/>
                </a:lnTo>
                <a:lnTo>
                  <a:pt x="16616" y="708627"/>
                </a:lnTo>
                <a:lnTo>
                  <a:pt x="29166" y="750447"/>
                </a:lnTo>
                <a:lnTo>
                  <a:pt x="44989" y="790934"/>
                </a:lnTo>
                <a:lnTo>
                  <a:pt x="63945" y="829961"/>
                </a:lnTo>
                <a:lnTo>
                  <a:pt x="85894" y="867398"/>
                </a:lnTo>
                <a:lnTo>
                  <a:pt x="110695" y="903118"/>
                </a:lnTo>
                <a:lnTo>
                  <a:pt x="138209" y="936993"/>
                </a:lnTo>
                <a:lnTo>
                  <a:pt x="168296" y="968895"/>
                </a:lnTo>
                <a:lnTo>
                  <a:pt x="200816" y="998695"/>
                </a:lnTo>
                <a:lnTo>
                  <a:pt x="235629" y="1026264"/>
                </a:lnTo>
                <a:lnTo>
                  <a:pt x="272594" y="1051476"/>
                </a:lnTo>
                <a:lnTo>
                  <a:pt x="311573" y="1074202"/>
                </a:lnTo>
                <a:lnTo>
                  <a:pt x="352425" y="1094314"/>
                </a:lnTo>
                <a:lnTo>
                  <a:pt x="395009" y="1111683"/>
                </a:lnTo>
                <a:lnTo>
                  <a:pt x="439187" y="1126181"/>
                </a:lnTo>
                <a:lnTo>
                  <a:pt x="484818" y="1137681"/>
                </a:lnTo>
                <a:lnTo>
                  <a:pt x="531762" y="1146054"/>
                </a:lnTo>
                <a:lnTo>
                  <a:pt x="579880" y="1151171"/>
                </a:lnTo>
                <a:lnTo>
                  <a:pt x="629031" y="1152906"/>
                </a:lnTo>
                <a:lnTo>
                  <a:pt x="678181" y="1151171"/>
                </a:lnTo>
                <a:lnTo>
                  <a:pt x="726299" y="1146054"/>
                </a:lnTo>
                <a:lnTo>
                  <a:pt x="773243" y="1137681"/>
                </a:lnTo>
                <a:lnTo>
                  <a:pt x="818874" y="1126181"/>
                </a:lnTo>
                <a:lnTo>
                  <a:pt x="863052" y="1111683"/>
                </a:lnTo>
                <a:lnTo>
                  <a:pt x="905637" y="1094314"/>
                </a:lnTo>
                <a:lnTo>
                  <a:pt x="946488" y="1074202"/>
                </a:lnTo>
                <a:lnTo>
                  <a:pt x="985467" y="1051476"/>
                </a:lnTo>
                <a:lnTo>
                  <a:pt x="1022432" y="1026264"/>
                </a:lnTo>
                <a:lnTo>
                  <a:pt x="1057245" y="998695"/>
                </a:lnTo>
                <a:lnTo>
                  <a:pt x="1089765" y="968895"/>
                </a:lnTo>
                <a:lnTo>
                  <a:pt x="1119852" y="936993"/>
                </a:lnTo>
                <a:lnTo>
                  <a:pt x="1147366" y="903118"/>
                </a:lnTo>
                <a:lnTo>
                  <a:pt x="1172167" y="867398"/>
                </a:lnTo>
                <a:lnTo>
                  <a:pt x="1194116" y="829961"/>
                </a:lnTo>
                <a:lnTo>
                  <a:pt x="1213072" y="790934"/>
                </a:lnTo>
                <a:lnTo>
                  <a:pt x="1228895" y="750447"/>
                </a:lnTo>
                <a:lnTo>
                  <a:pt x="1241445" y="708627"/>
                </a:lnTo>
                <a:lnTo>
                  <a:pt x="1250583" y="665603"/>
                </a:lnTo>
                <a:lnTo>
                  <a:pt x="1256169" y="621502"/>
                </a:lnTo>
                <a:lnTo>
                  <a:pt x="1258062" y="576453"/>
                </a:lnTo>
                <a:lnTo>
                  <a:pt x="1256169" y="531400"/>
                </a:lnTo>
                <a:lnTo>
                  <a:pt x="1250583" y="487297"/>
                </a:lnTo>
                <a:lnTo>
                  <a:pt x="1241445" y="444270"/>
                </a:lnTo>
                <a:lnTo>
                  <a:pt x="1228895" y="402448"/>
                </a:lnTo>
                <a:lnTo>
                  <a:pt x="1213072" y="361960"/>
                </a:lnTo>
                <a:lnTo>
                  <a:pt x="1194116" y="322933"/>
                </a:lnTo>
                <a:lnTo>
                  <a:pt x="1172167" y="285496"/>
                </a:lnTo>
                <a:lnTo>
                  <a:pt x="1147366" y="249775"/>
                </a:lnTo>
                <a:lnTo>
                  <a:pt x="1119852" y="215901"/>
                </a:lnTo>
                <a:lnTo>
                  <a:pt x="1089765" y="184000"/>
                </a:lnTo>
                <a:lnTo>
                  <a:pt x="1057245" y="154201"/>
                </a:lnTo>
                <a:lnTo>
                  <a:pt x="1022432" y="126633"/>
                </a:lnTo>
                <a:lnTo>
                  <a:pt x="985467" y="101422"/>
                </a:lnTo>
                <a:lnTo>
                  <a:pt x="946488" y="78697"/>
                </a:lnTo>
                <a:lnTo>
                  <a:pt x="905637" y="58587"/>
                </a:lnTo>
                <a:lnTo>
                  <a:pt x="863052" y="41219"/>
                </a:lnTo>
                <a:lnTo>
                  <a:pt x="818874" y="26722"/>
                </a:lnTo>
                <a:lnTo>
                  <a:pt x="773243" y="15223"/>
                </a:lnTo>
                <a:lnTo>
                  <a:pt x="726299" y="6851"/>
                </a:lnTo>
                <a:lnTo>
                  <a:pt x="678181" y="1734"/>
                </a:lnTo>
                <a:lnTo>
                  <a:pt x="629031" y="0"/>
                </a:lnTo>
                <a:close/>
              </a:path>
            </a:pathLst>
          </a:custGeom>
          <a:solidFill>
            <a:srgbClr val="C4816F"/>
          </a:solidFill>
        </p:spPr>
        <p:txBody>
          <a:bodyPr wrap="square" lIns="0" tIns="0" rIns="0" bIns="0" rtlCol="0"/>
          <a:lstStyle/>
          <a:p>
            <a:endParaRPr/>
          </a:p>
        </p:txBody>
      </p:sp>
      <p:sp>
        <p:nvSpPr>
          <p:cNvPr id="22" name="object 22"/>
          <p:cNvSpPr txBox="1"/>
          <p:nvPr/>
        </p:nvSpPr>
        <p:spPr>
          <a:xfrm>
            <a:off x="6050279" y="5195570"/>
            <a:ext cx="746125" cy="648335"/>
          </a:xfrm>
          <a:prstGeom prst="rect">
            <a:avLst/>
          </a:prstGeom>
        </p:spPr>
        <p:txBody>
          <a:bodyPr vert="horz" wrap="square" lIns="0" tIns="43815" rIns="0" bIns="0" rtlCol="0">
            <a:spAutoFit/>
          </a:bodyPr>
          <a:lstStyle/>
          <a:p>
            <a:pPr marL="12700" marR="5080" algn="ctr">
              <a:lnSpc>
                <a:spcPct val="86200"/>
              </a:lnSpc>
              <a:spcBef>
                <a:spcPts val="345"/>
              </a:spcBef>
            </a:pPr>
            <a:r>
              <a:rPr sz="1500" spc="-5" dirty="0">
                <a:latin typeface="Arial"/>
                <a:cs typeface="Arial"/>
              </a:rPr>
              <a:t>Output  variabl</a:t>
            </a:r>
            <a:r>
              <a:rPr sz="1500" dirty="0">
                <a:latin typeface="Arial"/>
                <a:cs typeface="Arial"/>
              </a:rPr>
              <a:t>e,  Y</a:t>
            </a:r>
            <a:endParaRPr sz="1500">
              <a:latin typeface="Arial"/>
              <a:cs typeface="Arial"/>
            </a:endParaRPr>
          </a:p>
        </p:txBody>
      </p:sp>
      <p:sp>
        <p:nvSpPr>
          <p:cNvPr id="23" name="object 23"/>
          <p:cNvSpPr/>
          <p:nvPr/>
        </p:nvSpPr>
        <p:spPr>
          <a:xfrm>
            <a:off x="7220711" y="4332732"/>
            <a:ext cx="358140" cy="419100"/>
          </a:xfrm>
          <a:custGeom>
            <a:avLst/>
            <a:gdLst/>
            <a:ahLst/>
            <a:cxnLst/>
            <a:rect l="l" t="t" r="r" b="b"/>
            <a:pathLst>
              <a:path w="358140" h="419100">
                <a:moveTo>
                  <a:pt x="179070" y="0"/>
                </a:moveTo>
                <a:lnTo>
                  <a:pt x="179070" y="83820"/>
                </a:lnTo>
                <a:lnTo>
                  <a:pt x="0" y="83820"/>
                </a:lnTo>
                <a:lnTo>
                  <a:pt x="0" y="335280"/>
                </a:lnTo>
                <a:lnTo>
                  <a:pt x="179070" y="335280"/>
                </a:lnTo>
                <a:lnTo>
                  <a:pt x="179070" y="419100"/>
                </a:lnTo>
                <a:lnTo>
                  <a:pt x="358140" y="209550"/>
                </a:lnTo>
                <a:lnTo>
                  <a:pt x="179070" y="0"/>
                </a:lnTo>
                <a:close/>
              </a:path>
            </a:pathLst>
          </a:custGeom>
          <a:solidFill>
            <a:srgbClr val="A4A4A4"/>
          </a:solidFill>
        </p:spPr>
        <p:txBody>
          <a:bodyPr wrap="square" lIns="0" tIns="0" rIns="0" bIns="0" rtlCol="0"/>
          <a:lstStyle/>
          <a:p>
            <a:endParaRPr/>
          </a:p>
        </p:txBody>
      </p:sp>
      <p:sp>
        <p:nvSpPr>
          <p:cNvPr id="24" name="object 24"/>
          <p:cNvSpPr/>
          <p:nvPr/>
        </p:nvSpPr>
        <p:spPr>
          <a:xfrm>
            <a:off x="7727822" y="3415665"/>
            <a:ext cx="2254250" cy="2254250"/>
          </a:xfrm>
          <a:custGeom>
            <a:avLst/>
            <a:gdLst/>
            <a:ahLst/>
            <a:cxnLst/>
            <a:rect l="l" t="t" r="r" b="b"/>
            <a:pathLst>
              <a:path w="2254250" h="2254250">
                <a:moveTo>
                  <a:pt x="1126998" y="0"/>
                </a:moveTo>
                <a:lnTo>
                  <a:pt x="1079357" y="988"/>
                </a:lnTo>
                <a:lnTo>
                  <a:pt x="1032221" y="3928"/>
                </a:lnTo>
                <a:lnTo>
                  <a:pt x="985629" y="8780"/>
                </a:lnTo>
                <a:lnTo>
                  <a:pt x="939618" y="15506"/>
                </a:lnTo>
                <a:lnTo>
                  <a:pt x="894229" y="24065"/>
                </a:lnTo>
                <a:lnTo>
                  <a:pt x="849500" y="34419"/>
                </a:lnTo>
                <a:lnTo>
                  <a:pt x="805471" y="46529"/>
                </a:lnTo>
                <a:lnTo>
                  <a:pt x="762181" y="60355"/>
                </a:lnTo>
                <a:lnTo>
                  <a:pt x="719668" y="75859"/>
                </a:lnTo>
                <a:lnTo>
                  <a:pt x="677973" y="93001"/>
                </a:lnTo>
                <a:lnTo>
                  <a:pt x="637133" y="111743"/>
                </a:lnTo>
                <a:lnTo>
                  <a:pt x="597189" y="132044"/>
                </a:lnTo>
                <a:lnTo>
                  <a:pt x="558179" y="153867"/>
                </a:lnTo>
                <a:lnTo>
                  <a:pt x="520142" y="177172"/>
                </a:lnTo>
                <a:lnTo>
                  <a:pt x="483118" y="201919"/>
                </a:lnTo>
                <a:lnTo>
                  <a:pt x="447145" y="228070"/>
                </a:lnTo>
                <a:lnTo>
                  <a:pt x="412264" y="255586"/>
                </a:lnTo>
                <a:lnTo>
                  <a:pt x="378512" y="284427"/>
                </a:lnTo>
                <a:lnTo>
                  <a:pt x="345929" y="314554"/>
                </a:lnTo>
                <a:lnTo>
                  <a:pt x="314554" y="345929"/>
                </a:lnTo>
                <a:lnTo>
                  <a:pt x="284427" y="378512"/>
                </a:lnTo>
                <a:lnTo>
                  <a:pt x="255586" y="412264"/>
                </a:lnTo>
                <a:lnTo>
                  <a:pt x="228070" y="447145"/>
                </a:lnTo>
                <a:lnTo>
                  <a:pt x="201919" y="483118"/>
                </a:lnTo>
                <a:lnTo>
                  <a:pt x="177172" y="520142"/>
                </a:lnTo>
                <a:lnTo>
                  <a:pt x="153867" y="558179"/>
                </a:lnTo>
                <a:lnTo>
                  <a:pt x="132044" y="597189"/>
                </a:lnTo>
                <a:lnTo>
                  <a:pt x="111743" y="637133"/>
                </a:lnTo>
                <a:lnTo>
                  <a:pt x="93001" y="677973"/>
                </a:lnTo>
                <a:lnTo>
                  <a:pt x="75859" y="719668"/>
                </a:lnTo>
                <a:lnTo>
                  <a:pt x="60355" y="762181"/>
                </a:lnTo>
                <a:lnTo>
                  <a:pt x="46529" y="805471"/>
                </a:lnTo>
                <a:lnTo>
                  <a:pt x="34419" y="849500"/>
                </a:lnTo>
                <a:lnTo>
                  <a:pt x="24065" y="894229"/>
                </a:lnTo>
                <a:lnTo>
                  <a:pt x="15506" y="939618"/>
                </a:lnTo>
                <a:lnTo>
                  <a:pt x="8780" y="985629"/>
                </a:lnTo>
                <a:lnTo>
                  <a:pt x="3928" y="1032221"/>
                </a:lnTo>
                <a:lnTo>
                  <a:pt x="988" y="1079357"/>
                </a:lnTo>
                <a:lnTo>
                  <a:pt x="0" y="1126998"/>
                </a:lnTo>
                <a:lnTo>
                  <a:pt x="988" y="1174638"/>
                </a:lnTo>
                <a:lnTo>
                  <a:pt x="3928" y="1221774"/>
                </a:lnTo>
                <a:lnTo>
                  <a:pt x="8780" y="1268366"/>
                </a:lnTo>
                <a:lnTo>
                  <a:pt x="15506" y="1314377"/>
                </a:lnTo>
                <a:lnTo>
                  <a:pt x="24065" y="1359766"/>
                </a:lnTo>
                <a:lnTo>
                  <a:pt x="34419" y="1404495"/>
                </a:lnTo>
                <a:lnTo>
                  <a:pt x="46529" y="1448524"/>
                </a:lnTo>
                <a:lnTo>
                  <a:pt x="60355" y="1491814"/>
                </a:lnTo>
                <a:lnTo>
                  <a:pt x="75859" y="1534327"/>
                </a:lnTo>
                <a:lnTo>
                  <a:pt x="93001" y="1576022"/>
                </a:lnTo>
                <a:lnTo>
                  <a:pt x="111743" y="1616862"/>
                </a:lnTo>
                <a:lnTo>
                  <a:pt x="132044" y="1656806"/>
                </a:lnTo>
                <a:lnTo>
                  <a:pt x="153867" y="1695816"/>
                </a:lnTo>
                <a:lnTo>
                  <a:pt x="177172" y="1733853"/>
                </a:lnTo>
                <a:lnTo>
                  <a:pt x="201919" y="1770877"/>
                </a:lnTo>
                <a:lnTo>
                  <a:pt x="228070" y="1806850"/>
                </a:lnTo>
                <a:lnTo>
                  <a:pt x="255586" y="1841731"/>
                </a:lnTo>
                <a:lnTo>
                  <a:pt x="284427" y="1875483"/>
                </a:lnTo>
                <a:lnTo>
                  <a:pt x="314554" y="1908066"/>
                </a:lnTo>
                <a:lnTo>
                  <a:pt x="345929" y="1939441"/>
                </a:lnTo>
                <a:lnTo>
                  <a:pt x="378512" y="1969568"/>
                </a:lnTo>
                <a:lnTo>
                  <a:pt x="412264" y="1998409"/>
                </a:lnTo>
                <a:lnTo>
                  <a:pt x="447145" y="2025925"/>
                </a:lnTo>
                <a:lnTo>
                  <a:pt x="483118" y="2052076"/>
                </a:lnTo>
                <a:lnTo>
                  <a:pt x="520142" y="2076823"/>
                </a:lnTo>
                <a:lnTo>
                  <a:pt x="558179" y="2100128"/>
                </a:lnTo>
                <a:lnTo>
                  <a:pt x="597189" y="2121951"/>
                </a:lnTo>
                <a:lnTo>
                  <a:pt x="637133" y="2142252"/>
                </a:lnTo>
                <a:lnTo>
                  <a:pt x="677973" y="2160994"/>
                </a:lnTo>
                <a:lnTo>
                  <a:pt x="719668" y="2178136"/>
                </a:lnTo>
                <a:lnTo>
                  <a:pt x="762181" y="2193640"/>
                </a:lnTo>
                <a:lnTo>
                  <a:pt x="805471" y="2207466"/>
                </a:lnTo>
                <a:lnTo>
                  <a:pt x="849500" y="2219576"/>
                </a:lnTo>
                <a:lnTo>
                  <a:pt x="894229" y="2229930"/>
                </a:lnTo>
                <a:lnTo>
                  <a:pt x="939618" y="2238489"/>
                </a:lnTo>
                <a:lnTo>
                  <a:pt x="985629" y="2245215"/>
                </a:lnTo>
                <a:lnTo>
                  <a:pt x="1032221" y="2250067"/>
                </a:lnTo>
                <a:lnTo>
                  <a:pt x="1079357" y="2253007"/>
                </a:lnTo>
                <a:lnTo>
                  <a:pt x="1126998" y="2253996"/>
                </a:lnTo>
                <a:lnTo>
                  <a:pt x="1174638" y="2253007"/>
                </a:lnTo>
                <a:lnTo>
                  <a:pt x="1221774" y="2250067"/>
                </a:lnTo>
                <a:lnTo>
                  <a:pt x="1268366" y="2245215"/>
                </a:lnTo>
                <a:lnTo>
                  <a:pt x="1314377" y="2238489"/>
                </a:lnTo>
                <a:lnTo>
                  <a:pt x="1359766" y="2229930"/>
                </a:lnTo>
                <a:lnTo>
                  <a:pt x="1404495" y="2219576"/>
                </a:lnTo>
                <a:lnTo>
                  <a:pt x="1448524" y="2207466"/>
                </a:lnTo>
                <a:lnTo>
                  <a:pt x="1491814" y="2193640"/>
                </a:lnTo>
                <a:lnTo>
                  <a:pt x="1534327" y="2178136"/>
                </a:lnTo>
                <a:lnTo>
                  <a:pt x="1576022" y="2160994"/>
                </a:lnTo>
                <a:lnTo>
                  <a:pt x="1616862" y="2142252"/>
                </a:lnTo>
                <a:lnTo>
                  <a:pt x="1656806" y="2121951"/>
                </a:lnTo>
                <a:lnTo>
                  <a:pt x="1695816" y="2100128"/>
                </a:lnTo>
                <a:lnTo>
                  <a:pt x="1733853" y="2076823"/>
                </a:lnTo>
                <a:lnTo>
                  <a:pt x="1770877" y="2052076"/>
                </a:lnTo>
                <a:lnTo>
                  <a:pt x="1806850" y="2025925"/>
                </a:lnTo>
                <a:lnTo>
                  <a:pt x="1841731" y="1998409"/>
                </a:lnTo>
                <a:lnTo>
                  <a:pt x="1875483" y="1969568"/>
                </a:lnTo>
                <a:lnTo>
                  <a:pt x="1908066" y="1939441"/>
                </a:lnTo>
                <a:lnTo>
                  <a:pt x="1939441" y="1908066"/>
                </a:lnTo>
                <a:lnTo>
                  <a:pt x="1969568" y="1875483"/>
                </a:lnTo>
                <a:lnTo>
                  <a:pt x="1998409" y="1841731"/>
                </a:lnTo>
                <a:lnTo>
                  <a:pt x="2025925" y="1806850"/>
                </a:lnTo>
                <a:lnTo>
                  <a:pt x="2052076" y="1770877"/>
                </a:lnTo>
                <a:lnTo>
                  <a:pt x="2076823" y="1733853"/>
                </a:lnTo>
                <a:lnTo>
                  <a:pt x="2100128" y="1695816"/>
                </a:lnTo>
                <a:lnTo>
                  <a:pt x="2121951" y="1656806"/>
                </a:lnTo>
                <a:lnTo>
                  <a:pt x="2142252" y="1616862"/>
                </a:lnTo>
                <a:lnTo>
                  <a:pt x="2160994" y="1576022"/>
                </a:lnTo>
                <a:lnTo>
                  <a:pt x="2178136" y="1534327"/>
                </a:lnTo>
                <a:lnTo>
                  <a:pt x="2193640" y="1491814"/>
                </a:lnTo>
                <a:lnTo>
                  <a:pt x="2207466" y="1448524"/>
                </a:lnTo>
                <a:lnTo>
                  <a:pt x="2219576" y="1404495"/>
                </a:lnTo>
                <a:lnTo>
                  <a:pt x="2229930" y="1359766"/>
                </a:lnTo>
                <a:lnTo>
                  <a:pt x="2238489" y="1314377"/>
                </a:lnTo>
                <a:lnTo>
                  <a:pt x="2245215" y="1268366"/>
                </a:lnTo>
                <a:lnTo>
                  <a:pt x="2250067" y="1221774"/>
                </a:lnTo>
                <a:lnTo>
                  <a:pt x="2253007" y="1174638"/>
                </a:lnTo>
                <a:lnTo>
                  <a:pt x="2253996" y="1126998"/>
                </a:lnTo>
                <a:lnTo>
                  <a:pt x="2253007" y="1079357"/>
                </a:lnTo>
                <a:lnTo>
                  <a:pt x="2250067" y="1032221"/>
                </a:lnTo>
                <a:lnTo>
                  <a:pt x="2245215" y="985629"/>
                </a:lnTo>
                <a:lnTo>
                  <a:pt x="2238489" y="939618"/>
                </a:lnTo>
                <a:lnTo>
                  <a:pt x="2229930" y="894229"/>
                </a:lnTo>
                <a:lnTo>
                  <a:pt x="2219576" y="849500"/>
                </a:lnTo>
                <a:lnTo>
                  <a:pt x="2207466" y="805471"/>
                </a:lnTo>
                <a:lnTo>
                  <a:pt x="2193640" y="762181"/>
                </a:lnTo>
                <a:lnTo>
                  <a:pt x="2178136" y="719668"/>
                </a:lnTo>
                <a:lnTo>
                  <a:pt x="2160994" y="677973"/>
                </a:lnTo>
                <a:lnTo>
                  <a:pt x="2142252" y="637133"/>
                </a:lnTo>
                <a:lnTo>
                  <a:pt x="2121951" y="597189"/>
                </a:lnTo>
                <a:lnTo>
                  <a:pt x="2100128" y="558179"/>
                </a:lnTo>
                <a:lnTo>
                  <a:pt x="2076823" y="520142"/>
                </a:lnTo>
                <a:lnTo>
                  <a:pt x="2052076" y="483118"/>
                </a:lnTo>
                <a:lnTo>
                  <a:pt x="2025925" y="447145"/>
                </a:lnTo>
                <a:lnTo>
                  <a:pt x="1998409" y="412264"/>
                </a:lnTo>
                <a:lnTo>
                  <a:pt x="1969568" y="378512"/>
                </a:lnTo>
                <a:lnTo>
                  <a:pt x="1939441" y="345929"/>
                </a:lnTo>
                <a:lnTo>
                  <a:pt x="1908066" y="314554"/>
                </a:lnTo>
                <a:lnTo>
                  <a:pt x="1875483" y="284427"/>
                </a:lnTo>
                <a:lnTo>
                  <a:pt x="1841731" y="255586"/>
                </a:lnTo>
                <a:lnTo>
                  <a:pt x="1806850" y="228070"/>
                </a:lnTo>
                <a:lnTo>
                  <a:pt x="1770877" y="201919"/>
                </a:lnTo>
                <a:lnTo>
                  <a:pt x="1733853" y="177172"/>
                </a:lnTo>
                <a:lnTo>
                  <a:pt x="1695816" y="153867"/>
                </a:lnTo>
                <a:lnTo>
                  <a:pt x="1656806" y="132044"/>
                </a:lnTo>
                <a:lnTo>
                  <a:pt x="1616862" y="111743"/>
                </a:lnTo>
                <a:lnTo>
                  <a:pt x="1576022" y="93001"/>
                </a:lnTo>
                <a:lnTo>
                  <a:pt x="1534327" y="75859"/>
                </a:lnTo>
                <a:lnTo>
                  <a:pt x="1491814" y="60355"/>
                </a:lnTo>
                <a:lnTo>
                  <a:pt x="1448524" y="46529"/>
                </a:lnTo>
                <a:lnTo>
                  <a:pt x="1404495" y="34419"/>
                </a:lnTo>
                <a:lnTo>
                  <a:pt x="1359766" y="24065"/>
                </a:lnTo>
                <a:lnTo>
                  <a:pt x="1314377" y="15506"/>
                </a:lnTo>
                <a:lnTo>
                  <a:pt x="1268366" y="8780"/>
                </a:lnTo>
                <a:lnTo>
                  <a:pt x="1221774" y="3928"/>
                </a:lnTo>
                <a:lnTo>
                  <a:pt x="1174638" y="988"/>
                </a:lnTo>
                <a:lnTo>
                  <a:pt x="1126998" y="0"/>
                </a:lnTo>
                <a:close/>
              </a:path>
            </a:pathLst>
          </a:custGeom>
          <a:solidFill>
            <a:srgbClr val="A4A4A4"/>
          </a:solidFill>
        </p:spPr>
        <p:txBody>
          <a:bodyPr wrap="square" lIns="0" tIns="0" rIns="0" bIns="0" rtlCol="0"/>
          <a:lstStyle/>
          <a:p>
            <a:endParaRPr/>
          </a:p>
        </p:txBody>
      </p:sp>
      <p:sp>
        <p:nvSpPr>
          <p:cNvPr id="25" name="object 25"/>
          <p:cNvSpPr txBox="1"/>
          <p:nvPr/>
        </p:nvSpPr>
        <p:spPr>
          <a:xfrm>
            <a:off x="8089645" y="3937000"/>
            <a:ext cx="1530985" cy="1147445"/>
          </a:xfrm>
          <a:prstGeom prst="rect">
            <a:avLst/>
          </a:prstGeom>
        </p:spPr>
        <p:txBody>
          <a:bodyPr vert="horz" wrap="square" lIns="0" tIns="71120" rIns="0" bIns="0" rtlCol="0">
            <a:spAutoFit/>
          </a:bodyPr>
          <a:lstStyle/>
          <a:p>
            <a:pPr marL="12700" marR="5080" indent="85725" algn="just">
              <a:lnSpc>
                <a:spcPts val="2800"/>
              </a:lnSpc>
              <a:spcBef>
                <a:spcPts val="560"/>
              </a:spcBef>
            </a:pPr>
            <a:r>
              <a:rPr sz="2700" spc="-5" dirty="0">
                <a:latin typeface="Arial"/>
                <a:cs typeface="Arial"/>
              </a:rPr>
              <a:t>Learning  algorithm,  </a:t>
            </a:r>
            <a:r>
              <a:rPr sz="2700" dirty="0">
                <a:latin typeface="Arial"/>
                <a:cs typeface="Arial"/>
              </a:rPr>
              <a:t>Y =</a:t>
            </a:r>
            <a:r>
              <a:rPr sz="2700" spc="-85" dirty="0">
                <a:latin typeface="Arial"/>
                <a:cs typeface="Arial"/>
              </a:rPr>
              <a:t> </a:t>
            </a:r>
            <a:r>
              <a:rPr sz="2700" dirty="0">
                <a:latin typeface="Arial"/>
                <a:cs typeface="Arial"/>
              </a:rPr>
              <a:t>f(X)</a:t>
            </a:r>
            <a:endParaRPr sz="2700">
              <a:latin typeface="Arial"/>
              <a:cs typeface="Arial"/>
            </a:endParaRPr>
          </a:p>
        </p:txBody>
      </p:sp>
      <p:sp>
        <p:nvSpPr>
          <p:cNvPr id="26" name="object 26"/>
          <p:cNvSpPr txBox="1"/>
          <p:nvPr/>
        </p:nvSpPr>
        <p:spPr>
          <a:xfrm>
            <a:off x="10094214" y="3888232"/>
            <a:ext cx="1956435" cy="112268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0000"/>
                </a:solidFill>
                <a:latin typeface="Arial"/>
                <a:cs typeface="Arial"/>
              </a:rPr>
              <a:t>Goal: Approximate  a </a:t>
            </a:r>
            <a:r>
              <a:rPr sz="1800" dirty="0">
                <a:solidFill>
                  <a:srgbClr val="FF0000"/>
                </a:solidFill>
                <a:latin typeface="Arial"/>
                <a:cs typeface="Arial"/>
              </a:rPr>
              <a:t>mapping</a:t>
            </a:r>
            <a:r>
              <a:rPr sz="1800" spc="-65" dirty="0">
                <a:solidFill>
                  <a:srgbClr val="FF0000"/>
                </a:solidFill>
                <a:latin typeface="Arial"/>
                <a:cs typeface="Arial"/>
              </a:rPr>
              <a:t> </a:t>
            </a:r>
            <a:r>
              <a:rPr sz="1800" spc="-5" dirty="0">
                <a:solidFill>
                  <a:srgbClr val="FF0000"/>
                </a:solidFill>
                <a:latin typeface="Arial"/>
                <a:cs typeface="Arial"/>
              </a:rPr>
              <a:t>function  (can </a:t>
            </a:r>
            <a:r>
              <a:rPr sz="1800" dirty="0">
                <a:solidFill>
                  <a:srgbClr val="FF0000"/>
                </a:solidFill>
                <a:latin typeface="Arial"/>
                <a:cs typeface="Arial"/>
              </a:rPr>
              <a:t>predict Y for  </a:t>
            </a:r>
            <a:r>
              <a:rPr sz="1800" spc="-5" dirty="0">
                <a:solidFill>
                  <a:srgbClr val="FF0000"/>
                </a:solidFill>
                <a:latin typeface="Arial"/>
                <a:cs typeface="Arial"/>
              </a:rPr>
              <a:t>new </a:t>
            </a:r>
            <a:r>
              <a:rPr sz="1800" dirty="0">
                <a:solidFill>
                  <a:srgbClr val="FF0000"/>
                </a:solidFill>
                <a:latin typeface="Arial"/>
                <a:cs typeface="Arial"/>
              </a:rPr>
              <a:t>X)</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Supervised</a:t>
            </a:r>
            <a:r>
              <a:rPr spc="-135" dirty="0"/>
              <a:t> </a:t>
            </a:r>
            <a:r>
              <a:rPr spc="-45" dirty="0"/>
              <a:t>Learning</a:t>
            </a:r>
          </a:p>
        </p:txBody>
      </p:sp>
      <p:sp>
        <p:nvSpPr>
          <p:cNvPr id="3" name="object 3"/>
          <p:cNvSpPr/>
          <p:nvPr/>
        </p:nvSpPr>
        <p:spPr>
          <a:xfrm>
            <a:off x="3265170" y="5467350"/>
            <a:ext cx="5226558" cy="29637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286125" y="5542279"/>
            <a:ext cx="5043805" cy="118110"/>
          </a:xfrm>
          <a:custGeom>
            <a:avLst/>
            <a:gdLst/>
            <a:ahLst/>
            <a:cxnLst/>
            <a:rect l="l" t="t" r="r" b="b"/>
            <a:pathLst>
              <a:path w="5043805" h="118110">
                <a:moveTo>
                  <a:pt x="4993682" y="58808"/>
                </a:moveTo>
                <a:lnTo>
                  <a:pt x="4936108" y="92392"/>
                </a:lnTo>
                <a:lnTo>
                  <a:pt x="4930013" y="95885"/>
                </a:lnTo>
                <a:lnTo>
                  <a:pt x="4927981" y="103581"/>
                </a:lnTo>
                <a:lnTo>
                  <a:pt x="4931536" y="109588"/>
                </a:lnTo>
                <a:lnTo>
                  <a:pt x="4934966" y="115582"/>
                </a:lnTo>
                <a:lnTo>
                  <a:pt x="4942713" y="117614"/>
                </a:lnTo>
                <a:lnTo>
                  <a:pt x="5021984" y="71374"/>
                </a:lnTo>
                <a:lnTo>
                  <a:pt x="5018658" y="71374"/>
                </a:lnTo>
                <a:lnTo>
                  <a:pt x="5018658" y="69659"/>
                </a:lnTo>
                <a:lnTo>
                  <a:pt x="5012308" y="69659"/>
                </a:lnTo>
                <a:lnTo>
                  <a:pt x="4993682" y="58808"/>
                </a:lnTo>
                <a:close/>
              </a:path>
              <a:path w="5043805" h="118110">
                <a:moveTo>
                  <a:pt x="4972087" y="46228"/>
                </a:moveTo>
                <a:lnTo>
                  <a:pt x="0" y="46228"/>
                </a:lnTo>
                <a:lnTo>
                  <a:pt x="0" y="71374"/>
                </a:lnTo>
                <a:lnTo>
                  <a:pt x="4972140" y="71374"/>
                </a:lnTo>
                <a:lnTo>
                  <a:pt x="4993682" y="58808"/>
                </a:lnTo>
                <a:lnTo>
                  <a:pt x="4972087" y="46228"/>
                </a:lnTo>
                <a:close/>
              </a:path>
              <a:path w="5043805" h="118110">
                <a:moveTo>
                  <a:pt x="5022009" y="46228"/>
                </a:moveTo>
                <a:lnTo>
                  <a:pt x="5018658" y="46228"/>
                </a:lnTo>
                <a:lnTo>
                  <a:pt x="5018658" y="71374"/>
                </a:lnTo>
                <a:lnTo>
                  <a:pt x="5021984" y="71374"/>
                </a:lnTo>
                <a:lnTo>
                  <a:pt x="5043551" y="58801"/>
                </a:lnTo>
                <a:lnTo>
                  <a:pt x="5022009" y="46228"/>
                </a:lnTo>
                <a:close/>
              </a:path>
              <a:path w="5043805" h="118110">
                <a:moveTo>
                  <a:pt x="5012308" y="47942"/>
                </a:moveTo>
                <a:lnTo>
                  <a:pt x="4993682" y="58808"/>
                </a:lnTo>
                <a:lnTo>
                  <a:pt x="5012308" y="69659"/>
                </a:lnTo>
                <a:lnTo>
                  <a:pt x="5012308" y="47942"/>
                </a:lnTo>
                <a:close/>
              </a:path>
              <a:path w="5043805" h="118110">
                <a:moveTo>
                  <a:pt x="5018658" y="47942"/>
                </a:moveTo>
                <a:lnTo>
                  <a:pt x="5012308" y="47942"/>
                </a:lnTo>
                <a:lnTo>
                  <a:pt x="5012308" y="69659"/>
                </a:lnTo>
                <a:lnTo>
                  <a:pt x="5018658" y="69659"/>
                </a:lnTo>
                <a:lnTo>
                  <a:pt x="5018658" y="47942"/>
                </a:lnTo>
                <a:close/>
              </a:path>
              <a:path w="5043805" h="118110">
                <a:moveTo>
                  <a:pt x="4942713" y="0"/>
                </a:moveTo>
                <a:lnTo>
                  <a:pt x="4934966" y="2032"/>
                </a:lnTo>
                <a:lnTo>
                  <a:pt x="4931536" y="8001"/>
                </a:lnTo>
                <a:lnTo>
                  <a:pt x="4927981" y="13970"/>
                </a:lnTo>
                <a:lnTo>
                  <a:pt x="4930013" y="21717"/>
                </a:lnTo>
                <a:lnTo>
                  <a:pt x="4993694" y="58801"/>
                </a:lnTo>
                <a:lnTo>
                  <a:pt x="5012308" y="47942"/>
                </a:lnTo>
                <a:lnTo>
                  <a:pt x="5018658" y="47942"/>
                </a:lnTo>
                <a:lnTo>
                  <a:pt x="5018658" y="46228"/>
                </a:lnTo>
                <a:lnTo>
                  <a:pt x="5022009" y="46228"/>
                </a:lnTo>
                <a:lnTo>
                  <a:pt x="4942713" y="0"/>
                </a:lnTo>
                <a:close/>
              </a:path>
            </a:pathLst>
          </a:custGeom>
          <a:solidFill>
            <a:srgbClr val="A4A4A4"/>
          </a:solidFill>
        </p:spPr>
        <p:txBody>
          <a:bodyPr wrap="square" lIns="0" tIns="0" rIns="0" bIns="0" rtlCol="0"/>
          <a:lstStyle/>
          <a:p>
            <a:endParaRPr/>
          </a:p>
        </p:txBody>
      </p:sp>
      <p:sp>
        <p:nvSpPr>
          <p:cNvPr id="5" name="object 5"/>
          <p:cNvSpPr/>
          <p:nvPr/>
        </p:nvSpPr>
        <p:spPr>
          <a:xfrm>
            <a:off x="3252978" y="2938259"/>
            <a:ext cx="296379" cy="286511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329940" y="3072002"/>
            <a:ext cx="121920" cy="2681605"/>
          </a:xfrm>
          <a:custGeom>
            <a:avLst/>
            <a:gdLst/>
            <a:ahLst/>
            <a:cxnLst/>
            <a:rect l="l" t="t" r="r" b="b"/>
            <a:pathLst>
              <a:path w="121920" h="2681604">
                <a:moveTo>
                  <a:pt x="57690" y="49860"/>
                </a:moveTo>
                <a:lnTo>
                  <a:pt x="45611" y="71552"/>
                </a:lnTo>
                <a:lnTo>
                  <a:pt x="96647" y="2681503"/>
                </a:lnTo>
                <a:lnTo>
                  <a:pt x="121665" y="2681008"/>
                </a:lnTo>
                <a:lnTo>
                  <a:pt x="70759" y="71274"/>
                </a:lnTo>
                <a:lnTo>
                  <a:pt x="57690" y="49860"/>
                </a:lnTo>
                <a:close/>
              </a:path>
              <a:path w="121920" h="2681604">
                <a:moveTo>
                  <a:pt x="56769" y="0"/>
                </a:moveTo>
                <a:lnTo>
                  <a:pt x="3301" y="95758"/>
                </a:lnTo>
                <a:lnTo>
                  <a:pt x="0" y="101854"/>
                </a:lnTo>
                <a:lnTo>
                  <a:pt x="2159" y="109600"/>
                </a:lnTo>
                <a:lnTo>
                  <a:pt x="14224" y="116332"/>
                </a:lnTo>
                <a:lnTo>
                  <a:pt x="21844" y="114173"/>
                </a:lnTo>
                <a:lnTo>
                  <a:pt x="25273" y="108076"/>
                </a:lnTo>
                <a:lnTo>
                  <a:pt x="45611" y="71552"/>
                </a:lnTo>
                <a:lnTo>
                  <a:pt x="44704" y="25146"/>
                </a:lnTo>
                <a:lnTo>
                  <a:pt x="69850" y="24637"/>
                </a:lnTo>
                <a:lnTo>
                  <a:pt x="71812" y="24637"/>
                </a:lnTo>
                <a:lnTo>
                  <a:pt x="56769" y="0"/>
                </a:lnTo>
                <a:close/>
              </a:path>
              <a:path w="121920" h="2681604">
                <a:moveTo>
                  <a:pt x="71812" y="24637"/>
                </a:moveTo>
                <a:lnTo>
                  <a:pt x="69850" y="24637"/>
                </a:lnTo>
                <a:lnTo>
                  <a:pt x="70759" y="71274"/>
                </a:lnTo>
                <a:lnTo>
                  <a:pt x="96012" y="112649"/>
                </a:lnTo>
                <a:lnTo>
                  <a:pt x="103759" y="114554"/>
                </a:lnTo>
                <a:lnTo>
                  <a:pt x="109727" y="110998"/>
                </a:lnTo>
                <a:lnTo>
                  <a:pt x="115697" y="107314"/>
                </a:lnTo>
                <a:lnTo>
                  <a:pt x="117475" y="99568"/>
                </a:lnTo>
                <a:lnTo>
                  <a:pt x="113919" y="93599"/>
                </a:lnTo>
                <a:lnTo>
                  <a:pt x="71812" y="24637"/>
                </a:lnTo>
                <a:close/>
              </a:path>
              <a:path w="121920" h="2681604">
                <a:moveTo>
                  <a:pt x="69850" y="24637"/>
                </a:moveTo>
                <a:lnTo>
                  <a:pt x="44704" y="25146"/>
                </a:lnTo>
                <a:lnTo>
                  <a:pt x="45611" y="71552"/>
                </a:lnTo>
                <a:lnTo>
                  <a:pt x="57690" y="49860"/>
                </a:lnTo>
                <a:lnTo>
                  <a:pt x="46482" y="31496"/>
                </a:lnTo>
                <a:lnTo>
                  <a:pt x="68199" y="30987"/>
                </a:lnTo>
                <a:lnTo>
                  <a:pt x="69973" y="30987"/>
                </a:lnTo>
                <a:lnTo>
                  <a:pt x="69850" y="24637"/>
                </a:lnTo>
                <a:close/>
              </a:path>
              <a:path w="121920" h="2681604">
                <a:moveTo>
                  <a:pt x="69973" y="30987"/>
                </a:moveTo>
                <a:lnTo>
                  <a:pt x="68199" y="30987"/>
                </a:lnTo>
                <a:lnTo>
                  <a:pt x="57690" y="49860"/>
                </a:lnTo>
                <a:lnTo>
                  <a:pt x="70759" y="71274"/>
                </a:lnTo>
                <a:lnTo>
                  <a:pt x="69973" y="30987"/>
                </a:lnTo>
                <a:close/>
              </a:path>
              <a:path w="121920" h="2681604">
                <a:moveTo>
                  <a:pt x="68199" y="30987"/>
                </a:moveTo>
                <a:lnTo>
                  <a:pt x="46482" y="31496"/>
                </a:lnTo>
                <a:lnTo>
                  <a:pt x="57690" y="49860"/>
                </a:lnTo>
                <a:lnTo>
                  <a:pt x="68199" y="30987"/>
                </a:lnTo>
                <a:close/>
              </a:path>
            </a:pathLst>
          </a:custGeom>
          <a:solidFill>
            <a:srgbClr val="A4A4A4"/>
          </a:solidFill>
        </p:spPr>
        <p:txBody>
          <a:bodyPr wrap="square" lIns="0" tIns="0" rIns="0" bIns="0" rtlCol="0"/>
          <a:lstStyle/>
          <a:p>
            <a:endParaRPr/>
          </a:p>
        </p:txBody>
      </p:sp>
      <p:sp>
        <p:nvSpPr>
          <p:cNvPr id="7" name="object 7"/>
          <p:cNvSpPr txBox="1"/>
          <p:nvPr/>
        </p:nvSpPr>
        <p:spPr>
          <a:xfrm>
            <a:off x="2611373" y="5427217"/>
            <a:ext cx="58864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Arial"/>
                <a:cs typeface="Arial"/>
              </a:rPr>
              <a:t>0</a:t>
            </a:r>
            <a:r>
              <a:rPr sz="2000" spc="-85" dirty="0">
                <a:latin typeface="Arial"/>
                <a:cs typeface="Arial"/>
              </a:rPr>
              <a:t> </a:t>
            </a:r>
            <a:r>
              <a:rPr sz="2000" spc="-5" dirty="0">
                <a:latin typeface="Arial"/>
                <a:cs typeface="Arial"/>
              </a:rPr>
              <a:t>(N)</a:t>
            </a:r>
            <a:endParaRPr sz="2000">
              <a:latin typeface="Arial"/>
              <a:cs typeface="Arial"/>
            </a:endParaRPr>
          </a:p>
        </p:txBody>
      </p:sp>
      <p:sp>
        <p:nvSpPr>
          <p:cNvPr id="8" name="object 8"/>
          <p:cNvSpPr txBox="1"/>
          <p:nvPr/>
        </p:nvSpPr>
        <p:spPr>
          <a:xfrm>
            <a:off x="5243321" y="5812027"/>
            <a:ext cx="1313180" cy="330200"/>
          </a:xfrm>
          <a:prstGeom prst="rect">
            <a:avLst/>
          </a:prstGeom>
        </p:spPr>
        <p:txBody>
          <a:bodyPr vert="horz" wrap="square" lIns="0" tIns="12065" rIns="0" bIns="0" rtlCol="0">
            <a:spAutoFit/>
          </a:bodyPr>
          <a:lstStyle/>
          <a:p>
            <a:pPr marL="12700">
              <a:lnSpc>
                <a:spcPct val="100000"/>
              </a:lnSpc>
              <a:spcBef>
                <a:spcPts val="95"/>
              </a:spcBef>
            </a:pPr>
            <a:r>
              <a:rPr sz="2000" spc="-20" dirty="0">
                <a:solidFill>
                  <a:srgbClr val="001F5F"/>
                </a:solidFill>
                <a:latin typeface="Arial"/>
                <a:cs typeface="Arial"/>
              </a:rPr>
              <a:t>Tumor</a:t>
            </a:r>
            <a:r>
              <a:rPr sz="2000" spc="-60" dirty="0">
                <a:solidFill>
                  <a:srgbClr val="001F5F"/>
                </a:solidFill>
                <a:latin typeface="Arial"/>
                <a:cs typeface="Arial"/>
              </a:rPr>
              <a:t> </a:t>
            </a:r>
            <a:r>
              <a:rPr sz="2000" spc="-5" dirty="0">
                <a:solidFill>
                  <a:srgbClr val="001F5F"/>
                </a:solidFill>
                <a:latin typeface="Arial"/>
                <a:cs typeface="Arial"/>
              </a:rPr>
              <a:t>Size</a:t>
            </a:r>
            <a:endParaRPr sz="2000">
              <a:latin typeface="Arial"/>
              <a:cs typeface="Arial"/>
            </a:endParaRPr>
          </a:p>
        </p:txBody>
      </p:sp>
      <p:sp>
        <p:nvSpPr>
          <p:cNvPr id="9" name="object 9"/>
          <p:cNvSpPr/>
          <p:nvPr/>
        </p:nvSpPr>
        <p:spPr>
          <a:xfrm>
            <a:off x="3580510" y="5472429"/>
            <a:ext cx="240665" cy="266065"/>
          </a:xfrm>
          <a:custGeom>
            <a:avLst/>
            <a:gdLst/>
            <a:ahLst/>
            <a:cxnLst/>
            <a:rect l="l" t="t" r="r" b="b"/>
            <a:pathLst>
              <a:path w="240664" h="266064">
                <a:moveTo>
                  <a:pt x="62102" y="0"/>
                </a:moveTo>
                <a:lnTo>
                  <a:pt x="0" y="51562"/>
                </a:lnTo>
                <a:lnTo>
                  <a:pt x="67690" y="132842"/>
                </a:lnTo>
                <a:lnTo>
                  <a:pt x="0" y="214160"/>
                </a:lnTo>
                <a:lnTo>
                  <a:pt x="62102" y="265734"/>
                </a:lnTo>
                <a:lnTo>
                  <a:pt x="120141" y="195897"/>
                </a:lnTo>
                <a:lnTo>
                  <a:pt x="225081" y="195897"/>
                </a:lnTo>
                <a:lnTo>
                  <a:pt x="172592" y="132842"/>
                </a:lnTo>
                <a:lnTo>
                  <a:pt x="225159" y="69723"/>
                </a:lnTo>
                <a:lnTo>
                  <a:pt x="120141" y="69723"/>
                </a:lnTo>
                <a:lnTo>
                  <a:pt x="62102" y="0"/>
                </a:lnTo>
                <a:close/>
              </a:path>
              <a:path w="240664" h="266064">
                <a:moveTo>
                  <a:pt x="225081" y="195897"/>
                </a:moveTo>
                <a:lnTo>
                  <a:pt x="120141" y="195897"/>
                </a:lnTo>
                <a:lnTo>
                  <a:pt x="178180" y="265734"/>
                </a:lnTo>
                <a:lnTo>
                  <a:pt x="240284" y="214160"/>
                </a:lnTo>
                <a:lnTo>
                  <a:pt x="225081" y="195897"/>
                </a:lnTo>
                <a:close/>
              </a:path>
              <a:path w="240664" h="266064">
                <a:moveTo>
                  <a:pt x="178180" y="0"/>
                </a:moveTo>
                <a:lnTo>
                  <a:pt x="120141" y="69723"/>
                </a:lnTo>
                <a:lnTo>
                  <a:pt x="225159" y="69723"/>
                </a:lnTo>
                <a:lnTo>
                  <a:pt x="240284" y="51562"/>
                </a:lnTo>
                <a:lnTo>
                  <a:pt x="178180" y="0"/>
                </a:lnTo>
                <a:close/>
              </a:path>
            </a:pathLst>
          </a:custGeom>
          <a:solidFill>
            <a:srgbClr val="EC7C30"/>
          </a:solidFill>
        </p:spPr>
        <p:txBody>
          <a:bodyPr wrap="square" lIns="0" tIns="0" rIns="0" bIns="0" rtlCol="0"/>
          <a:lstStyle/>
          <a:p>
            <a:endParaRPr/>
          </a:p>
        </p:txBody>
      </p:sp>
      <p:sp>
        <p:nvSpPr>
          <p:cNvPr id="10" name="object 10"/>
          <p:cNvSpPr/>
          <p:nvPr/>
        </p:nvSpPr>
        <p:spPr>
          <a:xfrm>
            <a:off x="3580510" y="5472429"/>
            <a:ext cx="240665" cy="266065"/>
          </a:xfrm>
          <a:custGeom>
            <a:avLst/>
            <a:gdLst/>
            <a:ahLst/>
            <a:cxnLst/>
            <a:rect l="l" t="t" r="r" b="b"/>
            <a:pathLst>
              <a:path w="240664" h="266064">
                <a:moveTo>
                  <a:pt x="0" y="51562"/>
                </a:moveTo>
                <a:lnTo>
                  <a:pt x="62102" y="0"/>
                </a:lnTo>
                <a:lnTo>
                  <a:pt x="120141" y="69723"/>
                </a:lnTo>
                <a:lnTo>
                  <a:pt x="178180" y="0"/>
                </a:lnTo>
                <a:lnTo>
                  <a:pt x="240284" y="51562"/>
                </a:lnTo>
                <a:lnTo>
                  <a:pt x="172592" y="132842"/>
                </a:lnTo>
                <a:lnTo>
                  <a:pt x="240284" y="214160"/>
                </a:lnTo>
                <a:lnTo>
                  <a:pt x="178180" y="265734"/>
                </a:lnTo>
                <a:lnTo>
                  <a:pt x="120141" y="195897"/>
                </a:lnTo>
                <a:lnTo>
                  <a:pt x="62102" y="265734"/>
                </a:lnTo>
                <a:lnTo>
                  <a:pt x="0" y="214160"/>
                </a:lnTo>
                <a:lnTo>
                  <a:pt x="67690" y="132842"/>
                </a:lnTo>
                <a:lnTo>
                  <a:pt x="0" y="51562"/>
                </a:lnTo>
                <a:close/>
              </a:path>
            </a:pathLst>
          </a:custGeom>
          <a:ln w="25146">
            <a:solidFill>
              <a:srgbClr val="FFFFFF"/>
            </a:solidFill>
          </a:ln>
        </p:spPr>
        <p:txBody>
          <a:bodyPr wrap="square" lIns="0" tIns="0" rIns="0" bIns="0" rtlCol="0"/>
          <a:lstStyle/>
          <a:p>
            <a:endParaRPr/>
          </a:p>
        </p:txBody>
      </p:sp>
      <p:sp>
        <p:nvSpPr>
          <p:cNvPr id="11" name="object 11"/>
          <p:cNvSpPr/>
          <p:nvPr/>
        </p:nvSpPr>
        <p:spPr>
          <a:xfrm>
            <a:off x="3861689" y="5482335"/>
            <a:ext cx="240665" cy="266065"/>
          </a:xfrm>
          <a:custGeom>
            <a:avLst/>
            <a:gdLst/>
            <a:ahLst/>
            <a:cxnLst/>
            <a:rect l="l" t="t" r="r" b="b"/>
            <a:pathLst>
              <a:path w="240664" h="266064">
                <a:moveTo>
                  <a:pt x="62102" y="0"/>
                </a:moveTo>
                <a:lnTo>
                  <a:pt x="0" y="51561"/>
                </a:lnTo>
                <a:lnTo>
                  <a:pt x="67690" y="132841"/>
                </a:lnTo>
                <a:lnTo>
                  <a:pt x="0" y="214160"/>
                </a:lnTo>
                <a:lnTo>
                  <a:pt x="62102" y="265734"/>
                </a:lnTo>
                <a:lnTo>
                  <a:pt x="120141" y="195897"/>
                </a:lnTo>
                <a:lnTo>
                  <a:pt x="225081" y="195897"/>
                </a:lnTo>
                <a:lnTo>
                  <a:pt x="172593" y="132841"/>
                </a:lnTo>
                <a:lnTo>
                  <a:pt x="225159" y="69722"/>
                </a:lnTo>
                <a:lnTo>
                  <a:pt x="120141" y="69722"/>
                </a:lnTo>
                <a:lnTo>
                  <a:pt x="62102" y="0"/>
                </a:lnTo>
                <a:close/>
              </a:path>
              <a:path w="240664" h="266064">
                <a:moveTo>
                  <a:pt x="225081" y="195897"/>
                </a:moveTo>
                <a:lnTo>
                  <a:pt x="120141" y="195897"/>
                </a:lnTo>
                <a:lnTo>
                  <a:pt x="178181" y="265734"/>
                </a:lnTo>
                <a:lnTo>
                  <a:pt x="240284" y="214160"/>
                </a:lnTo>
                <a:lnTo>
                  <a:pt x="225081" y="195897"/>
                </a:lnTo>
                <a:close/>
              </a:path>
              <a:path w="240664" h="266064">
                <a:moveTo>
                  <a:pt x="178181" y="0"/>
                </a:moveTo>
                <a:lnTo>
                  <a:pt x="120141" y="69722"/>
                </a:lnTo>
                <a:lnTo>
                  <a:pt x="225159" y="69722"/>
                </a:lnTo>
                <a:lnTo>
                  <a:pt x="240284" y="51561"/>
                </a:lnTo>
                <a:lnTo>
                  <a:pt x="178181" y="0"/>
                </a:lnTo>
                <a:close/>
              </a:path>
            </a:pathLst>
          </a:custGeom>
          <a:solidFill>
            <a:srgbClr val="EC7C30"/>
          </a:solidFill>
        </p:spPr>
        <p:txBody>
          <a:bodyPr wrap="square" lIns="0" tIns="0" rIns="0" bIns="0" rtlCol="0"/>
          <a:lstStyle/>
          <a:p>
            <a:endParaRPr/>
          </a:p>
        </p:txBody>
      </p:sp>
      <p:sp>
        <p:nvSpPr>
          <p:cNvPr id="12" name="object 12"/>
          <p:cNvSpPr/>
          <p:nvPr/>
        </p:nvSpPr>
        <p:spPr>
          <a:xfrm>
            <a:off x="3861689" y="5482335"/>
            <a:ext cx="240665" cy="266065"/>
          </a:xfrm>
          <a:custGeom>
            <a:avLst/>
            <a:gdLst/>
            <a:ahLst/>
            <a:cxnLst/>
            <a:rect l="l" t="t" r="r" b="b"/>
            <a:pathLst>
              <a:path w="240664" h="266064">
                <a:moveTo>
                  <a:pt x="0" y="51561"/>
                </a:moveTo>
                <a:lnTo>
                  <a:pt x="62102" y="0"/>
                </a:lnTo>
                <a:lnTo>
                  <a:pt x="120141" y="69722"/>
                </a:lnTo>
                <a:lnTo>
                  <a:pt x="178181" y="0"/>
                </a:lnTo>
                <a:lnTo>
                  <a:pt x="240284" y="51561"/>
                </a:lnTo>
                <a:lnTo>
                  <a:pt x="172593" y="132841"/>
                </a:lnTo>
                <a:lnTo>
                  <a:pt x="240284" y="214160"/>
                </a:lnTo>
                <a:lnTo>
                  <a:pt x="178181" y="265734"/>
                </a:lnTo>
                <a:lnTo>
                  <a:pt x="120141" y="195897"/>
                </a:lnTo>
                <a:lnTo>
                  <a:pt x="62102" y="265734"/>
                </a:lnTo>
                <a:lnTo>
                  <a:pt x="0" y="214160"/>
                </a:lnTo>
                <a:lnTo>
                  <a:pt x="67690" y="132841"/>
                </a:lnTo>
                <a:lnTo>
                  <a:pt x="0" y="51561"/>
                </a:lnTo>
                <a:close/>
              </a:path>
            </a:pathLst>
          </a:custGeom>
          <a:ln w="25146">
            <a:solidFill>
              <a:srgbClr val="FFFFFF"/>
            </a:solidFill>
          </a:ln>
        </p:spPr>
        <p:txBody>
          <a:bodyPr wrap="square" lIns="0" tIns="0" rIns="0" bIns="0" rtlCol="0"/>
          <a:lstStyle/>
          <a:p>
            <a:endParaRPr/>
          </a:p>
        </p:txBody>
      </p:sp>
      <p:sp>
        <p:nvSpPr>
          <p:cNvPr id="13" name="object 13"/>
          <p:cNvSpPr/>
          <p:nvPr/>
        </p:nvSpPr>
        <p:spPr>
          <a:xfrm>
            <a:off x="4233545" y="5482335"/>
            <a:ext cx="240665" cy="266065"/>
          </a:xfrm>
          <a:custGeom>
            <a:avLst/>
            <a:gdLst/>
            <a:ahLst/>
            <a:cxnLst/>
            <a:rect l="l" t="t" r="r" b="b"/>
            <a:pathLst>
              <a:path w="240664" h="266064">
                <a:moveTo>
                  <a:pt x="62102" y="0"/>
                </a:moveTo>
                <a:lnTo>
                  <a:pt x="0" y="51561"/>
                </a:lnTo>
                <a:lnTo>
                  <a:pt x="67690" y="132841"/>
                </a:lnTo>
                <a:lnTo>
                  <a:pt x="0" y="214160"/>
                </a:lnTo>
                <a:lnTo>
                  <a:pt x="62102" y="265734"/>
                </a:lnTo>
                <a:lnTo>
                  <a:pt x="120141" y="195897"/>
                </a:lnTo>
                <a:lnTo>
                  <a:pt x="225081" y="195897"/>
                </a:lnTo>
                <a:lnTo>
                  <a:pt x="172592" y="132841"/>
                </a:lnTo>
                <a:lnTo>
                  <a:pt x="225159" y="69722"/>
                </a:lnTo>
                <a:lnTo>
                  <a:pt x="120141" y="69722"/>
                </a:lnTo>
                <a:lnTo>
                  <a:pt x="62102" y="0"/>
                </a:lnTo>
                <a:close/>
              </a:path>
              <a:path w="240664" h="266064">
                <a:moveTo>
                  <a:pt x="225081" y="195897"/>
                </a:moveTo>
                <a:lnTo>
                  <a:pt x="120141" y="195897"/>
                </a:lnTo>
                <a:lnTo>
                  <a:pt x="178180" y="265734"/>
                </a:lnTo>
                <a:lnTo>
                  <a:pt x="240283" y="214160"/>
                </a:lnTo>
                <a:lnTo>
                  <a:pt x="225081" y="195897"/>
                </a:lnTo>
                <a:close/>
              </a:path>
              <a:path w="240664" h="266064">
                <a:moveTo>
                  <a:pt x="178180" y="0"/>
                </a:moveTo>
                <a:lnTo>
                  <a:pt x="120141" y="69722"/>
                </a:lnTo>
                <a:lnTo>
                  <a:pt x="225159" y="69722"/>
                </a:lnTo>
                <a:lnTo>
                  <a:pt x="240283" y="51561"/>
                </a:lnTo>
                <a:lnTo>
                  <a:pt x="178180" y="0"/>
                </a:lnTo>
                <a:close/>
              </a:path>
            </a:pathLst>
          </a:custGeom>
          <a:solidFill>
            <a:srgbClr val="EC7C30"/>
          </a:solidFill>
        </p:spPr>
        <p:txBody>
          <a:bodyPr wrap="square" lIns="0" tIns="0" rIns="0" bIns="0" rtlCol="0"/>
          <a:lstStyle/>
          <a:p>
            <a:endParaRPr/>
          </a:p>
        </p:txBody>
      </p:sp>
      <p:sp>
        <p:nvSpPr>
          <p:cNvPr id="14" name="object 14"/>
          <p:cNvSpPr/>
          <p:nvPr/>
        </p:nvSpPr>
        <p:spPr>
          <a:xfrm>
            <a:off x="4233545" y="5482335"/>
            <a:ext cx="240665" cy="266065"/>
          </a:xfrm>
          <a:custGeom>
            <a:avLst/>
            <a:gdLst/>
            <a:ahLst/>
            <a:cxnLst/>
            <a:rect l="l" t="t" r="r" b="b"/>
            <a:pathLst>
              <a:path w="240664" h="266064">
                <a:moveTo>
                  <a:pt x="0" y="51561"/>
                </a:moveTo>
                <a:lnTo>
                  <a:pt x="62102" y="0"/>
                </a:lnTo>
                <a:lnTo>
                  <a:pt x="120141" y="69722"/>
                </a:lnTo>
                <a:lnTo>
                  <a:pt x="178180" y="0"/>
                </a:lnTo>
                <a:lnTo>
                  <a:pt x="240283" y="51561"/>
                </a:lnTo>
                <a:lnTo>
                  <a:pt x="172592" y="132841"/>
                </a:lnTo>
                <a:lnTo>
                  <a:pt x="240283" y="214160"/>
                </a:lnTo>
                <a:lnTo>
                  <a:pt x="178180" y="265734"/>
                </a:lnTo>
                <a:lnTo>
                  <a:pt x="120141" y="195897"/>
                </a:lnTo>
                <a:lnTo>
                  <a:pt x="62102" y="265734"/>
                </a:lnTo>
                <a:lnTo>
                  <a:pt x="0" y="214160"/>
                </a:lnTo>
                <a:lnTo>
                  <a:pt x="67690" y="132841"/>
                </a:lnTo>
                <a:lnTo>
                  <a:pt x="0" y="51561"/>
                </a:lnTo>
                <a:close/>
              </a:path>
            </a:pathLst>
          </a:custGeom>
          <a:ln w="25145">
            <a:solidFill>
              <a:srgbClr val="FFFFFF"/>
            </a:solidFill>
          </a:ln>
        </p:spPr>
        <p:txBody>
          <a:bodyPr wrap="square" lIns="0" tIns="0" rIns="0" bIns="0" rtlCol="0"/>
          <a:lstStyle/>
          <a:p>
            <a:endParaRPr/>
          </a:p>
        </p:txBody>
      </p:sp>
      <p:sp>
        <p:nvSpPr>
          <p:cNvPr id="15" name="object 15"/>
          <p:cNvSpPr/>
          <p:nvPr/>
        </p:nvSpPr>
        <p:spPr>
          <a:xfrm>
            <a:off x="4604765" y="5482844"/>
            <a:ext cx="240029" cy="266065"/>
          </a:xfrm>
          <a:custGeom>
            <a:avLst/>
            <a:gdLst/>
            <a:ahLst/>
            <a:cxnLst/>
            <a:rect l="l" t="t" r="r" b="b"/>
            <a:pathLst>
              <a:path w="240029" h="266064">
                <a:moveTo>
                  <a:pt x="61849" y="0"/>
                </a:moveTo>
                <a:lnTo>
                  <a:pt x="0" y="51561"/>
                </a:lnTo>
                <a:lnTo>
                  <a:pt x="67563" y="132714"/>
                </a:lnTo>
                <a:lnTo>
                  <a:pt x="0" y="213817"/>
                </a:lnTo>
                <a:lnTo>
                  <a:pt x="61849" y="265442"/>
                </a:lnTo>
                <a:lnTo>
                  <a:pt x="120014" y="195706"/>
                </a:lnTo>
                <a:lnTo>
                  <a:pt x="224942" y="195706"/>
                </a:lnTo>
                <a:lnTo>
                  <a:pt x="172466" y="132714"/>
                </a:lnTo>
                <a:lnTo>
                  <a:pt x="224910" y="69722"/>
                </a:lnTo>
                <a:lnTo>
                  <a:pt x="120014" y="69722"/>
                </a:lnTo>
                <a:lnTo>
                  <a:pt x="61849" y="0"/>
                </a:lnTo>
                <a:close/>
              </a:path>
              <a:path w="240029" h="266064">
                <a:moveTo>
                  <a:pt x="224942" y="195706"/>
                </a:moveTo>
                <a:lnTo>
                  <a:pt x="120014" y="195706"/>
                </a:lnTo>
                <a:lnTo>
                  <a:pt x="178181" y="265442"/>
                </a:lnTo>
                <a:lnTo>
                  <a:pt x="240030" y="213817"/>
                </a:lnTo>
                <a:lnTo>
                  <a:pt x="224942" y="195706"/>
                </a:lnTo>
                <a:close/>
              </a:path>
              <a:path w="240029" h="266064">
                <a:moveTo>
                  <a:pt x="178181" y="0"/>
                </a:moveTo>
                <a:lnTo>
                  <a:pt x="120014" y="69722"/>
                </a:lnTo>
                <a:lnTo>
                  <a:pt x="224910" y="69722"/>
                </a:lnTo>
                <a:lnTo>
                  <a:pt x="240030" y="51561"/>
                </a:lnTo>
                <a:lnTo>
                  <a:pt x="178181" y="0"/>
                </a:lnTo>
                <a:close/>
              </a:path>
            </a:pathLst>
          </a:custGeom>
          <a:solidFill>
            <a:srgbClr val="EC7C30"/>
          </a:solidFill>
        </p:spPr>
        <p:txBody>
          <a:bodyPr wrap="square" lIns="0" tIns="0" rIns="0" bIns="0" rtlCol="0"/>
          <a:lstStyle/>
          <a:p>
            <a:endParaRPr/>
          </a:p>
        </p:txBody>
      </p:sp>
      <p:sp>
        <p:nvSpPr>
          <p:cNvPr id="16" name="object 16"/>
          <p:cNvSpPr/>
          <p:nvPr/>
        </p:nvSpPr>
        <p:spPr>
          <a:xfrm>
            <a:off x="4604765" y="5482844"/>
            <a:ext cx="240029" cy="266065"/>
          </a:xfrm>
          <a:custGeom>
            <a:avLst/>
            <a:gdLst/>
            <a:ahLst/>
            <a:cxnLst/>
            <a:rect l="l" t="t" r="r" b="b"/>
            <a:pathLst>
              <a:path w="240029" h="266064">
                <a:moveTo>
                  <a:pt x="0" y="51561"/>
                </a:moveTo>
                <a:lnTo>
                  <a:pt x="61849" y="0"/>
                </a:lnTo>
                <a:lnTo>
                  <a:pt x="120014" y="69722"/>
                </a:lnTo>
                <a:lnTo>
                  <a:pt x="178181" y="0"/>
                </a:lnTo>
                <a:lnTo>
                  <a:pt x="240030" y="51561"/>
                </a:lnTo>
                <a:lnTo>
                  <a:pt x="172466" y="132714"/>
                </a:lnTo>
                <a:lnTo>
                  <a:pt x="240030" y="213817"/>
                </a:lnTo>
                <a:lnTo>
                  <a:pt x="178181" y="265442"/>
                </a:lnTo>
                <a:lnTo>
                  <a:pt x="120014" y="195706"/>
                </a:lnTo>
                <a:lnTo>
                  <a:pt x="61849" y="265442"/>
                </a:lnTo>
                <a:lnTo>
                  <a:pt x="0" y="213817"/>
                </a:lnTo>
                <a:lnTo>
                  <a:pt x="67563" y="132714"/>
                </a:lnTo>
                <a:lnTo>
                  <a:pt x="0" y="51561"/>
                </a:lnTo>
                <a:close/>
              </a:path>
            </a:pathLst>
          </a:custGeom>
          <a:ln w="25146">
            <a:solidFill>
              <a:srgbClr val="FFFFFF"/>
            </a:solidFill>
          </a:ln>
        </p:spPr>
        <p:txBody>
          <a:bodyPr wrap="square" lIns="0" tIns="0" rIns="0" bIns="0" rtlCol="0"/>
          <a:lstStyle/>
          <a:p>
            <a:endParaRPr/>
          </a:p>
        </p:txBody>
      </p:sp>
      <p:sp>
        <p:nvSpPr>
          <p:cNvPr id="17" name="object 17"/>
          <p:cNvSpPr/>
          <p:nvPr/>
        </p:nvSpPr>
        <p:spPr>
          <a:xfrm>
            <a:off x="5190616" y="5486908"/>
            <a:ext cx="240665" cy="266065"/>
          </a:xfrm>
          <a:custGeom>
            <a:avLst/>
            <a:gdLst/>
            <a:ahLst/>
            <a:cxnLst/>
            <a:rect l="l" t="t" r="r" b="b"/>
            <a:pathLst>
              <a:path w="240664" h="266064">
                <a:moveTo>
                  <a:pt x="62103" y="0"/>
                </a:moveTo>
                <a:lnTo>
                  <a:pt x="0" y="51561"/>
                </a:lnTo>
                <a:lnTo>
                  <a:pt x="67691" y="132841"/>
                </a:lnTo>
                <a:lnTo>
                  <a:pt x="0" y="214160"/>
                </a:lnTo>
                <a:lnTo>
                  <a:pt x="62103" y="265734"/>
                </a:lnTo>
                <a:lnTo>
                  <a:pt x="120142" y="195897"/>
                </a:lnTo>
                <a:lnTo>
                  <a:pt x="225081" y="195897"/>
                </a:lnTo>
                <a:lnTo>
                  <a:pt x="172593" y="132841"/>
                </a:lnTo>
                <a:lnTo>
                  <a:pt x="225159" y="69722"/>
                </a:lnTo>
                <a:lnTo>
                  <a:pt x="120142" y="69722"/>
                </a:lnTo>
                <a:lnTo>
                  <a:pt x="62103" y="0"/>
                </a:lnTo>
                <a:close/>
              </a:path>
              <a:path w="240664" h="266064">
                <a:moveTo>
                  <a:pt x="225081" y="195897"/>
                </a:moveTo>
                <a:lnTo>
                  <a:pt x="120142" y="195897"/>
                </a:lnTo>
                <a:lnTo>
                  <a:pt x="178181" y="265734"/>
                </a:lnTo>
                <a:lnTo>
                  <a:pt x="240284" y="214160"/>
                </a:lnTo>
                <a:lnTo>
                  <a:pt x="225081" y="195897"/>
                </a:lnTo>
                <a:close/>
              </a:path>
              <a:path w="240664" h="266064">
                <a:moveTo>
                  <a:pt x="178181" y="0"/>
                </a:moveTo>
                <a:lnTo>
                  <a:pt x="120142" y="69722"/>
                </a:lnTo>
                <a:lnTo>
                  <a:pt x="225159" y="69722"/>
                </a:lnTo>
                <a:lnTo>
                  <a:pt x="240284" y="51561"/>
                </a:lnTo>
                <a:lnTo>
                  <a:pt x="178181" y="0"/>
                </a:lnTo>
                <a:close/>
              </a:path>
            </a:pathLst>
          </a:custGeom>
          <a:solidFill>
            <a:srgbClr val="EC7C30"/>
          </a:solidFill>
        </p:spPr>
        <p:txBody>
          <a:bodyPr wrap="square" lIns="0" tIns="0" rIns="0" bIns="0" rtlCol="0"/>
          <a:lstStyle/>
          <a:p>
            <a:endParaRPr/>
          </a:p>
        </p:txBody>
      </p:sp>
      <p:sp>
        <p:nvSpPr>
          <p:cNvPr id="18" name="object 18"/>
          <p:cNvSpPr/>
          <p:nvPr/>
        </p:nvSpPr>
        <p:spPr>
          <a:xfrm>
            <a:off x="5190616" y="5486908"/>
            <a:ext cx="240665" cy="266065"/>
          </a:xfrm>
          <a:custGeom>
            <a:avLst/>
            <a:gdLst/>
            <a:ahLst/>
            <a:cxnLst/>
            <a:rect l="l" t="t" r="r" b="b"/>
            <a:pathLst>
              <a:path w="240664" h="266064">
                <a:moveTo>
                  <a:pt x="0" y="51561"/>
                </a:moveTo>
                <a:lnTo>
                  <a:pt x="62103" y="0"/>
                </a:lnTo>
                <a:lnTo>
                  <a:pt x="120142" y="69722"/>
                </a:lnTo>
                <a:lnTo>
                  <a:pt x="178181" y="0"/>
                </a:lnTo>
                <a:lnTo>
                  <a:pt x="240284" y="51561"/>
                </a:lnTo>
                <a:lnTo>
                  <a:pt x="172593" y="132841"/>
                </a:lnTo>
                <a:lnTo>
                  <a:pt x="240284" y="214160"/>
                </a:lnTo>
                <a:lnTo>
                  <a:pt x="178181" y="265734"/>
                </a:lnTo>
                <a:lnTo>
                  <a:pt x="120142" y="195897"/>
                </a:lnTo>
                <a:lnTo>
                  <a:pt x="62103" y="265734"/>
                </a:lnTo>
                <a:lnTo>
                  <a:pt x="0" y="214160"/>
                </a:lnTo>
                <a:lnTo>
                  <a:pt x="67691" y="132841"/>
                </a:lnTo>
                <a:lnTo>
                  <a:pt x="0" y="51561"/>
                </a:lnTo>
                <a:close/>
              </a:path>
            </a:pathLst>
          </a:custGeom>
          <a:ln w="25146">
            <a:solidFill>
              <a:srgbClr val="FFFFFF"/>
            </a:solidFill>
          </a:ln>
        </p:spPr>
        <p:txBody>
          <a:bodyPr wrap="square" lIns="0" tIns="0" rIns="0" bIns="0" rtlCol="0"/>
          <a:lstStyle/>
          <a:p>
            <a:endParaRPr/>
          </a:p>
        </p:txBody>
      </p:sp>
      <p:sp>
        <p:nvSpPr>
          <p:cNvPr id="19" name="object 19"/>
          <p:cNvSpPr/>
          <p:nvPr/>
        </p:nvSpPr>
        <p:spPr>
          <a:xfrm>
            <a:off x="5630290" y="5482335"/>
            <a:ext cx="240665" cy="266065"/>
          </a:xfrm>
          <a:custGeom>
            <a:avLst/>
            <a:gdLst/>
            <a:ahLst/>
            <a:cxnLst/>
            <a:rect l="l" t="t" r="r" b="b"/>
            <a:pathLst>
              <a:path w="240664" h="266064">
                <a:moveTo>
                  <a:pt x="62103" y="0"/>
                </a:moveTo>
                <a:lnTo>
                  <a:pt x="0" y="51561"/>
                </a:lnTo>
                <a:lnTo>
                  <a:pt x="67691" y="132841"/>
                </a:lnTo>
                <a:lnTo>
                  <a:pt x="0" y="214160"/>
                </a:lnTo>
                <a:lnTo>
                  <a:pt x="62103" y="265734"/>
                </a:lnTo>
                <a:lnTo>
                  <a:pt x="120142" y="195897"/>
                </a:lnTo>
                <a:lnTo>
                  <a:pt x="225081" y="195897"/>
                </a:lnTo>
                <a:lnTo>
                  <a:pt x="172593" y="132841"/>
                </a:lnTo>
                <a:lnTo>
                  <a:pt x="225159" y="69722"/>
                </a:lnTo>
                <a:lnTo>
                  <a:pt x="120142" y="69722"/>
                </a:lnTo>
                <a:lnTo>
                  <a:pt x="62103" y="0"/>
                </a:lnTo>
                <a:close/>
              </a:path>
              <a:path w="240664" h="266064">
                <a:moveTo>
                  <a:pt x="225081" y="195897"/>
                </a:moveTo>
                <a:lnTo>
                  <a:pt x="120142" y="195897"/>
                </a:lnTo>
                <a:lnTo>
                  <a:pt x="178181" y="265734"/>
                </a:lnTo>
                <a:lnTo>
                  <a:pt x="240284" y="214160"/>
                </a:lnTo>
                <a:lnTo>
                  <a:pt x="225081" y="195897"/>
                </a:lnTo>
                <a:close/>
              </a:path>
              <a:path w="240664" h="266064">
                <a:moveTo>
                  <a:pt x="178181" y="0"/>
                </a:moveTo>
                <a:lnTo>
                  <a:pt x="120142" y="69722"/>
                </a:lnTo>
                <a:lnTo>
                  <a:pt x="225159" y="69722"/>
                </a:lnTo>
                <a:lnTo>
                  <a:pt x="240284" y="51561"/>
                </a:lnTo>
                <a:lnTo>
                  <a:pt x="178181" y="0"/>
                </a:lnTo>
                <a:close/>
              </a:path>
            </a:pathLst>
          </a:custGeom>
          <a:solidFill>
            <a:srgbClr val="EC7C30"/>
          </a:solidFill>
        </p:spPr>
        <p:txBody>
          <a:bodyPr wrap="square" lIns="0" tIns="0" rIns="0" bIns="0" rtlCol="0"/>
          <a:lstStyle/>
          <a:p>
            <a:endParaRPr/>
          </a:p>
        </p:txBody>
      </p:sp>
      <p:sp>
        <p:nvSpPr>
          <p:cNvPr id="20" name="object 20"/>
          <p:cNvSpPr/>
          <p:nvPr/>
        </p:nvSpPr>
        <p:spPr>
          <a:xfrm>
            <a:off x="5630290" y="5482335"/>
            <a:ext cx="240665" cy="266065"/>
          </a:xfrm>
          <a:custGeom>
            <a:avLst/>
            <a:gdLst/>
            <a:ahLst/>
            <a:cxnLst/>
            <a:rect l="l" t="t" r="r" b="b"/>
            <a:pathLst>
              <a:path w="240664" h="266064">
                <a:moveTo>
                  <a:pt x="0" y="51561"/>
                </a:moveTo>
                <a:lnTo>
                  <a:pt x="62103" y="0"/>
                </a:lnTo>
                <a:lnTo>
                  <a:pt x="120142" y="69722"/>
                </a:lnTo>
                <a:lnTo>
                  <a:pt x="178181" y="0"/>
                </a:lnTo>
                <a:lnTo>
                  <a:pt x="240284" y="51561"/>
                </a:lnTo>
                <a:lnTo>
                  <a:pt x="172593" y="132841"/>
                </a:lnTo>
                <a:lnTo>
                  <a:pt x="240284" y="214160"/>
                </a:lnTo>
                <a:lnTo>
                  <a:pt x="178181" y="265734"/>
                </a:lnTo>
                <a:lnTo>
                  <a:pt x="120142" y="195897"/>
                </a:lnTo>
                <a:lnTo>
                  <a:pt x="62103" y="265734"/>
                </a:lnTo>
                <a:lnTo>
                  <a:pt x="0" y="214160"/>
                </a:lnTo>
                <a:lnTo>
                  <a:pt x="67691" y="132841"/>
                </a:lnTo>
                <a:lnTo>
                  <a:pt x="0" y="51561"/>
                </a:lnTo>
                <a:close/>
              </a:path>
            </a:pathLst>
          </a:custGeom>
          <a:ln w="25146">
            <a:solidFill>
              <a:srgbClr val="FFFFFF"/>
            </a:solidFill>
          </a:ln>
        </p:spPr>
        <p:txBody>
          <a:bodyPr wrap="square" lIns="0" tIns="0" rIns="0" bIns="0" rtlCol="0"/>
          <a:lstStyle/>
          <a:p>
            <a:endParaRPr/>
          </a:p>
        </p:txBody>
      </p:sp>
      <p:sp>
        <p:nvSpPr>
          <p:cNvPr id="21" name="object 21"/>
          <p:cNvSpPr/>
          <p:nvPr/>
        </p:nvSpPr>
        <p:spPr>
          <a:xfrm>
            <a:off x="4947665" y="3631184"/>
            <a:ext cx="240029" cy="265430"/>
          </a:xfrm>
          <a:custGeom>
            <a:avLst/>
            <a:gdLst/>
            <a:ahLst/>
            <a:cxnLst/>
            <a:rect l="l" t="t" r="r" b="b"/>
            <a:pathLst>
              <a:path w="240029" h="265429">
                <a:moveTo>
                  <a:pt x="61849" y="0"/>
                </a:moveTo>
                <a:lnTo>
                  <a:pt x="0" y="51562"/>
                </a:lnTo>
                <a:lnTo>
                  <a:pt x="67563" y="132715"/>
                </a:lnTo>
                <a:lnTo>
                  <a:pt x="0" y="213868"/>
                </a:lnTo>
                <a:lnTo>
                  <a:pt x="61849" y="265430"/>
                </a:lnTo>
                <a:lnTo>
                  <a:pt x="120014" y="195707"/>
                </a:lnTo>
                <a:lnTo>
                  <a:pt x="224910" y="195707"/>
                </a:lnTo>
                <a:lnTo>
                  <a:pt x="172466" y="132715"/>
                </a:lnTo>
                <a:lnTo>
                  <a:pt x="224910" y="69723"/>
                </a:lnTo>
                <a:lnTo>
                  <a:pt x="120014" y="69723"/>
                </a:lnTo>
                <a:lnTo>
                  <a:pt x="61849" y="0"/>
                </a:lnTo>
                <a:close/>
              </a:path>
              <a:path w="240029" h="265429">
                <a:moveTo>
                  <a:pt x="224910" y="195707"/>
                </a:moveTo>
                <a:lnTo>
                  <a:pt x="120014" y="195707"/>
                </a:lnTo>
                <a:lnTo>
                  <a:pt x="178181" y="265430"/>
                </a:lnTo>
                <a:lnTo>
                  <a:pt x="240030" y="213868"/>
                </a:lnTo>
                <a:lnTo>
                  <a:pt x="224910" y="195707"/>
                </a:lnTo>
                <a:close/>
              </a:path>
              <a:path w="240029" h="265429">
                <a:moveTo>
                  <a:pt x="178181" y="0"/>
                </a:moveTo>
                <a:lnTo>
                  <a:pt x="120014" y="69723"/>
                </a:lnTo>
                <a:lnTo>
                  <a:pt x="224910" y="69723"/>
                </a:lnTo>
                <a:lnTo>
                  <a:pt x="240030" y="51562"/>
                </a:lnTo>
                <a:lnTo>
                  <a:pt x="178181" y="0"/>
                </a:lnTo>
                <a:close/>
              </a:path>
            </a:pathLst>
          </a:custGeom>
          <a:solidFill>
            <a:srgbClr val="6FAC46"/>
          </a:solidFill>
        </p:spPr>
        <p:txBody>
          <a:bodyPr wrap="square" lIns="0" tIns="0" rIns="0" bIns="0" rtlCol="0"/>
          <a:lstStyle/>
          <a:p>
            <a:endParaRPr/>
          </a:p>
        </p:txBody>
      </p:sp>
      <p:sp>
        <p:nvSpPr>
          <p:cNvPr id="22" name="object 22"/>
          <p:cNvSpPr/>
          <p:nvPr/>
        </p:nvSpPr>
        <p:spPr>
          <a:xfrm>
            <a:off x="5357621" y="3631184"/>
            <a:ext cx="240029" cy="265430"/>
          </a:xfrm>
          <a:custGeom>
            <a:avLst/>
            <a:gdLst/>
            <a:ahLst/>
            <a:cxnLst/>
            <a:rect l="l" t="t" r="r" b="b"/>
            <a:pathLst>
              <a:path w="240029" h="265429">
                <a:moveTo>
                  <a:pt x="61849" y="0"/>
                </a:moveTo>
                <a:lnTo>
                  <a:pt x="0" y="51562"/>
                </a:lnTo>
                <a:lnTo>
                  <a:pt x="67563" y="132715"/>
                </a:lnTo>
                <a:lnTo>
                  <a:pt x="0" y="213868"/>
                </a:lnTo>
                <a:lnTo>
                  <a:pt x="61849" y="265430"/>
                </a:lnTo>
                <a:lnTo>
                  <a:pt x="120014" y="195707"/>
                </a:lnTo>
                <a:lnTo>
                  <a:pt x="224910" y="195707"/>
                </a:lnTo>
                <a:lnTo>
                  <a:pt x="172465" y="132715"/>
                </a:lnTo>
                <a:lnTo>
                  <a:pt x="224910" y="69723"/>
                </a:lnTo>
                <a:lnTo>
                  <a:pt x="120014" y="69723"/>
                </a:lnTo>
                <a:lnTo>
                  <a:pt x="61849" y="0"/>
                </a:lnTo>
                <a:close/>
              </a:path>
              <a:path w="240029" h="265429">
                <a:moveTo>
                  <a:pt x="224910" y="195707"/>
                </a:moveTo>
                <a:lnTo>
                  <a:pt x="120014" y="195707"/>
                </a:lnTo>
                <a:lnTo>
                  <a:pt x="178180" y="265430"/>
                </a:lnTo>
                <a:lnTo>
                  <a:pt x="240029" y="213868"/>
                </a:lnTo>
                <a:lnTo>
                  <a:pt x="224910" y="195707"/>
                </a:lnTo>
                <a:close/>
              </a:path>
              <a:path w="240029" h="265429">
                <a:moveTo>
                  <a:pt x="178180" y="0"/>
                </a:moveTo>
                <a:lnTo>
                  <a:pt x="120014" y="69723"/>
                </a:lnTo>
                <a:lnTo>
                  <a:pt x="224910" y="69723"/>
                </a:lnTo>
                <a:lnTo>
                  <a:pt x="240029" y="51562"/>
                </a:lnTo>
                <a:lnTo>
                  <a:pt x="178180" y="0"/>
                </a:lnTo>
                <a:close/>
              </a:path>
            </a:pathLst>
          </a:custGeom>
          <a:solidFill>
            <a:srgbClr val="6FAC46"/>
          </a:solidFill>
        </p:spPr>
        <p:txBody>
          <a:bodyPr wrap="square" lIns="0" tIns="0" rIns="0" bIns="0" rtlCol="0"/>
          <a:lstStyle/>
          <a:p>
            <a:endParaRPr/>
          </a:p>
        </p:txBody>
      </p:sp>
      <p:sp>
        <p:nvSpPr>
          <p:cNvPr id="23" name="object 23"/>
          <p:cNvSpPr/>
          <p:nvPr/>
        </p:nvSpPr>
        <p:spPr>
          <a:xfrm>
            <a:off x="5973190" y="3632200"/>
            <a:ext cx="240665" cy="266065"/>
          </a:xfrm>
          <a:custGeom>
            <a:avLst/>
            <a:gdLst/>
            <a:ahLst/>
            <a:cxnLst/>
            <a:rect l="l" t="t" r="r" b="b"/>
            <a:pathLst>
              <a:path w="240664" h="266064">
                <a:moveTo>
                  <a:pt x="62103" y="0"/>
                </a:moveTo>
                <a:lnTo>
                  <a:pt x="0" y="51562"/>
                </a:lnTo>
                <a:lnTo>
                  <a:pt x="67691" y="132842"/>
                </a:lnTo>
                <a:lnTo>
                  <a:pt x="0" y="214122"/>
                </a:lnTo>
                <a:lnTo>
                  <a:pt x="62103" y="265683"/>
                </a:lnTo>
                <a:lnTo>
                  <a:pt x="120142" y="195961"/>
                </a:lnTo>
                <a:lnTo>
                  <a:pt x="225159" y="195961"/>
                </a:lnTo>
                <a:lnTo>
                  <a:pt x="172593" y="132842"/>
                </a:lnTo>
                <a:lnTo>
                  <a:pt x="225159" y="69723"/>
                </a:lnTo>
                <a:lnTo>
                  <a:pt x="120142" y="69723"/>
                </a:lnTo>
                <a:lnTo>
                  <a:pt x="62103" y="0"/>
                </a:lnTo>
                <a:close/>
              </a:path>
              <a:path w="240664" h="266064">
                <a:moveTo>
                  <a:pt x="225159" y="195961"/>
                </a:moveTo>
                <a:lnTo>
                  <a:pt x="120142" y="195961"/>
                </a:lnTo>
                <a:lnTo>
                  <a:pt x="178181" y="265683"/>
                </a:lnTo>
                <a:lnTo>
                  <a:pt x="240284" y="214122"/>
                </a:lnTo>
                <a:lnTo>
                  <a:pt x="225159" y="195961"/>
                </a:lnTo>
                <a:close/>
              </a:path>
              <a:path w="240664" h="266064">
                <a:moveTo>
                  <a:pt x="178181" y="0"/>
                </a:moveTo>
                <a:lnTo>
                  <a:pt x="120142" y="69723"/>
                </a:lnTo>
                <a:lnTo>
                  <a:pt x="225159" y="69723"/>
                </a:lnTo>
                <a:lnTo>
                  <a:pt x="240284" y="51562"/>
                </a:lnTo>
                <a:lnTo>
                  <a:pt x="178181" y="0"/>
                </a:lnTo>
                <a:close/>
              </a:path>
            </a:pathLst>
          </a:custGeom>
          <a:solidFill>
            <a:srgbClr val="6FAC46"/>
          </a:solidFill>
        </p:spPr>
        <p:txBody>
          <a:bodyPr wrap="square" lIns="0" tIns="0" rIns="0" bIns="0" rtlCol="0"/>
          <a:lstStyle/>
          <a:p>
            <a:endParaRPr/>
          </a:p>
        </p:txBody>
      </p:sp>
      <p:sp>
        <p:nvSpPr>
          <p:cNvPr id="24" name="object 24"/>
          <p:cNvSpPr/>
          <p:nvPr/>
        </p:nvSpPr>
        <p:spPr>
          <a:xfrm>
            <a:off x="6531102" y="3631184"/>
            <a:ext cx="240029" cy="265430"/>
          </a:xfrm>
          <a:custGeom>
            <a:avLst/>
            <a:gdLst/>
            <a:ahLst/>
            <a:cxnLst/>
            <a:rect l="l" t="t" r="r" b="b"/>
            <a:pathLst>
              <a:path w="240029" h="265429">
                <a:moveTo>
                  <a:pt x="61849" y="0"/>
                </a:moveTo>
                <a:lnTo>
                  <a:pt x="0" y="51562"/>
                </a:lnTo>
                <a:lnTo>
                  <a:pt x="67564" y="132715"/>
                </a:lnTo>
                <a:lnTo>
                  <a:pt x="0" y="213868"/>
                </a:lnTo>
                <a:lnTo>
                  <a:pt x="61849" y="265430"/>
                </a:lnTo>
                <a:lnTo>
                  <a:pt x="120015" y="195707"/>
                </a:lnTo>
                <a:lnTo>
                  <a:pt x="224910" y="195707"/>
                </a:lnTo>
                <a:lnTo>
                  <a:pt x="172466" y="132715"/>
                </a:lnTo>
                <a:lnTo>
                  <a:pt x="224910" y="69723"/>
                </a:lnTo>
                <a:lnTo>
                  <a:pt x="120015" y="69723"/>
                </a:lnTo>
                <a:lnTo>
                  <a:pt x="61849" y="0"/>
                </a:lnTo>
                <a:close/>
              </a:path>
              <a:path w="240029" h="265429">
                <a:moveTo>
                  <a:pt x="224910" y="195707"/>
                </a:moveTo>
                <a:lnTo>
                  <a:pt x="120015" y="195707"/>
                </a:lnTo>
                <a:lnTo>
                  <a:pt x="178180" y="265430"/>
                </a:lnTo>
                <a:lnTo>
                  <a:pt x="240029" y="213868"/>
                </a:lnTo>
                <a:lnTo>
                  <a:pt x="224910" y="195707"/>
                </a:lnTo>
                <a:close/>
              </a:path>
              <a:path w="240029" h="265429">
                <a:moveTo>
                  <a:pt x="178180" y="0"/>
                </a:moveTo>
                <a:lnTo>
                  <a:pt x="120015" y="69723"/>
                </a:lnTo>
                <a:lnTo>
                  <a:pt x="224910" y="69723"/>
                </a:lnTo>
                <a:lnTo>
                  <a:pt x="240029" y="51562"/>
                </a:lnTo>
                <a:lnTo>
                  <a:pt x="178180" y="0"/>
                </a:lnTo>
                <a:close/>
              </a:path>
            </a:pathLst>
          </a:custGeom>
          <a:solidFill>
            <a:srgbClr val="6FAC46"/>
          </a:solidFill>
        </p:spPr>
        <p:txBody>
          <a:bodyPr wrap="square" lIns="0" tIns="0" rIns="0" bIns="0" rtlCol="0"/>
          <a:lstStyle/>
          <a:p>
            <a:endParaRPr/>
          </a:p>
        </p:txBody>
      </p:sp>
      <p:sp>
        <p:nvSpPr>
          <p:cNvPr id="25" name="object 25"/>
          <p:cNvSpPr/>
          <p:nvPr/>
        </p:nvSpPr>
        <p:spPr>
          <a:xfrm>
            <a:off x="6998969" y="3631184"/>
            <a:ext cx="240029" cy="265430"/>
          </a:xfrm>
          <a:custGeom>
            <a:avLst/>
            <a:gdLst/>
            <a:ahLst/>
            <a:cxnLst/>
            <a:rect l="l" t="t" r="r" b="b"/>
            <a:pathLst>
              <a:path w="240029" h="265429">
                <a:moveTo>
                  <a:pt x="61849" y="0"/>
                </a:moveTo>
                <a:lnTo>
                  <a:pt x="0" y="51562"/>
                </a:lnTo>
                <a:lnTo>
                  <a:pt x="67563" y="132715"/>
                </a:lnTo>
                <a:lnTo>
                  <a:pt x="0" y="213868"/>
                </a:lnTo>
                <a:lnTo>
                  <a:pt x="61849" y="265430"/>
                </a:lnTo>
                <a:lnTo>
                  <a:pt x="120014" y="195707"/>
                </a:lnTo>
                <a:lnTo>
                  <a:pt x="224910" y="195707"/>
                </a:lnTo>
                <a:lnTo>
                  <a:pt x="172465" y="132715"/>
                </a:lnTo>
                <a:lnTo>
                  <a:pt x="224910" y="69723"/>
                </a:lnTo>
                <a:lnTo>
                  <a:pt x="120014" y="69723"/>
                </a:lnTo>
                <a:lnTo>
                  <a:pt x="61849" y="0"/>
                </a:lnTo>
                <a:close/>
              </a:path>
              <a:path w="240029" h="265429">
                <a:moveTo>
                  <a:pt x="224910" y="195707"/>
                </a:moveTo>
                <a:lnTo>
                  <a:pt x="120014" y="195707"/>
                </a:lnTo>
                <a:lnTo>
                  <a:pt x="178180" y="265430"/>
                </a:lnTo>
                <a:lnTo>
                  <a:pt x="240029" y="213868"/>
                </a:lnTo>
                <a:lnTo>
                  <a:pt x="224910" y="195707"/>
                </a:lnTo>
                <a:close/>
              </a:path>
              <a:path w="240029" h="265429">
                <a:moveTo>
                  <a:pt x="178180" y="0"/>
                </a:moveTo>
                <a:lnTo>
                  <a:pt x="120014" y="69723"/>
                </a:lnTo>
                <a:lnTo>
                  <a:pt x="224910" y="69723"/>
                </a:lnTo>
                <a:lnTo>
                  <a:pt x="240029" y="51562"/>
                </a:lnTo>
                <a:lnTo>
                  <a:pt x="178180" y="0"/>
                </a:lnTo>
                <a:close/>
              </a:path>
            </a:pathLst>
          </a:custGeom>
          <a:solidFill>
            <a:srgbClr val="6FAC46"/>
          </a:solidFill>
        </p:spPr>
        <p:txBody>
          <a:bodyPr wrap="square" lIns="0" tIns="0" rIns="0" bIns="0" rtlCol="0"/>
          <a:lstStyle/>
          <a:p>
            <a:endParaRPr/>
          </a:p>
        </p:txBody>
      </p:sp>
      <p:sp>
        <p:nvSpPr>
          <p:cNvPr id="26" name="object 26"/>
          <p:cNvSpPr txBox="1"/>
          <p:nvPr/>
        </p:nvSpPr>
        <p:spPr>
          <a:xfrm>
            <a:off x="8477757" y="5436870"/>
            <a:ext cx="19494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Arial"/>
                <a:cs typeface="Arial"/>
              </a:rPr>
              <a:t>X</a:t>
            </a:r>
            <a:endParaRPr sz="2000">
              <a:latin typeface="Arial"/>
              <a:cs typeface="Arial"/>
            </a:endParaRPr>
          </a:p>
        </p:txBody>
      </p:sp>
      <p:sp>
        <p:nvSpPr>
          <p:cNvPr id="27" name="object 27"/>
          <p:cNvSpPr txBox="1"/>
          <p:nvPr/>
        </p:nvSpPr>
        <p:spPr>
          <a:xfrm>
            <a:off x="1084580" y="1640216"/>
            <a:ext cx="8408035" cy="3057525"/>
          </a:xfrm>
          <a:prstGeom prst="rect">
            <a:avLst/>
          </a:prstGeom>
        </p:spPr>
        <p:txBody>
          <a:bodyPr vert="horz" wrap="square" lIns="0" tIns="162560" rIns="0" bIns="0" rtlCol="0">
            <a:spAutoFit/>
          </a:bodyPr>
          <a:lstStyle/>
          <a:p>
            <a:pPr marL="368300" indent="-355600">
              <a:lnSpc>
                <a:spcPct val="100000"/>
              </a:lnSpc>
              <a:spcBef>
                <a:spcPts val="1280"/>
              </a:spcBef>
              <a:buClr>
                <a:srgbClr val="5B9BD4"/>
              </a:buClr>
              <a:buChar char="•"/>
              <a:tabLst>
                <a:tab pos="368300" algn="l"/>
                <a:tab pos="368935" algn="l"/>
              </a:tabLst>
            </a:pPr>
            <a:r>
              <a:rPr sz="2600" spc="-5" dirty="0">
                <a:latin typeface="Arial"/>
                <a:cs typeface="Arial"/>
              </a:rPr>
              <a:t>Classification</a:t>
            </a:r>
            <a:endParaRPr sz="2600" dirty="0">
              <a:latin typeface="Arial"/>
              <a:cs typeface="Arial"/>
            </a:endParaRPr>
          </a:p>
          <a:p>
            <a:pPr marL="368300" indent="-355600">
              <a:lnSpc>
                <a:spcPts val="2985"/>
              </a:lnSpc>
              <a:spcBef>
                <a:spcPts val="1175"/>
              </a:spcBef>
              <a:buClr>
                <a:srgbClr val="5B9BD4"/>
              </a:buClr>
              <a:buChar char="•"/>
              <a:tabLst>
                <a:tab pos="368300" algn="l"/>
                <a:tab pos="368935" algn="l"/>
              </a:tabLst>
            </a:pPr>
            <a:r>
              <a:rPr sz="2600" spc="-5" dirty="0">
                <a:latin typeface="Arial"/>
                <a:cs typeface="Arial"/>
              </a:rPr>
              <a:t>Example: Predict breast cancer as malignant or</a:t>
            </a:r>
            <a:r>
              <a:rPr sz="2600" spc="185" dirty="0">
                <a:latin typeface="Arial"/>
                <a:cs typeface="Arial"/>
              </a:rPr>
              <a:t> </a:t>
            </a:r>
            <a:r>
              <a:rPr sz="2600" spc="-5" dirty="0">
                <a:latin typeface="Arial"/>
                <a:cs typeface="Arial"/>
              </a:rPr>
              <a:t>benign</a:t>
            </a:r>
            <a:endParaRPr sz="2600" dirty="0">
              <a:latin typeface="Arial"/>
              <a:cs typeface="Arial"/>
            </a:endParaRPr>
          </a:p>
          <a:p>
            <a:pPr marL="2214880">
              <a:lnSpc>
                <a:spcPts val="2265"/>
              </a:lnSpc>
            </a:pPr>
            <a:r>
              <a:rPr sz="2000" spc="-5" dirty="0">
                <a:latin typeface="Arial"/>
                <a:cs typeface="Arial"/>
              </a:rPr>
              <a:t>Y</a:t>
            </a:r>
            <a:endParaRPr sz="2000" dirty="0">
              <a:latin typeface="Arial"/>
              <a:cs typeface="Arial"/>
            </a:endParaRPr>
          </a:p>
          <a:p>
            <a:pPr>
              <a:lnSpc>
                <a:spcPct val="100000"/>
              </a:lnSpc>
            </a:pPr>
            <a:endParaRPr sz="2200" dirty="0">
              <a:latin typeface="Times New Roman"/>
              <a:cs typeface="Times New Roman"/>
            </a:endParaRPr>
          </a:p>
          <a:p>
            <a:pPr marL="1539240">
              <a:lnSpc>
                <a:spcPct val="100000"/>
              </a:lnSpc>
              <a:spcBef>
                <a:spcPts val="1825"/>
              </a:spcBef>
            </a:pPr>
            <a:r>
              <a:rPr sz="2000" spc="-5" dirty="0">
                <a:latin typeface="Arial"/>
                <a:cs typeface="Arial"/>
              </a:rPr>
              <a:t>1</a:t>
            </a:r>
            <a:r>
              <a:rPr sz="2000" spc="-10" dirty="0">
                <a:latin typeface="Arial"/>
                <a:cs typeface="Arial"/>
              </a:rPr>
              <a:t> </a:t>
            </a:r>
            <a:r>
              <a:rPr sz="2000" spc="-5" dirty="0">
                <a:latin typeface="Arial"/>
                <a:cs typeface="Arial"/>
              </a:rPr>
              <a:t>(Y)</a:t>
            </a:r>
            <a:endParaRPr sz="2000" dirty="0">
              <a:latin typeface="Arial"/>
              <a:cs typeface="Arial"/>
            </a:endParaRPr>
          </a:p>
          <a:p>
            <a:pPr>
              <a:lnSpc>
                <a:spcPct val="100000"/>
              </a:lnSpc>
            </a:pPr>
            <a:endParaRPr sz="2200" dirty="0">
              <a:latin typeface="Times New Roman"/>
              <a:cs typeface="Times New Roman"/>
            </a:endParaRPr>
          </a:p>
          <a:p>
            <a:pPr marL="904875">
              <a:lnSpc>
                <a:spcPct val="100000"/>
              </a:lnSpc>
              <a:spcBef>
                <a:spcPts val="1460"/>
              </a:spcBef>
            </a:pPr>
            <a:r>
              <a:rPr sz="2000" spc="-5" dirty="0">
                <a:solidFill>
                  <a:srgbClr val="001F5F"/>
                </a:solidFill>
                <a:latin typeface="Arial"/>
                <a:cs typeface="Arial"/>
              </a:rPr>
              <a:t>Malignant?</a:t>
            </a:r>
            <a:endParaRPr sz="20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5394960" cy="756920"/>
          </a:xfrm>
          <a:prstGeom prst="rect">
            <a:avLst/>
          </a:prstGeom>
        </p:spPr>
        <p:txBody>
          <a:bodyPr vert="horz" wrap="square" lIns="0" tIns="12700" rIns="0" bIns="0" rtlCol="0">
            <a:spAutoFit/>
          </a:bodyPr>
          <a:lstStyle/>
          <a:p>
            <a:pPr marL="12700">
              <a:lnSpc>
                <a:spcPct val="100000"/>
              </a:lnSpc>
              <a:spcBef>
                <a:spcPts val="100"/>
              </a:spcBef>
            </a:pPr>
            <a:r>
              <a:rPr spc="-50" dirty="0"/>
              <a:t>Classification</a:t>
            </a:r>
            <a:r>
              <a:rPr spc="-120" dirty="0"/>
              <a:t> </a:t>
            </a:r>
            <a:r>
              <a:rPr spc="-130" dirty="0"/>
              <a:t>Task</a:t>
            </a:r>
          </a:p>
        </p:txBody>
      </p:sp>
      <p:sp>
        <p:nvSpPr>
          <p:cNvPr id="3" name="object 3"/>
          <p:cNvSpPr txBox="1"/>
          <p:nvPr/>
        </p:nvSpPr>
        <p:spPr>
          <a:xfrm>
            <a:off x="1084580" y="1868677"/>
            <a:ext cx="6061075" cy="3167380"/>
          </a:xfrm>
          <a:prstGeom prst="rect">
            <a:avLst/>
          </a:prstGeom>
        </p:spPr>
        <p:txBody>
          <a:bodyPr vert="horz" wrap="square" lIns="0" tIns="13335" rIns="0" bIns="0" rtlCol="0">
            <a:spAutoFit/>
          </a:bodyPr>
          <a:lstStyle/>
          <a:p>
            <a:pPr marL="368300" marR="5080" indent="-355600">
              <a:lnSpc>
                <a:spcPct val="100000"/>
              </a:lnSpc>
              <a:spcBef>
                <a:spcPts val="105"/>
              </a:spcBef>
              <a:buClr>
                <a:srgbClr val="5B9BD4"/>
              </a:buClr>
              <a:buChar char="•"/>
              <a:tabLst>
                <a:tab pos="368300" algn="l"/>
                <a:tab pos="368935" algn="l"/>
              </a:tabLst>
            </a:pPr>
            <a:r>
              <a:rPr sz="2800" dirty="0">
                <a:latin typeface="Arial"/>
                <a:cs typeface="Arial"/>
              </a:rPr>
              <a:t>Assign </a:t>
            </a:r>
            <a:r>
              <a:rPr sz="2800" b="1" spc="-5" dirty="0">
                <a:latin typeface="Arial"/>
                <a:cs typeface="Arial"/>
              </a:rPr>
              <a:t>one </a:t>
            </a:r>
            <a:r>
              <a:rPr sz="2800" dirty="0">
                <a:latin typeface="Arial"/>
                <a:cs typeface="Arial"/>
              </a:rPr>
              <a:t>or </a:t>
            </a:r>
            <a:r>
              <a:rPr sz="2800" b="1" dirty="0">
                <a:latin typeface="Arial"/>
                <a:cs typeface="Arial"/>
              </a:rPr>
              <a:t>more class labels</a:t>
            </a:r>
            <a:r>
              <a:rPr sz="2800" b="1" spc="-55" dirty="0">
                <a:latin typeface="Arial"/>
                <a:cs typeface="Arial"/>
              </a:rPr>
              <a:t> </a:t>
            </a:r>
            <a:r>
              <a:rPr sz="2800" dirty="0">
                <a:latin typeface="Arial"/>
                <a:cs typeface="Arial"/>
              </a:rPr>
              <a:t>to  each instance of</a:t>
            </a:r>
            <a:r>
              <a:rPr sz="2800" spc="-15" dirty="0">
                <a:latin typeface="Arial"/>
                <a:cs typeface="Arial"/>
              </a:rPr>
              <a:t> </a:t>
            </a:r>
            <a:r>
              <a:rPr sz="2800" dirty="0">
                <a:latin typeface="Arial"/>
                <a:cs typeface="Arial"/>
              </a:rPr>
              <a:t>data</a:t>
            </a:r>
          </a:p>
          <a:p>
            <a:pPr marL="579120" marR="102870" lvl="1" indent="-182880">
              <a:lnSpc>
                <a:spcPct val="100000"/>
              </a:lnSpc>
              <a:spcBef>
                <a:spcPts val="1810"/>
              </a:spcBef>
              <a:buClr>
                <a:srgbClr val="5B9BD4"/>
              </a:buClr>
              <a:buFont typeface="Arial"/>
              <a:buChar char="•"/>
              <a:tabLst>
                <a:tab pos="579755" algn="l"/>
              </a:tabLst>
            </a:pPr>
            <a:r>
              <a:rPr sz="2400" b="1" spc="-5" dirty="0">
                <a:latin typeface="Arial"/>
                <a:cs typeface="Arial"/>
              </a:rPr>
              <a:t>Used car</a:t>
            </a:r>
            <a:r>
              <a:rPr sz="2400" spc="-5" dirty="0">
                <a:latin typeface="Arial"/>
                <a:cs typeface="Arial"/>
              </a:rPr>
              <a:t>: </a:t>
            </a:r>
            <a:r>
              <a:rPr sz="2400" dirty="0">
                <a:latin typeface="Arial"/>
                <a:cs typeface="Arial"/>
              </a:rPr>
              <a:t>For </a:t>
            </a:r>
            <a:r>
              <a:rPr sz="2400" spc="-5" dirty="0">
                <a:latin typeface="Arial"/>
                <a:cs typeface="Arial"/>
              </a:rPr>
              <a:t>each </a:t>
            </a:r>
            <a:r>
              <a:rPr sz="2400" spc="-35" dirty="0">
                <a:latin typeface="Arial"/>
                <a:cs typeface="Arial"/>
              </a:rPr>
              <a:t>car, </a:t>
            </a:r>
            <a:r>
              <a:rPr sz="2400" spc="-5" dirty="0">
                <a:latin typeface="Arial"/>
                <a:cs typeface="Arial"/>
              </a:rPr>
              <a:t>assign whether  the car would be unacceptable,  acceptable, good or </a:t>
            </a:r>
            <a:r>
              <a:rPr sz="2400" dirty="0">
                <a:latin typeface="Arial"/>
                <a:cs typeface="Arial"/>
              </a:rPr>
              <a:t>very</a:t>
            </a:r>
            <a:r>
              <a:rPr sz="2400" spc="40" dirty="0">
                <a:latin typeface="Arial"/>
                <a:cs typeface="Arial"/>
              </a:rPr>
              <a:t> </a:t>
            </a:r>
            <a:r>
              <a:rPr sz="2400" spc="-5" dirty="0">
                <a:latin typeface="Arial"/>
                <a:cs typeface="Arial"/>
              </a:rPr>
              <a:t>good</a:t>
            </a:r>
            <a:endParaRPr sz="2400" dirty="0">
              <a:latin typeface="Arial"/>
              <a:cs typeface="Arial"/>
            </a:endParaRPr>
          </a:p>
          <a:p>
            <a:pPr marL="579120" marR="132080" lvl="1" indent="-182880">
              <a:lnSpc>
                <a:spcPct val="100000"/>
              </a:lnSpc>
              <a:spcBef>
                <a:spcPts val="1800"/>
              </a:spcBef>
              <a:buClr>
                <a:srgbClr val="5B9BD4"/>
              </a:buClr>
              <a:buFont typeface="Arial"/>
              <a:buChar char="•"/>
              <a:tabLst>
                <a:tab pos="579755" algn="l"/>
              </a:tabLst>
            </a:pPr>
            <a:r>
              <a:rPr sz="2400" b="1" spc="-10" dirty="0">
                <a:latin typeface="Arial"/>
                <a:cs typeface="Arial"/>
              </a:rPr>
              <a:t>Weather</a:t>
            </a:r>
            <a:r>
              <a:rPr sz="2400" spc="-10" dirty="0">
                <a:latin typeface="Arial"/>
                <a:cs typeface="Arial"/>
              </a:rPr>
              <a:t>: </a:t>
            </a:r>
            <a:r>
              <a:rPr sz="2400" dirty="0">
                <a:latin typeface="Arial"/>
                <a:cs typeface="Arial"/>
              </a:rPr>
              <a:t>For </a:t>
            </a:r>
            <a:r>
              <a:rPr sz="2400" spc="-5" dirty="0">
                <a:latin typeface="Arial"/>
                <a:cs typeface="Arial"/>
              </a:rPr>
              <a:t>each </a:t>
            </a:r>
            <a:r>
              <a:rPr sz="2400" spc="-50" dirty="0">
                <a:latin typeface="Arial"/>
                <a:cs typeface="Arial"/>
              </a:rPr>
              <a:t>day, </a:t>
            </a:r>
            <a:r>
              <a:rPr sz="2400" spc="-5" dirty="0">
                <a:latin typeface="Arial"/>
                <a:cs typeface="Arial"/>
              </a:rPr>
              <a:t>assign whether  </a:t>
            </a:r>
            <a:r>
              <a:rPr sz="2400" dirty="0">
                <a:latin typeface="Arial"/>
                <a:cs typeface="Arial"/>
              </a:rPr>
              <a:t>to </a:t>
            </a:r>
            <a:r>
              <a:rPr sz="2400" spc="-5" dirty="0">
                <a:latin typeface="Arial"/>
                <a:cs typeface="Arial"/>
              </a:rPr>
              <a:t>play </a:t>
            </a:r>
            <a:r>
              <a:rPr sz="2400" dirty="0">
                <a:latin typeface="Arial"/>
                <a:cs typeface="Arial"/>
              </a:rPr>
              <a:t>tennis or not (yes or</a:t>
            </a:r>
            <a:r>
              <a:rPr sz="2400" spc="-10" dirty="0">
                <a:latin typeface="Arial"/>
                <a:cs typeface="Arial"/>
              </a:rPr>
              <a:t> </a:t>
            </a:r>
            <a:r>
              <a:rPr sz="2400" dirty="0">
                <a:latin typeface="Arial"/>
                <a:cs typeface="Arial"/>
              </a:rPr>
              <a:t>no)</a:t>
            </a:r>
          </a:p>
        </p:txBody>
      </p:sp>
      <p:sp>
        <p:nvSpPr>
          <p:cNvPr id="4" name="object 4"/>
          <p:cNvSpPr/>
          <p:nvPr/>
        </p:nvSpPr>
        <p:spPr>
          <a:xfrm>
            <a:off x="6777228" y="3310128"/>
            <a:ext cx="1121664" cy="547116"/>
          </a:xfrm>
          <a:prstGeom prst="rect">
            <a:avLst/>
          </a:prstGeom>
          <a:blipFill>
            <a:blip r:embed="rId3" cstate="print"/>
            <a:stretch>
              <a:fillRect/>
            </a:stretch>
          </a:blipFill>
        </p:spPr>
        <p:txBody>
          <a:bodyPr wrap="square" lIns="0" tIns="0" rIns="0" bIns="0" rtlCol="0"/>
          <a:lstStyle/>
          <a:p>
            <a:endParaRPr/>
          </a:p>
        </p:txBody>
      </p:sp>
      <p:graphicFrame>
        <p:nvGraphicFramePr>
          <p:cNvPr id="5" name="object 5"/>
          <p:cNvGraphicFramePr>
            <a:graphicFrameLocks noGrp="1"/>
          </p:cNvGraphicFramePr>
          <p:nvPr/>
        </p:nvGraphicFramePr>
        <p:xfrm>
          <a:off x="8029956" y="2584704"/>
          <a:ext cx="3080384" cy="1893568"/>
        </p:xfrm>
        <a:graphic>
          <a:graphicData uri="http://schemas.openxmlformats.org/drawingml/2006/table">
            <a:tbl>
              <a:tblPr firstRow="1" bandRow="1">
                <a:tableStyleId>{2D5ABB26-0587-4C30-8999-92F81FD0307C}</a:tableStyleId>
              </a:tblPr>
              <a:tblGrid>
                <a:gridCol w="1189355">
                  <a:extLst>
                    <a:ext uri="{9D8B030D-6E8A-4147-A177-3AD203B41FA5}">
                      <a16:colId xmlns:a16="http://schemas.microsoft.com/office/drawing/2014/main" val="20000"/>
                    </a:ext>
                  </a:extLst>
                </a:gridCol>
                <a:gridCol w="118744">
                  <a:extLst>
                    <a:ext uri="{9D8B030D-6E8A-4147-A177-3AD203B41FA5}">
                      <a16:colId xmlns:a16="http://schemas.microsoft.com/office/drawing/2014/main" val="20001"/>
                    </a:ext>
                  </a:extLst>
                </a:gridCol>
                <a:gridCol w="119380">
                  <a:extLst>
                    <a:ext uri="{9D8B030D-6E8A-4147-A177-3AD203B41FA5}">
                      <a16:colId xmlns:a16="http://schemas.microsoft.com/office/drawing/2014/main" val="20002"/>
                    </a:ext>
                  </a:extLst>
                </a:gridCol>
                <a:gridCol w="1652905">
                  <a:extLst>
                    <a:ext uri="{9D8B030D-6E8A-4147-A177-3AD203B41FA5}">
                      <a16:colId xmlns:a16="http://schemas.microsoft.com/office/drawing/2014/main" val="20003"/>
                    </a:ext>
                  </a:extLst>
                </a:gridCol>
              </a:tblGrid>
              <a:tr h="180975">
                <a:tc gridSpan="3">
                  <a:txBody>
                    <a:bodyPr/>
                    <a:lstStyle/>
                    <a:p>
                      <a:pPr>
                        <a:lnSpc>
                          <a:spcPct val="100000"/>
                        </a:lnSpc>
                      </a:pPr>
                      <a:endParaRPr sz="1000">
                        <a:latin typeface="Times New Roman"/>
                        <a:cs typeface="Times New Roman"/>
                      </a:endParaRPr>
                    </a:p>
                  </a:txBody>
                  <a:tcPr marL="0" marR="0" marT="0" marB="0">
                    <a:lnR w="19050">
                      <a:solidFill>
                        <a:srgbClr val="3C67B0"/>
                      </a:solidFill>
                      <a:prstDash val="solid"/>
                    </a:lnR>
                  </a:tcPr>
                </a:tc>
                <a:tc hMerge="1">
                  <a:txBody>
                    <a:bodyPr/>
                    <a:lstStyle/>
                    <a:p>
                      <a:endParaRPr/>
                    </a:p>
                  </a:txBody>
                  <a:tcPr marL="0" marR="0" marT="0" marB="0"/>
                </a:tc>
                <a:tc hMerge="1">
                  <a:txBody>
                    <a:bodyPr/>
                    <a:lstStyle/>
                    <a:p>
                      <a:endParaRPr/>
                    </a:p>
                  </a:txBody>
                  <a:tcPr marL="0" marR="0" marT="0" marB="0"/>
                </a:tc>
                <a:tc rowSpan="2">
                  <a:txBody>
                    <a:bodyPr/>
                    <a:lstStyle/>
                    <a:p>
                      <a:pPr marL="135890">
                        <a:lnSpc>
                          <a:spcPct val="100000"/>
                        </a:lnSpc>
                        <a:spcBef>
                          <a:spcPts val="175"/>
                        </a:spcBef>
                      </a:pPr>
                      <a:r>
                        <a:rPr sz="1800" spc="-5" dirty="0">
                          <a:latin typeface="Arial"/>
                          <a:cs typeface="Arial"/>
                        </a:rPr>
                        <a:t>Unacceptable</a:t>
                      </a:r>
                      <a:endParaRPr sz="1800">
                        <a:latin typeface="Arial"/>
                        <a:cs typeface="Arial"/>
                      </a:endParaRPr>
                    </a:p>
                  </a:txBody>
                  <a:tcPr marL="0" marR="0" marT="22225"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00"/>
                  </a:ext>
                </a:extLst>
              </a:tr>
              <a:tr h="180975">
                <a:tc rowSpan="3" gridSpan="2">
                  <a:txBody>
                    <a:bodyPr/>
                    <a:lstStyle/>
                    <a:p>
                      <a:pPr>
                        <a:lnSpc>
                          <a:spcPct val="100000"/>
                        </a:lnSpc>
                      </a:pPr>
                      <a:endParaRPr sz="2400">
                        <a:latin typeface="Times New Roman"/>
                        <a:cs typeface="Times New Roman"/>
                      </a:endParaRPr>
                    </a:p>
                  </a:txBody>
                  <a:tcPr marL="0" marR="0" marT="0" marB="0">
                    <a:lnR w="19050">
                      <a:solidFill>
                        <a:srgbClr val="34589C"/>
                      </a:solidFill>
                      <a:prstDash val="solid"/>
                    </a:lnR>
                  </a:tcPr>
                </a:tc>
                <a:tc rowSpan="3" hMerge="1">
                  <a:txBody>
                    <a:bodyPr/>
                    <a:lstStyle/>
                    <a:p>
                      <a:endParaRPr/>
                    </a:p>
                  </a:txBody>
                  <a:tcPr marL="0" marR="0" marT="0" marB="0"/>
                </a:tc>
                <a:tc>
                  <a:txBody>
                    <a:bodyPr/>
                    <a:lstStyle/>
                    <a:p>
                      <a:pPr>
                        <a:lnSpc>
                          <a:spcPct val="100000"/>
                        </a:lnSpc>
                      </a:pPr>
                      <a:endParaRPr sz="1000">
                        <a:latin typeface="Times New Roman"/>
                        <a:cs typeface="Times New Roman"/>
                      </a:endParaRPr>
                    </a:p>
                  </a:txBody>
                  <a:tcPr marL="0" marR="0" marT="0" marB="0">
                    <a:lnL w="19050">
                      <a:solidFill>
                        <a:srgbClr val="34589C"/>
                      </a:solidFill>
                      <a:prstDash val="solid"/>
                    </a:lnL>
                    <a:lnR w="19050">
                      <a:solidFill>
                        <a:srgbClr val="3C67B0"/>
                      </a:solidFill>
                      <a:prstDash val="solid"/>
                    </a:lnR>
                    <a:lnT w="19050">
                      <a:solidFill>
                        <a:srgbClr val="34589C"/>
                      </a:solidFill>
                      <a:prstDash val="solid"/>
                    </a:lnT>
                  </a:tcPr>
                </a:tc>
                <a:tc vMerge="1">
                  <a:txBody>
                    <a:bodyPr/>
                    <a:lstStyle/>
                    <a:p>
                      <a:endParaRPr/>
                    </a:p>
                  </a:txBody>
                  <a:tcPr marL="0" marR="0" marT="22225"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01"/>
                  </a:ext>
                </a:extLst>
              </a:tr>
              <a:tr h="148590">
                <a:tc gridSpan="2" vMerge="1">
                  <a:txBody>
                    <a:bodyPr/>
                    <a:lstStyle/>
                    <a:p>
                      <a:endParaRPr/>
                    </a:p>
                  </a:txBody>
                  <a:tcPr marL="0" marR="0" marT="0" marB="0">
                    <a:lnR w="19050">
                      <a:solidFill>
                        <a:srgbClr val="34589C"/>
                      </a:solidFill>
                      <a:prstDash val="solid"/>
                    </a:lnR>
                  </a:tcPr>
                </a:tc>
                <a:tc hMerge="1" vMerge="1">
                  <a:txBody>
                    <a:bodyPr/>
                    <a:lstStyle/>
                    <a:p>
                      <a:endParaRPr/>
                    </a:p>
                  </a:txBody>
                  <a:tcPr marL="0" marR="0" marT="0" marB="0"/>
                </a:tc>
                <a:tc gridSpan="2">
                  <a:txBody>
                    <a:bodyPr/>
                    <a:lstStyle/>
                    <a:p>
                      <a:pPr>
                        <a:lnSpc>
                          <a:spcPct val="100000"/>
                        </a:lnSpc>
                      </a:pPr>
                      <a:endParaRPr sz="800">
                        <a:latin typeface="Times New Roman"/>
                        <a:cs typeface="Times New Roman"/>
                      </a:endParaRPr>
                    </a:p>
                  </a:txBody>
                  <a:tcPr marL="0" marR="0" marT="0" marB="0">
                    <a:lnL w="19050">
                      <a:solidFill>
                        <a:srgbClr val="34589C"/>
                      </a:solidFill>
                      <a:prstDash val="solid"/>
                    </a:lnL>
                  </a:tcPr>
                </a:tc>
                <a:tc hMerge="1">
                  <a:txBody>
                    <a:bodyPr/>
                    <a:lstStyle/>
                    <a:p>
                      <a:endParaRPr/>
                    </a:p>
                  </a:txBody>
                  <a:tcPr marL="0" marR="0" marT="0" marB="0"/>
                </a:tc>
                <a:extLst>
                  <a:ext uri="{0D108BD9-81ED-4DB2-BD59-A6C34878D82A}">
                    <a16:rowId xmlns:a16="http://schemas.microsoft.com/office/drawing/2014/main" val="10002"/>
                  </a:ext>
                </a:extLst>
              </a:tr>
              <a:tr h="73660">
                <a:tc gridSpan="2" vMerge="1">
                  <a:txBody>
                    <a:bodyPr/>
                    <a:lstStyle/>
                    <a:p>
                      <a:endParaRPr/>
                    </a:p>
                  </a:txBody>
                  <a:tcPr marL="0" marR="0" marT="0" marB="0">
                    <a:lnR w="19050">
                      <a:solidFill>
                        <a:srgbClr val="34589C"/>
                      </a:solidFill>
                      <a:prstDash val="solid"/>
                    </a:lnR>
                  </a:tcPr>
                </a:tc>
                <a:tc hMerge="1" vMerge="1">
                  <a:txBody>
                    <a:bodyPr/>
                    <a:lstStyle/>
                    <a:p>
                      <a:endParaRPr/>
                    </a:p>
                  </a:txBody>
                  <a:tcPr marL="0" marR="0" marT="0" marB="0"/>
                </a:tc>
                <a:tc rowSpan="2">
                  <a:txBody>
                    <a:bodyPr/>
                    <a:lstStyle/>
                    <a:p>
                      <a:pPr>
                        <a:lnSpc>
                          <a:spcPct val="100000"/>
                        </a:lnSpc>
                      </a:pPr>
                      <a:endParaRPr sz="1000">
                        <a:latin typeface="Times New Roman"/>
                        <a:cs typeface="Times New Roman"/>
                      </a:endParaRPr>
                    </a:p>
                  </a:txBody>
                  <a:tcPr marL="0" marR="0" marT="0" marB="0">
                    <a:lnL w="19050">
                      <a:solidFill>
                        <a:srgbClr val="34589C"/>
                      </a:solidFill>
                      <a:prstDash val="solid"/>
                    </a:lnL>
                    <a:lnR w="19050">
                      <a:solidFill>
                        <a:srgbClr val="3C67B0"/>
                      </a:solidFill>
                      <a:prstDash val="solid"/>
                    </a:lnR>
                    <a:lnB w="19050">
                      <a:solidFill>
                        <a:srgbClr val="34589C"/>
                      </a:solidFill>
                      <a:prstDash val="solid"/>
                    </a:lnB>
                  </a:tcPr>
                </a:tc>
                <a:tc rowSpan="3">
                  <a:txBody>
                    <a:bodyPr/>
                    <a:lstStyle/>
                    <a:p>
                      <a:pPr marL="269240">
                        <a:lnSpc>
                          <a:spcPct val="100000"/>
                        </a:lnSpc>
                        <a:spcBef>
                          <a:spcPts val="180"/>
                        </a:spcBef>
                      </a:pPr>
                      <a:r>
                        <a:rPr sz="1800" spc="-5" dirty="0">
                          <a:latin typeface="Arial"/>
                          <a:cs typeface="Arial"/>
                        </a:rPr>
                        <a:t>Acceptable</a:t>
                      </a:r>
                      <a:endParaRPr sz="1800">
                        <a:latin typeface="Arial"/>
                        <a:cs typeface="Arial"/>
                      </a:endParaRPr>
                    </a:p>
                  </a:txBody>
                  <a:tcPr marL="0" marR="0" marT="22860"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03"/>
                  </a:ext>
                </a:extLst>
              </a:tr>
              <a:tr h="107314">
                <a:tc rowSpan="6">
                  <a:txBody>
                    <a:bodyPr/>
                    <a:lstStyle/>
                    <a:p>
                      <a:pPr marL="55244" marR="32384" indent="63500">
                        <a:lnSpc>
                          <a:spcPts val="2590"/>
                        </a:lnSpc>
                        <a:spcBef>
                          <a:spcPts val="45"/>
                        </a:spcBef>
                      </a:pPr>
                      <a:r>
                        <a:rPr sz="1800" spc="-5" dirty="0">
                          <a:latin typeface="Arial"/>
                          <a:cs typeface="Arial"/>
                        </a:rPr>
                        <a:t>Used Car  </a:t>
                      </a:r>
                      <a:r>
                        <a:rPr sz="1800" dirty="0">
                          <a:latin typeface="Arial"/>
                          <a:cs typeface="Arial"/>
                        </a:rPr>
                        <a:t>Condition?</a:t>
                      </a:r>
                      <a:endParaRPr sz="1800">
                        <a:latin typeface="Arial"/>
                        <a:cs typeface="Arial"/>
                      </a:endParaRPr>
                    </a:p>
                  </a:txBody>
                  <a:tcPr marL="0" marR="0" marT="5715" marB="0">
                    <a:lnL w="19050">
                      <a:solidFill>
                        <a:srgbClr val="3C67B0"/>
                      </a:solidFill>
                      <a:prstDash val="solid"/>
                    </a:lnL>
                    <a:lnR w="19050">
                      <a:solidFill>
                        <a:srgbClr val="3C67B0"/>
                      </a:solidFill>
                      <a:prstDash val="solid"/>
                    </a:lnR>
                    <a:lnB w="19050">
                      <a:solidFill>
                        <a:srgbClr val="3C67B0"/>
                      </a:solidFill>
                      <a:prstDash val="solid"/>
                    </a:lnB>
                  </a:tcPr>
                </a:tc>
                <a:tc rowSpan="3">
                  <a:txBody>
                    <a:bodyPr/>
                    <a:lstStyle/>
                    <a:p>
                      <a:pPr>
                        <a:lnSpc>
                          <a:spcPct val="100000"/>
                        </a:lnSpc>
                      </a:pPr>
                      <a:endParaRPr sz="2300">
                        <a:latin typeface="Times New Roman"/>
                        <a:cs typeface="Times New Roman"/>
                      </a:endParaRPr>
                    </a:p>
                  </a:txBody>
                  <a:tcPr marL="0" marR="0" marT="0" marB="0">
                    <a:lnL w="19050">
                      <a:solidFill>
                        <a:srgbClr val="3C67B0"/>
                      </a:solidFill>
                      <a:prstDash val="solid"/>
                    </a:lnL>
                    <a:lnR w="19050">
                      <a:solidFill>
                        <a:srgbClr val="34589C"/>
                      </a:solidFill>
                      <a:prstDash val="solid"/>
                    </a:lnR>
                    <a:lnB w="19050">
                      <a:solidFill>
                        <a:srgbClr val="34589C"/>
                      </a:solidFill>
                      <a:prstDash val="solid"/>
                    </a:lnB>
                  </a:tcPr>
                </a:tc>
                <a:tc vMerge="1">
                  <a:txBody>
                    <a:bodyPr/>
                    <a:lstStyle/>
                    <a:p>
                      <a:endParaRPr/>
                    </a:p>
                  </a:txBody>
                  <a:tcPr marL="0" marR="0" marT="0" marB="0">
                    <a:lnL w="19050">
                      <a:solidFill>
                        <a:srgbClr val="34589C"/>
                      </a:solidFill>
                      <a:prstDash val="solid"/>
                    </a:lnL>
                    <a:lnR w="19050">
                      <a:solidFill>
                        <a:srgbClr val="3C67B0"/>
                      </a:solidFill>
                      <a:prstDash val="solid"/>
                    </a:lnR>
                    <a:lnB w="19050">
                      <a:solidFill>
                        <a:srgbClr val="34589C"/>
                      </a:solidFill>
                      <a:prstDash val="solid"/>
                    </a:lnB>
                  </a:tcPr>
                </a:tc>
                <a:tc vMerge="1">
                  <a:txBody>
                    <a:bodyPr/>
                    <a:lstStyle/>
                    <a:p>
                      <a:endParaRPr/>
                    </a:p>
                  </a:txBody>
                  <a:tcPr marL="0" marR="0" marT="22860"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04"/>
                  </a:ext>
                </a:extLst>
              </a:tr>
              <a:tr h="180975">
                <a:tc vMerge="1">
                  <a:txBody>
                    <a:bodyPr/>
                    <a:lstStyle/>
                    <a:p>
                      <a:endParaRPr/>
                    </a:p>
                  </a:txBody>
                  <a:tcPr marL="0" marR="0" marT="5715"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tc vMerge="1">
                  <a:txBody>
                    <a:bodyPr/>
                    <a:lstStyle/>
                    <a:p>
                      <a:endParaRPr/>
                    </a:p>
                  </a:txBody>
                  <a:tcPr marL="0" marR="0" marT="0" marB="0">
                    <a:lnL w="19050">
                      <a:solidFill>
                        <a:srgbClr val="3C67B0"/>
                      </a:solidFill>
                      <a:prstDash val="solid"/>
                    </a:lnL>
                    <a:lnR w="19050">
                      <a:solidFill>
                        <a:srgbClr val="34589C"/>
                      </a:solidFill>
                      <a:prstDash val="solid"/>
                    </a:lnR>
                    <a:lnB w="19050">
                      <a:solidFill>
                        <a:srgbClr val="34589C"/>
                      </a:solidFill>
                      <a:prstDash val="solid"/>
                    </a:lnB>
                  </a:tcPr>
                </a:tc>
                <a:tc>
                  <a:txBody>
                    <a:bodyPr/>
                    <a:lstStyle/>
                    <a:p>
                      <a:pPr>
                        <a:lnSpc>
                          <a:spcPct val="100000"/>
                        </a:lnSpc>
                      </a:pPr>
                      <a:endParaRPr sz="1000">
                        <a:latin typeface="Times New Roman"/>
                        <a:cs typeface="Times New Roman"/>
                      </a:endParaRPr>
                    </a:p>
                  </a:txBody>
                  <a:tcPr marL="0" marR="0" marT="0" marB="0">
                    <a:lnL w="19050">
                      <a:solidFill>
                        <a:srgbClr val="34589C"/>
                      </a:solidFill>
                      <a:prstDash val="solid"/>
                    </a:lnL>
                    <a:lnR w="19050">
                      <a:solidFill>
                        <a:srgbClr val="3C67B0"/>
                      </a:solidFill>
                      <a:prstDash val="solid"/>
                    </a:lnR>
                    <a:lnT w="19050">
                      <a:solidFill>
                        <a:srgbClr val="34589C"/>
                      </a:solidFill>
                      <a:prstDash val="solid"/>
                    </a:lnT>
                  </a:tcPr>
                </a:tc>
                <a:tc vMerge="1">
                  <a:txBody>
                    <a:bodyPr/>
                    <a:lstStyle/>
                    <a:p>
                      <a:endParaRPr/>
                    </a:p>
                  </a:txBody>
                  <a:tcPr marL="0" marR="0" marT="22860"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05"/>
                  </a:ext>
                </a:extLst>
              </a:tr>
              <a:tr h="74295">
                <a:tc vMerge="1">
                  <a:txBody>
                    <a:bodyPr/>
                    <a:lstStyle/>
                    <a:p>
                      <a:endParaRPr/>
                    </a:p>
                  </a:txBody>
                  <a:tcPr marL="0" marR="0" marT="5715"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tc vMerge="1">
                  <a:txBody>
                    <a:bodyPr/>
                    <a:lstStyle/>
                    <a:p>
                      <a:endParaRPr/>
                    </a:p>
                  </a:txBody>
                  <a:tcPr marL="0" marR="0" marT="0" marB="0">
                    <a:lnL w="19050">
                      <a:solidFill>
                        <a:srgbClr val="3C67B0"/>
                      </a:solidFill>
                      <a:prstDash val="solid"/>
                    </a:lnL>
                    <a:lnR w="19050">
                      <a:solidFill>
                        <a:srgbClr val="34589C"/>
                      </a:solidFill>
                      <a:prstDash val="solid"/>
                    </a:lnR>
                    <a:lnB w="19050">
                      <a:solidFill>
                        <a:srgbClr val="34589C"/>
                      </a:solidFill>
                      <a:prstDash val="solid"/>
                    </a:lnB>
                  </a:tcPr>
                </a:tc>
                <a:tc rowSpan="2" gridSpan="2">
                  <a:txBody>
                    <a:bodyPr/>
                    <a:lstStyle/>
                    <a:p>
                      <a:pPr>
                        <a:lnSpc>
                          <a:spcPct val="100000"/>
                        </a:lnSpc>
                      </a:pPr>
                      <a:endParaRPr sz="800">
                        <a:latin typeface="Times New Roman"/>
                        <a:cs typeface="Times New Roman"/>
                      </a:endParaRPr>
                    </a:p>
                  </a:txBody>
                  <a:tcPr marL="0" marR="0" marT="0" marB="0">
                    <a:lnL w="19050">
                      <a:solidFill>
                        <a:srgbClr val="34589C"/>
                      </a:solidFill>
                      <a:prstDash val="solid"/>
                    </a:lnL>
                  </a:tcPr>
                </a:tc>
                <a:tc rowSpan="2" hMerge="1">
                  <a:txBody>
                    <a:bodyPr/>
                    <a:lstStyle/>
                    <a:p>
                      <a:endParaRPr/>
                    </a:p>
                  </a:txBody>
                  <a:tcPr marL="0" marR="0" marT="0" marB="0"/>
                </a:tc>
                <a:extLst>
                  <a:ext uri="{0D108BD9-81ED-4DB2-BD59-A6C34878D82A}">
                    <a16:rowId xmlns:a16="http://schemas.microsoft.com/office/drawing/2014/main" val="10006"/>
                  </a:ext>
                </a:extLst>
              </a:tr>
              <a:tr h="73660">
                <a:tc vMerge="1">
                  <a:txBody>
                    <a:bodyPr/>
                    <a:lstStyle/>
                    <a:p>
                      <a:endParaRPr/>
                    </a:p>
                  </a:txBody>
                  <a:tcPr marL="0" marR="0" marT="5715"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tc rowSpan="3">
                  <a:txBody>
                    <a:bodyPr/>
                    <a:lstStyle/>
                    <a:p>
                      <a:pPr>
                        <a:lnSpc>
                          <a:spcPct val="100000"/>
                        </a:lnSpc>
                      </a:pPr>
                      <a:endParaRPr sz="2300">
                        <a:latin typeface="Times New Roman"/>
                        <a:cs typeface="Times New Roman"/>
                      </a:endParaRPr>
                    </a:p>
                  </a:txBody>
                  <a:tcPr marL="0" marR="0" marT="0" marB="0">
                    <a:lnL w="19050">
                      <a:solidFill>
                        <a:srgbClr val="3C67B0"/>
                      </a:solidFill>
                      <a:prstDash val="solid"/>
                    </a:lnL>
                    <a:lnR w="19050">
                      <a:solidFill>
                        <a:srgbClr val="34589C"/>
                      </a:solidFill>
                      <a:prstDash val="solid"/>
                    </a:lnR>
                    <a:lnT w="19050">
                      <a:solidFill>
                        <a:srgbClr val="34589C"/>
                      </a:solidFill>
                      <a:prstDash val="solid"/>
                    </a:lnT>
                  </a:tcPr>
                </a:tc>
                <a:tc gridSpan="2" vMerge="1">
                  <a:txBody>
                    <a:bodyPr/>
                    <a:lstStyle/>
                    <a:p>
                      <a:endParaRPr/>
                    </a:p>
                  </a:txBody>
                  <a:tcPr marL="0" marR="0" marT="0" marB="0">
                    <a:lnL w="19050">
                      <a:solidFill>
                        <a:srgbClr val="34589C"/>
                      </a:solidFill>
                      <a:prstDash val="solid"/>
                    </a:lnL>
                  </a:tcPr>
                </a:tc>
                <a:tc hMerge="1" vMerge="1">
                  <a:txBody>
                    <a:bodyPr/>
                    <a:lstStyle/>
                    <a:p>
                      <a:endParaRPr/>
                    </a:p>
                  </a:txBody>
                  <a:tcPr marL="0" marR="0" marT="0" marB="0"/>
                </a:tc>
                <a:extLst>
                  <a:ext uri="{0D108BD9-81ED-4DB2-BD59-A6C34878D82A}">
                    <a16:rowId xmlns:a16="http://schemas.microsoft.com/office/drawing/2014/main" val="10007"/>
                  </a:ext>
                </a:extLst>
              </a:tr>
              <a:tr h="181610">
                <a:tc vMerge="1">
                  <a:txBody>
                    <a:bodyPr/>
                    <a:lstStyle/>
                    <a:p>
                      <a:endParaRPr/>
                    </a:p>
                  </a:txBody>
                  <a:tcPr marL="0" marR="0" marT="5715"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tc vMerge="1">
                  <a:txBody>
                    <a:bodyPr/>
                    <a:lstStyle/>
                    <a:p>
                      <a:endParaRPr/>
                    </a:p>
                  </a:txBody>
                  <a:tcPr marL="0" marR="0" marT="0" marB="0">
                    <a:lnL w="19050">
                      <a:solidFill>
                        <a:srgbClr val="3C67B0"/>
                      </a:solidFill>
                      <a:prstDash val="solid"/>
                    </a:lnL>
                    <a:lnR w="19050">
                      <a:solidFill>
                        <a:srgbClr val="34589C"/>
                      </a:solidFill>
                      <a:prstDash val="solid"/>
                    </a:lnR>
                    <a:lnT w="19050">
                      <a:solidFill>
                        <a:srgbClr val="34589C"/>
                      </a:solidFill>
                      <a:prstDash val="solid"/>
                    </a:lnT>
                  </a:tcPr>
                </a:tc>
                <a:tc>
                  <a:txBody>
                    <a:bodyPr/>
                    <a:lstStyle/>
                    <a:p>
                      <a:pPr>
                        <a:lnSpc>
                          <a:spcPct val="100000"/>
                        </a:lnSpc>
                      </a:pPr>
                      <a:endParaRPr sz="1000">
                        <a:latin typeface="Times New Roman"/>
                        <a:cs typeface="Times New Roman"/>
                      </a:endParaRPr>
                    </a:p>
                  </a:txBody>
                  <a:tcPr marL="0" marR="0" marT="0" marB="0">
                    <a:lnL w="19050">
                      <a:solidFill>
                        <a:srgbClr val="34589C"/>
                      </a:solidFill>
                      <a:prstDash val="solid"/>
                    </a:lnL>
                    <a:lnR w="19050">
                      <a:solidFill>
                        <a:srgbClr val="3C67B0"/>
                      </a:solidFill>
                      <a:prstDash val="solid"/>
                    </a:lnR>
                    <a:lnB w="19050">
                      <a:solidFill>
                        <a:srgbClr val="34589C"/>
                      </a:solidFill>
                      <a:prstDash val="solid"/>
                    </a:lnB>
                  </a:tcPr>
                </a:tc>
                <a:tc rowSpan="3">
                  <a:txBody>
                    <a:bodyPr/>
                    <a:lstStyle/>
                    <a:p>
                      <a:pPr marL="555625">
                        <a:lnSpc>
                          <a:spcPct val="100000"/>
                        </a:lnSpc>
                        <a:spcBef>
                          <a:spcPts val="180"/>
                        </a:spcBef>
                      </a:pPr>
                      <a:r>
                        <a:rPr sz="1800" spc="-5" dirty="0">
                          <a:latin typeface="Arial"/>
                          <a:cs typeface="Arial"/>
                        </a:rPr>
                        <a:t>Good</a:t>
                      </a:r>
                      <a:endParaRPr sz="1800">
                        <a:latin typeface="Arial"/>
                        <a:cs typeface="Arial"/>
                      </a:endParaRPr>
                    </a:p>
                  </a:txBody>
                  <a:tcPr marL="0" marR="0" marT="22860"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08"/>
                  </a:ext>
                </a:extLst>
              </a:tr>
              <a:tr h="107314">
                <a:tc vMerge="1">
                  <a:txBody>
                    <a:bodyPr/>
                    <a:lstStyle/>
                    <a:p>
                      <a:endParaRPr/>
                    </a:p>
                  </a:txBody>
                  <a:tcPr marL="0" marR="0" marT="5715"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tc vMerge="1">
                  <a:txBody>
                    <a:bodyPr/>
                    <a:lstStyle/>
                    <a:p>
                      <a:endParaRPr/>
                    </a:p>
                  </a:txBody>
                  <a:tcPr marL="0" marR="0" marT="0" marB="0">
                    <a:lnL w="19050">
                      <a:solidFill>
                        <a:srgbClr val="3C67B0"/>
                      </a:solidFill>
                      <a:prstDash val="solid"/>
                    </a:lnL>
                    <a:lnR w="19050">
                      <a:solidFill>
                        <a:srgbClr val="34589C"/>
                      </a:solidFill>
                      <a:prstDash val="solid"/>
                    </a:lnR>
                    <a:lnT w="19050">
                      <a:solidFill>
                        <a:srgbClr val="34589C"/>
                      </a:solidFill>
                      <a:prstDash val="solid"/>
                    </a:lnT>
                  </a:tcPr>
                </a:tc>
                <a:tc rowSpan="2">
                  <a:txBody>
                    <a:bodyPr/>
                    <a:lstStyle/>
                    <a:p>
                      <a:pPr>
                        <a:lnSpc>
                          <a:spcPct val="100000"/>
                        </a:lnSpc>
                      </a:pPr>
                      <a:endParaRPr sz="1000">
                        <a:latin typeface="Times New Roman"/>
                        <a:cs typeface="Times New Roman"/>
                      </a:endParaRPr>
                    </a:p>
                  </a:txBody>
                  <a:tcPr marL="0" marR="0" marT="0" marB="0">
                    <a:lnL w="19050">
                      <a:solidFill>
                        <a:srgbClr val="34589C"/>
                      </a:solidFill>
                      <a:prstDash val="solid"/>
                    </a:lnL>
                    <a:lnR w="19050">
                      <a:solidFill>
                        <a:srgbClr val="3C67B0"/>
                      </a:solidFill>
                      <a:prstDash val="solid"/>
                    </a:lnR>
                    <a:lnT w="19050">
                      <a:solidFill>
                        <a:srgbClr val="34589C"/>
                      </a:solidFill>
                      <a:prstDash val="solid"/>
                    </a:lnT>
                  </a:tcPr>
                </a:tc>
                <a:tc vMerge="1">
                  <a:txBody>
                    <a:bodyPr/>
                    <a:lstStyle/>
                    <a:p>
                      <a:endParaRPr/>
                    </a:p>
                  </a:txBody>
                  <a:tcPr marL="0" marR="0" marT="22860"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09"/>
                  </a:ext>
                </a:extLst>
              </a:tr>
              <a:tr h="73025">
                <a:tc rowSpan="3" gridSpan="2">
                  <a:txBody>
                    <a:bodyPr/>
                    <a:lstStyle/>
                    <a:p>
                      <a:pPr>
                        <a:lnSpc>
                          <a:spcPct val="100000"/>
                        </a:lnSpc>
                      </a:pPr>
                      <a:endParaRPr sz="2400">
                        <a:latin typeface="Times New Roman"/>
                        <a:cs typeface="Times New Roman"/>
                      </a:endParaRPr>
                    </a:p>
                  </a:txBody>
                  <a:tcPr marL="0" marR="0" marT="0" marB="0">
                    <a:lnR w="19050">
                      <a:solidFill>
                        <a:srgbClr val="34589C"/>
                      </a:solidFill>
                      <a:prstDash val="solid"/>
                    </a:lnR>
                    <a:lnT w="19050" cap="flat" cmpd="sng" algn="ctr">
                      <a:solidFill>
                        <a:srgbClr val="3C67B0"/>
                      </a:solidFill>
                      <a:prstDash val="solid"/>
                      <a:round/>
                      <a:headEnd type="none" w="med" len="med"/>
                      <a:tailEnd type="none" w="med" len="med"/>
                    </a:lnT>
                  </a:tcPr>
                </a:tc>
                <a:tc rowSpan="3" hMerge="1">
                  <a:txBody>
                    <a:bodyPr/>
                    <a:lstStyle/>
                    <a:p>
                      <a:endParaRPr/>
                    </a:p>
                  </a:txBody>
                  <a:tcPr marL="0" marR="0" marT="0" marB="0"/>
                </a:tc>
                <a:tc vMerge="1">
                  <a:txBody>
                    <a:bodyPr/>
                    <a:lstStyle/>
                    <a:p>
                      <a:endParaRPr/>
                    </a:p>
                  </a:txBody>
                  <a:tcPr marL="0" marR="0" marT="0" marB="0">
                    <a:lnL w="19050">
                      <a:solidFill>
                        <a:srgbClr val="34589C"/>
                      </a:solidFill>
                      <a:prstDash val="solid"/>
                    </a:lnL>
                    <a:lnR w="19050">
                      <a:solidFill>
                        <a:srgbClr val="3C67B0"/>
                      </a:solidFill>
                      <a:prstDash val="solid"/>
                    </a:lnR>
                    <a:lnT w="19050">
                      <a:solidFill>
                        <a:srgbClr val="34589C"/>
                      </a:solidFill>
                      <a:prstDash val="solid"/>
                    </a:lnT>
                  </a:tcPr>
                </a:tc>
                <a:tc vMerge="1">
                  <a:txBody>
                    <a:bodyPr/>
                    <a:lstStyle/>
                    <a:p>
                      <a:endParaRPr/>
                    </a:p>
                  </a:txBody>
                  <a:tcPr marL="0" marR="0" marT="22860"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10"/>
                  </a:ext>
                </a:extLst>
              </a:tr>
              <a:tr h="149225">
                <a:tc gridSpan="2" vMerge="1">
                  <a:txBody>
                    <a:bodyPr/>
                    <a:lstStyle/>
                    <a:p>
                      <a:endParaRPr/>
                    </a:p>
                  </a:txBody>
                  <a:tcPr marL="0" marR="0" marT="0" marB="0">
                    <a:lnR w="19050">
                      <a:solidFill>
                        <a:srgbClr val="34589C"/>
                      </a:solidFill>
                      <a:prstDash val="solid"/>
                    </a:lnR>
                  </a:tcPr>
                </a:tc>
                <a:tc hMerge="1" vMerge="1">
                  <a:txBody>
                    <a:bodyPr/>
                    <a:lstStyle/>
                    <a:p>
                      <a:endParaRPr/>
                    </a:p>
                  </a:txBody>
                  <a:tcPr marL="0" marR="0" marT="0" marB="0"/>
                </a:tc>
                <a:tc gridSpan="2">
                  <a:txBody>
                    <a:bodyPr/>
                    <a:lstStyle/>
                    <a:p>
                      <a:pPr>
                        <a:lnSpc>
                          <a:spcPct val="100000"/>
                        </a:lnSpc>
                      </a:pPr>
                      <a:endParaRPr sz="800">
                        <a:latin typeface="Times New Roman"/>
                        <a:cs typeface="Times New Roman"/>
                      </a:endParaRPr>
                    </a:p>
                  </a:txBody>
                  <a:tcPr marL="0" marR="0" marT="0" marB="0">
                    <a:lnL w="19050">
                      <a:solidFill>
                        <a:srgbClr val="34589C"/>
                      </a:solidFill>
                      <a:prstDash val="solid"/>
                    </a:lnL>
                  </a:tcPr>
                </a:tc>
                <a:tc hMerge="1">
                  <a:txBody>
                    <a:bodyPr/>
                    <a:lstStyle/>
                    <a:p>
                      <a:endParaRPr/>
                    </a:p>
                  </a:txBody>
                  <a:tcPr marL="0" marR="0" marT="0" marB="0"/>
                </a:tc>
                <a:extLst>
                  <a:ext uri="{0D108BD9-81ED-4DB2-BD59-A6C34878D82A}">
                    <a16:rowId xmlns:a16="http://schemas.microsoft.com/office/drawing/2014/main" val="10011"/>
                  </a:ext>
                </a:extLst>
              </a:tr>
              <a:tr h="180975">
                <a:tc gridSpan="2" vMerge="1">
                  <a:txBody>
                    <a:bodyPr/>
                    <a:lstStyle/>
                    <a:p>
                      <a:endParaRPr/>
                    </a:p>
                  </a:txBody>
                  <a:tcPr marL="0" marR="0" marT="0" marB="0">
                    <a:lnR w="19050">
                      <a:solidFill>
                        <a:srgbClr val="34589C"/>
                      </a:solidFill>
                      <a:prstDash val="solid"/>
                    </a:lnR>
                  </a:tcPr>
                </a:tc>
                <a:tc hMerge="1" vMerge="1">
                  <a:txBody>
                    <a:bodyPr/>
                    <a:lstStyle/>
                    <a:p>
                      <a:endParaRPr/>
                    </a:p>
                  </a:txBody>
                  <a:tcPr marL="0" marR="0" marT="0" marB="0"/>
                </a:tc>
                <a:tc>
                  <a:txBody>
                    <a:bodyPr/>
                    <a:lstStyle/>
                    <a:p>
                      <a:pPr>
                        <a:lnSpc>
                          <a:spcPct val="100000"/>
                        </a:lnSpc>
                      </a:pPr>
                      <a:endParaRPr sz="1000">
                        <a:latin typeface="Times New Roman"/>
                        <a:cs typeface="Times New Roman"/>
                      </a:endParaRPr>
                    </a:p>
                  </a:txBody>
                  <a:tcPr marL="0" marR="0" marT="0" marB="0">
                    <a:lnL w="19050">
                      <a:solidFill>
                        <a:srgbClr val="34589C"/>
                      </a:solidFill>
                      <a:prstDash val="solid"/>
                    </a:lnL>
                    <a:lnR w="19050">
                      <a:solidFill>
                        <a:srgbClr val="3C67B0"/>
                      </a:solidFill>
                      <a:prstDash val="solid"/>
                    </a:lnR>
                    <a:lnB w="19050">
                      <a:solidFill>
                        <a:srgbClr val="34589C"/>
                      </a:solidFill>
                      <a:prstDash val="solid"/>
                    </a:lnB>
                  </a:tcPr>
                </a:tc>
                <a:tc rowSpan="2">
                  <a:txBody>
                    <a:bodyPr/>
                    <a:lstStyle/>
                    <a:p>
                      <a:pPr marL="294640">
                        <a:lnSpc>
                          <a:spcPct val="100000"/>
                        </a:lnSpc>
                        <a:spcBef>
                          <a:spcPts val="130"/>
                        </a:spcBef>
                      </a:pPr>
                      <a:r>
                        <a:rPr sz="1800" spc="-30" dirty="0">
                          <a:latin typeface="Arial"/>
                          <a:cs typeface="Arial"/>
                        </a:rPr>
                        <a:t>Very</a:t>
                      </a:r>
                      <a:r>
                        <a:rPr sz="1800" spc="-15" dirty="0">
                          <a:latin typeface="Arial"/>
                          <a:cs typeface="Arial"/>
                        </a:rPr>
                        <a:t> </a:t>
                      </a:r>
                      <a:r>
                        <a:rPr sz="1800" spc="-5" dirty="0">
                          <a:latin typeface="Arial"/>
                          <a:cs typeface="Arial"/>
                        </a:rPr>
                        <a:t>Good</a:t>
                      </a:r>
                      <a:endParaRPr sz="1800">
                        <a:latin typeface="Arial"/>
                        <a:cs typeface="Arial"/>
                      </a:endParaRPr>
                    </a:p>
                  </a:txBody>
                  <a:tcPr marL="0" marR="0" marT="16510"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12"/>
                  </a:ext>
                </a:extLst>
              </a:tr>
              <a:tr h="180975">
                <a:tc gridSpan="3">
                  <a:txBody>
                    <a:bodyPr/>
                    <a:lstStyle/>
                    <a:p>
                      <a:pPr>
                        <a:lnSpc>
                          <a:spcPct val="100000"/>
                        </a:lnSpc>
                      </a:pPr>
                      <a:endParaRPr sz="1000">
                        <a:latin typeface="Times New Roman"/>
                        <a:cs typeface="Times New Roman"/>
                      </a:endParaRPr>
                    </a:p>
                  </a:txBody>
                  <a:tcPr marL="0" marR="0" marT="0" marB="0">
                    <a:lnR w="19050">
                      <a:solidFill>
                        <a:srgbClr val="3C67B0"/>
                      </a:solidFill>
                      <a:prstDash val="solid"/>
                    </a:lnR>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16510"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13"/>
                  </a:ext>
                </a:extLst>
              </a:tr>
            </a:tbl>
          </a:graphicData>
        </a:graphic>
      </p:graphicFrame>
      <p:graphicFrame>
        <p:nvGraphicFramePr>
          <p:cNvPr id="6" name="object 6"/>
          <p:cNvGraphicFramePr>
            <a:graphicFrameLocks noGrp="1"/>
          </p:cNvGraphicFramePr>
          <p:nvPr/>
        </p:nvGraphicFramePr>
        <p:xfrm>
          <a:off x="7731252" y="4900421"/>
          <a:ext cx="3412488" cy="1059815"/>
        </p:xfrm>
        <a:graphic>
          <a:graphicData uri="http://schemas.openxmlformats.org/drawingml/2006/table">
            <a:tbl>
              <a:tblPr firstRow="1" bandRow="1">
                <a:tableStyleId>{2D5ABB26-0587-4C30-8999-92F81FD0307C}</a:tableStyleId>
              </a:tblPr>
              <a:tblGrid>
                <a:gridCol w="1445260">
                  <a:extLst>
                    <a:ext uri="{9D8B030D-6E8A-4147-A177-3AD203B41FA5}">
                      <a16:colId xmlns:a16="http://schemas.microsoft.com/office/drawing/2014/main" val="20000"/>
                    </a:ext>
                  </a:extLst>
                </a:gridCol>
                <a:gridCol w="144144">
                  <a:extLst>
                    <a:ext uri="{9D8B030D-6E8A-4147-A177-3AD203B41FA5}">
                      <a16:colId xmlns:a16="http://schemas.microsoft.com/office/drawing/2014/main" val="20001"/>
                    </a:ext>
                  </a:extLst>
                </a:gridCol>
                <a:gridCol w="144145">
                  <a:extLst>
                    <a:ext uri="{9D8B030D-6E8A-4147-A177-3AD203B41FA5}">
                      <a16:colId xmlns:a16="http://schemas.microsoft.com/office/drawing/2014/main" val="20002"/>
                    </a:ext>
                  </a:extLst>
                </a:gridCol>
                <a:gridCol w="1678939">
                  <a:extLst>
                    <a:ext uri="{9D8B030D-6E8A-4147-A177-3AD203B41FA5}">
                      <a16:colId xmlns:a16="http://schemas.microsoft.com/office/drawing/2014/main" val="20003"/>
                    </a:ext>
                  </a:extLst>
                </a:gridCol>
              </a:tblGrid>
              <a:tr h="220345">
                <a:tc gridSpan="3">
                  <a:txBody>
                    <a:bodyPr/>
                    <a:lstStyle/>
                    <a:p>
                      <a:pPr>
                        <a:lnSpc>
                          <a:spcPct val="100000"/>
                        </a:lnSpc>
                      </a:pPr>
                      <a:endParaRPr sz="1300">
                        <a:latin typeface="Times New Roman"/>
                        <a:cs typeface="Times New Roman"/>
                      </a:endParaRPr>
                    </a:p>
                  </a:txBody>
                  <a:tcPr marL="0" marR="0" marT="0" marB="0">
                    <a:lnR w="19050">
                      <a:solidFill>
                        <a:srgbClr val="3C67B0"/>
                      </a:solidFill>
                      <a:prstDash val="solid"/>
                    </a:lnR>
                  </a:tcPr>
                </a:tc>
                <a:tc hMerge="1">
                  <a:txBody>
                    <a:bodyPr/>
                    <a:lstStyle/>
                    <a:p>
                      <a:endParaRPr/>
                    </a:p>
                  </a:txBody>
                  <a:tcPr marL="0" marR="0" marT="0" marB="0"/>
                </a:tc>
                <a:tc hMerge="1">
                  <a:txBody>
                    <a:bodyPr/>
                    <a:lstStyle/>
                    <a:p>
                      <a:endParaRPr/>
                    </a:p>
                  </a:txBody>
                  <a:tcPr marL="0" marR="0" marT="0" marB="0"/>
                </a:tc>
                <a:tc rowSpan="3">
                  <a:txBody>
                    <a:bodyPr/>
                    <a:lstStyle/>
                    <a:p>
                      <a:pPr marL="19050" algn="ctr">
                        <a:lnSpc>
                          <a:spcPct val="100000"/>
                        </a:lnSpc>
                        <a:spcBef>
                          <a:spcPts val="490"/>
                        </a:spcBef>
                      </a:pPr>
                      <a:r>
                        <a:rPr sz="1800" spc="-60" dirty="0">
                          <a:latin typeface="Arial"/>
                          <a:cs typeface="Arial"/>
                        </a:rPr>
                        <a:t>Yes</a:t>
                      </a:r>
                      <a:endParaRPr sz="1800">
                        <a:latin typeface="Arial"/>
                        <a:cs typeface="Arial"/>
                      </a:endParaRPr>
                    </a:p>
                  </a:txBody>
                  <a:tcPr marL="0" marR="0" marT="62230"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00"/>
                  </a:ext>
                </a:extLst>
              </a:tr>
              <a:tr h="73660">
                <a:tc gridSpan="2">
                  <a:txBody>
                    <a:bodyPr/>
                    <a:lstStyle/>
                    <a:p>
                      <a:pPr>
                        <a:lnSpc>
                          <a:spcPct val="100000"/>
                        </a:lnSpc>
                      </a:pPr>
                      <a:endParaRPr sz="300">
                        <a:latin typeface="Times New Roman"/>
                        <a:cs typeface="Times New Roman"/>
                      </a:endParaRPr>
                    </a:p>
                  </a:txBody>
                  <a:tcPr marL="0" marR="0" marT="0" marB="0">
                    <a:lnR w="19050">
                      <a:solidFill>
                        <a:srgbClr val="34589C"/>
                      </a:solidFill>
                      <a:prstDash val="solid"/>
                    </a:lnR>
                  </a:tcPr>
                </a:tc>
                <a:tc hMerge="1">
                  <a:txBody>
                    <a:bodyPr/>
                    <a:lstStyle/>
                    <a:p>
                      <a:endParaRPr/>
                    </a:p>
                  </a:txBody>
                  <a:tcPr marL="0" marR="0" marT="0" marB="0"/>
                </a:tc>
                <a:tc rowSpan="2">
                  <a:txBody>
                    <a:bodyPr/>
                    <a:lstStyle/>
                    <a:p>
                      <a:pPr>
                        <a:lnSpc>
                          <a:spcPct val="100000"/>
                        </a:lnSpc>
                      </a:pPr>
                      <a:endParaRPr sz="1300">
                        <a:latin typeface="Times New Roman"/>
                        <a:cs typeface="Times New Roman"/>
                      </a:endParaRPr>
                    </a:p>
                  </a:txBody>
                  <a:tcPr marL="0" marR="0" marT="0" marB="0">
                    <a:lnL w="19050">
                      <a:solidFill>
                        <a:srgbClr val="34589C"/>
                      </a:solidFill>
                      <a:prstDash val="solid"/>
                    </a:lnL>
                    <a:lnR w="19050">
                      <a:solidFill>
                        <a:srgbClr val="3C67B0"/>
                      </a:solidFill>
                      <a:prstDash val="solid"/>
                    </a:lnR>
                    <a:lnT w="19050">
                      <a:solidFill>
                        <a:srgbClr val="34589C"/>
                      </a:solidFill>
                      <a:prstDash val="solid"/>
                    </a:lnT>
                  </a:tcPr>
                </a:tc>
                <a:tc vMerge="1">
                  <a:txBody>
                    <a:bodyPr/>
                    <a:lstStyle/>
                    <a:p>
                      <a:endParaRPr/>
                    </a:p>
                  </a:txBody>
                  <a:tcPr marL="0" marR="0" marT="62230"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01"/>
                  </a:ext>
                </a:extLst>
              </a:tr>
              <a:tr h="146050">
                <a:tc rowSpan="4">
                  <a:txBody>
                    <a:bodyPr/>
                    <a:lstStyle/>
                    <a:p>
                      <a:pPr marL="107314">
                        <a:lnSpc>
                          <a:spcPct val="100000"/>
                        </a:lnSpc>
                        <a:spcBef>
                          <a:spcPts val="615"/>
                        </a:spcBef>
                      </a:pPr>
                      <a:r>
                        <a:rPr sz="1800" spc="-5" dirty="0">
                          <a:latin typeface="Arial"/>
                          <a:cs typeface="Arial"/>
                        </a:rPr>
                        <a:t>Play</a:t>
                      </a:r>
                      <a:r>
                        <a:rPr sz="1800" spc="-20" dirty="0">
                          <a:latin typeface="Arial"/>
                          <a:cs typeface="Arial"/>
                        </a:rPr>
                        <a:t> </a:t>
                      </a:r>
                      <a:r>
                        <a:rPr sz="1800" spc="-5" dirty="0">
                          <a:latin typeface="Arial"/>
                          <a:cs typeface="Arial"/>
                        </a:rPr>
                        <a:t>tennis?</a:t>
                      </a:r>
                      <a:endParaRPr sz="1800">
                        <a:latin typeface="Arial"/>
                        <a:cs typeface="Arial"/>
                      </a:endParaRPr>
                    </a:p>
                  </a:txBody>
                  <a:tcPr marL="0" marR="0" marT="78105" marB="0">
                    <a:lnL w="19050">
                      <a:solidFill>
                        <a:srgbClr val="3C67B0"/>
                      </a:solidFill>
                      <a:prstDash val="solid"/>
                    </a:lnL>
                    <a:lnR w="19050">
                      <a:solidFill>
                        <a:srgbClr val="3C67B0"/>
                      </a:solidFill>
                      <a:prstDash val="solid"/>
                    </a:lnR>
                    <a:lnB w="19050">
                      <a:solidFill>
                        <a:srgbClr val="3C67B0"/>
                      </a:solidFill>
                      <a:prstDash val="solid"/>
                    </a:lnB>
                  </a:tcPr>
                </a:tc>
                <a:tc rowSpan="2">
                  <a:txBody>
                    <a:bodyPr/>
                    <a:lstStyle/>
                    <a:p>
                      <a:pPr>
                        <a:lnSpc>
                          <a:spcPct val="100000"/>
                        </a:lnSpc>
                      </a:pPr>
                      <a:endParaRPr sz="1400">
                        <a:latin typeface="Times New Roman"/>
                        <a:cs typeface="Times New Roman"/>
                      </a:endParaRPr>
                    </a:p>
                  </a:txBody>
                  <a:tcPr marL="0" marR="0" marT="0" marB="0">
                    <a:lnL w="19050">
                      <a:solidFill>
                        <a:srgbClr val="3C67B0"/>
                      </a:solidFill>
                      <a:prstDash val="solid"/>
                    </a:lnL>
                    <a:lnR w="19050">
                      <a:solidFill>
                        <a:srgbClr val="34589C"/>
                      </a:solidFill>
                      <a:prstDash val="solid"/>
                    </a:lnR>
                    <a:lnB w="19050">
                      <a:solidFill>
                        <a:srgbClr val="34589C"/>
                      </a:solidFill>
                      <a:prstDash val="solid"/>
                    </a:lnB>
                  </a:tcPr>
                </a:tc>
                <a:tc vMerge="1">
                  <a:txBody>
                    <a:bodyPr/>
                    <a:lstStyle/>
                    <a:p>
                      <a:endParaRPr/>
                    </a:p>
                  </a:txBody>
                  <a:tcPr marL="0" marR="0" marT="0" marB="0">
                    <a:lnL w="19050">
                      <a:solidFill>
                        <a:srgbClr val="34589C"/>
                      </a:solidFill>
                      <a:prstDash val="solid"/>
                    </a:lnL>
                    <a:lnR w="19050">
                      <a:solidFill>
                        <a:srgbClr val="3C67B0"/>
                      </a:solidFill>
                      <a:prstDash val="solid"/>
                    </a:lnR>
                    <a:lnT w="19050">
                      <a:solidFill>
                        <a:srgbClr val="34589C"/>
                      </a:solidFill>
                      <a:prstDash val="solid"/>
                    </a:lnT>
                  </a:tcPr>
                </a:tc>
                <a:tc vMerge="1">
                  <a:txBody>
                    <a:bodyPr/>
                    <a:lstStyle/>
                    <a:p>
                      <a:endParaRPr/>
                    </a:p>
                  </a:txBody>
                  <a:tcPr marL="0" marR="0" marT="62230"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02"/>
                  </a:ext>
                </a:extLst>
              </a:tr>
              <a:tr h="90170">
                <a:tc vMerge="1">
                  <a:txBody>
                    <a:bodyPr/>
                    <a:lstStyle/>
                    <a:p>
                      <a:endParaRPr/>
                    </a:p>
                  </a:txBody>
                  <a:tcPr marL="0" marR="0" marT="78105"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tc vMerge="1">
                  <a:txBody>
                    <a:bodyPr/>
                    <a:lstStyle/>
                    <a:p>
                      <a:endParaRPr/>
                    </a:p>
                  </a:txBody>
                  <a:tcPr marL="0" marR="0" marT="0" marB="0">
                    <a:lnL w="19050">
                      <a:solidFill>
                        <a:srgbClr val="3C67B0"/>
                      </a:solidFill>
                      <a:prstDash val="solid"/>
                    </a:lnL>
                    <a:lnR w="19050">
                      <a:solidFill>
                        <a:srgbClr val="34589C"/>
                      </a:solidFill>
                      <a:prstDash val="solid"/>
                    </a:lnR>
                    <a:lnB w="19050">
                      <a:solidFill>
                        <a:srgbClr val="34589C"/>
                      </a:solidFill>
                      <a:prstDash val="solid"/>
                    </a:lnB>
                  </a:tcPr>
                </a:tc>
                <a:tc rowSpan="2" gridSpan="2">
                  <a:txBody>
                    <a:bodyPr/>
                    <a:lstStyle/>
                    <a:p>
                      <a:pPr>
                        <a:lnSpc>
                          <a:spcPct val="100000"/>
                        </a:lnSpc>
                      </a:pPr>
                      <a:endParaRPr sz="1000">
                        <a:latin typeface="Times New Roman"/>
                        <a:cs typeface="Times New Roman"/>
                      </a:endParaRPr>
                    </a:p>
                  </a:txBody>
                  <a:tcPr marL="0" marR="0" marT="0" marB="0">
                    <a:lnL w="19050">
                      <a:solidFill>
                        <a:srgbClr val="34589C"/>
                      </a:solidFill>
                      <a:prstDash val="solid"/>
                    </a:lnL>
                  </a:tcPr>
                </a:tc>
                <a:tc rowSpan="2" hMerge="1">
                  <a:txBody>
                    <a:bodyPr/>
                    <a:lstStyle/>
                    <a:p>
                      <a:endParaRPr/>
                    </a:p>
                  </a:txBody>
                  <a:tcPr marL="0" marR="0" marT="0" marB="0"/>
                </a:tc>
                <a:extLst>
                  <a:ext uri="{0D108BD9-81ED-4DB2-BD59-A6C34878D82A}">
                    <a16:rowId xmlns:a16="http://schemas.microsoft.com/office/drawing/2014/main" val="10003"/>
                  </a:ext>
                </a:extLst>
              </a:tr>
              <a:tr h="90170">
                <a:tc vMerge="1">
                  <a:txBody>
                    <a:bodyPr/>
                    <a:lstStyle/>
                    <a:p>
                      <a:endParaRPr/>
                    </a:p>
                  </a:txBody>
                  <a:tcPr marL="0" marR="0" marT="78105"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tc rowSpan="2">
                  <a:txBody>
                    <a:bodyPr/>
                    <a:lstStyle/>
                    <a:p>
                      <a:pPr>
                        <a:lnSpc>
                          <a:spcPct val="100000"/>
                        </a:lnSpc>
                      </a:pPr>
                      <a:endParaRPr sz="1400">
                        <a:latin typeface="Times New Roman"/>
                        <a:cs typeface="Times New Roman"/>
                      </a:endParaRPr>
                    </a:p>
                  </a:txBody>
                  <a:tcPr marL="0" marR="0" marT="0" marB="0">
                    <a:lnL w="19050">
                      <a:solidFill>
                        <a:srgbClr val="3C67B0"/>
                      </a:solidFill>
                      <a:prstDash val="solid"/>
                    </a:lnL>
                    <a:lnR w="19050">
                      <a:solidFill>
                        <a:srgbClr val="34589C"/>
                      </a:solidFill>
                      <a:prstDash val="solid"/>
                    </a:lnR>
                    <a:lnT w="19050">
                      <a:solidFill>
                        <a:srgbClr val="34589C"/>
                      </a:solidFill>
                      <a:prstDash val="solid"/>
                    </a:lnT>
                  </a:tcPr>
                </a:tc>
                <a:tc gridSpan="2" vMerge="1">
                  <a:txBody>
                    <a:bodyPr/>
                    <a:lstStyle/>
                    <a:p>
                      <a:endParaRPr/>
                    </a:p>
                  </a:txBody>
                  <a:tcPr marL="0" marR="0" marT="0" marB="0">
                    <a:lnL w="19050">
                      <a:solidFill>
                        <a:srgbClr val="34589C"/>
                      </a:solidFill>
                      <a:prstDash val="solid"/>
                    </a:lnL>
                  </a:tcPr>
                </a:tc>
                <a:tc hMerge="1" vMerge="1">
                  <a:txBody>
                    <a:bodyPr/>
                    <a:lstStyle/>
                    <a:p>
                      <a:endParaRPr/>
                    </a:p>
                  </a:txBody>
                  <a:tcPr marL="0" marR="0" marT="0" marB="0"/>
                </a:tc>
                <a:extLst>
                  <a:ext uri="{0D108BD9-81ED-4DB2-BD59-A6C34878D82A}">
                    <a16:rowId xmlns:a16="http://schemas.microsoft.com/office/drawing/2014/main" val="10004"/>
                  </a:ext>
                </a:extLst>
              </a:tr>
              <a:tr h="146050">
                <a:tc vMerge="1">
                  <a:txBody>
                    <a:bodyPr/>
                    <a:lstStyle/>
                    <a:p>
                      <a:endParaRPr/>
                    </a:p>
                  </a:txBody>
                  <a:tcPr marL="0" marR="0" marT="78105"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tc vMerge="1">
                  <a:txBody>
                    <a:bodyPr/>
                    <a:lstStyle/>
                    <a:p>
                      <a:endParaRPr/>
                    </a:p>
                  </a:txBody>
                  <a:tcPr marL="0" marR="0" marT="0" marB="0">
                    <a:lnL w="19050">
                      <a:solidFill>
                        <a:srgbClr val="3C67B0"/>
                      </a:solidFill>
                      <a:prstDash val="solid"/>
                    </a:lnL>
                    <a:lnR w="19050">
                      <a:solidFill>
                        <a:srgbClr val="34589C"/>
                      </a:solidFill>
                      <a:prstDash val="solid"/>
                    </a:lnR>
                    <a:lnT w="19050">
                      <a:solidFill>
                        <a:srgbClr val="34589C"/>
                      </a:solidFill>
                      <a:prstDash val="solid"/>
                    </a:lnT>
                  </a:tcPr>
                </a:tc>
                <a:tc rowSpan="2">
                  <a:txBody>
                    <a:bodyPr/>
                    <a:lstStyle/>
                    <a:p>
                      <a:pPr>
                        <a:lnSpc>
                          <a:spcPct val="100000"/>
                        </a:lnSpc>
                      </a:pPr>
                      <a:endParaRPr sz="1300">
                        <a:latin typeface="Times New Roman"/>
                        <a:cs typeface="Times New Roman"/>
                      </a:endParaRPr>
                    </a:p>
                  </a:txBody>
                  <a:tcPr marL="0" marR="0" marT="0" marB="0">
                    <a:lnL w="19050">
                      <a:solidFill>
                        <a:srgbClr val="34589C"/>
                      </a:solidFill>
                      <a:prstDash val="solid"/>
                    </a:lnL>
                    <a:lnR w="19050">
                      <a:solidFill>
                        <a:srgbClr val="3C67B0"/>
                      </a:solidFill>
                      <a:prstDash val="solid"/>
                    </a:lnR>
                    <a:lnB w="19050">
                      <a:solidFill>
                        <a:srgbClr val="34589C"/>
                      </a:solidFill>
                      <a:prstDash val="solid"/>
                    </a:lnB>
                  </a:tcPr>
                </a:tc>
                <a:tc rowSpan="3">
                  <a:txBody>
                    <a:bodyPr/>
                    <a:lstStyle/>
                    <a:p>
                      <a:pPr marL="20320" algn="ctr">
                        <a:lnSpc>
                          <a:spcPct val="100000"/>
                        </a:lnSpc>
                        <a:spcBef>
                          <a:spcPts val="484"/>
                        </a:spcBef>
                      </a:pPr>
                      <a:r>
                        <a:rPr sz="1800" dirty="0">
                          <a:latin typeface="Arial"/>
                          <a:cs typeface="Arial"/>
                        </a:rPr>
                        <a:t>No</a:t>
                      </a:r>
                      <a:endParaRPr sz="1800">
                        <a:latin typeface="Arial"/>
                        <a:cs typeface="Arial"/>
                      </a:endParaRPr>
                    </a:p>
                  </a:txBody>
                  <a:tcPr marL="0" marR="0" marT="61594"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05"/>
                  </a:ext>
                </a:extLst>
              </a:tr>
              <a:tr h="73660">
                <a:tc gridSpan="2">
                  <a:txBody>
                    <a:bodyPr/>
                    <a:lstStyle/>
                    <a:p>
                      <a:pPr>
                        <a:lnSpc>
                          <a:spcPct val="100000"/>
                        </a:lnSpc>
                      </a:pPr>
                      <a:endParaRPr sz="300">
                        <a:latin typeface="Times New Roman"/>
                        <a:cs typeface="Times New Roman"/>
                      </a:endParaRPr>
                    </a:p>
                  </a:txBody>
                  <a:tcPr marL="0" marR="0" marT="0" marB="0">
                    <a:lnR w="19050">
                      <a:solidFill>
                        <a:srgbClr val="34589C"/>
                      </a:solidFill>
                      <a:prstDash val="solid"/>
                    </a:lnR>
                    <a:lnT w="19050" cap="flat" cmpd="sng" algn="ctr">
                      <a:solidFill>
                        <a:srgbClr val="3C67B0"/>
                      </a:solidFill>
                      <a:prstDash val="solid"/>
                      <a:round/>
                      <a:headEnd type="none" w="med" len="med"/>
                      <a:tailEnd type="none" w="med" len="med"/>
                    </a:lnT>
                  </a:tcPr>
                </a:tc>
                <a:tc hMerge="1">
                  <a:txBody>
                    <a:bodyPr/>
                    <a:lstStyle/>
                    <a:p>
                      <a:endParaRPr/>
                    </a:p>
                  </a:txBody>
                  <a:tcPr marL="0" marR="0" marT="0" marB="0"/>
                </a:tc>
                <a:tc vMerge="1">
                  <a:txBody>
                    <a:bodyPr/>
                    <a:lstStyle/>
                    <a:p>
                      <a:endParaRPr/>
                    </a:p>
                  </a:txBody>
                  <a:tcPr marL="0" marR="0" marT="0" marB="0">
                    <a:lnL w="19050">
                      <a:solidFill>
                        <a:srgbClr val="34589C"/>
                      </a:solidFill>
                      <a:prstDash val="solid"/>
                    </a:lnL>
                    <a:lnR w="19050">
                      <a:solidFill>
                        <a:srgbClr val="3C67B0"/>
                      </a:solidFill>
                      <a:prstDash val="solid"/>
                    </a:lnR>
                    <a:lnB w="19050">
                      <a:solidFill>
                        <a:srgbClr val="34589C"/>
                      </a:solidFill>
                      <a:prstDash val="solid"/>
                    </a:lnB>
                  </a:tcPr>
                </a:tc>
                <a:tc vMerge="1">
                  <a:txBody>
                    <a:bodyPr/>
                    <a:lstStyle/>
                    <a:p>
                      <a:endParaRPr/>
                    </a:p>
                  </a:txBody>
                  <a:tcPr marL="0" marR="0" marT="61594"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06"/>
                  </a:ext>
                </a:extLst>
              </a:tr>
              <a:tr h="219710">
                <a:tc gridSpan="3">
                  <a:txBody>
                    <a:bodyPr/>
                    <a:lstStyle/>
                    <a:p>
                      <a:pPr>
                        <a:lnSpc>
                          <a:spcPct val="100000"/>
                        </a:lnSpc>
                      </a:pPr>
                      <a:endParaRPr sz="1300">
                        <a:latin typeface="Times New Roman"/>
                        <a:cs typeface="Times New Roman"/>
                      </a:endParaRPr>
                    </a:p>
                  </a:txBody>
                  <a:tcPr marL="0" marR="0" marT="0" marB="0">
                    <a:lnR w="19050">
                      <a:solidFill>
                        <a:srgbClr val="3C67B0"/>
                      </a:solidFill>
                      <a:prstDash val="solid"/>
                    </a:lnR>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61594" marB="0">
                    <a:lnL w="19050">
                      <a:solidFill>
                        <a:srgbClr val="3C67B0"/>
                      </a:solidFill>
                      <a:prstDash val="solid"/>
                    </a:lnL>
                    <a:lnR w="19050">
                      <a:solidFill>
                        <a:srgbClr val="3C67B0"/>
                      </a:solidFill>
                      <a:prstDash val="solid"/>
                    </a:lnR>
                    <a:lnT w="19050">
                      <a:solidFill>
                        <a:srgbClr val="3C67B0"/>
                      </a:solidFill>
                      <a:prstDash val="solid"/>
                    </a:lnT>
                    <a:lnB w="19050">
                      <a:solidFill>
                        <a:srgbClr val="3C67B0"/>
                      </a:solidFill>
                      <a:prstDash val="solid"/>
                    </a:lnB>
                  </a:tcPr>
                </a:tc>
                <a:extLst>
                  <a:ext uri="{0D108BD9-81ED-4DB2-BD59-A6C34878D82A}">
                    <a16:rowId xmlns:a16="http://schemas.microsoft.com/office/drawing/2014/main" val="10007"/>
                  </a:ext>
                </a:extLst>
              </a:tr>
            </a:tbl>
          </a:graphicData>
        </a:graphic>
      </p:graphicFrame>
      <p:sp>
        <p:nvSpPr>
          <p:cNvPr id="7" name="object 7"/>
          <p:cNvSpPr/>
          <p:nvPr/>
        </p:nvSpPr>
        <p:spPr>
          <a:xfrm>
            <a:off x="6533388" y="4773929"/>
            <a:ext cx="1203198" cy="120319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5730240" cy="756920"/>
          </a:xfrm>
          <a:prstGeom prst="rect">
            <a:avLst/>
          </a:prstGeom>
        </p:spPr>
        <p:txBody>
          <a:bodyPr vert="horz" wrap="square" lIns="0" tIns="12700" rIns="0" bIns="0" rtlCol="0">
            <a:spAutoFit/>
          </a:bodyPr>
          <a:lstStyle/>
          <a:p>
            <a:pPr marL="12700">
              <a:lnSpc>
                <a:spcPct val="100000"/>
              </a:lnSpc>
              <a:spcBef>
                <a:spcPts val="100"/>
              </a:spcBef>
            </a:pPr>
            <a:r>
              <a:rPr spc="-40" dirty="0"/>
              <a:t>Data:</a:t>
            </a:r>
            <a:r>
              <a:rPr spc="-180" dirty="0"/>
              <a:t> </a:t>
            </a:r>
            <a:r>
              <a:rPr spc="-75" dirty="0"/>
              <a:t>Terminologies</a:t>
            </a:r>
          </a:p>
        </p:txBody>
      </p:sp>
      <p:sp>
        <p:nvSpPr>
          <p:cNvPr id="3" name="object 3"/>
          <p:cNvSpPr txBox="1"/>
          <p:nvPr/>
        </p:nvSpPr>
        <p:spPr>
          <a:xfrm>
            <a:off x="1084580" y="1597086"/>
            <a:ext cx="9720580" cy="4250690"/>
          </a:xfrm>
          <a:prstGeom prst="rect">
            <a:avLst/>
          </a:prstGeom>
        </p:spPr>
        <p:txBody>
          <a:bodyPr vert="horz" wrap="square" lIns="0" tIns="245110" rIns="0" bIns="0" rtlCol="0">
            <a:spAutoFit/>
          </a:bodyPr>
          <a:lstStyle/>
          <a:p>
            <a:pPr marL="368300" indent="-355600">
              <a:lnSpc>
                <a:spcPct val="100000"/>
              </a:lnSpc>
              <a:spcBef>
                <a:spcPts val="1930"/>
              </a:spcBef>
              <a:buClr>
                <a:srgbClr val="5B9BD4"/>
              </a:buClr>
              <a:buFont typeface="Arial"/>
              <a:buChar char="•"/>
              <a:tabLst>
                <a:tab pos="368300" algn="l"/>
                <a:tab pos="368935" algn="l"/>
              </a:tabLst>
            </a:pPr>
            <a:r>
              <a:rPr sz="2600" b="1" spc="-5" dirty="0">
                <a:latin typeface="Arial"/>
                <a:cs typeface="Arial"/>
              </a:rPr>
              <a:t>Instance</a:t>
            </a:r>
            <a:r>
              <a:rPr sz="2600" spc="-5" dirty="0">
                <a:latin typeface="Arial"/>
                <a:cs typeface="Arial"/>
              </a:rPr>
              <a:t>, </a:t>
            </a:r>
            <a:r>
              <a:rPr sz="2600" b="1" spc="-5" dirty="0">
                <a:latin typeface="Arial"/>
                <a:cs typeface="Arial"/>
              </a:rPr>
              <a:t>example</a:t>
            </a:r>
            <a:r>
              <a:rPr sz="2600" spc="-5" dirty="0">
                <a:latin typeface="Arial"/>
                <a:cs typeface="Arial"/>
              </a:rPr>
              <a:t>, </a:t>
            </a:r>
            <a:r>
              <a:rPr sz="2600" b="1" spc="-5" dirty="0">
                <a:latin typeface="Arial"/>
                <a:cs typeface="Arial"/>
              </a:rPr>
              <a:t>record</a:t>
            </a:r>
            <a:r>
              <a:rPr sz="2600" spc="-5" dirty="0">
                <a:latin typeface="Arial"/>
                <a:cs typeface="Arial"/>
              </a:rPr>
              <a:t>: </a:t>
            </a:r>
            <a:r>
              <a:rPr sz="2600" dirty="0">
                <a:latin typeface="Arial"/>
                <a:cs typeface="Arial"/>
              </a:rPr>
              <a:t>Each item of </a:t>
            </a:r>
            <a:r>
              <a:rPr sz="2600" spc="-5" dirty="0">
                <a:latin typeface="Arial"/>
                <a:cs typeface="Arial"/>
              </a:rPr>
              <a:t>data with all </a:t>
            </a:r>
            <a:r>
              <a:rPr sz="2600" dirty="0">
                <a:latin typeface="Arial"/>
                <a:cs typeface="Arial"/>
              </a:rPr>
              <a:t>of its</a:t>
            </a:r>
            <a:r>
              <a:rPr sz="2600" spc="215" dirty="0">
                <a:latin typeface="Arial"/>
                <a:cs typeface="Arial"/>
              </a:rPr>
              <a:t> </a:t>
            </a:r>
            <a:r>
              <a:rPr sz="2600" spc="-5" dirty="0">
                <a:latin typeface="Arial"/>
                <a:cs typeface="Arial"/>
              </a:rPr>
              <a:t>info</a:t>
            </a:r>
            <a:endParaRPr sz="2600" dirty="0">
              <a:latin typeface="Arial"/>
              <a:cs typeface="Arial"/>
            </a:endParaRPr>
          </a:p>
          <a:p>
            <a:pPr marL="579120" lvl="1" indent="-182880">
              <a:lnSpc>
                <a:spcPct val="100000"/>
              </a:lnSpc>
              <a:spcBef>
                <a:spcPts val="1555"/>
              </a:spcBef>
              <a:buClr>
                <a:srgbClr val="5B9BD4"/>
              </a:buClr>
              <a:buChar char="•"/>
              <a:tabLst>
                <a:tab pos="579755" algn="l"/>
              </a:tabLst>
            </a:pPr>
            <a:r>
              <a:rPr sz="2200" dirty="0">
                <a:latin typeface="Arial"/>
                <a:cs typeface="Arial"/>
              </a:rPr>
              <a:t>Person, transaction, </a:t>
            </a:r>
            <a:r>
              <a:rPr sz="2200" spc="-40" dirty="0">
                <a:latin typeface="Arial"/>
                <a:cs typeface="Arial"/>
              </a:rPr>
              <a:t>day, </a:t>
            </a:r>
            <a:r>
              <a:rPr sz="2200" spc="-35" dirty="0">
                <a:latin typeface="Arial"/>
                <a:cs typeface="Arial"/>
              </a:rPr>
              <a:t>car,</a:t>
            </a:r>
            <a:r>
              <a:rPr sz="2200" spc="35" dirty="0">
                <a:latin typeface="Arial"/>
                <a:cs typeface="Arial"/>
              </a:rPr>
              <a:t> </a:t>
            </a:r>
            <a:r>
              <a:rPr sz="2200" dirty="0">
                <a:latin typeface="Arial"/>
                <a:cs typeface="Arial"/>
              </a:rPr>
              <a:t>etc.</a:t>
            </a:r>
          </a:p>
          <a:p>
            <a:pPr marL="579120" lvl="1" indent="-182880">
              <a:lnSpc>
                <a:spcPct val="100000"/>
              </a:lnSpc>
              <a:spcBef>
                <a:spcPts val="1535"/>
              </a:spcBef>
              <a:buClr>
                <a:srgbClr val="5B9BD4"/>
              </a:buClr>
              <a:buChar char="•"/>
              <a:tabLst>
                <a:tab pos="579755" algn="l"/>
              </a:tabLst>
            </a:pPr>
            <a:r>
              <a:rPr sz="2200" dirty="0">
                <a:latin typeface="Arial"/>
                <a:cs typeface="Arial"/>
              </a:rPr>
              <a:t>Represented as rows of a</a:t>
            </a:r>
            <a:r>
              <a:rPr sz="2200" spc="15" dirty="0">
                <a:latin typeface="Arial"/>
                <a:cs typeface="Arial"/>
              </a:rPr>
              <a:t> </a:t>
            </a:r>
            <a:r>
              <a:rPr sz="2200" dirty="0">
                <a:latin typeface="Arial"/>
                <a:cs typeface="Arial"/>
              </a:rPr>
              <a:t>table</a:t>
            </a:r>
          </a:p>
          <a:p>
            <a:pPr marL="368300" marR="914400" indent="-355600">
              <a:lnSpc>
                <a:spcPts val="2810"/>
              </a:lnSpc>
              <a:spcBef>
                <a:spcPts val="1825"/>
              </a:spcBef>
              <a:buClr>
                <a:srgbClr val="5B9BD4"/>
              </a:buClr>
              <a:buFont typeface="Arial"/>
              <a:buChar char="•"/>
              <a:tabLst>
                <a:tab pos="368300" algn="l"/>
                <a:tab pos="368935" algn="l"/>
              </a:tabLst>
            </a:pPr>
            <a:r>
              <a:rPr sz="2600" b="1" spc="-5" dirty="0">
                <a:latin typeface="Arial"/>
                <a:cs typeface="Arial"/>
              </a:rPr>
              <a:t>Attribute</a:t>
            </a:r>
            <a:r>
              <a:rPr sz="2600" spc="-5" dirty="0">
                <a:latin typeface="Arial"/>
                <a:cs typeface="Arial"/>
              </a:rPr>
              <a:t>, </a:t>
            </a:r>
            <a:r>
              <a:rPr sz="2600" b="1" spc="-5" dirty="0">
                <a:latin typeface="Arial"/>
                <a:cs typeface="Arial"/>
              </a:rPr>
              <a:t>field</a:t>
            </a:r>
            <a:r>
              <a:rPr sz="2600" spc="-5" dirty="0">
                <a:latin typeface="Arial"/>
                <a:cs typeface="Arial"/>
              </a:rPr>
              <a:t>, </a:t>
            </a:r>
            <a:r>
              <a:rPr sz="2600" b="1" spc="-5" dirty="0">
                <a:latin typeface="Arial"/>
                <a:cs typeface="Arial"/>
              </a:rPr>
              <a:t>feature</a:t>
            </a:r>
            <a:r>
              <a:rPr sz="2600" spc="-5" dirty="0">
                <a:latin typeface="Arial"/>
                <a:cs typeface="Arial"/>
              </a:rPr>
              <a:t>, or </a:t>
            </a:r>
            <a:r>
              <a:rPr sz="2600" b="1" spc="-5" dirty="0">
                <a:latin typeface="Arial"/>
                <a:cs typeface="Arial"/>
              </a:rPr>
              <a:t>variable</a:t>
            </a:r>
            <a:r>
              <a:rPr sz="2600" spc="-5" dirty="0">
                <a:latin typeface="Arial"/>
                <a:cs typeface="Arial"/>
              </a:rPr>
              <a:t>: Items of information  collected about each</a:t>
            </a:r>
            <a:r>
              <a:rPr sz="2600" spc="65" dirty="0">
                <a:latin typeface="Arial"/>
                <a:cs typeface="Arial"/>
              </a:rPr>
              <a:t> </a:t>
            </a:r>
            <a:r>
              <a:rPr sz="2600" spc="-5" dirty="0">
                <a:latin typeface="Arial"/>
                <a:cs typeface="Arial"/>
              </a:rPr>
              <a:t>instance</a:t>
            </a:r>
            <a:endParaRPr sz="2600" dirty="0">
              <a:latin typeface="Arial"/>
              <a:cs typeface="Arial"/>
            </a:endParaRPr>
          </a:p>
          <a:p>
            <a:pPr marL="579120" lvl="1" indent="-182880">
              <a:lnSpc>
                <a:spcPct val="100000"/>
              </a:lnSpc>
              <a:spcBef>
                <a:spcPts val="1510"/>
              </a:spcBef>
              <a:buClr>
                <a:srgbClr val="5B9BD4"/>
              </a:buClr>
              <a:buChar char="•"/>
              <a:tabLst>
                <a:tab pos="579755" algn="l"/>
              </a:tabLst>
            </a:pPr>
            <a:r>
              <a:rPr sz="2200" dirty="0">
                <a:latin typeface="Arial"/>
                <a:cs typeface="Arial"/>
              </a:rPr>
              <a:t>Income, title, date, condition, etc.</a:t>
            </a:r>
          </a:p>
          <a:p>
            <a:pPr marL="579120" lvl="1" indent="-182880">
              <a:lnSpc>
                <a:spcPct val="100000"/>
              </a:lnSpc>
              <a:spcBef>
                <a:spcPts val="1535"/>
              </a:spcBef>
              <a:buClr>
                <a:srgbClr val="5B9BD4"/>
              </a:buClr>
              <a:buChar char="•"/>
              <a:tabLst>
                <a:tab pos="579755" algn="l"/>
              </a:tabLst>
            </a:pPr>
            <a:r>
              <a:rPr sz="2200" spc="-30" dirty="0">
                <a:latin typeface="Arial"/>
                <a:cs typeface="Arial"/>
              </a:rPr>
              <a:t>Type </a:t>
            </a:r>
            <a:r>
              <a:rPr sz="2200" dirty="0">
                <a:latin typeface="Arial"/>
                <a:cs typeface="Arial"/>
              </a:rPr>
              <a:t>can be categorical or continuous</a:t>
            </a:r>
            <a:r>
              <a:rPr sz="2200" spc="30" dirty="0">
                <a:latin typeface="Arial"/>
                <a:cs typeface="Arial"/>
              </a:rPr>
              <a:t> </a:t>
            </a:r>
            <a:r>
              <a:rPr sz="2200" dirty="0">
                <a:latin typeface="Arial"/>
                <a:cs typeface="Arial"/>
              </a:rPr>
              <a:t>(numeric)</a:t>
            </a:r>
          </a:p>
          <a:p>
            <a:pPr marL="579120" lvl="1" indent="-182880">
              <a:lnSpc>
                <a:spcPct val="100000"/>
              </a:lnSpc>
              <a:spcBef>
                <a:spcPts val="1535"/>
              </a:spcBef>
              <a:buClr>
                <a:srgbClr val="5B9BD4"/>
              </a:buClr>
              <a:buChar char="•"/>
              <a:tabLst>
                <a:tab pos="579755" algn="l"/>
              </a:tabLst>
            </a:pPr>
            <a:r>
              <a:rPr sz="2200" dirty="0">
                <a:latin typeface="Arial"/>
                <a:cs typeface="Arial"/>
              </a:rPr>
              <a:t>Represented as the columns of a</a:t>
            </a:r>
            <a:r>
              <a:rPr sz="2200" spc="10" dirty="0">
                <a:latin typeface="Arial"/>
                <a:cs typeface="Arial"/>
              </a:rPr>
              <a:t> </a:t>
            </a:r>
            <a:r>
              <a:rPr sz="2200" dirty="0">
                <a:latin typeface="Arial"/>
                <a:cs typeface="Arial"/>
              </a:rPr>
              <a:t>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8739505" cy="756920"/>
          </a:xfrm>
          <a:prstGeom prst="rect">
            <a:avLst/>
          </a:prstGeom>
        </p:spPr>
        <p:txBody>
          <a:bodyPr vert="horz" wrap="square" lIns="0" tIns="12700" rIns="0" bIns="0" rtlCol="0">
            <a:spAutoFit/>
          </a:bodyPr>
          <a:lstStyle/>
          <a:p>
            <a:pPr marL="12700">
              <a:lnSpc>
                <a:spcPct val="100000"/>
              </a:lnSpc>
              <a:spcBef>
                <a:spcPts val="100"/>
              </a:spcBef>
            </a:pPr>
            <a:r>
              <a:rPr spc="-40" dirty="0"/>
              <a:t>Data: </a:t>
            </a:r>
            <a:r>
              <a:rPr spc="-45" dirty="0"/>
              <a:t>Magazine Sales</a:t>
            </a:r>
            <a:r>
              <a:rPr spc="-254" dirty="0"/>
              <a:t> </a:t>
            </a:r>
            <a:r>
              <a:rPr spc="-45" dirty="0"/>
              <a:t>Example</a:t>
            </a:r>
          </a:p>
        </p:txBody>
      </p:sp>
      <p:sp>
        <p:nvSpPr>
          <p:cNvPr id="3" name="object 3"/>
          <p:cNvSpPr/>
          <p:nvPr/>
        </p:nvSpPr>
        <p:spPr>
          <a:xfrm>
            <a:off x="1220114" y="3811396"/>
            <a:ext cx="0" cy="2359660"/>
          </a:xfrm>
          <a:custGeom>
            <a:avLst/>
            <a:gdLst/>
            <a:ahLst/>
            <a:cxnLst/>
            <a:rect l="l" t="t" r="r" b="b"/>
            <a:pathLst>
              <a:path h="2359660">
                <a:moveTo>
                  <a:pt x="0" y="0"/>
                </a:moveTo>
                <a:lnTo>
                  <a:pt x="0" y="2359634"/>
                </a:lnTo>
              </a:path>
            </a:pathLst>
          </a:custGeom>
          <a:ln w="12700">
            <a:solidFill>
              <a:srgbClr val="000000"/>
            </a:solidFill>
          </a:ln>
        </p:spPr>
        <p:txBody>
          <a:bodyPr wrap="square" lIns="0" tIns="0" rIns="0" bIns="0" rtlCol="0"/>
          <a:lstStyle/>
          <a:p>
            <a:endParaRPr/>
          </a:p>
        </p:txBody>
      </p:sp>
      <p:sp>
        <p:nvSpPr>
          <p:cNvPr id="4" name="object 4"/>
          <p:cNvSpPr/>
          <p:nvPr/>
        </p:nvSpPr>
        <p:spPr>
          <a:xfrm>
            <a:off x="11566652" y="3811396"/>
            <a:ext cx="0" cy="2359660"/>
          </a:xfrm>
          <a:custGeom>
            <a:avLst/>
            <a:gdLst/>
            <a:ahLst/>
            <a:cxnLst/>
            <a:rect l="l" t="t" r="r" b="b"/>
            <a:pathLst>
              <a:path h="2359660">
                <a:moveTo>
                  <a:pt x="0" y="0"/>
                </a:moveTo>
                <a:lnTo>
                  <a:pt x="0" y="2359634"/>
                </a:lnTo>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1213764" y="3437382"/>
          <a:ext cx="10357481" cy="2728595"/>
        </p:xfrm>
        <a:graphic>
          <a:graphicData uri="http://schemas.openxmlformats.org/drawingml/2006/table">
            <a:tbl>
              <a:tblPr firstRow="1" bandRow="1">
                <a:tableStyleId>{2D5ABB26-0587-4C30-8999-92F81FD0307C}</a:tableStyleId>
              </a:tblPr>
              <a:tblGrid>
                <a:gridCol w="975994">
                  <a:extLst>
                    <a:ext uri="{9D8B030D-6E8A-4147-A177-3AD203B41FA5}">
                      <a16:colId xmlns:a16="http://schemas.microsoft.com/office/drawing/2014/main" val="20000"/>
                    </a:ext>
                  </a:extLst>
                </a:gridCol>
                <a:gridCol w="969644">
                  <a:extLst>
                    <a:ext uri="{9D8B030D-6E8A-4147-A177-3AD203B41FA5}">
                      <a16:colId xmlns:a16="http://schemas.microsoft.com/office/drawing/2014/main" val="20001"/>
                    </a:ext>
                  </a:extLst>
                </a:gridCol>
                <a:gridCol w="969644">
                  <a:extLst>
                    <a:ext uri="{9D8B030D-6E8A-4147-A177-3AD203B41FA5}">
                      <a16:colId xmlns:a16="http://schemas.microsoft.com/office/drawing/2014/main" val="20002"/>
                    </a:ext>
                  </a:extLst>
                </a:gridCol>
                <a:gridCol w="969644">
                  <a:extLst>
                    <a:ext uri="{9D8B030D-6E8A-4147-A177-3AD203B41FA5}">
                      <a16:colId xmlns:a16="http://schemas.microsoft.com/office/drawing/2014/main" val="20003"/>
                    </a:ext>
                  </a:extLst>
                </a:gridCol>
                <a:gridCol w="969645">
                  <a:extLst>
                    <a:ext uri="{9D8B030D-6E8A-4147-A177-3AD203B41FA5}">
                      <a16:colId xmlns:a16="http://schemas.microsoft.com/office/drawing/2014/main" val="20004"/>
                    </a:ext>
                  </a:extLst>
                </a:gridCol>
                <a:gridCol w="969645">
                  <a:extLst>
                    <a:ext uri="{9D8B030D-6E8A-4147-A177-3AD203B41FA5}">
                      <a16:colId xmlns:a16="http://schemas.microsoft.com/office/drawing/2014/main" val="20005"/>
                    </a:ext>
                  </a:extLst>
                </a:gridCol>
                <a:gridCol w="969645">
                  <a:extLst>
                    <a:ext uri="{9D8B030D-6E8A-4147-A177-3AD203B41FA5}">
                      <a16:colId xmlns:a16="http://schemas.microsoft.com/office/drawing/2014/main" val="20006"/>
                    </a:ext>
                  </a:extLst>
                </a:gridCol>
                <a:gridCol w="1336675">
                  <a:extLst>
                    <a:ext uri="{9D8B030D-6E8A-4147-A177-3AD203B41FA5}">
                      <a16:colId xmlns:a16="http://schemas.microsoft.com/office/drawing/2014/main" val="20007"/>
                    </a:ext>
                  </a:extLst>
                </a:gridCol>
                <a:gridCol w="1143000">
                  <a:extLst>
                    <a:ext uri="{9D8B030D-6E8A-4147-A177-3AD203B41FA5}">
                      <a16:colId xmlns:a16="http://schemas.microsoft.com/office/drawing/2014/main" val="20008"/>
                    </a:ext>
                  </a:extLst>
                </a:gridCol>
                <a:gridCol w="1083945">
                  <a:extLst>
                    <a:ext uri="{9D8B030D-6E8A-4147-A177-3AD203B41FA5}">
                      <a16:colId xmlns:a16="http://schemas.microsoft.com/office/drawing/2014/main" val="20009"/>
                    </a:ext>
                  </a:extLst>
                </a:gridCol>
              </a:tblGrid>
              <a:tr h="379730">
                <a:tc gridSpan="10">
                  <a:txBody>
                    <a:bodyPr/>
                    <a:lstStyle/>
                    <a:p>
                      <a:pPr>
                        <a:lnSpc>
                          <a:spcPct val="100000"/>
                        </a:lnSpc>
                      </a:pPr>
                      <a:endParaRPr sz="1700">
                        <a:latin typeface="Times New Roman"/>
                        <a:cs typeface="Times New Roman"/>
                      </a:endParaRPr>
                    </a:p>
                  </a:txBody>
                  <a:tcPr marL="0" marR="0" marT="0" marB="0">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17525">
                <a:tc>
                  <a:txBody>
                    <a:bodyPr/>
                    <a:lstStyle/>
                    <a:p>
                      <a:pPr marL="97790" marR="267970">
                        <a:lnSpc>
                          <a:spcPct val="100000"/>
                        </a:lnSpc>
                        <a:spcBef>
                          <a:spcPts val="325"/>
                        </a:spcBef>
                      </a:pPr>
                      <a:r>
                        <a:rPr sz="1400" spc="-5" dirty="0">
                          <a:solidFill>
                            <a:srgbClr val="001F5F"/>
                          </a:solidFill>
                          <a:latin typeface="Arial"/>
                          <a:cs typeface="Arial"/>
                        </a:rPr>
                        <a:t>Client  </a:t>
                      </a:r>
                      <a:r>
                        <a:rPr sz="1400" dirty="0">
                          <a:solidFill>
                            <a:srgbClr val="001F5F"/>
                          </a:solidFill>
                          <a:latin typeface="Arial"/>
                          <a:cs typeface="Arial"/>
                        </a:rPr>
                        <a:t>number</a:t>
                      </a:r>
                      <a:endParaRPr sz="1400">
                        <a:latin typeface="Arial"/>
                        <a:cs typeface="Arial"/>
                      </a:endParaRPr>
                    </a:p>
                  </a:txBody>
                  <a:tcPr marL="0" marR="0" marT="41275"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415925">
                        <a:lnSpc>
                          <a:spcPct val="100000"/>
                        </a:lnSpc>
                        <a:spcBef>
                          <a:spcPts val="325"/>
                        </a:spcBef>
                      </a:pPr>
                      <a:r>
                        <a:rPr sz="1400" dirty="0">
                          <a:solidFill>
                            <a:srgbClr val="001F5F"/>
                          </a:solidFill>
                          <a:latin typeface="Arial"/>
                          <a:cs typeface="Arial"/>
                        </a:rPr>
                        <a:t>Client  name</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298450">
                        <a:lnSpc>
                          <a:spcPct val="100000"/>
                        </a:lnSpc>
                        <a:spcBef>
                          <a:spcPts val="325"/>
                        </a:spcBef>
                      </a:pPr>
                      <a:r>
                        <a:rPr sz="1400" spc="-5" dirty="0">
                          <a:solidFill>
                            <a:srgbClr val="001F5F"/>
                          </a:solidFill>
                          <a:latin typeface="Arial"/>
                          <a:cs typeface="Arial"/>
                        </a:rPr>
                        <a:t>Date</a:t>
                      </a:r>
                      <a:r>
                        <a:rPr sz="1400" spc="-85" dirty="0">
                          <a:solidFill>
                            <a:srgbClr val="001F5F"/>
                          </a:solidFill>
                          <a:latin typeface="Arial"/>
                          <a:cs typeface="Arial"/>
                        </a:rPr>
                        <a:t> </a:t>
                      </a:r>
                      <a:r>
                        <a:rPr sz="1400" spc="-5" dirty="0">
                          <a:solidFill>
                            <a:srgbClr val="001F5F"/>
                          </a:solidFill>
                          <a:latin typeface="Arial"/>
                          <a:cs typeface="Arial"/>
                        </a:rPr>
                        <a:t>of  birth</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solidFill>
                            <a:srgbClr val="001F5F"/>
                          </a:solidFill>
                          <a:latin typeface="Arial"/>
                          <a:cs typeface="Arial"/>
                        </a:rPr>
                        <a:t>Income</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solidFill>
                            <a:srgbClr val="001F5F"/>
                          </a:solidFill>
                          <a:latin typeface="Arial"/>
                          <a:cs typeface="Arial"/>
                        </a:rPr>
                        <a:t>Credit</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385445">
                        <a:lnSpc>
                          <a:spcPct val="100000"/>
                        </a:lnSpc>
                        <a:spcBef>
                          <a:spcPts val="325"/>
                        </a:spcBef>
                      </a:pPr>
                      <a:r>
                        <a:rPr sz="1400" spc="-5" dirty="0">
                          <a:solidFill>
                            <a:srgbClr val="001F5F"/>
                          </a:solidFill>
                          <a:latin typeface="Arial"/>
                          <a:cs typeface="Arial"/>
                        </a:rPr>
                        <a:t>Car  </a:t>
                      </a:r>
                      <a:r>
                        <a:rPr sz="1400" dirty="0">
                          <a:solidFill>
                            <a:srgbClr val="001F5F"/>
                          </a:solidFill>
                          <a:latin typeface="Arial"/>
                          <a:cs typeface="Arial"/>
                        </a:rPr>
                        <a:t>own</a:t>
                      </a:r>
                      <a:r>
                        <a:rPr sz="1400" spc="5" dirty="0">
                          <a:solidFill>
                            <a:srgbClr val="001F5F"/>
                          </a:solidFill>
                          <a:latin typeface="Arial"/>
                          <a:cs typeface="Arial"/>
                        </a:rPr>
                        <a:t>e</a:t>
                      </a:r>
                      <a:r>
                        <a:rPr sz="1400" dirty="0">
                          <a:solidFill>
                            <a:srgbClr val="001F5F"/>
                          </a:solidFill>
                          <a:latin typeface="Arial"/>
                          <a:cs typeface="Arial"/>
                        </a:rPr>
                        <a:t>r</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356235">
                        <a:lnSpc>
                          <a:spcPct val="100000"/>
                        </a:lnSpc>
                        <a:spcBef>
                          <a:spcPts val="325"/>
                        </a:spcBef>
                      </a:pPr>
                      <a:r>
                        <a:rPr sz="1400" dirty="0">
                          <a:solidFill>
                            <a:srgbClr val="001F5F"/>
                          </a:solidFill>
                          <a:latin typeface="Arial"/>
                          <a:cs typeface="Arial"/>
                        </a:rPr>
                        <a:t>House  </a:t>
                      </a:r>
                      <a:r>
                        <a:rPr sz="1400" spc="-5" dirty="0">
                          <a:solidFill>
                            <a:srgbClr val="001F5F"/>
                          </a:solidFill>
                          <a:latin typeface="Arial"/>
                          <a:cs typeface="Arial"/>
                        </a:rPr>
                        <a:t>owner</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400" spc="-5" dirty="0">
                          <a:solidFill>
                            <a:srgbClr val="001F5F"/>
                          </a:solidFill>
                          <a:latin typeface="Arial"/>
                          <a:cs typeface="Arial"/>
                        </a:rPr>
                        <a:t>Address</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marR="93980">
                        <a:lnSpc>
                          <a:spcPct val="100000"/>
                        </a:lnSpc>
                        <a:spcBef>
                          <a:spcPts val="325"/>
                        </a:spcBef>
                      </a:pPr>
                      <a:r>
                        <a:rPr sz="1400" spc="-5" dirty="0">
                          <a:solidFill>
                            <a:srgbClr val="001F5F"/>
                          </a:solidFill>
                          <a:latin typeface="Arial"/>
                          <a:cs typeface="Arial"/>
                        </a:rPr>
                        <a:t>Date of  </a:t>
                      </a:r>
                      <a:r>
                        <a:rPr sz="1400" dirty="0">
                          <a:solidFill>
                            <a:srgbClr val="001F5F"/>
                          </a:solidFill>
                          <a:latin typeface="Arial"/>
                          <a:cs typeface="Arial"/>
                        </a:rPr>
                        <a:t>subscription</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25"/>
                        </a:spcBef>
                      </a:pPr>
                      <a:r>
                        <a:rPr sz="1400" spc="-5" dirty="0">
                          <a:solidFill>
                            <a:srgbClr val="001F5F"/>
                          </a:solidFill>
                          <a:latin typeface="Arial"/>
                          <a:cs typeface="Arial"/>
                        </a:rPr>
                        <a:t>Magazine</a:t>
                      </a:r>
                      <a:endParaRPr sz="1400">
                        <a:latin typeface="Arial"/>
                        <a:cs typeface="Arial"/>
                      </a:endParaRPr>
                    </a:p>
                  </a:txBody>
                  <a:tcPr marL="0" marR="0" marT="41275"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04800">
                <a:tc>
                  <a:txBody>
                    <a:bodyPr/>
                    <a:lstStyle/>
                    <a:p>
                      <a:pPr marL="97790">
                        <a:lnSpc>
                          <a:spcPct val="100000"/>
                        </a:lnSpc>
                        <a:spcBef>
                          <a:spcPts val="325"/>
                        </a:spcBef>
                      </a:pPr>
                      <a:r>
                        <a:rPr sz="1400" spc="-5" dirty="0">
                          <a:latin typeface="Arial"/>
                          <a:cs typeface="Arial"/>
                        </a:rPr>
                        <a:t>23003</a:t>
                      </a:r>
                      <a:endParaRPr sz="1400">
                        <a:latin typeface="Arial"/>
                        <a:cs typeface="Arial"/>
                      </a:endParaRPr>
                    </a:p>
                  </a:txBody>
                  <a:tcPr marL="0" marR="0" marT="41275"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Johnson</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13-04-76</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18500</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17800</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400" spc="-5" dirty="0">
                          <a:latin typeface="Arial"/>
                          <a:cs typeface="Arial"/>
                        </a:rPr>
                        <a:t>no</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no</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400" spc="-5" dirty="0">
                          <a:latin typeface="Arial"/>
                          <a:cs typeface="Arial"/>
                        </a:rPr>
                        <a:t>1 Downing</a:t>
                      </a:r>
                      <a:r>
                        <a:rPr sz="1400" spc="-35" dirty="0">
                          <a:latin typeface="Arial"/>
                          <a:cs typeface="Arial"/>
                        </a:rPr>
                        <a:t> </a:t>
                      </a:r>
                      <a:r>
                        <a:rPr sz="1400" spc="-5" dirty="0">
                          <a:latin typeface="Arial"/>
                          <a:cs typeface="Arial"/>
                        </a:rPr>
                        <a:t>St.</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25"/>
                        </a:spcBef>
                      </a:pPr>
                      <a:r>
                        <a:rPr sz="1400" spc="-5" dirty="0">
                          <a:latin typeface="Arial"/>
                          <a:cs typeface="Arial"/>
                        </a:rPr>
                        <a:t>15-04-94</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25"/>
                        </a:spcBef>
                      </a:pPr>
                      <a:r>
                        <a:rPr sz="1400" spc="-5" dirty="0">
                          <a:latin typeface="Arial"/>
                          <a:cs typeface="Arial"/>
                        </a:rPr>
                        <a:t>car</a:t>
                      </a:r>
                      <a:endParaRPr sz="1400">
                        <a:latin typeface="Arial"/>
                        <a:cs typeface="Arial"/>
                      </a:endParaRPr>
                    </a:p>
                  </a:txBody>
                  <a:tcPr marL="0" marR="0" marT="41275"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04800">
                <a:tc>
                  <a:txBody>
                    <a:bodyPr/>
                    <a:lstStyle/>
                    <a:p>
                      <a:pPr marL="97790">
                        <a:lnSpc>
                          <a:spcPct val="100000"/>
                        </a:lnSpc>
                        <a:spcBef>
                          <a:spcPts val="325"/>
                        </a:spcBef>
                      </a:pPr>
                      <a:r>
                        <a:rPr sz="1400" spc="-5" dirty="0">
                          <a:latin typeface="Arial"/>
                          <a:cs typeface="Arial"/>
                        </a:rPr>
                        <a:t>23003</a:t>
                      </a:r>
                      <a:endParaRPr sz="1400">
                        <a:latin typeface="Arial"/>
                        <a:cs typeface="Arial"/>
                      </a:endParaRPr>
                    </a:p>
                  </a:txBody>
                  <a:tcPr marL="0" marR="0" marT="41275"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Johnson</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13-04-76</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18500</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17800</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400" spc="-5" dirty="0">
                          <a:latin typeface="Arial"/>
                          <a:cs typeface="Arial"/>
                        </a:rPr>
                        <a:t>no</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no</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400" spc="-5" dirty="0">
                          <a:latin typeface="Arial"/>
                          <a:cs typeface="Arial"/>
                        </a:rPr>
                        <a:t>1 Downing</a:t>
                      </a:r>
                      <a:r>
                        <a:rPr sz="1400" spc="-35" dirty="0">
                          <a:latin typeface="Arial"/>
                          <a:cs typeface="Arial"/>
                        </a:rPr>
                        <a:t> </a:t>
                      </a:r>
                      <a:r>
                        <a:rPr sz="1400" spc="-5" dirty="0">
                          <a:latin typeface="Arial"/>
                          <a:cs typeface="Arial"/>
                        </a:rPr>
                        <a:t>St.</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25"/>
                        </a:spcBef>
                      </a:pPr>
                      <a:r>
                        <a:rPr sz="1400" spc="-5" dirty="0">
                          <a:latin typeface="Arial"/>
                          <a:cs typeface="Arial"/>
                        </a:rPr>
                        <a:t>21-06-93</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25"/>
                        </a:spcBef>
                      </a:pPr>
                      <a:r>
                        <a:rPr sz="1400" spc="-5" dirty="0">
                          <a:latin typeface="Arial"/>
                          <a:cs typeface="Arial"/>
                        </a:rPr>
                        <a:t>music</a:t>
                      </a:r>
                      <a:endParaRPr sz="1400">
                        <a:latin typeface="Arial"/>
                        <a:cs typeface="Arial"/>
                      </a:endParaRPr>
                    </a:p>
                  </a:txBody>
                  <a:tcPr marL="0" marR="0" marT="41275"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04800">
                <a:tc>
                  <a:txBody>
                    <a:bodyPr/>
                    <a:lstStyle/>
                    <a:p>
                      <a:pPr marL="97790">
                        <a:lnSpc>
                          <a:spcPct val="100000"/>
                        </a:lnSpc>
                        <a:spcBef>
                          <a:spcPts val="325"/>
                        </a:spcBef>
                      </a:pPr>
                      <a:r>
                        <a:rPr sz="1400" spc="-5" dirty="0">
                          <a:latin typeface="Arial"/>
                          <a:cs typeface="Arial"/>
                        </a:rPr>
                        <a:t>23003</a:t>
                      </a:r>
                      <a:endParaRPr sz="1400">
                        <a:latin typeface="Arial"/>
                        <a:cs typeface="Arial"/>
                      </a:endParaRPr>
                    </a:p>
                  </a:txBody>
                  <a:tcPr marL="0" marR="0" marT="41275"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Johnson</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13-04-76</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18500</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17800</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400" spc="-5" dirty="0">
                          <a:latin typeface="Arial"/>
                          <a:cs typeface="Arial"/>
                        </a:rPr>
                        <a:t>no</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no</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400" spc="-5" dirty="0">
                          <a:latin typeface="Arial"/>
                          <a:cs typeface="Arial"/>
                        </a:rPr>
                        <a:t>1 Downing</a:t>
                      </a:r>
                      <a:r>
                        <a:rPr sz="1400" spc="-35" dirty="0">
                          <a:latin typeface="Arial"/>
                          <a:cs typeface="Arial"/>
                        </a:rPr>
                        <a:t> </a:t>
                      </a:r>
                      <a:r>
                        <a:rPr sz="1400" spc="-5" dirty="0">
                          <a:latin typeface="Arial"/>
                          <a:cs typeface="Arial"/>
                        </a:rPr>
                        <a:t>St.</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25"/>
                        </a:spcBef>
                      </a:pPr>
                      <a:r>
                        <a:rPr sz="1400" spc="-5" dirty="0">
                          <a:latin typeface="Arial"/>
                          <a:cs typeface="Arial"/>
                        </a:rPr>
                        <a:t>30-05-92</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25"/>
                        </a:spcBef>
                      </a:pPr>
                      <a:r>
                        <a:rPr sz="1400" spc="-5" dirty="0">
                          <a:latin typeface="Arial"/>
                          <a:cs typeface="Arial"/>
                        </a:rPr>
                        <a:t>comic</a:t>
                      </a:r>
                      <a:endParaRPr sz="1400">
                        <a:latin typeface="Arial"/>
                        <a:cs typeface="Arial"/>
                      </a:endParaRPr>
                    </a:p>
                  </a:txBody>
                  <a:tcPr marL="0" marR="0" marT="41275"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04800">
                <a:tc>
                  <a:txBody>
                    <a:bodyPr/>
                    <a:lstStyle/>
                    <a:p>
                      <a:pPr marL="97790">
                        <a:lnSpc>
                          <a:spcPct val="100000"/>
                        </a:lnSpc>
                        <a:spcBef>
                          <a:spcPts val="325"/>
                        </a:spcBef>
                      </a:pPr>
                      <a:r>
                        <a:rPr sz="1400" spc="-5" dirty="0">
                          <a:latin typeface="Arial"/>
                          <a:cs typeface="Arial"/>
                        </a:rPr>
                        <a:t>23009</a:t>
                      </a:r>
                      <a:endParaRPr sz="1400">
                        <a:latin typeface="Arial"/>
                        <a:cs typeface="Arial"/>
                      </a:endParaRPr>
                    </a:p>
                  </a:txBody>
                  <a:tcPr marL="0" marR="0" marT="41275"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Clinton</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20-10-71</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36000</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26600</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400" spc="-5" dirty="0">
                          <a:latin typeface="Arial"/>
                          <a:cs typeface="Arial"/>
                        </a:rPr>
                        <a:t>yes</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no</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400" spc="-5" dirty="0">
                          <a:latin typeface="Arial"/>
                          <a:cs typeface="Arial"/>
                        </a:rPr>
                        <a:t>2</a:t>
                      </a:r>
                      <a:r>
                        <a:rPr sz="1400" spc="-15" dirty="0">
                          <a:latin typeface="Arial"/>
                          <a:cs typeface="Arial"/>
                        </a:rPr>
                        <a:t> </a:t>
                      </a:r>
                      <a:r>
                        <a:rPr sz="1400" spc="-5" dirty="0">
                          <a:latin typeface="Arial"/>
                          <a:cs typeface="Arial"/>
                        </a:rPr>
                        <a:t>Boulevard</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25"/>
                        </a:spcBef>
                      </a:pPr>
                      <a:r>
                        <a:rPr sz="1400" spc="-5" dirty="0">
                          <a:latin typeface="Arial"/>
                          <a:cs typeface="Arial"/>
                        </a:rPr>
                        <a:t>NULL</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25"/>
                        </a:spcBef>
                      </a:pPr>
                      <a:r>
                        <a:rPr sz="1400" spc="-5" dirty="0">
                          <a:latin typeface="Arial"/>
                          <a:cs typeface="Arial"/>
                        </a:rPr>
                        <a:t>comic</a:t>
                      </a:r>
                      <a:endParaRPr sz="1400">
                        <a:latin typeface="Arial"/>
                        <a:cs typeface="Arial"/>
                      </a:endParaRPr>
                    </a:p>
                  </a:txBody>
                  <a:tcPr marL="0" marR="0" marT="41275"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04165">
                <a:tc>
                  <a:txBody>
                    <a:bodyPr/>
                    <a:lstStyle/>
                    <a:p>
                      <a:pPr marL="97790">
                        <a:lnSpc>
                          <a:spcPct val="100000"/>
                        </a:lnSpc>
                        <a:spcBef>
                          <a:spcPts val="325"/>
                        </a:spcBef>
                      </a:pPr>
                      <a:r>
                        <a:rPr sz="1400" spc="-5" dirty="0">
                          <a:latin typeface="Arial"/>
                          <a:cs typeface="Arial"/>
                        </a:rPr>
                        <a:t>23013</a:t>
                      </a:r>
                      <a:endParaRPr sz="1400">
                        <a:latin typeface="Arial"/>
                        <a:cs typeface="Arial"/>
                      </a:endParaRPr>
                    </a:p>
                  </a:txBody>
                  <a:tcPr marL="0" marR="0" marT="41275"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King</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15-08-70</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NULL</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NULL</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400" spc="-5" dirty="0">
                          <a:latin typeface="Arial"/>
                          <a:cs typeface="Arial"/>
                        </a:rPr>
                        <a:t>NULL</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NULL</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400" spc="-5" dirty="0">
                          <a:latin typeface="Arial"/>
                          <a:cs typeface="Arial"/>
                        </a:rPr>
                        <a:t>3 High</a:t>
                      </a:r>
                      <a:r>
                        <a:rPr sz="1400" spc="-25" dirty="0">
                          <a:latin typeface="Arial"/>
                          <a:cs typeface="Arial"/>
                        </a:rPr>
                        <a:t> </a:t>
                      </a:r>
                      <a:r>
                        <a:rPr sz="1400" spc="-5" dirty="0">
                          <a:latin typeface="Arial"/>
                          <a:cs typeface="Arial"/>
                        </a:rPr>
                        <a:t>Road</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25"/>
                        </a:spcBef>
                      </a:pPr>
                      <a:r>
                        <a:rPr sz="1400" spc="-5" dirty="0">
                          <a:latin typeface="Arial"/>
                          <a:cs typeface="Arial"/>
                        </a:rPr>
                        <a:t>30-02-95</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25"/>
                        </a:spcBef>
                      </a:pPr>
                      <a:r>
                        <a:rPr sz="1400" spc="-5" dirty="0">
                          <a:latin typeface="Arial"/>
                          <a:cs typeface="Arial"/>
                        </a:rPr>
                        <a:t>sports</a:t>
                      </a:r>
                      <a:endParaRPr sz="1400">
                        <a:latin typeface="Arial"/>
                        <a:cs typeface="Arial"/>
                      </a:endParaRPr>
                    </a:p>
                  </a:txBody>
                  <a:tcPr marL="0" marR="0" marT="41275"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07975">
                <a:tc>
                  <a:txBody>
                    <a:bodyPr/>
                    <a:lstStyle/>
                    <a:p>
                      <a:pPr marL="97790">
                        <a:lnSpc>
                          <a:spcPct val="100000"/>
                        </a:lnSpc>
                        <a:spcBef>
                          <a:spcPts val="325"/>
                        </a:spcBef>
                      </a:pPr>
                      <a:r>
                        <a:rPr sz="1400" spc="-5" dirty="0">
                          <a:latin typeface="Arial"/>
                          <a:cs typeface="Arial"/>
                        </a:rPr>
                        <a:t>23003</a:t>
                      </a:r>
                      <a:endParaRPr sz="1400">
                        <a:latin typeface="Arial"/>
                        <a:cs typeface="Arial"/>
                      </a:endParaRPr>
                    </a:p>
                  </a:txBody>
                  <a:tcPr marL="0" marR="0" marT="41275"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Johnson</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13-04-76</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18500</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17800</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400" spc="-5" dirty="0">
                          <a:latin typeface="Arial"/>
                          <a:cs typeface="Arial"/>
                        </a:rPr>
                        <a:t>no</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a:cs typeface="Arial"/>
                        </a:rPr>
                        <a:t>no</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400" spc="-5" dirty="0">
                          <a:latin typeface="Arial"/>
                          <a:cs typeface="Arial"/>
                        </a:rPr>
                        <a:t>1 Downing</a:t>
                      </a:r>
                      <a:r>
                        <a:rPr sz="1400" spc="-35" dirty="0">
                          <a:latin typeface="Arial"/>
                          <a:cs typeface="Arial"/>
                        </a:rPr>
                        <a:t> </a:t>
                      </a:r>
                      <a:r>
                        <a:rPr sz="1400" spc="-5" dirty="0">
                          <a:latin typeface="Arial"/>
                          <a:cs typeface="Arial"/>
                        </a:rPr>
                        <a:t>St.</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25"/>
                        </a:spcBef>
                      </a:pPr>
                      <a:r>
                        <a:rPr sz="1400" spc="-5" dirty="0">
                          <a:latin typeface="Arial"/>
                          <a:cs typeface="Arial"/>
                        </a:rPr>
                        <a:t>20-12-94</a:t>
                      </a:r>
                      <a:endParaRPr sz="14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25"/>
                        </a:spcBef>
                      </a:pPr>
                      <a:r>
                        <a:rPr sz="1400" spc="-5" dirty="0">
                          <a:latin typeface="Arial"/>
                          <a:cs typeface="Arial"/>
                        </a:rPr>
                        <a:t>house</a:t>
                      </a:r>
                      <a:endParaRPr sz="1400">
                        <a:latin typeface="Arial"/>
                        <a:cs typeface="Arial"/>
                      </a:endParaRPr>
                    </a:p>
                  </a:txBody>
                  <a:tcPr marL="0" marR="0" marT="41275"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bl>
          </a:graphicData>
        </a:graphic>
      </p:graphicFrame>
      <p:sp>
        <p:nvSpPr>
          <p:cNvPr id="6" name="object 6"/>
          <p:cNvSpPr/>
          <p:nvPr/>
        </p:nvSpPr>
        <p:spPr>
          <a:xfrm>
            <a:off x="1219961" y="3437382"/>
            <a:ext cx="10346690" cy="355600"/>
          </a:xfrm>
          <a:custGeom>
            <a:avLst/>
            <a:gdLst/>
            <a:ahLst/>
            <a:cxnLst/>
            <a:rect l="l" t="t" r="r" b="b"/>
            <a:pathLst>
              <a:path w="10346690" h="355600">
                <a:moveTo>
                  <a:pt x="0" y="355091"/>
                </a:moveTo>
                <a:lnTo>
                  <a:pt x="2325" y="285988"/>
                </a:lnTo>
                <a:lnTo>
                  <a:pt x="8666" y="229552"/>
                </a:lnTo>
                <a:lnTo>
                  <a:pt x="18071" y="191500"/>
                </a:lnTo>
                <a:lnTo>
                  <a:pt x="29590" y="177545"/>
                </a:lnTo>
                <a:lnTo>
                  <a:pt x="5143627" y="177545"/>
                </a:lnTo>
                <a:lnTo>
                  <a:pt x="5155162" y="163591"/>
                </a:lnTo>
                <a:lnTo>
                  <a:pt x="5164566" y="125539"/>
                </a:lnTo>
                <a:lnTo>
                  <a:pt x="5170898" y="69103"/>
                </a:lnTo>
                <a:lnTo>
                  <a:pt x="5173218" y="0"/>
                </a:lnTo>
                <a:lnTo>
                  <a:pt x="5175537" y="69103"/>
                </a:lnTo>
                <a:lnTo>
                  <a:pt x="5181869" y="125539"/>
                </a:lnTo>
                <a:lnTo>
                  <a:pt x="5191273" y="163591"/>
                </a:lnTo>
                <a:lnTo>
                  <a:pt x="5202809" y="177545"/>
                </a:lnTo>
                <a:lnTo>
                  <a:pt x="10316844" y="177545"/>
                </a:lnTo>
                <a:lnTo>
                  <a:pt x="10328380" y="191500"/>
                </a:lnTo>
                <a:lnTo>
                  <a:pt x="10337784" y="229552"/>
                </a:lnTo>
                <a:lnTo>
                  <a:pt x="10344116" y="285988"/>
                </a:lnTo>
                <a:lnTo>
                  <a:pt x="10346436" y="355091"/>
                </a:lnTo>
              </a:path>
            </a:pathLst>
          </a:custGeom>
          <a:ln w="28956">
            <a:solidFill>
              <a:srgbClr val="EC7C30"/>
            </a:solidFill>
          </a:ln>
        </p:spPr>
        <p:txBody>
          <a:bodyPr wrap="square" lIns="0" tIns="0" rIns="0" bIns="0" rtlCol="0"/>
          <a:lstStyle/>
          <a:p>
            <a:endParaRPr/>
          </a:p>
        </p:txBody>
      </p:sp>
      <p:sp>
        <p:nvSpPr>
          <p:cNvPr id="7" name="object 7"/>
          <p:cNvSpPr txBox="1"/>
          <p:nvPr/>
        </p:nvSpPr>
        <p:spPr>
          <a:xfrm>
            <a:off x="1468627" y="1870201"/>
            <a:ext cx="8408670" cy="1595120"/>
          </a:xfrm>
          <a:prstGeom prst="rect">
            <a:avLst/>
          </a:prstGeom>
        </p:spPr>
        <p:txBody>
          <a:bodyPr vert="horz" wrap="square" lIns="0" tIns="12700" rIns="0" bIns="0" rtlCol="0">
            <a:spAutoFit/>
          </a:bodyPr>
          <a:lstStyle/>
          <a:p>
            <a:pPr marL="195580" indent="-182880">
              <a:lnSpc>
                <a:spcPct val="100000"/>
              </a:lnSpc>
              <a:spcBef>
                <a:spcPts val="100"/>
              </a:spcBef>
              <a:buClr>
                <a:srgbClr val="5B9BD4"/>
              </a:buClr>
              <a:buChar char="•"/>
              <a:tabLst>
                <a:tab pos="195580" algn="l"/>
              </a:tabLst>
            </a:pPr>
            <a:r>
              <a:rPr sz="2400" dirty="0">
                <a:latin typeface="Arial"/>
                <a:cs typeface="Arial"/>
              </a:rPr>
              <a:t>Each </a:t>
            </a:r>
            <a:r>
              <a:rPr sz="2400" spc="-5" dirty="0">
                <a:solidFill>
                  <a:srgbClr val="6F2F9F"/>
                </a:solidFill>
                <a:latin typeface="Arial"/>
                <a:cs typeface="Arial"/>
              </a:rPr>
              <a:t>instance </a:t>
            </a:r>
            <a:r>
              <a:rPr sz="2400" spc="-5" dirty="0">
                <a:latin typeface="Arial"/>
                <a:cs typeface="Arial"/>
              </a:rPr>
              <a:t>(</a:t>
            </a:r>
            <a:r>
              <a:rPr sz="2400" spc="-5" dirty="0">
                <a:solidFill>
                  <a:srgbClr val="6F2F9F"/>
                </a:solidFill>
                <a:latin typeface="Arial"/>
                <a:cs typeface="Arial"/>
              </a:rPr>
              <a:t>row</a:t>
            </a:r>
            <a:r>
              <a:rPr sz="2400" spc="-5" dirty="0">
                <a:latin typeface="Arial"/>
                <a:cs typeface="Arial"/>
              </a:rPr>
              <a:t>) </a:t>
            </a:r>
            <a:r>
              <a:rPr sz="2400" dirty="0">
                <a:latin typeface="Arial"/>
                <a:cs typeface="Arial"/>
              </a:rPr>
              <a:t>is a </a:t>
            </a:r>
            <a:r>
              <a:rPr sz="2400" spc="-5" dirty="0">
                <a:latin typeface="Arial"/>
                <a:cs typeface="Arial"/>
              </a:rPr>
              <a:t>magazine</a:t>
            </a:r>
            <a:r>
              <a:rPr sz="2400" spc="25" dirty="0">
                <a:latin typeface="Arial"/>
                <a:cs typeface="Arial"/>
              </a:rPr>
              <a:t> </a:t>
            </a:r>
            <a:r>
              <a:rPr sz="2400" spc="-5" dirty="0">
                <a:latin typeface="Arial"/>
                <a:cs typeface="Arial"/>
              </a:rPr>
              <a:t>subscription</a:t>
            </a:r>
            <a:endParaRPr sz="2400" dirty="0">
              <a:latin typeface="Arial"/>
              <a:cs typeface="Arial"/>
            </a:endParaRPr>
          </a:p>
          <a:p>
            <a:pPr marL="195580" indent="-182880">
              <a:lnSpc>
                <a:spcPct val="100000"/>
              </a:lnSpc>
              <a:spcBef>
                <a:spcPts val="1805"/>
              </a:spcBef>
              <a:buClr>
                <a:srgbClr val="5B9BD4"/>
              </a:buClr>
              <a:buChar char="•"/>
              <a:tabLst>
                <a:tab pos="195580" algn="l"/>
              </a:tabLst>
            </a:pPr>
            <a:r>
              <a:rPr sz="2400" spc="-5" dirty="0">
                <a:latin typeface="Arial"/>
                <a:cs typeface="Arial"/>
              </a:rPr>
              <a:t>Each </a:t>
            </a:r>
            <a:r>
              <a:rPr sz="2400" spc="-5" dirty="0">
                <a:solidFill>
                  <a:srgbClr val="FF0000"/>
                </a:solidFill>
                <a:latin typeface="Arial"/>
                <a:cs typeface="Arial"/>
              </a:rPr>
              <a:t>field </a:t>
            </a:r>
            <a:r>
              <a:rPr sz="2400" spc="-5" dirty="0">
                <a:latin typeface="Arial"/>
                <a:cs typeface="Arial"/>
              </a:rPr>
              <a:t>or </a:t>
            </a:r>
            <a:r>
              <a:rPr sz="2400" spc="-5" dirty="0">
                <a:solidFill>
                  <a:srgbClr val="FF0000"/>
                </a:solidFill>
                <a:latin typeface="Arial"/>
                <a:cs typeface="Arial"/>
              </a:rPr>
              <a:t>attribute </a:t>
            </a:r>
            <a:r>
              <a:rPr sz="2400" spc="-5" dirty="0">
                <a:latin typeface="Arial"/>
                <a:cs typeface="Arial"/>
              </a:rPr>
              <a:t>(</a:t>
            </a:r>
            <a:r>
              <a:rPr sz="2400" spc="-5" dirty="0">
                <a:solidFill>
                  <a:srgbClr val="FF0000"/>
                </a:solidFill>
                <a:latin typeface="Arial"/>
                <a:cs typeface="Arial"/>
              </a:rPr>
              <a:t>column</a:t>
            </a:r>
            <a:r>
              <a:rPr sz="2400" spc="-5" dirty="0">
                <a:latin typeface="Arial"/>
                <a:cs typeface="Arial"/>
              </a:rPr>
              <a:t>) is data about the</a:t>
            </a:r>
            <a:r>
              <a:rPr sz="2400" spc="170" dirty="0">
                <a:latin typeface="Arial"/>
                <a:cs typeface="Arial"/>
              </a:rPr>
              <a:t> </a:t>
            </a:r>
            <a:r>
              <a:rPr sz="2400" spc="-5" dirty="0">
                <a:latin typeface="Arial"/>
                <a:cs typeface="Arial"/>
              </a:rPr>
              <a:t>subscription</a:t>
            </a:r>
            <a:endParaRPr sz="2400" dirty="0">
              <a:latin typeface="Arial"/>
              <a:cs typeface="Arial"/>
            </a:endParaRPr>
          </a:p>
          <a:p>
            <a:pPr>
              <a:lnSpc>
                <a:spcPct val="100000"/>
              </a:lnSpc>
              <a:spcBef>
                <a:spcPts val="45"/>
              </a:spcBef>
            </a:pPr>
            <a:endParaRPr sz="2250" dirty="0">
              <a:latin typeface="Times New Roman"/>
              <a:cs typeface="Times New Roman"/>
            </a:endParaRPr>
          </a:p>
          <a:p>
            <a:pPr marL="1406525" algn="ctr">
              <a:lnSpc>
                <a:spcPct val="100000"/>
              </a:lnSpc>
            </a:pPr>
            <a:r>
              <a:rPr sz="1800" dirty="0">
                <a:solidFill>
                  <a:srgbClr val="FF0000"/>
                </a:solidFill>
                <a:latin typeface="Arial"/>
                <a:cs typeface="Arial"/>
              </a:rPr>
              <a:t>attribute</a:t>
            </a:r>
            <a:endParaRPr sz="1800" dirty="0">
              <a:latin typeface="Arial"/>
              <a:cs typeface="Arial"/>
            </a:endParaRPr>
          </a:p>
        </p:txBody>
      </p:sp>
      <p:sp>
        <p:nvSpPr>
          <p:cNvPr id="8" name="object 8"/>
          <p:cNvSpPr/>
          <p:nvPr/>
        </p:nvSpPr>
        <p:spPr>
          <a:xfrm>
            <a:off x="1119377" y="4335017"/>
            <a:ext cx="100965" cy="302895"/>
          </a:xfrm>
          <a:custGeom>
            <a:avLst/>
            <a:gdLst/>
            <a:ahLst/>
            <a:cxnLst/>
            <a:rect l="l" t="t" r="r" b="b"/>
            <a:pathLst>
              <a:path w="100965" h="302895">
                <a:moveTo>
                  <a:pt x="100584" y="302513"/>
                </a:moveTo>
                <a:lnTo>
                  <a:pt x="81008" y="301847"/>
                </a:lnTo>
                <a:lnTo>
                  <a:pt x="65022" y="300037"/>
                </a:lnTo>
                <a:lnTo>
                  <a:pt x="54244" y="297370"/>
                </a:lnTo>
                <a:lnTo>
                  <a:pt x="50291" y="294131"/>
                </a:lnTo>
                <a:lnTo>
                  <a:pt x="50291" y="159638"/>
                </a:lnTo>
                <a:lnTo>
                  <a:pt x="46339" y="156400"/>
                </a:lnTo>
                <a:lnTo>
                  <a:pt x="35561" y="153733"/>
                </a:lnTo>
                <a:lnTo>
                  <a:pt x="19575" y="151923"/>
                </a:lnTo>
                <a:lnTo>
                  <a:pt x="0" y="151256"/>
                </a:lnTo>
                <a:lnTo>
                  <a:pt x="19575" y="150590"/>
                </a:lnTo>
                <a:lnTo>
                  <a:pt x="35561" y="148780"/>
                </a:lnTo>
                <a:lnTo>
                  <a:pt x="46339" y="146113"/>
                </a:lnTo>
                <a:lnTo>
                  <a:pt x="50291" y="142874"/>
                </a:lnTo>
                <a:lnTo>
                  <a:pt x="50291" y="8381"/>
                </a:lnTo>
                <a:lnTo>
                  <a:pt x="54244" y="5143"/>
                </a:lnTo>
                <a:lnTo>
                  <a:pt x="65022" y="2476"/>
                </a:lnTo>
                <a:lnTo>
                  <a:pt x="81008" y="666"/>
                </a:lnTo>
                <a:lnTo>
                  <a:pt x="100584" y="0"/>
                </a:lnTo>
              </a:path>
            </a:pathLst>
          </a:custGeom>
          <a:ln w="28956">
            <a:solidFill>
              <a:srgbClr val="EC7C30"/>
            </a:solidFill>
          </a:ln>
        </p:spPr>
        <p:txBody>
          <a:bodyPr wrap="square" lIns="0" tIns="0" rIns="0" bIns="0" rtlCol="0"/>
          <a:lstStyle/>
          <a:p>
            <a:endParaRPr/>
          </a:p>
        </p:txBody>
      </p:sp>
      <p:sp>
        <p:nvSpPr>
          <p:cNvPr id="9" name="object 9"/>
          <p:cNvSpPr txBox="1"/>
          <p:nvPr/>
        </p:nvSpPr>
        <p:spPr>
          <a:xfrm>
            <a:off x="191770" y="4328667"/>
            <a:ext cx="8769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6F2F9F"/>
                </a:solidFill>
                <a:latin typeface="Arial"/>
                <a:cs typeface="Arial"/>
              </a:rPr>
              <a:t>instance</a:t>
            </a:r>
            <a:endParaRPr sz="1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7021195" cy="756920"/>
          </a:xfrm>
          <a:prstGeom prst="rect">
            <a:avLst/>
          </a:prstGeom>
        </p:spPr>
        <p:txBody>
          <a:bodyPr vert="horz" wrap="square" lIns="0" tIns="12700" rIns="0" bIns="0" rtlCol="0">
            <a:spAutoFit/>
          </a:bodyPr>
          <a:lstStyle/>
          <a:p>
            <a:pPr marL="12700">
              <a:lnSpc>
                <a:spcPct val="100000"/>
              </a:lnSpc>
              <a:spcBef>
                <a:spcPts val="100"/>
              </a:spcBef>
            </a:pPr>
            <a:r>
              <a:rPr spc="-50" dirty="0"/>
              <a:t>Classification:</a:t>
            </a:r>
            <a:r>
              <a:rPr spc="-85" dirty="0"/>
              <a:t> </a:t>
            </a:r>
            <a:r>
              <a:rPr spc="-50" dirty="0"/>
              <a:t>Definition</a:t>
            </a:r>
          </a:p>
        </p:txBody>
      </p:sp>
      <p:sp>
        <p:nvSpPr>
          <p:cNvPr id="3" name="object 3"/>
          <p:cNvSpPr txBox="1"/>
          <p:nvPr/>
        </p:nvSpPr>
        <p:spPr>
          <a:xfrm>
            <a:off x="1084580" y="2930905"/>
            <a:ext cx="10020300" cy="3273425"/>
          </a:xfrm>
          <a:prstGeom prst="rect">
            <a:avLst/>
          </a:prstGeom>
        </p:spPr>
        <p:txBody>
          <a:bodyPr vert="horz" wrap="square" lIns="0" tIns="12700" rIns="0" bIns="0" rtlCol="0">
            <a:spAutoFit/>
          </a:bodyPr>
          <a:lstStyle/>
          <a:p>
            <a:pPr marL="368300" indent="-355600">
              <a:lnSpc>
                <a:spcPct val="100000"/>
              </a:lnSpc>
              <a:spcBef>
                <a:spcPts val="100"/>
              </a:spcBef>
              <a:buClr>
                <a:srgbClr val="5B9BD4"/>
              </a:buClr>
              <a:buChar char="•"/>
              <a:tabLst>
                <a:tab pos="368300" algn="l"/>
                <a:tab pos="368935" algn="l"/>
              </a:tabLst>
            </a:pPr>
            <a:r>
              <a:rPr sz="2200" dirty="0">
                <a:latin typeface="Arial"/>
                <a:cs typeface="Arial"/>
              </a:rPr>
              <a:t>Given a collection of records (training</a:t>
            </a:r>
            <a:r>
              <a:rPr sz="2200" spc="-15" dirty="0">
                <a:latin typeface="Arial"/>
                <a:cs typeface="Arial"/>
              </a:rPr>
              <a:t> </a:t>
            </a:r>
            <a:r>
              <a:rPr sz="2200" dirty="0">
                <a:latin typeface="Arial"/>
                <a:cs typeface="Arial"/>
              </a:rPr>
              <a:t>set)</a:t>
            </a:r>
          </a:p>
          <a:p>
            <a:pPr marL="579120" lvl="1" indent="-182880">
              <a:lnSpc>
                <a:spcPct val="100000"/>
              </a:lnSpc>
              <a:spcBef>
                <a:spcPts val="1350"/>
              </a:spcBef>
              <a:buClr>
                <a:srgbClr val="5B9BD4"/>
              </a:buClr>
              <a:buChar char="•"/>
              <a:tabLst>
                <a:tab pos="579755" algn="l"/>
              </a:tabLst>
            </a:pPr>
            <a:r>
              <a:rPr sz="1900" dirty="0">
                <a:latin typeface="Arial"/>
                <a:cs typeface="Arial"/>
              </a:rPr>
              <a:t>Each record contains a set of attributes, one of the attributes is the class</a:t>
            </a:r>
            <a:r>
              <a:rPr sz="1900" spc="55" dirty="0">
                <a:latin typeface="Arial"/>
                <a:cs typeface="Arial"/>
              </a:rPr>
              <a:t> </a:t>
            </a:r>
            <a:r>
              <a:rPr sz="1900" dirty="0">
                <a:latin typeface="Arial"/>
                <a:cs typeface="Arial"/>
              </a:rPr>
              <a:t>label</a:t>
            </a:r>
          </a:p>
          <a:p>
            <a:pPr marL="368300" marR="999490" indent="-355600">
              <a:lnSpc>
                <a:spcPct val="80000"/>
              </a:lnSpc>
              <a:spcBef>
                <a:spcPts val="1795"/>
              </a:spcBef>
              <a:buClr>
                <a:srgbClr val="5B9BD4"/>
              </a:buClr>
              <a:buChar char="•"/>
              <a:tabLst>
                <a:tab pos="368300" algn="l"/>
                <a:tab pos="368935" algn="l"/>
              </a:tabLst>
            </a:pPr>
            <a:r>
              <a:rPr sz="2200" dirty="0">
                <a:latin typeface="Arial"/>
                <a:cs typeface="Arial"/>
              </a:rPr>
              <a:t>Find a model for the class attribute as a function of the values of</a:t>
            </a:r>
            <a:r>
              <a:rPr sz="2200" spc="-55" dirty="0">
                <a:latin typeface="Arial"/>
                <a:cs typeface="Arial"/>
              </a:rPr>
              <a:t> </a:t>
            </a:r>
            <a:r>
              <a:rPr sz="2200" dirty="0">
                <a:latin typeface="Arial"/>
                <a:cs typeface="Arial"/>
              </a:rPr>
              <a:t>other  attributes</a:t>
            </a:r>
          </a:p>
          <a:p>
            <a:pPr marL="368300" marR="5080" indent="-355600">
              <a:lnSpc>
                <a:spcPts val="2110"/>
              </a:lnSpc>
              <a:spcBef>
                <a:spcPts val="1785"/>
              </a:spcBef>
              <a:buClr>
                <a:srgbClr val="5B9BD4"/>
              </a:buClr>
              <a:buFont typeface="Arial"/>
              <a:buChar char="•"/>
              <a:tabLst>
                <a:tab pos="368300" algn="l"/>
                <a:tab pos="368935" algn="l"/>
              </a:tabLst>
            </a:pPr>
            <a:r>
              <a:rPr sz="2200" b="1" dirty="0">
                <a:latin typeface="Arial"/>
                <a:cs typeface="Arial"/>
              </a:rPr>
              <a:t>Goal: </a:t>
            </a:r>
            <a:r>
              <a:rPr sz="2200" dirty="0">
                <a:latin typeface="Arial"/>
                <a:cs typeface="Arial"/>
              </a:rPr>
              <a:t>Previously unseen records can then be assigned class as accurately</a:t>
            </a:r>
            <a:r>
              <a:rPr sz="2200" spc="-50" dirty="0">
                <a:latin typeface="Arial"/>
                <a:cs typeface="Arial"/>
              </a:rPr>
              <a:t> </a:t>
            </a:r>
            <a:r>
              <a:rPr sz="2200" dirty="0">
                <a:latin typeface="Arial"/>
                <a:cs typeface="Arial"/>
              </a:rPr>
              <a:t>as  possible</a:t>
            </a:r>
          </a:p>
          <a:p>
            <a:pPr marL="579120" lvl="1" indent="-182880">
              <a:lnSpc>
                <a:spcPct val="100000"/>
              </a:lnSpc>
              <a:spcBef>
                <a:spcPts val="1370"/>
              </a:spcBef>
              <a:buClr>
                <a:srgbClr val="5B9BD4"/>
              </a:buClr>
              <a:buChar char="•"/>
              <a:tabLst>
                <a:tab pos="579755" algn="l"/>
              </a:tabLst>
            </a:pPr>
            <a:r>
              <a:rPr sz="1900" dirty="0">
                <a:latin typeface="Arial"/>
                <a:cs typeface="Arial"/>
              </a:rPr>
              <a:t>Performance is given as the accuracy of the</a:t>
            </a:r>
            <a:r>
              <a:rPr sz="1900" spc="30" dirty="0">
                <a:latin typeface="Arial"/>
                <a:cs typeface="Arial"/>
              </a:rPr>
              <a:t> </a:t>
            </a:r>
            <a:r>
              <a:rPr sz="1900" dirty="0">
                <a:latin typeface="Arial"/>
                <a:cs typeface="Arial"/>
              </a:rPr>
              <a:t>labeling</a:t>
            </a:r>
          </a:p>
          <a:p>
            <a:pPr marL="579120" lvl="1" indent="-182880">
              <a:lnSpc>
                <a:spcPct val="100000"/>
              </a:lnSpc>
              <a:spcBef>
                <a:spcPts val="1345"/>
              </a:spcBef>
              <a:buClr>
                <a:srgbClr val="5B9BD4"/>
              </a:buClr>
              <a:buChar char="•"/>
              <a:tabLst>
                <a:tab pos="579755" algn="l"/>
              </a:tabLst>
            </a:pPr>
            <a:r>
              <a:rPr sz="1900" dirty="0">
                <a:latin typeface="Arial"/>
                <a:cs typeface="Arial"/>
              </a:rPr>
              <a:t>A test set is used to determine the accuracy of the</a:t>
            </a:r>
            <a:r>
              <a:rPr sz="1900" spc="-95" dirty="0">
                <a:latin typeface="Arial"/>
                <a:cs typeface="Arial"/>
              </a:rPr>
              <a:t> </a:t>
            </a:r>
            <a:r>
              <a:rPr sz="1900" dirty="0">
                <a:latin typeface="Arial"/>
                <a:cs typeface="Arial"/>
              </a:rPr>
              <a:t>model</a:t>
            </a:r>
          </a:p>
        </p:txBody>
      </p:sp>
      <p:sp>
        <p:nvSpPr>
          <p:cNvPr id="4" name="object 4"/>
          <p:cNvSpPr/>
          <p:nvPr/>
        </p:nvSpPr>
        <p:spPr>
          <a:xfrm>
            <a:off x="1154811" y="1830704"/>
            <a:ext cx="2527935" cy="925830"/>
          </a:xfrm>
          <a:custGeom>
            <a:avLst/>
            <a:gdLst/>
            <a:ahLst/>
            <a:cxnLst/>
            <a:rect l="l" t="t" r="r" b="b"/>
            <a:pathLst>
              <a:path w="2527935" h="925830">
                <a:moveTo>
                  <a:pt x="2064639" y="0"/>
                </a:moveTo>
                <a:lnTo>
                  <a:pt x="0" y="0"/>
                </a:lnTo>
                <a:lnTo>
                  <a:pt x="462914" y="462915"/>
                </a:lnTo>
                <a:lnTo>
                  <a:pt x="0" y="925830"/>
                </a:lnTo>
                <a:lnTo>
                  <a:pt x="2064639" y="925830"/>
                </a:lnTo>
                <a:lnTo>
                  <a:pt x="2527554" y="462915"/>
                </a:lnTo>
                <a:lnTo>
                  <a:pt x="2064639" y="0"/>
                </a:lnTo>
                <a:close/>
              </a:path>
            </a:pathLst>
          </a:custGeom>
          <a:solidFill>
            <a:srgbClr val="FFC000"/>
          </a:solidFill>
        </p:spPr>
        <p:txBody>
          <a:bodyPr wrap="square" lIns="0" tIns="0" rIns="0" bIns="0" rtlCol="0"/>
          <a:lstStyle/>
          <a:p>
            <a:endParaRPr/>
          </a:p>
        </p:txBody>
      </p:sp>
      <p:sp>
        <p:nvSpPr>
          <p:cNvPr id="5" name="object 5"/>
          <p:cNvSpPr txBox="1"/>
          <p:nvPr/>
        </p:nvSpPr>
        <p:spPr>
          <a:xfrm>
            <a:off x="1853183" y="1880870"/>
            <a:ext cx="1200150" cy="763270"/>
          </a:xfrm>
          <a:prstGeom prst="rect">
            <a:avLst/>
          </a:prstGeom>
        </p:spPr>
        <p:txBody>
          <a:bodyPr vert="horz" wrap="square" lIns="0" tIns="69215" rIns="0" bIns="0" rtlCol="0">
            <a:spAutoFit/>
          </a:bodyPr>
          <a:lstStyle/>
          <a:p>
            <a:pPr marL="278130" marR="5080" indent="-266065">
              <a:lnSpc>
                <a:spcPts val="2690"/>
              </a:lnSpc>
              <a:spcBef>
                <a:spcPts val="545"/>
              </a:spcBef>
            </a:pPr>
            <a:r>
              <a:rPr sz="2600" spc="-5" dirty="0">
                <a:latin typeface="Arial"/>
                <a:cs typeface="Arial"/>
              </a:rPr>
              <a:t>Prepare  data</a:t>
            </a:r>
            <a:endParaRPr sz="2600">
              <a:latin typeface="Arial"/>
              <a:cs typeface="Arial"/>
            </a:endParaRPr>
          </a:p>
        </p:txBody>
      </p:sp>
      <p:sp>
        <p:nvSpPr>
          <p:cNvPr id="6" name="object 6"/>
          <p:cNvSpPr/>
          <p:nvPr/>
        </p:nvSpPr>
        <p:spPr>
          <a:xfrm>
            <a:off x="3429380" y="1830704"/>
            <a:ext cx="2527300" cy="925830"/>
          </a:xfrm>
          <a:custGeom>
            <a:avLst/>
            <a:gdLst/>
            <a:ahLst/>
            <a:cxnLst/>
            <a:rect l="l" t="t" r="r" b="b"/>
            <a:pathLst>
              <a:path w="2527300" h="925830">
                <a:moveTo>
                  <a:pt x="2063877" y="0"/>
                </a:moveTo>
                <a:lnTo>
                  <a:pt x="0" y="0"/>
                </a:lnTo>
                <a:lnTo>
                  <a:pt x="462915" y="462915"/>
                </a:lnTo>
                <a:lnTo>
                  <a:pt x="0" y="925830"/>
                </a:lnTo>
                <a:lnTo>
                  <a:pt x="2063877" y="925830"/>
                </a:lnTo>
                <a:lnTo>
                  <a:pt x="2526792" y="462915"/>
                </a:lnTo>
                <a:lnTo>
                  <a:pt x="2063877" y="0"/>
                </a:lnTo>
                <a:close/>
              </a:path>
            </a:pathLst>
          </a:custGeom>
          <a:solidFill>
            <a:srgbClr val="52EB17"/>
          </a:solidFill>
        </p:spPr>
        <p:txBody>
          <a:bodyPr wrap="square" lIns="0" tIns="0" rIns="0" bIns="0" rtlCol="0"/>
          <a:lstStyle/>
          <a:p>
            <a:endParaRPr/>
          </a:p>
        </p:txBody>
      </p:sp>
      <p:sp>
        <p:nvSpPr>
          <p:cNvPr id="7" name="object 7"/>
          <p:cNvSpPr/>
          <p:nvPr/>
        </p:nvSpPr>
        <p:spPr>
          <a:xfrm>
            <a:off x="3429380" y="1830704"/>
            <a:ext cx="2527300" cy="925830"/>
          </a:xfrm>
          <a:custGeom>
            <a:avLst/>
            <a:gdLst/>
            <a:ahLst/>
            <a:cxnLst/>
            <a:rect l="l" t="t" r="r" b="b"/>
            <a:pathLst>
              <a:path w="2527300" h="925830">
                <a:moveTo>
                  <a:pt x="0" y="0"/>
                </a:moveTo>
                <a:lnTo>
                  <a:pt x="2063877" y="0"/>
                </a:lnTo>
                <a:lnTo>
                  <a:pt x="2526792" y="462915"/>
                </a:lnTo>
                <a:lnTo>
                  <a:pt x="2063877" y="925830"/>
                </a:lnTo>
                <a:lnTo>
                  <a:pt x="0" y="925830"/>
                </a:lnTo>
                <a:lnTo>
                  <a:pt x="462915" y="462915"/>
                </a:lnTo>
                <a:lnTo>
                  <a:pt x="0" y="0"/>
                </a:lnTo>
                <a:close/>
              </a:path>
            </a:pathLst>
          </a:custGeom>
          <a:ln w="16002">
            <a:solidFill>
              <a:srgbClr val="FFFFFF"/>
            </a:solidFill>
          </a:ln>
        </p:spPr>
        <p:txBody>
          <a:bodyPr wrap="square" lIns="0" tIns="0" rIns="0" bIns="0" rtlCol="0"/>
          <a:lstStyle/>
          <a:p>
            <a:endParaRPr/>
          </a:p>
        </p:txBody>
      </p:sp>
      <p:sp>
        <p:nvSpPr>
          <p:cNvPr id="8" name="object 8"/>
          <p:cNvSpPr txBox="1"/>
          <p:nvPr/>
        </p:nvSpPr>
        <p:spPr>
          <a:xfrm>
            <a:off x="4264914" y="1880870"/>
            <a:ext cx="925194" cy="763270"/>
          </a:xfrm>
          <a:prstGeom prst="rect">
            <a:avLst/>
          </a:prstGeom>
        </p:spPr>
        <p:txBody>
          <a:bodyPr vert="horz" wrap="square" lIns="0" tIns="69215" rIns="0" bIns="0" rtlCol="0">
            <a:spAutoFit/>
          </a:bodyPr>
          <a:lstStyle/>
          <a:p>
            <a:pPr marL="12700" marR="5080" indent="80010">
              <a:lnSpc>
                <a:spcPts val="2690"/>
              </a:lnSpc>
              <a:spcBef>
                <a:spcPts val="545"/>
              </a:spcBef>
            </a:pPr>
            <a:r>
              <a:rPr sz="2600" spc="-25" dirty="0">
                <a:latin typeface="Arial"/>
                <a:cs typeface="Arial"/>
              </a:rPr>
              <a:t>Train  </a:t>
            </a:r>
            <a:r>
              <a:rPr sz="2600" spc="-5" dirty="0">
                <a:latin typeface="Arial"/>
                <a:cs typeface="Arial"/>
              </a:rPr>
              <a:t>model</a:t>
            </a:r>
            <a:endParaRPr sz="2600">
              <a:latin typeface="Arial"/>
              <a:cs typeface="Arial"/>
            </a:endParaRPr>
          </a:p>
        </p:txBody>
      </p:sp>
      <p:sp>
        <p:nvSpPr>
          <p:cNvPr id="9" name="object 9"/>
          <p:cNvSpPr/>
          <p:nvPr/>
        </p:nvSpPr>
        <p:spPr>
          <a:xfrm>
            <a:off x="5703951" y="1830704"/>
            <a:ext cx="2527300" cy="925830"/>
          </a:xfrm>
          <a:custGeom>
            <a:avLst/>
            <a:gdLst/>
            <a:ahLst/>
            <a:cxnLst/>
            <a:rect l="l" t="t" r="r" b="b"/>
            <a:pathLst>
              <a:path w="2527300" h="925830">
                <a:moveTo>
                  <a:pt x="2063877" y="0"/>
                </a:moveTo>
                <a:lnTo>
                  <a:pt x="0" y="0"/>
                </a:lnTo>
                <a:lnTo>
                  <a:pt x="462914" y="462915"/>
                </a:lnTo>
                <a:lnTo>
                  <a:pt x="0" y="925830"/>
                </a:lnTo>
                <a:lnTo>
                  <a:pt x="2063877" y="925830"/>
                </a:lnTo>
                <a:lnTo>
                  <a:pt x="2526792" y="462915"/>
                </a:lnTo>
                <a:lnTo>
                  <a:pt x="2063877" y="0"/>
                </a:lnTo>
                <a:close/>
              </a:path>
            </a:pathLst>
          </a:custGeom>
          <a:solidFill>
            <a:srgbClr val="2DD6A0"/>
          </a:solidFill>
        </p:spPr>
        <p:txBody>
          <a:bodyPr wrap="square" lIns="0" tIns="0" rIns="0" bIns="0" rtlCol="0"/>
          <a:lstStyle/>
          <a:p>
            <a:endParaRPr/>
          </a:p>
        </p:txBody>
      </p:sp>
      <p:sp>
        <p:nvSpPr>
          <p:cNvPr id="10" name="object 10"/>
          <p:cNvSpPr/>
          <p:nvPr/>
        </p:nvSpPr>
        <p:spPr>
          <a:xfrm>
            <a:off x="5703951" y="1830704"/>
            <a:ext cx="2527300" cy="925830"/>
          </a:xfrm>
          <a:custGeom>
            <a:avLst/>
            <a:gdLst/>
            <a:ahLst/>
            <a:cxnLst/>
            <a:rect l="l" t="t" r="r" b="b"/>
            <a:pathLst>
              <a:path w="2527300" h="925830">
                <a:moveTo>
                  <a:pt x="0" y="0"/>
                </a:moveTo>
                <a:lnTo>
                  <a:pt x="2063877" y="0"/>
                </a:lnTo>
                <a:lnTo>
                  <a:pt x="2526792" y="462915"/>
                </a:lnTo>
                <a:lnTo>
                  <a:pt x="2063877" y="925830"/>
                </a:lnTo>
                <a:lnTo>
                  <a:pt x="0" y="925830"/>
                </a:lnTo>
                <a:lnTo>
                  <a:pt x="462914" y="462915"/>
                </a:lnTo>
                <a:lnTo>
                  <a:pt x="0" y="0"/>
                </a:lnTo>
                <a:close/>
              </a:path>
            </a:pathLst>
          </a:custGeom>
          <a:ln w="16002">
            <a:solidFill>
              <a:srgbClr val="FFFFFF"/>
            </a:solidFill>
          </a:ln>
        </p:spPr>
        <p:txBody>
          <a:bodyPr wrap="square" lIns="0" tIns="0" rIns="0" bIns="0" rtlCol="0"/>
          <a:lstStyle/>
          <a:p>
            <a:endParaRPr/>
          </a:p>
        </p:txBody>
      </p:sp>
      <p:sp>
        <p:nvSpPr>
          <p:cNvPr id="11" name="object 11"/>
          <p:cNvSpPr txBox="1"/>
          <p:nvPr/>
        </p:nvSpPr>
        <p:spPr>
          <a:xfrm>
            <a:off x="6346444" y="1880870"/>
            <a:ext cx="1311275" cy="763270"/>
          </a:xfrm>
          <a:prstGeom prst="rect">
            <a:avLst/>
          </a:prstGeom>
        </p:spPr>
        <p:txBody>
          <a:bodyPr vert="horz" wrap="square" lIns="0" tIns="69215" rIns="0" bIns="0" rtlCol="0">
            <a:spAutoFit/>
          </a:bodyPr>
          <a:lstStyle/>
          <a:p>
            <a:pPr marL="205104" marR="5080" indent="-193040">
              <a:lnSpc>
                <a:spcPts val="2690"/>
              </a:lnSpc>
              <a:spcBef>
                <a:spcPts val="545"/>
              </a:spcBef>
            </a:pPr>
            <a:r>
              <a:rPr sz="2600" spc="-5" dirty="0">
                <a:latin typeface="Arial"/>
                <a:cs typeface="Arial"/>
              </a:rPr>
              <a:t>Ev</a:t>
            </a:r>
            <a:r>
              <a:rPr sz="2600" dirty="0">
                <a:latin typeface="Arial"/>
                <a:cs typeface="Arial"/>
              </a:rPr>
              <a:t>a</a:t>
            </a:r>
            <a:r>
              <a:rPr sz="2600" spc="-5" dirty="0">
                <a:latin typeface="Arial"/>
                <a:cs typeface="Arial"/>
              </a:rPr>
              <a:t>luate  model</a:t>
            </a:r>
            <a:endParaRPr sz="2600">
              <a:latin typeface="Arial"/>
              <a:cs typeface="Arial"/>
            </a:endParaRPr>
          </a:p>
        </p:txBody>
      </p:sp>
      <p:sp>
        <p:nvSpPr>
          <p:cNvPr id="12" name="object 12"/>
          <p:cNvSpPr/>
          <p:nvPr/>
        </p:nvSpPr>
        <p:spPr>
          <a:xfrm>
            <a:off x="7977758" y="1830704"/>
            <a:ext cx="2527935" cy="925830"/>
          </a:xfrm>
          <a:custGeom>
            <a:avLst/>
            <a:gdLst/>
            <a:ahLst/>
            <a:cxnLst/>
            <a:rect l="l" t="t" r="r" b="b"/>
            <a:pathLst>
              <a:path w="2527934" h="925830">
                <a:moveTo>
                  <a:pt x="2064639" y="0"/>
                </a:moveTo>
                <a:lnTo>
                  <a:pt x="0" y="0"/>
                </a:lnTo>
                <a:lnTo>
                  <a:pt x="462915" y="462915"/>
                </a:lnTo>
                <a:lnTo>
                  <a:pt x="0" y="925830"/>
                </a:lnTo>
                <a:lnTo>
                  <a:pt x="2064639" y="925830"/>
                </a:lnTo>
                <a:lnTo>
                  <a:pt x="2527554" y="462915"/>
                </a:lnTo>
                <a:lnTo>
                  <a:pt x="2064639" y="0"/>
                </a:lnTo>
                <a:close/>
              </a:path>
            </a:pathLst>
          </a:custGeom>
          <a:solidFill>
            <a:srgbClr val="4471C4"/>
          </a:solidFill>
        </p:spPr>
        <p:txBody>
          <a:bodyPr wrap="square" lIns="0" tIns="0" rIns="0" bIns="0" rtlCol="0"/>
          <a:lstStyle/>
          <a:p>
            <a:endParaRPr/>
          </a:p>
        </p:txBody>
      </p:sp>
      <p:sp>
        <p:nvSpPr>
          <p:cNvPr id="13" name="object 13"/>
          <p:cNvSpPr/>
          <p:nvPr/>
        </p:nvSpPr>
        <p:spPr>
          <a:xfrm>
            <a:off x="7977758" y="1830704"/>
            <a:ext cx="2527935" cy="925830"/>
          </a:xfrm>
          <a:custGeom>
            <a:avLst/>
            <a:gdLst/>
            <a:ahLst/>
            <a:cxnLst/>
            <a:rect l="l" t="t" r="r" b="b"/>
            <a:pathLst>
              <a:path w="2527934" h="925830">
                <a:moveTo>
                  <a:pt x="0" y="0"/>
                </a:moveTo>
                <a:lnTo>
                  <a:pt x="2064639" y="0"/>
                </a:lnTo>
                <a:lnTo>
                  <a:pt x="2527554" y="462915"/>
                </a:lnTo>
                <a:lnTo>
                  <a:pt x="2064639" y="925830"/>
                </a:lnTo>
                <a:lnTo>
                  <a:pt x="0" y="925830"/>
                </a:lnTo>
                <a:lnTo>
                  <a:pt x="462915" y="462915"/>
                </a:lnTo>
                <a:lnTo>
                  <a:pt x="0" y="0"/>
                </a:lnTo>
                <a:close/>
              </a:path>
            </a:pathLst>
          </a:custGeom>
          <a:ln w="16002">
            <a:solidFill>
              <a:srgbClr val="FFFFFF"/>
            </a:solidFill>
          </a:ln>
        </p:spPr>
        <p:txBody>
          <a:bodyPr wrap="square" lIns="0" tIns="0" rIns="0" bIns="0" rtlCol="0"/>
          <a:lstStyle/>
          <a:p>
            <a:endParaRPr/>
          </a:p>
        </p:txBody>
      </p:sp>
      <p:sp>
        <p:nvSpPr>
          <p:cNvPr id="14" name="object 14"/>
          <p:cNvSpPr txBox="1"/>
          <p:nvPr/>
        </p:nvSpPr>
        <p:spPr>
          <a:xfrm>
            <a:off x="8547861" y="1880870"/>
            <a:ext cx="1457325" cy="763270"/>
          </a:xfrm>
          <a:prstGeom prst="rect">
            <a:avLst/>
          </a:prstGeom>
        </p:spPr>
        <p:txBody>
          <a:bodyPr vert="horz" wrap="square" lIns="0" tIns="69215" rIns="0" bIns="0" rtlCol="0">
            <a:spAutoFit/>
          </a:bodyPr>
          <a:lstStyle/>
          <a:p>
            <a:pPr marL="12700" marR="5080" indent="412750">
              <a:lnSpc>
                <a:spcPts val="2690"/>
              </a:lnSpc>
              <a:spcBef>
                <a:spcPts val="545"/>
              </a:spcBef>
            </a:pPr>
            <a:r>
              <a:rPr sz="2600" spc="-5" dirty="0">
                <a:latin typeface="Arial"/>
                <a:cs typeface="Arial"/>
              </a:rPr>
              <a:t>Run  prediction</a:t>
            </a:r>
            <a:endParaRPr sz="26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Supervised</a:t>
            </a:r>
            <a:r>
              <a:rPr spc="-135" dirty="0"/>
              <a:t> </a:t>
            </a:r>
            <a:r>
              <a:rPr spc="-45" dirty="0"/>
              <a:t>Learning</a:t>
            </a:r>
          </a:p>
        </p:txBody>
      </p:sp>
      <p:sp>
        <p:nvSpPr>
          <p:cNvPr id="3" name="object 3"/>
          <p:cNvSpPr/>
          <p:nvPr/>
        </p:nvSpPr>
        <p:spPr>
          <a:xfrm>
            <a:off x="3265170" y="5467350"/>
            <a:ext cx="5226558" cy="2963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286125" y="5542279"/>
            <a:ext cx="5043805" cy="118110"/>
          </a:xfrm>
          <a:custGeom>
            <a:avLst/>
            <a:gdLst/>
            <a:ahLst/>
            <a:cxnLst/>
            <a:rect l="l" t="t" r="r" b="b"/>
            <a:pathLst>
              <a:path w="5043805" h="118110">
                <a:moveTo>
                  <a:pt x="4993682" y="58808"/>
                </a:moveTo>
                <a:lnTo>
                  <a:pt x="4936108" y="92392"/>
                </a:lnTo>
                <a:lnTo>
                  <a:pt x="4930013" y="95885"/>
                </a:lnTo>
                <a:lnTo>
                  <a:pt x="4927981" y="103581"/>
                </a:lnTo>
                <a:lnTo>
                  <a:pt x="4931536" y="109588"/>
                </a:lnTo>
                <a:lnTo>
                  <a:pt x="4934966" y="115582"/>
                </a:lnTo>
                <a:lnTo>
                  <a:pt x="4942713" y="117614"/>
                </a:lnTo>
                <a:lnTo>
                  <a:pt x="5021984" y="71374"/>
                </a:lnTo>
                <a:lnTo>
                  <a:pt x="5018658" y="71374"/>
                </a:lnTo>
                <a:lnTo>
                  <a:pt x="5018658" y="69659"/>
                </a:lnTo>
                <a:lnTo>
                  <a:pt x="5012308" y="69659"/>
                </a:lnTo>
                <a:lnTo>
                  <a:pt x="4993682" y="58808"/>
                </a:lnTo>
                <a:close/>
              </a:path>
              <a:path w="5043805" h="118110">
                <a:moveTo>
                  <a:pt x="4972087" y="46228"/>
                </a:moveTo>
                <a:lnTo>
                  <a:pt x="0" y="46228"/>
                </a:lnTo>
                <a:lnTo>
                  <a:pt x="0" y="71374"/>
                </a:lnTo>
                <a:lnTo>
                  <a:pt x="4972140" y="71374"/>
                </a:lnTo>
                <a:lnTo>
                  <a:pt x="4993682" y="58808"/>
                </a:lnTo>
                <a:lnTo>
                  <a:pt x="4972087" y="46228"/>
                </a:lnTo>
                <a:close/>
              </a:path>
              <a:path w="5043805" h="118110">
                <a:moveTo>
                  <a:pt x="5022009" y="46228"/>
                </a:moveTo>
                <a:lnTo>
                  <a:pt x="5018658" y="46228"/>
                </a:lnTo>
                <a:lnTo>
                  <a:pt x="5018658" y="71374"/>
                </a:lnTo>
                <a:lnTo>
                  <a:pt x="5021984" y="71374"/>
                </a:lnTo>
                <a:lnTo>
                  <a:pt x="5043551" y="58801"/>
                </a:lnTo>
                <a:lnTo>
                  <a:pt x="5022009" y="46228"/>
                </a:lnTo>
                <a:close/>
              </a:path>
              <a:path w="5043805" h="118110">
                <a:moveTo>
                  <a:pt x="5012308" y="47942"/>
                </a:moveTo>
                <a:lnTo>
                  <a:pt x="4993682" y="58808"/>
                </a:lnTo>
                <a:lnTo>
                  <a:pt x="5012308" y="69659"/>
                </a:lnTo>
                <a:lnTo>
                  <a:pt x="5012308" y="47942"/>
                </a:lnTo>
                <a:close/>
              </a:path>
              <a:path w="5043805" h="118110">
                <a:moveTo>
                  <a:pt x="5018658" y="47942"/>
                </a:moveTo>
                <a:lnTo>
                  <a:pt x="5012308" y="47942"/>
                </a:lnTo>
                <a:lnTo>
                  <a:pt x="5012308" y="69659"/>
                </a:lnTo>
                <a:lnTo>
                  <a:pt x="5018658" y="69659"/>
                </a:lnTo>
                <a:lnTo>
                  <a:pt x="5018658" y="47942"/>
                </a:lnTo>
                <a:close/>
              </a:path>
              <a:path w="5043805" h="118110">
                <a:moveTo>
                  <a:pt x="4942713" y="0"/>
                </a:moveTo>
                <a:lnTo>
                  <a:pt x="4934966" y="2032"/>
                </a:lnTo>
                <a:lnTo>
                  <a:pt x="4931536" y="8001"/>
                </a:lnTo>
                <a:lnTo>
                  <a:pt x="4927981" y="13970"/>
                </a:lnTo>
                <a:lnTo>
                  <a:pt x="4930013" y="21717"/>
                </a:lnTo>
                <a:lnTo>
                  <a:pt x="4993694" y="58801"/>
                </a:lnTo>
                <a:lnTo>
                  <a:pt x="5012308" y="47942"/>
                </a:lnTo>
                <a:lnTo>
                  <a:pt x="5018658" y="47942"/>
                </a:lnTo>
                <a:lnTo>
                  <a:pt x="5018658" y="46228"/>
                </a:lnTo>
                <a:lnTo>
                  <a:pt x="5022009" y="46228"/>
                </a:lnTo>
                <a:lnTo>
                  <a:pt x="4942713" y="0"/>
                </a:lnTo>
                <a:close/>
              </a:path>
            </a:pathLst>
          </a:custGeom>
          <a:solidFill>
            <a:srgbClr val="A4A4A4"/>
          </a:solidFill>
        </p:spPr>
        <p:txBody>
          <a:bodyPr wrap="square" lIns="0" tIns="0" rIns="0" bIns="0" rtlCol="0"/>
          <a:lstStyle/>
          <a:p>
            <a:endParaRPr/>
          </a:p>
        </p:txBody>
      </p:sp>
      <p:sp>
        <p:nvSpPr>
          <p:cNvPr id="5" name="object 5"/>
          <p:cNvSpPr/>
          <p:nvPr/>
        </p:nvSpPr>
        <p:spPr>
          <a:xfrm>
            <a:off x="3252978" y="2938259"/>
            <a:ext cx="296379" cy="286511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329940" y="3072002"/>
            <a:ext cx="121920" cy="2681605"/>
          </a:xfrm>
          <a:custGeom>
            <a:avLst/>
            <a:gdLst/>
            <a:ahLst/>
            <a:cxnLst/>
            <a:rect l="l" t="t" r="r" b="b"/>
            <a:pathLst>
              <a:path w="121920" h="2681604">
                <a:moveTo>
                  <a:pt x="57690" y="49860"/>
                </a:moveTo>
                <a:lnTo>
                  <a:pt x="45611" y="71552"/>
                </a:lnTo>
                <a:lnTo>
                  <a:pt x="96647" y="2681503"/>
                </a:lnTo>
                <a:lnTo>
                  <a:pt x="121665" y="2681008"/>
                </a:lnTo>
                <a:lnTo>
                  <a:pt x="70759" y="71274"/>
                </a:lnTo>
                <a:lnTo>
                  <a:pt x="57690" y="49860"/>
                </a:lnTo>
                <a:close/>
              </a:path>
              <a:path w="121920" h="2681604">
                <a:moveTo>
                  <a:pt x="56769" y="0"/>
                </a:moveTo>
                <a:lnTo>
                  <a:pt x="3301" y="95758"/>
                </a:lnTo>
                <a:lnTo>
                  <a:pt x="0" y="101854"/>
                </a:lnTo>
                <a:lnTo>
                  <a:pt x="2159" y="109600"/>
                </a:lnTo>
                <a:lnTo>
                  <a:pt x="14224" y="116332"/>
                </a:lnTo>
                <a:lnTo>
                  <a:pt x="21844" y="114173"/>
                </a:lnTo>
                <a:lnTo>
                  <a:pt x="25273" y="108076"/>
                </a:lnTo>
                <a:lnTo>
                  <a:pt x="45611" y="71552"/>
                </a:lnTo>
                <a:lnTo>
                  <a:pt x="44704" y="25146"/>
                </a:lnTo>
                <a:lnTo>
                  <a:pt x="69850" y="24637"/>
                </a:lnTo>
                <a:lnTo>
                  <a:pt x="71812" y="24637"/>
                </a:lnTo>
                <a:lnTo>
                  <a:pt x="56769" y="0"/>
                </a:lnTo>
                <a:close/>
              </a:path>
              <a:path w="121920" h="2681604">
                <a:moveTo>
                  <a:pt x="71812" y="24637"/>
                </a:moveTo>
                <a:lnTo>
                  <a:pt x="69850" y="24637"/>
                </a:lnTo>
                <a:lnTo>
                  <a:pt x="70759" y="71274"/>
                </a:lnTo>
                <a:lnTo>
                  <a:pt x="96012" y="112649"/>
                </a:lnTo>
                <a:lnTo>
                  <a:pt x="103759" y="114554"/>
                </a:lnTo>
                <a:lnTo>
                  <a:pt x="109727" y="110998"/>
                </a:lnTo>
                <a:lnTo>
                  <a:pt x="115697" y="107314"/>
                </a:lnTo>
                <a:lnTo>
                  <a:pt x="117475" y="99568"/>
                </a:lnTo>
                <a:lnTo>
                  <a:pt x="113919" y="93599"/>
                </a:lnTo>
                <a:lnTo>
                  <a:pt x="71812" y="24637"/>
                </a:lnTo>
                <a:close/>
              </a:path>
              <a:path w="121920" h="2681604">
                <a:moveTo>
                  <a:pt x="69850" y="24637"/>
                </a:moveTo>
                <a:lnTo>
                  <a:pt x="44704" y="25146"/>
                </a:lnTo>
                <a:lnTo>
                  <a:pt x="45611" y="71552"/>
                </a:lnTo>
                <a:lnTo>
                  <a:pt x="57690" y="49860"/>
                </a:lnTo>
                <a:lnTo>
                  <a:pt x="46482" y="31496"/>
                </a:lnTo>
                <a:lnTo>
                  <a:pt x="68199" y="30987"/>
                </a:lnTo>
                <a:lnTo>
                  <a:pt x="69973" y="30987"/>
                </a:lnTo>
                <a:lnTo>
                  <a:pt x="69850" y="24637"/>
                </a:lnTo>
                <a:close/>
              </a:path>
              <a:path w="121920" h="2681604">
                <a:moveTo>
                  <a:pt x="69973" y="30987"/>
                </a:moveTo>
                <a:lnTo>
                  <a:pt x="68199" y="30987"/>
                </a:lnTo>
                <a:lnTo>
                  <a:pt x="57690" y="49860"/>
                </a:lnTo>
                <a:lnTo>
                  <a:pt x="70759" y="71274"/>
                </a:lnTo>
                <a:lnTo>
                  <a:pt x="69973" y="30987"/>
                </a:lnTo>
                <a:close/>
              </a:path>
              <a:path w="121920" h="2681604">
                <a:moveTo>
                  <a:pt x="68199" y="30987"/>
                </a:moveTo>
                <a:lnTo>
                  <a:pt x="46482" y="31496"/>
                </a:lnTo>
                <a:lnTo>
                  <a:pt x="57690" y="49860"/>
                </a:lnTo>
                <a:lnTo>
                  <a:pt x="68199" y="30987"/>
                </a:lnTo>
                <a:close/>
              </a:path>
            </a:pathLst>
          </a:custGeom>
          <a:solidFill>
            <a:srgbClr val="A4A4A4"/>
          </a:solidFill>
        </p:spPr>
        <p:txBody>
          <a:bodyPr wrap="square" lIns="0" tIns="0" rIns="0" bIns="0" rtlCol="0"/>
          <a:lstStyle/>
          <a:p>
            <a:endParaRPr/>
          </a:p>
        </p:txBody>
      </p:sp>
      <p:sp>
        <p:nvSpPr>
          <p:cNvPr id="7" name="object 7"/>
          <p:cNvSpPr txBox="1"/>
          <p:nvPr/>
        </p:nvSpPr>
        <p:spPr>
          <a:xfrm>
            <a:off x="3167379" y="5655564"/>
            <a:ext cx="167005"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Arial"/>
                <a:cs typeface="Arial"/>
              </a:rPr>
              <a:t>0</a:t>
            </a:r>
            <a:endParaRPr sz="2000">
              <a:latin typeface="Arial"/>
              <a:cs typeface="Arial"/>
            </a:endParaRPr>
          </a:p>
        </p:txBody>
      </p:sp>
      <p:sp>
        <p:nvSpPr>
          <p:cNvPr id="8" name="object 8"/>
          <p:cNvSpPr txBox="1"/>
          <p:nvPr/>
        </p:nvSpPr>
        <p:spPr>
          <a:xfrm>
            <a:off x="1699514" y="3952747"/>
            <a:ext cx="871855" cy="635000"/>
          </a:xfrm>
          <a:prstGeom prst="rect">
            <a:avLst/>
          </a:prstGeom>
        </p:spPr>
        <p:txBody>
          <a:bodyPr vert="horz" wrap="square" lIns="0" tIns="12065" rIns="0" bIns="0" rtlCol="0">
            <a:spAutoFit/>
          </a:bodyPr>
          <a:lstStyle/>
          <a:p>
            <a:pPr marL="12700" marR="5080">
              <a:lnSpc>
                <a:spcPct val="100000"/>
              </a:lnSpc>
              <a:spcBef>
                <a:spcPts val="95"/>
              </a:spcBef>
            </a:pPr>
            <a:r>
              <a:rPr sz="2000" spc="-5" dirty="0">
                <a:solidFill>
                  <a:srgbClr val="001F5F"/>
                </a:solidFill>
                <a:latin typeface="Arial"/>
                <a:cs typeface="Arial"/>
              </a:rPr>
              <a:t>Price</a:t>
            </a:r>
            <a:r>
              <a:rPr sz="2000" spc="-75" dirty="0">
                <a:solidFill>
                  <a:srgbClr val="001F5F"/>
                </a:solidFill>
                <a:latin typeface="Arial"/>
                <a:cs typeface="Arial"/>
              </a:rPr>
              <a:t> </a:t>
            </a:r>
            <a:r>
              <a:rPr sz="2000" spc="-5" dirty="0">
                <a:solidFill>
                  <a:srgbClr val="001F5F"/>
                </a:solidFill>
                <a:latin typeface="Arial"/>
                <a:cs typeface="Arial"/>
              </a:rPr>
              <a:t>in  </a:t>
            </a:r>
            <a:r>
              <a:rPr sz="2000" spc="-15" dirty="0">
                <a:solidFill>
                  <a:srgbClr val="001F5F"/>
                </a:solidFill>
                <a:latin typeface="Arial"/>
                <a:cs typeface="Arial"/>
              </a:rPr>
              <a:t>1000’s</a:t>
            </a:r>
            <a:endParaRPr sz="2000">
              <a:latin typeface="Arial"/>
              <a:cs typeface="Arial"/>
            </a:endParaRPr>
          </a:p>
        </p:txBody>
      </p:sp>
      <p:sp>
        <p:nvSpPr>
          <p:cNvPr id="9" name="object 9"/>
          <p:cNvSpPr txBox="1"/>
          <p:nvPr/>
        </p:nvSpPr>
        <p:spPr>
          <a:xfrm>
            <a:off x="1084580" y="1640216"/>
            <a:ext cx="5101590" cy="1388110"/>
          </a:xfrm>
          <a:prstGeom prst="rect">
            <a:avLst/>
          </a:prstGeom>
        </p:spPr>
        <p:txBody>
          <a:bodyPr vert="horz" wrap="square" lIns="0" tIns="162560" rIns="0" bIns="0" rtlCol="0">
            <a:spAutoFit/>
          </a:bodyPr>
          <a:lstStyle/>
          <a:p>
            <a:pPr marL="368300" indent="-355600">
              <a:lnSpc>
                <a:spcPct val="100000"/>
              </a:lnSpc>
              <a:spcBef>
                <a:spcPts val="1280"/>
              </a:spcBef>
              <a:buClr>
                <a:srgbClr val="5B9BD4"/>
              </a:buClr>
              <a:buChar char="•"/>
              <a:tabLst>
                <a:tab pos="368300" algn="l"/>
                <a:tab pos="368935" algn="l"/>
              </a:tabLst>
            </a:pPr>
            <a:r>
              <a:rPr sz="2600" spc="-5" dirty="0">
                <a:latin typeface="Arial"/>
                <a:cs typeface="Arial"/>
              </a:rPr>
              <a:t>Regression</a:t>
            </a:r>
            <a:endParaRPr sz="2600">
              <a:latin typeface="Arial"/>
              <a:cs typeface="Arial"/>
            </a:endParaRPr>
          </a:p>
          <a:p>
            <a:pPr marL="368300" indent="-355600">
              <a:lnSpc>
                <a:spcPts val="2985"/>
              </a:lnSpc>
              <a:spcBef>
                <a:spcPts val="1175"/>
              </a:spcBef>
              <a:buClr>
                <a:srgbClr val="5B9BD4"/>
              </a:buClr>
              <a:buChar char="•"/>
              <a:tabLst>
                <a:tab pos="368300" algn="l"/>
                <a:tab pos="368935" algn="l"/>
              </a:tabLst>
            </a:pPr>
            <a:r>
              <a:rPr sz="2600" spc="-5" dirty="0">
                <a:latin typeface="Arial"/>
                <a:cs typeface="Arial"/>
              </a:rPr>
              <a:t>Example: Predict housing</a:t>
            </a:r>
            <a:r>
              <a:rPr sz="2600" spc="70" dirty="0">
                <a:latin typeface="Arial"/>
                <a:cs typeface="Arial"/>
              </a:rPr>
              <a:t> </a:t>
            </a:r>
            <a:r>
              <a:rPr sz="2600" spc="-5" dirty="0">
                <a:latin typeface="Arial"/>
                <a:cs typeface="Arial"/>
              </a:rPr>
              <a:t>prices</a:t>
            </a:r>
            <a:endParaRPr sz="2600">
              <a:latin typeface="Arial"/>
              <a:cs typeface="Arial"/>
            </a:endParaRPr>
          </a:p>
          <a:p>
            <a:pPr marR="493395" algn="ctr">
              <a:lnSpc>
                <a:spcPts val="2265"/>
              </a:lnSpc>
            </a:pPr>
            <a:r>
              <a:rPr sz="2000" spc="-5" dirty="0">
                <a:latin typeface="Arial"/>
                <a:cs typeface="Arial"/>
              </a:rPr>
              <a:t>Y</a:t>
            </a:r>
            <a:endParaRPr sz="2000">
              <a:latin typeface="Arial"/>
              <a:cs typeface="Arial"/>
            </a:endParaRPr>
          </a:p>
        </p:txBody>
      </p:sp>
      <p:sp>
        <p:nvSpPr>
          <p:cNvPr id="10" name="object 10"/>
          <p:cNvSpPr/>
          <p:nvPr/>
        </p:nvSpPr>
        <p:spPr>
          <a:xfrm>
            <a:off x="3252978" y="5068777"/>
            <a:ext cx="387908" cy="96439"/>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273933" y="5101971"/>
            <a:ext cx="304800" cy="0"/>
          </a:xfrm>
          <a:custGeom>
            <a:avLst/>
            <a:gdLst/>
            <a:ahLst/>
            <a:cxnLst/>
            <a:rect l="l" t="t" r="r" b="b"/>
            <a:pathLst>
              <a:path w="304800">
                <a:moveTo>
                  <a:pt x="0" y="0"/>
                </a:moveTo>
                <a:lnTo>
                  <a:pt x="304672" y="0"/>
                </a:lnTo>
              </a:path>
            </a:pathLst>
          </a:custGeom>
          <a:ln w="25146">
            <a:solidFill>
              <a:srgbClr val="A4A4A4"/>
            </a:solidFill>
          </a:ln>
        </p:spPr>
        <p:txBody>
          <a:bodyPr wrap="square" lIns="0" tIns="0" rIns="0" bIns="0" rtlCol="0"/>
          <a:lstStyle/>
          <a:p>
            <a:endParaRPr/>
          </a:p>
        </p:txBody>
      </p:sp>
      <p:sp>
        <p:nvSpPr>
          <p:cNvPr id="12" name="object 12"/>
          <p:cNvSpPr/>
          <p:nvPr/>
        </p:nvSpPr>
        <p:spPr>
          <a:xfrm>
            <a:off x="3233927" y="4592527"/>
            <a:ext cx="387908" cy="96439"/>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254883" y="4625721"/>
            <a:ext cx="304800" cy="0"/>
          </a:xfrm>
          <a:custGeom>
            <a:avLst/>
            <a:gdLst/>
            <a:ahLst/>
            <a:cxnLst/>
            <a:rect l="l" t="t" r="r" b="b"/>
            <a:pathLst>
              <a:path w="304800">
                <a:moveTo>
                  <a:pt x="0" y="0"/>
                </a:moveTo>
                <a:lnTo>
                  <a:pt x="304672" y="0"/>
                </a:lnTo>
              </a:path>
            </a:pathLst>
          </a:custGeom>
          <a:ln w="25146">
            <a:solidFill>
              <a:srgbClr val="A4A4A4"/>
            </a:solidFill>
          </a:ln>
        </p:spPr>
        <p:txBody>
          <a:bodyPr wrap="square" lIns="0" tIns="0" rIns="0" bIns="0" rtlCol="0"/>
          <a:lstStyle/>
          <a:p>
            <a:endParaRPr/>
          </a:p>
        </p:txBody>
      </p:sp>
      <p:sp>
        <p:nvSpPr>
          <p:cNvPr id="14" name="object 14"/>
          <p:cNvSpPr/>
          <p:nvPr/>
        </p:nvSpPr>
        <p:spPr>
          <a:xfrm>
            <a:off x="3243833" y="4139136"/>
            <a:ext cx="387908" cy="96439"/>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264789" y="4172330"/>
            <a:ext cx="304800" cy="0"/>
          </a:xfrm>
          <a:custGeom>
            <a:avLst/>
            <a:gdLst/>
            <a:ahLst/>
            <a:cxnLst/>
            <a:rect l="l" t="t" r="r" b="b"/>
            <a:pathLst>
              <a:path w="304800">
                <a:moveTo>
                  <a:pt x="0" y="0"/>
                </a:moveTo>
                <a:lnTo>
                  <a:pt x="304673" y="0"/>
                </a:lnTo>
              </a:path>
            </a:pathLst>
          </a:custGeom>
          <a:ln w="25146">
            <a:solidFill>
              <a:srgbClr val="A4A4A4"/>
            </a:solidFill>
          </a:ln>
        </p:spPr>
        <p:txBody>
          <a:bodyPr wrap="square" lIns="0" tIns="0" rIns="0" bIns="0" rtlCol="0"/>
          <a:lstStyle/>
          <a:p>
            <a:endParaRPr/>
          </a:p>
        </p:txBody>
      </p:sp>
      <p:sp>
        <p:nvSpPr>
          <p:cNvPr id="16" name="object 16"/>
          <p:cNvSpPr/>
          <p:nvPr/>
        </p:nvSpPr>
        <p:spPr>
          <a:xfrm>
            <a:off x="3239261" y="3654504"/>
            <a:ext cx="387908" cy="96439"/>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3260216" y="3687698"/>
            <a:ext cx="304800" cy="0"/>
          </a:xfrm>
          <a:custGeom>
            <a:avLst/>
            <a:gdLst/>
            <a:ahLst/>
            <a:cxnLst/>
            <a:rect l="l" t="t" r="r" b="b"/>
            <a:pathLst>
              <a:path w="304800">
                <a:moveTo>
                  <a:pt x="0" y="0"/>
                </a:moveTo>
                <a:lnTo>
                  <a:pt x="304673" y="0"/>
                </a:lnTo>
              </a:path>
            </a:pathLst>
          </a:custGeom>
          <a:ln w="25146">
            <a:solidFill>
              <a:srgbClr val="A4A4A4"/>
            </a:solidFill>
          </a:ln>
        </p:spPr>
        <p:txBody>
          <a:bodyPr wrap="square" lIns="0" tIns="0" rIns="0" bIns="0" rtlCol="0"/>
          <a:lstStyle/>
          <a:p>
            <a:endParaRPr/>
          </a:p>
        </p:txBody>
      </p:sp>
      <p:sp>
        <p:nvSpPr>
          <p:cNvPr id="18" name="object 18"/>
          <p:cNvSpPr txBox="1"/>
          <p:nvPr/>
        </p:nvSpPr>
        <p:spPr>
          <a:xfrm>
            <a:off x="2725673" y="3356812"/>
            <a:ext cx="462915" cy="1916430"/>
          </a:xfrm>
          <a:prstGeom prst="rect">
            <a:avLst/>
          </a:prstGeom>
        </p:spPr>
        <p:txBody>
          <a:bodyPr vert="horz" wrap="square" lIns="0" tIns="180340" rIns="0" bIns="0" rtlCol="0">
            <a:spAutoFit/>
          </a:bodyPr>
          <a:lstStyle/>
          <a:p>
            <a:pPr marL="21590">
              <a:lnSpc>
                <a:spcPct val="100000"/>
              </a:lnSpc>
              <a:spcBef>
                <a:spcPts val="1420"/>
              </a:spcBef>
            </a:pPr>
            <a:r>
              <a:rPr sz="2000" spc="-10" dirty="0">
                <a:latin typeface="Arial"/>
                <a:cs typeface="Arial"/>
              </a:rPr>
              <a:t>400</a:t>
            </a:r>
            <a:endParaRPr sz="2000">
              <a:latin typeface="Arial"/>
              <a:cs typeface="Arial"/>
            </a:endParaRPr>
          </a:p>
          <a:p>
            <a:pPr marL="21590">
              <a:lnSpc>
                <a:spcPct val="100000"/>
              </a:lnSpc>
              <a:spcBef>
                <a:spcPts val="1325"/>
              </a:spcBef>
            </a:pPr>
            <a:r>
              <a:rPr sz="2000" spc="-10" dirty="0">
                <a:latin typeface="Arial"/>
                <a:cs typeface="Arial"/>
              </a:rPr>
              <a:t>300</a:t>
            </a:r>
            <a:endParaRPr sz="2000">
              <a:latin typeface="Arial"/>
              <a:cs typeface="Arial"/>
            </a:endParaRPr>
          </a:p>
          <a:p>
            <a:pPr marL="26670">
              <a:lnSpc>
                <a:spcPct val="100000"/>
              </a:lnSpc>
              <a:spcBef>
                <a:spcPts val="1175"/>
              </a:spcBef>
            </a:pPr>
            <a:r>
              <a:rPr sz="2000" spc="-10" dirty="0">
                <a:latin typeface="Arial"/>
                <a:cs typeface="Arial"/>
              </a:rPr>
              <a:t>200</a:t>
            </a:r>
            <a:endParaRPr sz="2000">
              <a:latin typeface="Arial"/>
              <a:cs typeface="Arial"/>
            </a:endParaRPr>
          </a:p>
          <a:p>
            <a:pPr marL="12700">
              <a:lnSpc>
                <a:spcPct val="100000"/>
              </a:lnSpc>
              <a:spcBef>
                <a:spcPts val="1465"/>
              </a:spcBef>
            </a:pPr>
            <a:r>
              <a:rPr sz="2000" spc="-10" dirty="0">
                <a:latin typeface="Arial"/>
                <a:cs typeface="Arial"/>
              </a:rPr>
              <a:t>100</a:t>
            </a:r>
            <a:endParaRPr sz="2000">
              <a:latin typeface="Arial"/>
              <a:cs typeface="Arial"/>
            </a:endParaRPr>
          </a:p>
        </p:txBody>
      </p:sp>
      <p:sp>
        <p:nvSpPr>
          <p:cNvPr id="19" name="object 19"/>
          <p:cNvSpPr/>
          <p:nvPr/>
        </p:nvSpPr>
        <p:spPr>
          <a:xfrm>
            <a:off x="4124705" y="5388864"/>
            <a:ext cx="110109" cy="427558"/>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4157853" y="5410580"/>
            <a:ext cx="14604" cy="343535"/>
          </a:xfrm>
          <a:custGeom>
            <a:avLst/>
            <a:gdLst/>
            <a:ahLst/>
            <a:cxnLst/>
            <a:rect l="l" t="t" r="r" b="b"/>
            <a:pathLst>
              <a:path w="14604" h="343535">
                <a:moveTo>
                  <a:pt x="0" y="0"/>
                </a:moveTo>
                <a:lnTo>
                  <a:pt x="14350" y="342925"/>
                </a:lnTo>
              </a:path>
            </a:pathLst>
          </a:custGeom>
          <a:ln w="25146">
            <a:solidFill>
              <a:srgbClr val="A4A4A4"/>
            </a:solidFill>
          </a:ln>
        </p:spPr>
        <p:txBody>
          <a:bodyPr wrap="square" lIns="0" tIns="0" rIns="0" bIns="0" rtlCol="0"/>
          <a:lstStyle/>
          <a:p>
            <a:endParaRPr/>
          </a:p>
        </p:txBody>
      </p:sp>
      <p:sp>
        <p:nvSpPr>
          <p:cNvPr id="21" name="object 21"/>
          <p:cNvSpPr/>
          <p:nvPr/>
        </p:nvSpPr>
        <p:spPr>
          <a:xfrm>
            <a:off x="4858511" y="5399532"/>
            <a:ext cx="110109" cy="427558"/>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4891659" y="5421248"/>
            <a:ext cx="14604" cy="343535"/>
          </a:xfrm>
          <a:custGeom>
            <a:avLst/>
            <a:gdLst/>
            <a:ahLst/>
            <a:cxnLst/>
            <a:rect l="l" t="t" r="r" b="b"/>
            <a:pathLst>
              <a:path w="14604" h="343535">
                <a:moveTo>
                  <a:pt x="0" y="0"/>
                </a:moveTo>
                <a:lnTo>
                  <a:pt x="14350" y="342925"/>
                </a:lnTo>
              </a:path>
            </a:pathLst>
          </a:custGeom>
          <a:ln w="25146">
            <a:solidFill>
              <a:srgbClr val="A4A4A4"/>
            </a:solidFill>
          </a:ln>
        </p:spPr>
        <p:txBody>
          <a:bodyPr wrap="square" lIns="0" tIns="0" rIns="0" bIns="0" rtlCol="0"/>
          <a:lstStyle/>
          <a:p>
            <a:endParaRPr/>
          </a:p>
        </p:txBody>
      </p:sp>
      <p:sp>
        <p:nvSpPr>
          <p:cNvPr id="23" name="object 23"/>
          <p:cNvSpPr/>
          <p:nvPr/>
        </p:nvSpPr>
        <p:spPr>
          <a:xfrm>
            <a:off x="5591555" y="5399532"/>
            <a:ext cx="110109" cy="427558"/>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5624703" y="5421248"/>
            <a:ext cx="14604" cy="343535"/>
          </a:xfrm>
          <a:custGeom>
            <a:avLst/>
            <a:gdLst/>
            <a:ahLst/>
            <a:cxnLst/>
            <a:rect l="l" t="t" r="r" b="b"/>
            <a:pathLst>
              <a:path w="14604" h="343535">
                <a:moveTo>
                  <a:pt x="0" y="0"/>
                </a:moveTo>
                <a:lnTo>
                  <a:pt x="14350" y="342925"/>
                </a:lnTo>
              </a:path>
            </a:pathLst>
          </a:custGeom>
          <a:ln w="25146">
            <a:solidFill>
              <a:srgbClr val="A4A4A4"/>
            </a:solidFill>
          </a:ln>
        </p:spPr>
        <p:txBody>
          <a:bodyPr wrap="square" lIns="0" tIns="0" rIns="0" bIns="0" rtlCol="0"/>
          <a:lstStyle/>
          <a:p>
            <a:endParaRPr/>
          </a:p>
        </p:txBody>
      </p:sp>
      <p:sp>
        <p:nvSpPr>
          <p:cNvPr id="25" name="object 25"/>
          <p:cNvSpPr/>
          <p:nvPr/>
        </p:nvSpPr>
        <p:spPr>
          <a:xfrm>
            <a:off x="6325361" y="5384291"/>
            <a:ext cx="110109" cy="427558"/>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6358509" y="5406009"/>
            <a:ext cx="14604" cy="343535"/>
          </a:xfrm>
          <a:custGeom>
            <a:avLst/>
            <a:gdLst/>
            <a:ahLst/>
            <a:cxnLst/>
            <a:rect l="l" t="t" r="r" b="b"/>
            <a:pathLst>
              <a:path w="14604" h="343535">
                <a:moveTo>
                  <a:pt x="0" y="0"/>
                </a:moveTo>
                <a:lnTo>
                  <a:pt x="14350" y="342925"/>
                </a:lnTo>
              </a:path>
            </a:pathLst>
          </a:custGeom>
          <a:ln w="25146">
            <a:solidFill>
              <a:srgbClr val="A4A4A4"/>
            </a:solidFill>
          </a:ln>
        </p:spPr>
        <p:txBody>
          <a:bodyPr wrap="square" lIns="0" tIns="0" rIns="0" bIns="0" rtlCol="0"/>
          <a:lstStyle/>
          <a:p>
            <a:endParaRPr/>
          </a:p>
        </p:txBody>
      </p:sp>
      <p:sp>
        <p:nvSpPr>
          <p:cNvPr id="27" name="object 27"/>
          <p:cNvSpPr/>
          <p:nvPr/>
        </p:nvSpPr>
        <p:spPr>
          <a:xfrm>
            <a:off x="7058406" y="5384291"/>
            <a:ext cx="110108" cy="427558"/>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7091553" y="5406009"/>
            <a:ext cx="14604" cy="343535"/>
          </a:xfrm>
          <a:custGeom>
            <a:avLst/>
            <a:gdLst/>
            <a:ahLst/>
            <a:cxnLst/>
            <a:rect l="l" t="t" r="r" b="b"/>
            <a:pathLst>
              <a:path w="14604" h="343535">
                <a:moveTo>
                  <a:pt x="0" y="0"/>
                </a:moveTo>
                <a:lnTo>
                  <a:pt x="14350" y="342925"/>
                </a:lnTo>
              </a:path>
            </a:pathLst>
          </a:custGeom>
          <a:ln w="25146">
            <a:solidFill>
              <a:srgbClr val="A4A4A4"/>
            </a:solidFill>
          </a:ln>
        </p:spPr>
        <p:txBody>
          <a:bodyPr wrap="square" lIns="0" tIns="0" rIns="0" bIns="0" rtlCol="0"/>
          <a:lstStyle/>
          <a:p>
            <a:endParaRPr/>
          </a:p>
        </p:txBody>
      </p:sp>
      <p:sp>
        <p:nvSpPr>
          <p:cNvPr id="29" name="object 29"/>
          <p:cNvSpPr txBox="1"/>
          <p:nvPr/>
        </p:nvSpPr>
        <p:spPr>
          <a:xfrm>
            <a:off x="3970020" y="5794247"/>
            <a:ext cx="448309"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Arial"/>
                <a:cs typeface="Arial"/>
              </a:rPr>
              <a:t>500</a:t>
            </a:r>
            <a:endParaRPr sz="2000">
              <a:latin typeface="Arial"/>
              <a:cs typeface="Arial"/>
            </a:endParaRPr>
          </a:p>
        </p:txBody>
      </p:sp>
      <p:sp>
        <p:nvSpPr>
          <p:cNvPr id="30" name="object 30"/>
          <p:cNvSpPr txBox="1"/>
          <p:nvPr/>
        </p:nvSpPr>
        <p:spPr>
          <a:xfrm>
            <a:off x="4621021" y="5403037"/>
            <a:ext cx="4454525" cy="702310"/>
          </a:xfrm>
          <a:prstGeom prst="rect">
            <a:avLst/>
          </a:prstGeom>
        </p:spPr>
        <p:txBody>
          <a:bodyPr vert="horz" wrap="square" lIns="0" tIns="46355" rIns="0" bIns="0" rtlCol="0">
            <a:spAutoFit/>
          </a:bodyPr>
          <a:lstStyle/>
          <a:p>
            <a:pPr marR="407670" algn="r">
              <a:lnSpc>
                <a:spcPct val="100000"/>
              </a:lnSpc>
              <a:spcBef>
                <a:spcPts val="365"/>
              </a:spcBef>
            </a:pPr>
            <a:r>
              <a:rPr sz="2000" spc="-5" dirty="0">
                <a:latin typeface="Arial"/>
                <a:cs typeface="Arial"/>
              </a:rPr>
              <a:t>X</a:t>
            </a:r>
            <a:endParaRPr sz="2000">
              <a:latin typeface="Arial"/>
              <a:cs typeface="Arial"/>
            </a:endParaRPr>
          </a:p>
          <a:p>
            <a:pPr marL="12700">
              <a:lnSpc>
                <a:spcPct val="100000"/>
              </a:lnSpc>
              <a:spcBef>
                <a:spcPts val="260"/>
              </a:spcBef>
              <a:tabLst>
                <a:tab pos="745490" algn="l"/>
                <a:tab pos="1509395" algn="l"/>
                <a:tab pos="2214245" algn="l"/>
                <a:tab pos="3100070" algn="l"/>
              </a:tabLst>
            </a:pPr>
            <a:r>
              <a:rPr sz="2000" spc="-10" dirty="0">
                <a:latin typeface="Arial"/>
                <a:cs typeface="Arial"/>
              </a:rPr>
              <a:t>1000	1500	2000	2500	</a:t>
            </a:r>
            <a:r>
              <a:rPr sz="2000" spc="-5" dirty="0">
                <a:solidFill>
                  <a:srgbClr val="001F5F"/>
                </a:solidFill>
                <a:latin typeface="Arial"/>
                <a:cs typeface="Arial"/>
              </a:rPr>
              <a:t>Size in</a:t>
            </a:r>
            <a:r>
              <a:rPr sz="2000" spc="-50" dirty="0">
                <a:solidFill>
                  <a:srgbClr val="001F5F"/>
                </a:solidFill>
                <a:latin typeface="Arial"/>
                <a:cs typeface="Arial"/>
              </a:rPr>
              <a:t> </a:t>
            </a:r>
            <a:r>
              <a:rPr sz="2000" spc="-5" dirty="0">
                <a:solidFill>
                  <a:srgbClr val="001F5F"/>
                </a:solidFill>
                <a:latin typeface="Arial"/>
                <a:cs typeface="Arial"/>
              </a:rPr>
              <a:t>feet²</a:t>
            </a:r>
            <a:endParaRPr sz="2000">
              <a:latin typeface="Arial"/>
              <a:cs typeface="Arial"/>
            </a:endParaRPr>
          </a:p>
        </p:txBody>
      </p:sp>
      <p:sp>
        <p:nvSpPr>
          <p:cNvPr id="31" name="object 31"/>
          <p:cNvSpPr/>
          <p:nvPr/>
        </p:nvSpPr>
        <p:spPr>
          <a:xfrm>
            <a:off x="4037838" y="4953253"/>
            <a:ext cx="240029" cy="265430"/>
          </a:xfrm>
          <a:custGeom>
            <a:avLst/>
            <a:gdLst/>
            <a:ahLst/>
            <a:cxnLst/>
            <a:rect l="l" t="t" r="r" b="b"/>
            <a:pathLst>
              <a:path w="240029" h="265429">
                <a:moveTo>
                  <a:pt x="61849" y="0"/>
                </a:moveTo>
                <a:lnTo>
                  <a:pt x="0" y="51562"/>
                </a:lnTo>
                <a:lnTo>
                  <a:pt x="67563" y="132715"/>
                </a:lnTo>
                <a:lnTo>
                  <a:pt x="0" y="213868"/>
                </a:lnTo>
                <a:lnTo>
                  <a:pt x="61849" y="265430"/>
                </a:lnTo>
                <a:lnTo>
                  <a:pt x="120014" y="195707"/>
                </a:lnTo>
                <a:lnTo>
                  <a:pt x="224910" y="195707"/>
                </a:lnTo>
                <a:lnTo>
                  <a:pt x="172465" y="132715"/>
                </a:lnTo>
                <a:lnTo>
                  <a:pt x="224910" y="69723"/>
                </a:lnTo>
                <a:lnTo>
                  <a:pt x="120014" y="69723"/>
                </a:lnTo>
                <a:lnTo>
                  <a:pt x="61849" y="0"/>
                </a:lnTo>
                <a:close/>
              </a:path>
              <a:path w="240029" h="265429">
                <a:moveTo>
                  <a:pt x="224910" y="195707"/>
                </a:moveTo>
                <a:lnTo>
                  <a:pt x="120014" y="195707"/>
                </a:lnTo>
                <a:lnTo>
                  <a:pt x="178181" y="265430"/>
                </a:lnTo>
                <a:lnTo>
                  <a:pt x="240029" y="213868"/>
                </a:lnTo>
                <a:lnTo>
                  <a:pt x="224910" y="195707"/>
                </a:lnTo>
                <a:close/>
              </a:path>
              <a:path w="240029" h="265429">
                <a:moveTo>
                  <a:pt x="178181" y="0"/>
                </a:moveTo>
                <a:lnTo>
                  <a:pt x="120014" y="69723"/>
                </a:lnTo>
                <a:lnTo>
                  <a:pt x="224910" y="69723"/>
                </a:lnTo>
                <a:lnTo>
                  <a:pt x="240029" y="51562"/>
                </a:lnTo>
                <a:lnTo>
                  <a:pt x="178181" y="0"/>
                </a:lnTo>
                <a:close/>
              </a:path>
            </a:pathLst>
          </a:custGeom>
          <a:solidFill>
            <a:srgbClr val="EC7C30"/>
          </a:solidFill>
        </p:spPr>
        <p:txBody>
          <a:bodyPr wrap="square" lIns="0" tIns="0" rIns="0" bIns="0" rtlCol="0"/>
          <a:lstStyle/>
          <a:p>
            <a:endParaRPr/>
          </a:p>
        </p:txBody>
      </p:sp>
      <p:sp>
        <p:nvSpPr>
          <p:cNvPr id="32" name="object 32"/>
          <p:cNvSpPr/>
          <p:nvPr/>
        </p:nvSpPr>
        <p:spPr>
          <a:xfrm>
            <a:off x="4321302" y="4817617"/>
            <a:ext cx="240029" cy="265430"/>
          </a:xfrm>
          <a:custGeom>
            <a:avLst/>
            <a:gdLst/>
            <a:ahLst/>
            <a:cxnLst/>
            <a:rect l="l" t="t" r="r" b="b"/>
            <a:pathLst>
              <a:path w="240029" h="265429">
                <a:moveTo>
                  <a:pt x="61849" y="0"/>
                </a:moveTo>
                <a:lnTo>
                  <a:pt x="0" y="51561"/>
                </a:lnTo>
                <a:lnTo>
                  <a:pt x="67563" y="132714"/>
                </a:lnTo>
                <a:lnTo>
                  <a:pt x="0" y="213867"/>
                </a:lnTo>
                <a:lnTo>
                  <a:pt x="61849" y="265429"/>
                </a:lnTo>
                <a:lnTo>
                  <a:pt x="120014" y="195706"/>
                </a:lnTo>
                <a:lnTo>
                  <a:pt x="224910" y="195706"/>
                </a:lnTo>
                <a:lnTo>
                  <a:pt x="172465" y="132714"/>
                </a:lnTo>
                <a:lnTo>
                  <a:pt x="224910" y="69722"/>
                </a:lnTo>
                <a:lnTo>
                  <a:pt x="120014" y="69722"/>
                </a:lnTo>
                <a:lnTo>
                  <a:pt x="61849" y="0"/>
                </a:lnTo>
                <a:close/>
              </a:path>
              <a:path w="240029" h="265429">
                <a:moveTo>
                  <a:pt x="224910" y="195706"/>
                </a:moveTo>
                <a:lnTo>
                  <a:pt x="120014" y="195706"/>
                </a:lnTo>
                <a:lnTo>
                  <a:pt x="178181" y="265429"/>
                </a:lnTo>
                <a:lnTo>
                  <a:pt x="240030" y="213867"/>
                </a:lnTo>
                <a:lnTo>
                  <a:pt x="224910" y="195706"/>
                </a:lnTo>
                <a:close/>
              </a:path>
              <a:path w="240029" h="265429">
                <a:moveTo>
                  <a:pt x="178181" y="0"/>
                </a:moveTo>
                <a:lnTo>
                  <a:pt x="120014" y="69722"/>
                </a:lnTo>
                <a:lnTo>
                  <a:pt x="224910" y="69722"/>
                </a:lnTo>
                <a:lnTo>
                  <a:pt x="240030" y="51561"/>
                </a:lnTo>
                <a:lnTo>
                  <a:pt x="178181" y="0"/>
                </a:lnTo>
                <a:close/>
              </a:path>
            </a:pathLst>
          </a:custGeom>
          <a:solidFill>
            <a:srgbClr val="EC7C30"/>
          </a:solidFill>
        </p:spPr>
        <p:txBody>
          <a:bodyPr wrap="square" lIns="0" tIns="0" rIns="0" bIns="0" rtlCol="0"/>
          <a:lstStyle/>
          <a:p>
            <a:endParaRPr/>
          </a:p>
        </p:txBody>
      </p:sp>
      <p:sp>
        <p:nvSpPr>
          <p:cNvPr id="33" name="object 33"/>
          <p:cNvSpPr/>
          <p:nvPr/>
        </p:nvSpPr>
        <p:spPr>
          <a:xfrm>
            <a:off x="4296790" y="4541265"/>
            <a:ext cx="240665" cy="266065"/>
          </a:xfrm>
          <a:custGeom>
            <a:avLst/>
            <a:gdLst/>
            <a:ahLst/>
            <a:cxnLst/>
            <a:rect l="l" t="t" r="r" b="b"/>
            <a:pathLst>
              <a:path w="240664" h="266064">
                <a:moveTo>
                  <a:pt x="62103" y="0"/>
                </a:moveTo>
                <a:lnTo>
                  <a:pt x="0" y="51561"/>
                </a:lnTo>
                <a:lnTo>
                  <a:pt x="67691" y="132841"/>
                </a:lnTo>
                <a:lnTo>
                  <a:pt x="0" y="214121"/>
                </a:lnTo>
                <a:lnTo>
                  <a:pt x="62103" y="265683"/>
                </a:lnTo>
                <a:lnTo>
                  <a:pt x="120142" y="195960"/>
                </a:lnTo>
                <a:lnTo>
                  <a:pt x="225159" y="195960"/>
                </a:lnTo>
                <a:lnTo>
                  <a:pt x="172593" y="132841"/>
                </a:lnTo>
                <a:lnTo>
                  <a:pt x="225159" y="69722"/>
                </a:lnTo>
                <a:lnTo>
                  <a:pt x="120142" y="69722"/>
                </a:lnTo>
                <a:lnTo>
                  <a:pt x="62103" y="0"/>
                </a:lnTo>
                <a:close/>
              </a:path>
              <a:path w="240664" h="266064">
                <a:moveTo>
                  <a:pt x="225159" y="195960"/>
                </a:moveTo>
                <a:lnTo>
                  <a:pt x="120142" y="195960"/>
                </a:lnTo>
                <a:lnTo>
                  <a:pt x="178181" y="265683"/>
                </a:lnTo>
                <a:lnTo>
                  <a:pt x="240284" y="214121"/>
                </a:lnTo>
                <a:lnTo>
                  <a:pt x="225159" y="195960"/>
                </a:lnTo>
                <a:close/>
              </a:path>
              <a:path w="240664" h="266064">
                <a:moveTo>
                  <a:pt x="178181" y="0"/>
                </a:moveTo>
                <a:lnTo>
                  <a:pt x="120142" y="69722"/>
                </a:lnTo>
                <a:lnTo>
                  <a:pt x="225159" y="69722"/>
                </a:lnTo>
                <a:lnTo>
                  <a:pt x="240284" y="51561"/>
                </a:lnTo>
                <a:lnTo>
                  <a:pt x="178181" y="0"/>
                </a:lnTo>
                <a:close/>
              </a:path>
            </a:pathLst>
          </a:custGeom>
          <a:solidFill>
            <a:srgbClr val="EC7C30"/>
          </a:solidFill>
        </p:spPr>
        <p:txBody>
          <a:bodyPr wrap="square" lIns="0" tIns="0" rIns="0" bIns="0" rtlCol="0"/>
          <a:lstStyle/>
          <a:p>
            <a:endParaRPr/>
          </a:p>
        </p:txBody>
      </p:sp>
      <p:sp>
        <p:nvSpPr>
          <p:cNvPr id="34" name="object 34"/>
          <p:cNvSpPr/>
          <p:nvPr/>
        </p:nvSpPr>
        <p:spPr>
          <a:xfrm>
            <a:off x="4519295" y="4306570"/>
            <a:ext cx="240665" cy="266065"/>
          </a:xfrm>
          <a:custGeom>
            <a:avLst/>
            <a:gdLst/>
            <a:ahLst/>
            <a:cxnLst/>
            <a:rect l="l" t="t" r="r" b="b"/>
            <a:pathLst>
              <a:path w="240664" h="266064">
                <a:moveTo>
                  <a:pt x="62102" y="0"/>
                </a:moveTo>
                <a:lnTo>
                  <a:pt x="0" y="51561"/>
                </a:lnTo>
                <a:lnTo>
                  <a:pt x="67690" y="132841"/>
                </a:lnTo>
                <a:lnTo>
                  <a:pt x="0" y="214121"/>
                </a:lnTo>
                <a:lnTo>
                  <a:pt x="62102" y="265683"/>
                </a:lnTo>
                <a:lnTo>
                  <a:pt x="120141" y="195960"/>
                </a:lnTo>
                <a:lnTo>
                  <a:pt x="225159" y="195960"/>
                </a:lnTo>
                <a:lnTo>
                  <a:pt x="172592" y="132841"/>
                </a:lnTo>
                <a:lnTo>
                  <a:pt x="225159" y="69722"/>
                </a:lnTo>
                <a:lnTo>
                  <a:pt x="120141" y="69722"/>
                </a:lnTo>
                <a:lnTo>
                  <a:pt x="62102" y="0"/>
                </a:lnTo>
                <a:close/>
              </a:path>
              <a:path w="240664" h="266064">
                <a:moveTo>
                  <a:pt x="225159" y="195960"/>
                </a:moveTo>
                <a:lnTo>
                  <a:pt x="120141" y="195960"/>
                </a:lnTo>
                <a:lnTo>
                  <a:pt x="178180" y="265683"/>
                </a:lnTo>
                <a:lnTo>
                  <a:pt x="240283" y="214121"/>
                </a:lnTo>
                <a:lnTo>
                  <a:pt x="225159" y="195960"/>
                </a:lnTo>
                <a:close/>
              </a:path>
              <a:path w="240664" h="266064">
                <a:moveTo>
                  <a:pt x="178180" y="0"/>
                </a:moveTo>
                <a:lnTo>
                  <a:pt x="120141" y="69722"/>
                </a:lnTo>
                <a:lnTo>
                  <a:pt x="225159" y="69722"/>
                </a:lnTo>
                <a:lnTo>
                  <a:pt x="240283" y="51561"/>
                </a:lnTo>
                <a:lnTo>
                  <a:pt x="178180" y="0"/>
                </a:lnTo>
                <a:close/>
              </a:path>
            </a:pathLst>
          </a:custGeom>
          <a:solidFill>
            <a:srgbClr val="EC7C30"/>
          </a:solidFill>
        </p:spPr>
        <p:txBody>
          <a:bodyPr wrap="square" lIns="0" tIns="0" rIns="0" bIns="0" rtlCol="0"/>
          <a:lstStyle/>
          <a:p>
            <a:endParaRPr/>
          </a:p>
        </p:txBody>
      </p:sp>
      <p:sp>
        <p:nvSpPr>
          <p:cNvPr id="35" name="object 35"/>
          <p:cNvSpPr/>
          <p:nvPr/>
        </p:nvSpPr>
        <p:spPr>
          <a:xfrm>
            <a:off x="4519295" y="4306570"/>
            <a:ext cx="240665" cy="266065"/>
          </a:xfrm>
          <a:custGeom>
            <a:avLst/>
            <a:gdLst/>
            <a:ahLst/>
            <a:cxnLst/>
            <a:rect l="l" t="t" r="r" b="b"/>
            <a:pathLst>
              <a:path w="240664" h="266064">
                <a:moveTo>
                  <a:pt x="0" y="51561"/>
                </a:moveTo>
                <a:lnTo>
                  <a:pt x="62102" y="0"/>
                </a:lnTo>
                <a:lnTo>
                  <a:pt x="120141" y="69722"/>
                </a:lnTo>
                <a:lnTo>
                  <a:pt x="178180" y="0"/>
                </a:lnTo>
                <a:lnTo>
                  <a:pt x="240283" y="51561"/>
                </a:lnTo>
                <a:lnTo>
                  <a:pt x="172592" y="132841"/>
                </a:lnTo>
                <a:lnTo>
                  <a:pt x="240283" y="214121"/>
                </a:lnTo>
                <a:lnTo>
                  <a:pt x="178180" y="265683"/>
                </a:lnTo>
                <a:lnTo>
                  <a:pt x="120141" y="195960"/>
                </a:lnTo>
                <a:lnTo>
                  <a:pt x="62102" y="265683"/>
                </a:lnTo>
                <a:lnTo>
                  <a:pt x="0" y="214121"/>
                </a:lnTo>
                <a:lnTo>
                  <a:pt x="67690" y="132841"/>
                </a:lnTo>
                <a:lnTo>
                  <a:pt x="0" y="51561"/>
                </a:lnTo>
                <a:close/>
              </a:path>
            </a:pathLst>
          </a:custGeom>
          <a:ln w="25146">
            <a:solidFill>
              <a:srgbClr val="FFFFFF"/>
            </a:solidFill>
          </a:ln>
        </p:spPr>
        <p:txBody>
          <a:bodyPr wrap="square" lIns="0" tIns="0" rIns="0" bIns="0" rtlCol="0"/>
          <a:lstStyle/>
          <a:p>
            <a:endParaRPr/>
          </a:p>
        </p:txBody>
      </p:sp>
      <p:sp>
        <p:nvSpPr>
          <p:cNvPr id="36" name="object 36"/>
          <p:cNvSpPr/>
          <p:nvPr/>
        </p:nvSpPr>
        <p:spPr>
          <a:xfrm>
            <a:off x="4750308" y="4115053"/>
            <a:ext cx="240029" cy="265430"/>
          </a:xfrm>
          <a:custGeom>
            <a:avLst/>
            <a:gdLst/>
            <a:ahLst/>
            <a:cxnLst/>
            <a:rect l="l" t="t" r="r" b="b"/>
            <a:pathLst>
              <a:path w="240029" h="265429">
                <a:moveTo>
                  <a:pt x="61849" y="0"/>
                </a:moveTo>
                <a:lnTo>
                  <a:pt x="0" y="51562"/>
                </a:lnTo>
                <a:lnTo>
                  <a:pt x="67563" y="132715"/>
                </a:lnTo>
                <a:lnTo>
                  <a:pt x="0" y="213868"/>
                </a:lnTo>
                <a:lnTo>
                  <a:pt x="61849" y="265430"/>
                </a:lnTo>
                <a:lnTo>
                  <a:pt x="120014" y="195707"/>
                </a:lnTo>
                <a:lnTo>
                  <a:pt x="224910" y="195707"/>
                </a:lnTo>
                <a:lnTo>
                  <a:pt x="172465" y="132715"/>
                </a:lnTo>
                <a:lnTo>
                  <a:pt x="224910" y="69723"/>
                </a:lnTo>
                <a:lnTo>
                  <a:pt x="120014" y="69723"/>
                </a:lnTo>
                <a:lnTo>
                  <a:pt x="61849" y="0"/>
                </a:lnTo>
                <a:close/>
              </a:path>
              <a:path w="240029" h="265429">
                <a:moveTo>
                  <a:pt x="224910" y="195707"/>
                </a:moveTo>
                <a:lnTo>
                  <a:pt x="120014" y="195707"/>
                </a:lnTo>
                <a:lnTo>
                  <a:pt x="178180" y="265430"/>
                </a:lnTo>
                <a:lnTo>
                  <a:pt x="240029" y="213868"/>
                </a:lnTo>
                <a:lnTo>
                  <a:pt x="224910" y="195707"/>
                </a:lnTo>
                <a:close/>
              </a:path>
              <a:path w="240029" h="265429">
                <a:moveTo>
                  <a:pt x="178180" y="0"/>
                </a:moveTo>
                <a:lnTo>
                  <a:pt x="120014" y="69723"/>
                </a:lnTo>
                <a:lnTo>
                  <a:pt x="224910" y="69723"/>
                </a:lnTo>
                <a:lnTo>
                  <a:pt x="240029" y="51562"/>
                </a:lnTo>
                <a:lnTo>
                  <a:pt x="178180" y="0"/>
                </a:lnTo>
                <a:close/>
              </a:path>
            </a:pathLst>
          </a:custGeom>
          <a:solidFill>
            <a:srgbClr val="EC7C30"/>
          </a:solidFill>
        </p:spPr>
        <p:txBody>
          <a:bodyPr wrap="square" lIns="0" tIns="0" rIns="0" bIns="0" rtlCol="0"/>
          <a:lstStyle/>
          <a:p>
            <a:endParaRPr/>
          </a:p>
        </p:txBody>
      </p:sp>
      <p:sp>
        <p:nvSpPr>
          <p:cNvPr id="37" name="object 37"/>
          <p:cNvSpPr/>
          <p:nvPr/>
        </p:nvSpPr>
        <p:spPr>
          <a:xfrm>
            <a:off x="4750308" y="4115053"/>
            <a:ext cx="240029" cy="265430"/>
          </a:xfrm>
          <a:custGeom>
            <a:avLst/>
            <a:gdLst/>
            <a:ahLst/>
            <a:cxnLst/>
            <a:rect l="l" t="t" r="r" b="b"/>
            <a:pathLst>
              <a:path w="240029" h="265429">
                <a:moveTo>
                  <a:pt x="0" y="51562"/>
                </a:moveTo>
                <a:lnTo>
                  <a:pt x="61849" y="0"/>
                </a:lnTo>
                <a:lnTo>
                  <a:pt x="120014" y="69723"/>
                </a:lnTo>
                <a:lnTo>
                  <a:pt x="178180" y="0"/>
                </a:lnTo>
                <a:lnTo>
                  <a:pt x="240029" y="51562"/>
                </a:lnTo>
                <a:lnTo>
                  <a:pt x="172465" y="132715"/>
                </a:lnTo>
                <a:lnTo>
                  <a:pt x="240029" y="213868"/>
                </a:lnTo>
                <a:lnTo>
                  <a:pt x="178180" y="265430"/>
                </a:lnTo>
                <a:lnTo>
                  <a:pt x="120014" y="195707"/>
                </a:lnTo>
                <a:lnTo>
                  <a:pt x="61849" y="265430"/>
                </a:lnTo>
                <a:lnTo>
                  <a:pt x="0" y="213868"/>
                </a:lnTo>
                <a:lnTo>
                  <a:pt x="67563" y="132715"/>
                </a:lnTo>
                <a:lnTo>
                  <a:pt x="0" y="51562"/>
                </a:lnTo>
                <a:close/>
              </a:path>
            </a:pathLst>
          </a:custGeom>
          <a:ln w="25146">
            <a:solidFill>
              <a:srgbClr val="FFFFFF"/>
            </a:solidFill>
          </a:ln>
        </p:spPr>
        <p:txBody>
          <a:bodyPr wrap="square" lIns="0" tIns="0" rIns="0" bIns="0" rtlCol="0"/>
          <a:lstStyle/>
          <a:p>
            <a:endParaRPr/>
          </a:p>
        </p:txBody>
      </p:sp>
      <p:sp>
        <p:nvSpPr>
          <p:cNvPr id="38" name="object 38"/>
          <p:cNvSpPr/>
          <p:nvPr/>
        </p:nvSpPr>
        <p:spPr>
          <a:xfrm>
            <a:off x="5074792" y="4279900"/>
            <a:ext cx="240665" cy="266065"/>
          </a:xfrm>
          <a:custGeom>
            <a:avLst/>
            <a:gdLst/>
            <a:ahLst/>
            <a:cxnLst/>
            <a:rect l="l" t="t" r="r" b="b"/>
            <a:pathLst>
              <a:path w="240664" h="266064">
                <a:moveTo>
                  <a:pt x="62103" y="0"/>
                </a:moveTo>
                <a:lnTo>
                  <a:pt x="0" y="51562"/>
                </a:lnTo>
                <a:lnTo>
                  <a:pt x="67691" y="132842"/>
                </a:lnTo>
                <a:lnTo>
                  <a:pt x="0" y="214122"/>
                </a:lnTo>
                <a:lnTo>
                  <a:pt x="62103" y="265683"/>
                </a:lnTo>
                <a:lnTo>
                  <a:pt x="120142" y="195961"/>
                </a:lnTo>
                <a:lnTo>
                  <a:pt x="225159" y="195961"/>
                </a:lnTo>
                <a:lnTo>
                  <a:pt x="172593" y="132842"/>
                </a:lnTo>
                <a:lnTo>
                  <a:pt x="225159" y="69723"/>
                </a:lnTo>
                <a:lnTo>
                  <a:pt x="120142" y="69723"/>
                </a:lnTo>
                <a:lnTo>
                  <a:pt x="62103" y="0"/>
                </a:lnTo>
                <a:close/>
              </a:path>
              <a:path w="240664" h="266064">
                <a:moveTo>
                  <a:pt x="225159" y="195961"/>
                </a:moveTo>
                <a:lnTo>
                  <a:pt x="120142" y="195961"/>
                </a:lnTo>
                <a:lnTo>
                  <a:pt x="178181" y="265683"/>
                </a:lnTo>
                <a:lnTo>
                  <a:pt x="240284" y="214122"/>
                </a:lnTo>
                <a:lnTo>
                  <a:pt x="225159" y="195961"/>
                </a:lnTo>
                <a:close/>
              </a:path>
              <a:path w="240664" h="266064">
                <a:moveTo>
                  <a:pt x="178181" y="0"/>
                </a:moveTo>
                <a:lnTo>
                  <a:pt x="120142" y="69723"/>
                </a:lnTo>
                <a:lnTo>
                  <a:pt x="225159" y="69723"/>
                </a:lnTo>
                <a:lnTo>
                  <a:pt x="240284" y="51562"/>
                </a:lnTo>
                <a:lnTo>
                  <a:pt x="178181" y="0"/>
                </a:lnTo>
                <a:close/>
              </a:path>
            </a:pathLst>
          </a:custGeom>
          <a:solidFill>
            <a:srgbClr val="EC7C30"/>
          </a:solidFill>
        </p:spPr>
        <p:txBody>
          <a:bodyPr wrap="square" lIns="0" tIns="0" rIns="0" bIns="0" rtlCol="0"/>
          <a:lstStyle/>
          <a:p>
            <a:endParaRPr/>
          </a:p>
        </p:txBody>
      </p:sp>
      <p:sp>
        <p:nvSpPr>
          <p:cNvPr id="39" name="object 39"/>
          <p:cNvSpPr/>
          <p:nvPr/>
        </p:nvSpPr>
        <p:spPr>
          <a:xfrm>
            <a:off x="5305678" y="4083303"/>
            <a:ext cx="240665" cy="266065"/>
          </a:xfrm>
          <a:custGeom>
            <a:avLst/>
            <a:gdLst/>
            <a:ahLst/>
            <a:cxnLst/>
            <a:rect l="l" t="t" r="r" b="b"/>
            <a:pathLst>
              <a:path w="240664" h="266064">
                <a:moveTo>
                  <a:pt x="62103" y="0"/>
                </a:moveTo>
                <a:lnTo>
                  <a:pt x="0" y="51562"/>
                </a:lnTo>
                <a:lnTo>
                  <a:pt x="67691" y="132842"/>
                </a:lnTo>
                <a:lnTo>
                  <a:pt x="0" y="214122"/>
                </a:lnTo>
                <a:lnTo>
                  <a:pt x="62103" y="265684"/>
                </a:lnTo>
                <a:lnTo>
                  <a:pt x="120142" y="195961"/>
                </a:lnTo>
                <a:lnTo>
                  <a:pt x="225159" y="195961"/>
                </a:lnTo>
                <a:lnTo>
                  <a:pt x="172593" y="132842"/>
                </a:lnTo>
                <a:lnTo>
                  <a:pt x="225159" y="69723"/>
                </a:lnTo>
                <a:lnTo>
                  <a:pt x="120142" y="69723"/>
                </a:lnTo>
                <a:lnTo>
                  <a:pt x="62103" y="0"/>
                </a:lnTo>
                <a:close/>
              </a:path>
              <a:path w="240664" h="266064">
                <a:moveTo>
                  <a:pt x="225159" y="195961"/>
                </a:moveTo>
                <a:lnTo>
                  <a:pt x="120142" y="195961"/>
                </a:lnTo>
                <a:lnTo>
                  <a:pt x="178181" y="265684"/>
                </a:lnTo>
                <a:lnTo>
                  <a:pt x="240284" y="214122"/>
                </a:lnTo>
                <a:lnTo>
                  <a:pt x="225159" y="195961"/>
                </a:lnTo>
                <a:close/>
              </a:path>
              <a:path w="240664" h="266064">
                <a:moveTo>
                  <a:pt x="178181" y="0"/>
                </a:moveTo>
                <a:lnTo>
                  <a:pt x="120142" y="69723"/>
                </a:lnTo>
                <a:lnTo>
                  <a:pt x="225159" y="69723"/>
                </a:lnTo>
                <a:lnTo>
                  <a:pt x="240284" y="51562"/>
                </a:lnTo>
                <a:lnTo>
                  <a:pt x="178181" y="0"/>
                </a:lnTo>
                <a:close/>
              </a:path>
            </a:pathLst>
          </a:custGeom>
          <a:solidFill>
            <a:srgbClr val="EC7C30"/>
          </a:solidFill>
        </p:spPr>
        <p:txBody>
          <a:bodyPr wrap="square" lIns="0" tIns="0" rIns="0" bIns="0" rtlCol="0"/>
          <a:lstStyle/>
          <a:p>
            <a:endParaRPr/>
          </a:p>
        </p:txBody>
      </p:sp>
      <p:sp>
        <p:nvSpPr>
          <p:cNvPr id="40" name="object 40"/>
          <p:cNvSpPr/>
          <p:nvPr/>
        </p:nvSpPr>
        <p:spPr>
          <a:xfrm>
            <a:off x="5305678" y="4083303"/>
            <a:ext cx="240665" cy="266065"/>
          </a:xfrm>
          <a:custGeom>
            <a:avLst/>
            <a:gdLst/>
            <a:ahLst/>
            <a:cxnLst/>
            <a:rect l="l" t="t" r="r" b="b"/>
            <a:pathLst>
              <a:path w="240664" h="266064">
                <a:moveTo>
                  <a:pt x="0" y="51562"/>
                </a:moveTo>
                <a:lnTo>
                  <a:pt x="62103" y="0"/>
                </a:lnTo>
                <a:lnTo>
                  <a:pt x="120142" y="69723"/>
                </a:lnTo>
                <a:lnTo>
                  <a:pt x="178181" y="0"/>
                </a:lnTo>
                <a:lnTo>
                  <a:pt x="240284" y="51562"/>
                </a:lnTo>
                <a:lnTo>
                  <a:pt x="172593" y="132842"/>
                </a:lnTo>
                <a:lnTo>
                  <a:pt x="240284" y="214122"/>
                </a:lnTo>
                <a:lnTo>
                  <a:pt x="178181" y="265684"/>
                </a:lnTo>
                <a:lnTo>
                  <a:pt x="120142" y="195961"/>
                </a:lnTo>
                <a:lnTo>
                  <a:pt x="62103" y="265684"/>
                </a:lnTo>
                <a:lnTo>
                  <a:pt x="0" y="214122"/>
                </a:lnTo>
                <a:lnTo>
                  <a:pt x="67691" y="132842"/>
                </a:lnTo>
                <a:lnTo>
                  <a:pt x="0" y="51562"/>
                </a:lnTo>
                <a:close/>
              </a:path>
            </a:pathLst>
          </a:custGeom>
          <a:ln w="25145">
            <a:solidFill>
              <a:srgbClr val="FFFFFF"/>
            </a:solidFill>
          </a:ln>
        </p:spPr>
        <p:txBody>
          <a:bodyPr wrap="square" lIns="0" tIns="0" rIns="0" bIns="0" rtlCol="0"/>
          <a:lstStyle/>
          <a:p>
            <a:endParaRPr/>
          </a:p>
        </p:txBody>
      </p:sp>
      <p:sp>
        <p:nvSpPr>
          <p:cNvPr id="41" name="object 41"/>
          <p:cNvSpPr/>
          <p:nvPr/>
        </p:nvSpPr>
        <p:spPr>
          <a:xfrm>
            <a:off x="5516879" y="3999229"/>
            <a:ext cx="240029" cy="265430"/>
          </a:xfrm>
          <a:custGeom>
            <a:avLst/>
            <a:gdLst/>
            <a:ahLst/>
            <a:cxnLst/>
            <a:rect l="l" t="t" r="r" b="b"/>
            <a:pathLst>
              <a:path w="240029" h="265429">
                <a:moveTo>
                  <a:pt x="61849" y="0"/>
                </a:moveTo>
                <a:lnTo>
                  <a:pt x="0" y="51562"/>
                </a:lnTo>
                <a:lnTo>
                  <a:pt x="67564" y="132715"/>
                </a:lnTo>
                <a:lnTo>
                  <a:pt x="0" y="213868"/>
                </a:lnTo>
                <a:lnTo>
                  <a:pt x="61849" y="265430"/>
                </a:lnTo>
                <a:lnTo>
                  <a:pt x="120015" y="195707"/>
                </a:lnTo>
                <a:lnTo>
                  <a:pt x="224910" y="195707"/>
                </a:lnTo>
                <a:lnTo>
                  <a:pt x="172466" y="132715"/>
                </a:lnTo>
                <a:lnTo>
                  <a:pt x="224910" y="69723"/>
                </a:lnTo>
                <a:lnTo>
                  <a:pt x="120015" y="69723"/>
                </a:lnTo>
                <a:lnTo>
                  <a:pt x="61849" y="0"/>
                </a:lnTo>
                <a:close/>
              </a:path>
              <a:path w="240029" h="265429">
                <a:moveTo>
                  <a:pt x="224910" y="195707"/>
                </a:moveTo>
                <a:lnTo>
                  <a:pt x="120015" y="195707"/>
                </a:lnTo>
                <a:lnTo>
                  <a:pt x="178181" y="265430"/>
                </a:lnTo>
                <a:lnTo>
                  <a:pt x="240030" y="213868"/>
                </a:lnTo>
                <a:lnTo>
                  <a:pt x="224910" y="195707"/>
                </a:lnTo>
                <a:close/>
              </a:path>
              <a:path w="240029" h="265429">
                <a:moveTo>
                  <a:pt x="178181" y="0"/>
                </a:moveTo>
                <a:lnTo>
                  <a:pt x="120015" y="69723"/>
                </a:lnTo>
                <a:lnTo>
                  <a:pt x="224910" y="69723"/>
                </a:lnTo>
                <a:lnTo>
                  <a:pt x="240030" y="51562"/>
                </a:lnTo>
                <a:lnTo>
                  <a:pt x="178181" y="0"/>
                </a:lnTo>
                <a:close/>
              </a:path>
            </a:pathLst>
          </a:custGeom>
          <a:solidFill>
            <a:srgbClr val="EC7C30"/>
          </a:solidFill>
        </p:spPr>
        <p:txBody>
          <a:bodyPr wrap="square" lIns="0" tIns="0" rIns="0" bIns="0" rtlCol="0"/>
          <a:lstStyle/>
          <a:p>
            <a:endParaRPr/>
          </a:p>
        </p:txBody>
      </p:sp>
      <p:sp>
        <p:nvSpPr>
          <p:cNvPr id="42" name="object 42"/>
          <p:cNvSpPr/>
          <p:nvPr/>
        </p:nvSpPr>
        <p:spPr>
          <a:xfrm>
            <a:off x="5516879" y="3999229"/>
            <a:ext cx="240029" cy="265430"/>
          </a:xfrm>
          <a:custGeom>
            <a:avLst/>
            <a:gdLst/>
            <a:ahLst/>
            <a:cxnLst/>
            <a:rect l="l" t="t" r="r" b="b"/>
            <a:pathLst>
              <a:path w="240029" h="265429">
                <a:moveTo>
                  <a:pt x="0" y="51562"/>
                </a:moveTo>
                <a:lnTo>
                  <a:pt x="61849" y="0"/>
                </a:lnTo>
                <a:lnTo>
                  <a:pt x="120015" y="69723"/>
                </a:lnTo>
                <a:lnTo>
                  <a:pt x="178181" y="0"/>
                </a:lnTo>
                <a:lnTo>
                  <a:pt x="240030" y="51562"/>
                </a:lnTo>
                <a:lnTo>
                  <a:pt x="172466" y="132715"/>
                </a:lnTo>
                <a:lnTo>
                  <a:pt x="240030" y="213868"/>
                </a:lnTo>
                <a:lnTo>
                  <a:pt x="178181" y="265430"/>
                </a:lnTo>
                <a:lnTo>
                  <a:pt x="120015" y="195707"/>
                </a:lnTo>
                <a:lnTo>
                  <a:pt x="61849" y="265430"/>
                </a:lnTo>
                <a:lnTo>
                  <a:pt x="0" y="213868"/>
                </a:lnTo>
                <a:lnTo>
                  <a:pt x="67564" y="132715"/>
                </a:lnTo>
                <a:lnTo>
                  <a:pt x="0" y="51562"/>
                </a:lnTo>
                <a:close/>
              </a:path>
            </a:pathLst>
          </a:custGeom>
          <a:ln w="25145">
            <a:solidFill>
              <a:srgbClr val="FFFFFF"/>
            </a:solidFill>
          </a:ln>
        </p:spPr>
        <p:txBody>
          <a:bodyPr wrap="square" lIns="0" tIns="0" rIns="0" bIns="0" rtlCol="0"/>
          <a:lstStyle/>
          <a:p>
            <a:endParaRPr/>
          </a:p>
        </p:txBody>
      </p:sp>
      <p:sp>
        <p:nvSpPr>
          <p:cNvPr id="43" name="object 43"/>
          <p:cNvSpPr/>
          <p:nvPr/>
        </p:nvSpPr>
        <p:spPr>
          <a:xfrm>
            <a:off x="5753100" y="3707384"/>
            <a:ext cx="240029" cy="265430"/>
          </a:xfrm>
          <a:custGeom>
            <a:avLst/>
            <a:gdLst/>
            <a:ahLst/>
            <a:cxnLst/>
            <a:rect l="l" t="t" r="r" b="b"/>
            <a:pathLst>
              <a:path w="240029" h="265429">
                <a:moveTo>
                  <a:pt x="61849" y="0"/>
                </a:moveTo>
                <a:lnTo>
                  <a:pt x="0" y="51562"/>
                </a:lnTo>
                <a:lnTo>
                  <a:pt x="67563" y="132715"/>
                </a:lnTo>
                <a:lnTo>
                  <a:pt x="0" y="213868"/>
                </a:lnTo>
                <a:lnTo>
                  <a:pt x="61849" y="265430"/>
                </a:lnTo>
                <a:lnTo>
                  <a:pt x="120014" y="195707"/>
                </a:lnTo>
                <a:lnTo>
                  <a:pt x="224910" y="195707"/>
                </a:lnTo>
                <a:lnTo>
                  <a:pt x="172465" y="132715"/>
                </a:lnTo>
                <a:lnTo>
                  <a:pt x="224910" y="69723"/>
                </a:lnTo>
                <a:lnTo>
                  <a:pt x="120014" y="69723"/>
                </a:lnTo>
                <a:lnTo>
                  <a:pt x="61849" y="0"/>
                </a:lnTo>
                <a:close/>
              </a:path>
              <a:path w="240029" h="265429">
                <a:moveTo>
                  <a:pt x="224910" y="195707"/>
                </a:moveTo>
                <a:lnTo>
                  <a:pt x="120014" y="195707"/>
                </a:lnTo>
                <a:lnTo>
                  <a:pt x="178180" y="265430"/>
                </a:lnTo>
                <a:lnTo>
                  <a:pt x="240029" y="213868"/>
                </a:lnTo>
                <a:lnTo>
                  <a:pt x="224910" y="195707"/>
                </a:lnTo>
                <a:close/>
              </a:path>
              <a:path w="240029" h="265429">
                <a:moveTo>
                  <a:pt x="178180" y="0"/>
                </a:moveTo>
                <a:lnTo>
                  <a:pt x="120014" y="69723"/>
                </a:lnTo>
                <a:lnTo>
                  <a:pt x="224910" y="69723"/>
                </a:lnTo>
                <a:lnTo>
                  <a:pt x="240029" y="51562"/>
                </a:lnTo>
                <a:lnTo>
                  <a:pt x="178180" y="0"/>
                </a:lnTo>
                <a:close/>
              </a:path>
            </a:pathLst>
          </a:custGeom>
          <a:solidFill>
            <a:srgbClr val="EC7C30"/>
          </a:solidFill>
        </p:spPr>
        <p:txBody>
          <a:bodyPr wrap="square" lIns="0" tIns="0" rIns="0" bIns="0" rtlCol="0"/>
          <a:lstStyle/>
          <a:p>
            <a:endParaRPr/>
          </a:p>
        </p:txBody>
      </p:sp>
      <p:sp>
        <p:nvSpPr>
          <p:cNvPr id="44" name="object 44"/>
          <p:cNvSpPr/>
          <p:nvPr/>
        </p:nvSpPr>
        <p:spPr>
          <a:xfrm>
            <a:off x="6178296" y="3852164"/>
            <a:ext cx="240029" cy="265430"/>
          </a:xfrm>
          <a:custGeom>
            <a:avLst/>
            <a:gdLst/>
            <a:ahLst/>
            <a:cxnLst/>
            <a:rect l="l" t="t" r="r" b="b"/>
            <a:pathLst>
              <a:path w="240029" h="265429">
                <a:moveTo>
                  <a:pt x="61849" y="0"/>
                </a:moveTo>
                <a:lnTo>
                  <a:pt x="0" y="51562"/>
                </a:lnTo>
                <a:lnTo>
                  <a:pt x="67563" y="132715"/>
                </a:lnTo>
                <a:lnTo>
                  <a:pt x="0" y="213868"/>
                </a:lnTo>
                <a:lnTo>
                  <a:pt x="61849" y="265430"/>
                </a:lnTo>
                <a:lnTo>
                  <a:pt x="120014" y="195706"/>
                </a:lnTo>
                <a:lnTo>
                  <a:pt x="224910" y="195706"/>
                </a:lnTo>
                <a:lnTo>
                  <a:pt x="172465" y="132715"/>
                </a:lnTo>
                <a:lnTo>
                  <a:pt x="224910" y="69723"/>
                </a:lnTo>
                <a:lnTo>
                  <a:pt x="120014" y="69723"/>
                </a:lnTo>
                <a:lnTo>
                  <a:pt x="61849" y="0"/>
                </a:lnTo>
                <a:close/>
              </a:path>
              <a:path w="240029" h="265429">
                <a:moveTo>
                  <a:pt x="224910" y="195706"/>
                </a:moveTo>
                <a:lnTo>
                  <a:pt x="120014" y="195706"/>
                </a:lnTo>
                <a:lnTo>
                  <a:pt x="178180" y="265430"/>
                </a:lnTo>
                <a:lnTo>
                  <a:pt x="240029" y="213868"/>
                </a:lnTo>
                <a:lnTo>
                  <a:pt x="224910" y="195706"/>
                </a:lnTo>
                <a:close/>
              </a:path>
              <a:path w="240029" h="265429">
                <a:moveTo>
                  <a:pt x="178180" y="0"/>
                </a:moveTo>
                <a:lnTo>
                  <a:pt x="120014" y="69723"/>
                </a:lnTo>
                <a:lnTo>
                  <a:pt x="224910" y="69723"/>
                </a:lnTo>
                <a:lnTo>
                  <a:pt x="240029" y="51562"/>
                </a:lnTo>
                <a:lnTo>
                  <a:pt x="178180" y="0"/>
                </a:lnTo>
                <a:close/>
              </a:path>
            </a:pathLst>
          </a:custGeom>
          <a:solidFill>
            <a:srgbClr val="EC7C30"/>
          </a:solidFill>
        </p:spPr>
        <p:txBody>
          <a:bodyPr wrap="square" lIns="0" tIns="0" rIns="0" bIns="0" rtlCol="0"/>
          <a:lstStyle/>
          <a:p>
            <a:endParaRPr/>
          </a:p>
        </p:txBody>
      </p:sp>
      <p:sp>
        <p:nvSpPr>
          <p:cNvPr id="45" name="object 45"/>
          <p:cNvSpPr/>
          <p:nvPr/>
        </p:nvSpPr>
        <p:spPr>
          <a:xfrm>
            <a:off x="6496684" y="3823461"/>
            <a:ext cx="240665" cy="266065"/>
          </a:xfrm>
          <a:custGeom>
            <a:avLst/>
            <a:gdLst/>
            <a:ahLst/>
            <a:cxnLst/>
            <a:rect l="l" t="t" r="r" b="b"/>
            <a:pathLst>
              <a:path w="240665" h="266064">
                <a:moveTo>
                  <a:pt x="62103" y="0"/>
                </a:moveTo>
                <a:lnTo>
                  <a:pt x="0" y="51562"/>
                </a:lnTo>
                <a:lnTo>
                  <a:pt x="67690" y="132842"/>
                </a:lnTo>
                <a:lnTo>
                  <a:pt x="0" y="214121"/>
                </a:lnTo>
                <a:lnTo>
                  <a:pt x="62103" y="265683"/>
                </a:lnTo>
                <a:lnTo>
                  <a:pt x="120141" y="195961"/>
                </a:lnTo>
                <a:lnTo>
                  <a:pt x="225159" y="195961"/>
                </a:lnTo>
                <a:lnTo>
                  <a:pt x="172592" y="132842"/>
                </a:lnTo>
                <a:lnTo>
                  <a:pt x="225159" y="69723"/>
                </a:lnTo>
                <a:lnTo>
                  <a:pt x="120141" y="69723"/>
                </a:lnTo>
                <a:lnTo>
                  <a:pt x="62103" y="0"/>
                </a:lnTo>
                <a:close/>
              </a:path>
              <a:path w="240665" h="266064">
                <a:moveTo>
                  <a:pt x="225159" y="195961"/>
                </a:moveTo>
                <a:lnTo>
                  <a:pt x="120141" y="195961"/>
                </a:lnTo>
                <a:lnTo>
                  <a:pt x="178181" y="265683"/>
                </a:lnTo>
                <a:lnTo>
                  <a:pt x="240284" y="214121"/>
                </a:lnTo>
                <a:lnTo>
                  <a:pt x="225159" y="195961"/>
                </a:lnTo>
                <a:close/>
              </a:path>
              <a:path w="240665" h="266064">
                <a:moveTo>
                  <a:pt x="178181" y="0"/>
                </a:moveTo>
                <a:lnTo>
                  <a:pt x="120141" y="69723"/>
                </a:lnTo>
                <a:lnTo>
                  <a:pt x="225159" y="69723"/>
                </a:lnTo>
                <a:lnTo>
                  <a:pt x="240284" y="51562"/>
                </a:lnTo>
                <a:lnTo>
                  <a:pt x="178181" y="0"/>
                </a:lnTo>
                <a:close/>
              </a:path>
            </a:pathLst>
          </a:custGeom>
          <a:solidFill>
            <a:srgbClr val="EC7C30"/>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4250055" cy="756920"/>
          </a:xfrm>
          <a:prstGeom prst="rect">
            <a:avLst/>
          </a:prstGeom>
        </p:spPr>
        <p:txBody>
          <a:bodyPr vert="horz" wrap="square" lIns="0" tIns="12700" rIns="0" bIns="0" rtlCol="0">
            <a:spAutoFit/>
          </a:bodyPr>
          <a:lstStyle/>
          <a:p>
            <a:pPr marL="12700">
              <a:lnSpc>
                <a:spcPct val="100000"/>
              </a:lnSpc>
              <a:spcBef>
                <a:spcPts val="100"/>
              </a:spcBef>
            </a:pPr>
            <a:r>
              <a:rPr spc="-45" dirty="0"/>
              <a:t>Class</a:t>
            </a:r>
            <a:r>
              <a:rPr spc="-165" dirty="0"/>
              <a:t> </a:t>
            </a:r>
            <a:r>
              <a:rPr spc="-45" dirty="0"/>
              <a:t>Exercise</a:t>
            </a:r>
          </a:p>
        </p:txBody>
      </p:sp>
      <p:sp>
        <p:nvSpPr>
          <p:cNvPr id="3" name="object 3"/>
          <p:cNvSpPr txBox="1"/>
          <p:nvPr/>
        </p:nvSpPr>
        <p:spPr>
          <a:xfrm>
            <a:off x="1084580" y="1868677"/>
            <a:ext cx="10063480" cy="3006090"/>
          </a:xfrm>
          <a:prstGeom prst="rect">
            <a:avLst/>
          </a:prstGeom>
        </p:spPr>
        <p:txBody>
          <a:bodyPr vert="horz" wrap="square" lIns="0" tIns="13335" rIns="0" bIns="0" rtlCol="0">
            <a:spAutoFit/>
          </a:bodyPr>
          <a:lstStyle/>
          <a:p>
            <a:pPr marL="12700">
              <a:lnSpc>
                <a:spcPct val="100000"/>
              </a:lnSpc>
              <a:spcBef>
                <a:spcPts val="105"/>
              </a:spcBef>
            </a:pPr>
            <a:r>
              <a:rPr sz="2800" dirty="0">
                <a:latin typeface="Arial"/>
                <a:cs typeface="Arial"/>
              </a:rPr>
              <a:t>What types of machine learning problems are described</a:t>
            </a:r>
            <a:r>
              <a:rPr sz="2800" spc="15" dirty="0">
                <a:latin typeface="Arial"/>
                <a:cs typeface="Arial"/>
              </a:rPr>
              <a:t> </a:t>
            </a:r>
            <a:r>
              <a:rPr sz="2800" dirty="0">
                <a:latin typeface="Arial"/>
                <a:cs typeface="Arial"/>
              </a:rPr>
              <a:t>below?</a:t>
            </a:r>
            <a:endParaRPr sz="2800">
              <a:latin typeface="Arial"/>
              <a:cs typeface="Arial"/>
            </a:endParaRPr>
          </a:p>
          <a:p>
            <a:pPr>
              <a:lnSpc>
                <a:spcPct val="100000"/>
              </a:lnSpc>
            </a:pPr>
            <a:endParaRPr sz="2950">
              <a:latin typeface="Times New Roman"/>
              <a:cs typeface="Times New Roman"/>
            </a:endParaRPr>
          </a:p>
          <a:p>
            <a:pPr marL="213360" marR="281940">
              <a:lnSpc>
                <a:spcPts val="2590"/>
              </a:lnSpc>
            </a:pPr>
            <a:r>
              <a:rPr sz="2400" spc="-5" dirty="0">
                <a:solidFill>
                  <a:srgbClr val="404040"/>
                </a:solidFill>
                <a:latin typeface="Arial"/>
                <a:cs typeface="Arial"/>
              </a:rPr>
              <a:t>Problem </a:t>
            </a:r>
            <a:r>
              <a:rPr sz="2400" dirty="0">
                <a:solidFill>
                  <a:srgbClr val="404040"/>
                </a:solidFill>
                <a:latin typeface="Arial"/>
                <a:cs typeface="Arial"/>
              </a:rPr>
              <a:t>1: </a:t>
            </a:r>
            <a:r>
              <a:rPr sz="2400" spc="-80" dirty="0">
                <a:solidFill>
                  <a:srgbClr val="404040"/>
                </a:solidFill>
                <a:latin typeface="Arial"/>
                <a:cs typeface="Arial"/>
              </a:rPr>
              <a:t>You </a:t>
            </a:r>
            <a:r>
              <a:rPr sz="2400" spc="-5" dirty="0">
                <a:solidFill>
                  <a:srgbClr val="404040"/>
                </a:solidFill>
                <a:latin typeface="Arial"/>
                <a:cs typeface="Arial"/>
              </a:rPr>
              <a:t>have a large inventory </a:t>
            </a:r>
            <a:r>
              <a:rPr sz="2400" dirty="0">
                <a:solidFill>
                  <a:srgbClr val="404040"/>
                </a:solidFill>
                <a:latin typeface="Arial"/>
                <a:cs typeface="Arial"/>
              </a:rPr>
              <a:t>of </a:t>
            </a:r>
            <a:r>
              <a:rPr sz="2400" spc="-5" dirty="0">
                <a:solidFill>
                  <a:srgbClr val="404040"/>
                </a:solidFill>
                <a:latin typeface="Arial"/>
                <a:cs typeface="Arial"/>
              </a:rPr>
              <a:t>identical </a:t>
            </a:r>
            <a:r>
              <a:rPr sz="2400" dirty="0">
                <a:solidFill>
                  <a:srgbClr val="404040"/>
                </a:solidFill>
                <a:latin typeface="Arial"/>
                <a:cs typeface="Arial"/>
              </a:rPr>
              <a:t>items to </a:t>
            </a:r>
            <a:r>
              <a:rPr sz="2400" spc="-5" dirty="0">
                <a:solidFill>
                  <a:srgbClr val="404040"/>
                </a:solidFill>
                <a:latin typeface="Arial"/>
                <a:cs typeface="Arial"/>
              </a:rPr>
              <a:t>sell and you  want </a:t>
            </a:r>
            <a:r>
              <a:rPr sz="2400" dirty="0">
                <a:solidFill>
                  <a:srgbClr val="404040"/>
                </a:solidFill>
                <a:latin typeface="Arial"/>
                <a:cs typeface="Arial"/>
              </a:rPr>
              <a:t>to </a:t>
            </a:r>
            <a:r>
              <a:rPr sz="2400" spc="-5" dirty="0">
                <a:solidFill>
                  <a:srgbClr val="404040"/>
                </a:solidFill>
                <a:latin typeface="Arial"/>
                <a:cs typeface="Arial"/>
              </a:rPr>
              <a:t>predict how many </a:t>
            </a:r>
            <a:r>
              <a:rPr sz="2400" dirty="0">
                <a:solidFill>
                  <a:srgbClr val="404040"/>
                </a:solidFill>
                <a:latin typeface="Arial"/>
                <a:cs typeface="Arial"/>
              </a:rPr>
              <a:t>of </a:t>
            </a:r>
            <a:r>
              <a:rPr sz="2400" spc="-5" dirty="0">
                <a:solidFill>
                  <a:srgbClr val="404040"/>
                </a:solidFill>
                <a:latin typeface="Arial"/>
                <a:cs typeface="Arial"/>
              </a:rPr>
              <a:t>these </a:t>
            </a:r>
            <a:r>
              <a:rPr sz="2400" dirty="0">
                <a:solidFill>
                  <a:srgbClr val="404040"/>
                </a:solidFill>
                <a:latin typeface="Arial"/>
                <a:cs typeface="Arial"/>
              </a:rPr>
              <a:t>items </a:t>
            </a:r>
            <a:r>
              <a:rPr sz="2400" spc="-5" dirty="0">
                <a:solidFill>
                  <a:srgbClr val="404040"/>
                </a:solidFill>
                <a:latin typeface="Arial"/>
                <a:cs typeface="Arial"/>
              </a:rPr>
              <a:t>you sell within </a:t>
            </a:r>
            <a:r>
              <a:rPr sz="2400" dirty="0">
                <a:solidFill>
                  <a:srgbClr val="404040"/>
                </a:solidFill>
                <a:latin typeface="Arial"/>
                <a:cs typeface="Arial"/>
              </a:rPr>
              <a:t>the next </a:t>
            </a:r>
            <a:r>
              <a:rPr sz="2400" spc="-5" dirty="0">
                <a:solidFill>
                  <a:srgbClr val="404040"/>
                </a:solidFill>
                <a:latin typeface="Arial"/>
                <a:cs typeface="Arial"/>
              </a:rPr>
              <a:t>3  months.</a:t>
            </a:r>
            <a:endParaRPr sz="2400">
              <a:latin typeface="Arial"/>
              <a:cs typeface="Arial"/>
            </a:endParaRPr>
          </a:p>
          <a:p>
            <a:pPr>
              <a:lnSpc>
                <a:spcPct val="100000"/>
              </a:lnSpc>
            </a:pPr>
            <a:endParaRPr sz="3300">
              <a:latin typeface="Times New Roman"/>
              <a:cs typeface="Times New Roman"/>
            </a:endParaRPr>
          </a:p>
          <a:p>
            <a:pPr marL="213360" marR="1116330">
              <a:lnSpc>
                <a:spcPts val="2590"/>
              </a:lnSpc>
              <a:spcBef>
                <a:spcPts val="5"/>
              </a:spcBef>
            </a:pPr>
            <a:r>
              <a:rPr sz="2400" spc="-5" dirty="0">
                <a:solidFill>
                  <a:srgbClr val="404040"/>
                </a:solidFill>
                <a:latin typeface="Arial"/>
                <a:cs typeface="Arial"/>
              </a:rPr>
              <a:t>Problem </a:t>
            </a:r>
            <a:r>
              <a:rPr sz="2400" dirty="0">
                <a:solidFill>
                  <a:srgbClr val="404040"/>
                </a:solidFill>
                <a:latin typeface="Arial"/>
                <a:cs typeface="Arial"/>
              </a:rPr>
              <a:t>2: </a:t>
            </a:r>
            <a:r>
              <a:rPr sz="2400" spc="-80" dirty="0">
                <a:solidFill>
                  <a:srgbClr val="404040"/>
                </a:solidFill>
                <a:latin typeface="Arial"/>
                <a:cs typeface="Arial"/>
              </a:rPr>
              <a:t>You </a:t>
            </a:r>
            <a:r>
              <a:rPr sz="2400" spc="-5" dirty="0">
                <a:solidFill>
                  <a:srgbClr val="404040"/>
                </a:solidFill>
                <a:latin typeface="Arial"/>
                <a:cs typeface="Arial"/>
              </a:rPr>
              <a:t>have many customers. </a:t>
            </a:r>
            <a:r>
              <a:rPr sz="2400" dirty="0">
                <a:solidFill>
                  <a:srgbClr val="404040"/>
                </a:solidFill>
                <a:latin typeface="Arial"/>
                <a:cs typeface="Arial"/>
              </a:rPr>
              <a:t>For </a:t>
            </a:r>
            <a:r>
              <a:rPr sz="2400" spc="-5" dirty="0">
                <a:solidFill>
                  <a:srgbClr val="404040"/>
                </a:solidFill>
                <a:latin typeface="Arial"/>
                <a:cs typeface="Arial"/>
              </a:rPr>
              <a:t>each </a:t>
            </a:r>
            <a:r>
              <a:rPr sz="2400" dirty="0">
                <a:solidFill>
                  <a:srgbClr val="404040"/>
                </a:solidFill>
                <a:latin typeface="Arial"/>
                <a:cs typeface="Arial"/>
              </a:rPr>
              <a:t>account, </a:t>
            </a:r>
            <a:r>
              <a:rPr sz="2400" spc="-5" dirty="0">
                <a:solidFill>
                  <a:srgbClr val="404040"/>
                </a:solidFill>
                <a:latin typeface="Arial"/>
                <a:cs typeface="Arial"/>
              </a:rPr>
              <a:t>decide  whether or </a:t>
            </a:r>
            <a:r>
              <a:rPr sz="2400" dirty="0">
                <a:solidFill>
                  <a:srgbClr val="404040"/>
                </a:solidFill>
                <a:latin typeface="Arial"/>
                <a:cs typeface="Arial"/>
              </a:rPr>
              <a:t>not the </a:t>
            </a:r>
            <a:r>
              <a:rPr sz="2400" spc="-5" dirty="0">
                <a:solidFill>
                  <a:srgbClr val="404040"/>
                </a:solidFill>
                <a:latin typeface="Arial"/>
                <a:cs typeface="Arial"/>
              </a:rPr>
              <a:t>account has been hacked or</a:t>
            </a:r>
            <a:r>
              <a:rPr sz="2400" spc="100" dirty="0">
                <a:solidFill>
                  <a:srgbClr val="404040"/>
                </a:solidFill>
                <a:latin typeface="Arial"/>
                <a:cs typeface="Arial"/>
              </a:rPr>
              <a:t> </a:t>
            </a:r>
            <a:r>
              <a:rPr sz="2400" spc="-5" dirty="0">
                <a:solidFill>
                  <a:srgbClr val="404040"/>
                </a:solidFill>
                <a:latin typeface="Arial"/>
                <a:cs typeface="Arial"/>
              </a:rPr>
              <a:t>compromised.</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4250055" cy="756920"/>
          </a:xfrm>
          <a:prstGeom prst="rect">
            <a:avLst/>
          </a:prstGeom>
        </p:spPr>
        <p:txBody>
          <a:bodyPr vert="horz" wrap="square" lIns="0" tIns="12700" rIns="0" bIns="0" rtlCol="0">
            <a:spAutoFit/>
          </a:bodyPr>
          <a:lstStyle/>
          <a:p>
            <a:pPr marL="12700">
              <a:lnSpc>
                <a:spcPct val="100000"/>
              </a:lnSpc>
              <a:spcBef>
                <a:spcPts val="100"/>
              </a:spcBef>
            </a:pPr>
            <a:r>
              <a:rPr spc="-45" dirty="0"/>
              <a:t>Class</a:t>
            </a:r>
            <a:r>
              <a:rPr spc="-165" dirty="0"/>
              <a:t> </a:t>
            </a:r>
            <a:r>
              <a:rPr spc="-45" dirty="0"/>
              <a:t>Exercise</a:t>
            </a:r>
          </a:p>
        </p:txBody>
      </p:sp>
      <p:sp>
        <p:nvSpPr>
          <p:cNvPr id="3" name="object 3"/>
          <p:cNvSpPr txBox="1"/>
          <p:nvPr/>
        </p:nvSpPr>
        <p:spPr>
          <a:xfrm>
            <a:off x="1084580" y="1868677"/>
            <a:ext cx="10063480" cy="3817620"/>
          </a:xfrm>
          <a:prstGeom prst="rect">
            <a:avLst/>
          </a:prstGeom>
        </p:spPr>
        <p:txBody>
          <a:bodyPr vert="horz" wrap="square" lIns="0" tIns="13335" rIns="0" bIns="0" rtlCol="0">
            <a:spAutoFit/>
          </a:bodyPr>
          <a:lstStyle/>
          <a:p>
            <a:pPr marL="12700">
              <a:lnSpc>
                <a:spcPct val="100000"/>
              </a:lnSpc>
              <a:spcBef>
                <a:spcPts val="105"/>
              </a:spcBef>
            </a:pPr>
            <a:r>
              <a:rPr sz="2800" dirty="0">
                <a:latin typeface="Arial"/>
                <a:cs typeface="Arial"/>
              </a:rPr>
              <a:t>What types of machine learning problems are described</a:t>
            </a:r>
            <a:r>
              <a:rPr sz="2800" spc="15" dirty="0">
                <a:latin typeface="Arial"/>
                <a:cs typeface="Arial"/>
              </a:rPr>
              <a:t> </a:t>
            </a:r>
            <a:r>
              <a:rPr sz="2800" dirty="0">
                <a:latin typeface="Arial"/>
                <a:cs typeface="Arial"/>
              </a:rPr>
              <a:t>below?</a:t>
            </a:r>
            <a:endParaRPr sz="2800">
              <a:latin typeface="Arial"/>
              <a:cs typeface="Arial"/>
            </a:endParaRPr>
          </a:p>
          <a:p>
            <a:pPr>
              <a:lnSpc>
                <a:spcPct val="100000"/>
              </a:lnSpc>
            </a:pPr>
            <a:endParaRPr sz="2950">
              <a:latin typeface="Times New Roman"/>
              <a:cs typeface="Times New Roman"/>
            </a:endParaRPr>
          </a:p>
          <a:p>
            <a:pPr marL="213360" marR="281940">
              <a:lnSpc>
                <a:spcPts val="2590"/>
              </a:lnSpc>
            </a:pPr>
            <a:r>
              <a:rPr sz="2400" spc="-5" dirty="0">
                <a:solidFill>
                  <a:srgbClr val="404040"/>
                </a:solidFill>
                <a:latin typeface="Arial"/>
                <a:cs typeface="Arial"/>
              </a:rPr>
              <a:t>Problem </a:t>
            </a:r>
            <a:r>
              <a:rPr sz="2400" dirty="0">
                <a:solidFill>
                  <a:srgbClr val="404040"/>
                </a:solidFill>
                <a:latin typeface="Arial"/>
                <a:cs typeface="Arial"/>
              </a:rPr>
              <a:t>1: </a:t>
            </a:r>
            <a:r>
              <a:rPr sz="2400" spc="-80" dirty="0">
                <a:solidFill>
                  <a:srgbClr val="404040"/>
                </a:solidFill>
                <a:latin typeface="Arial"/>
                <a:cs typeface="Arial"/>
              </a:rPr>
              <a:t>You </a:t>
            </a:r>
            <a:r>
              <a:rPr sz="2400" spc="-5" dirty="0">
                <a:solidFill>
                  <a:srgbClr val="404040"/>
                </a:solidFill>
                <a:latin typeface="Arial"/>
                <a:cs typeface="Arial"/>
              </a:rPr>
              <a:t>have a large inventory </a:t>
            </a:r>
            <a:r>
              <a:rPr sz="2400" dirty="0">
                <a:solidFill>
                  <a:srgbClr val="404040"/>
                </a:solidFill>
                <a:latin typeface="Arial"/>
                <a:cs typeface="Arial"/>
              </a:rPr>
              <a:t>of </a:t>
            </a:r>
            <a:r>
              <a:rPr sz="2400" spc="-5" dirty="0">
                <a:solidFill>
                  <a:srgbClr val="404040"/>
                </a:solidFill>
                <a:latin typeface="Arial"/>
                <a:cs typeface="Arial"/>
              </a:rPr>
              <a:t>identical </a:t>
            </a:r>
            <a:r>
              <a:rPr sz="2400" dirty="0">
                <a:solidFill>
                  <a:srgbClr val="404040"/>
                </a:solidFill>
                <a:latin typeface="Arial"/>
                <a:cs typeface="Arial"/>
              </a:rPr>
              <a:t>items to </a:t>
            </a:r>
            <a:r>
              <a:rPr sz="2400" spc="-5" dirty="0">
                <a:solidFill>
                  <a:srgbClr val="404040"/>
                </a:solidFill>
                <a:latin typeface="Arial"/>
                <a:cs typeface="Arial"/>
              </a:rPr>
              <a:t>sell and you  want </a:t>
            </a:r>
            <a:r>
              <a:rPr sz="2400" dirty="0">
                <a:solidFill>
                  <a:srgbClr val="404040"/>
                </a:solidFill>
                <a:latin typeface="Arial"/>
                <a:cs typeface="Arial"/>
              </a:rPr>
              <a:t>to </a:t>
            </a:r>
            <a:r>
              <a:rPr sz="2400" spc="-5" dirty="0">
                <a:solidFill>
                  <a:srgbClr val="404040"/>
                </a:solidFill>
                <a:latin typeface="Arial"/>
                <a:cs typeface="Arial"/>
              </a:rPr>
              <a:t>predict how many </a:t>
            </a:r>
            <a:r>
              <a:rPr sz="2400" dirty="0">
                <a:solidFill>
                  <a:srgbClr val="404040"/>
                </a:solidFill>
                <a:latin typeface="Arial"/>
                <a:cs typeface="Arial"/>
              </a:rPr>
              <a:t>of </a:t>
            </a:r>
            <a:r>
              <a:rPr sz="2400" spc="-5" dirty="0">
                <a:solidFill>
                  <a:srgbClr val="404040"/>
                </a:solidFill>
                <a:latin typeface="Arial"/>
                <a:cs typeface="Arial"/>
              </a:rPr>
              <a:t>these </a:t>
            </a:r>
            <a:r>
              <a:rPr sz="2400" dirty="0">
                <a:solidFill>
                  <a:srgbClr val="404040"/>
                </a:solidFill>
                <a:latin typeface="Arial"/>
                <a:cs typeface="Arial"/>
              </a:rPr>
              <a:t>items </a:t>
            </a:r>
            <a:r>
              <a:rPr sz="2400" spc="-5" dirty="0">
                <a:solidFill>
                  <a:srgbClr val="404040"/>
                </a:solidFill>
                <a:latin typeface="Arial"/>
                <a:cs typeface="Arial"/>
              </a:rPr>
              <a:t>you sell within </a:t>
            </a:r>
            <a:r>
              <a:rPr sz="2400" dirty="0">
                <a:solidFill>
                  <a:srgbClr val="404040"/>
                </a:solidFill>
                <a:latin typeface="Arial"/>
                <a:cs typeface="Arial"/>
              </a:rPr>
              <a:t>the next </a:t>
            </a:r>
            <a:r>
              <a:rPr sz="2400" spc="-5" dirty="0">
                <a:solidFill>
                  <a:srgbClr val="404040"/>
                </a:solidFill>
                <a:latin typeface="Arial"/>
                <a:cs typeface="Arial"/>
              </a:rPr>
              <a:t>3  months.</a:t>
            </a:r>
            <a:endParaRPr sz="2400">
              <a:latin typeface="Arial"/>
              <a:cs typeface="Arial"/>
            </a:endParaRPr>
          </a:p>
          <a:p>
            <a:pPr marL="213360">
              <a:lnSpc>
                <a:spcPct val="100000"/>
              </a:lnSpc>
              <a:spcBef>
                <a:spcPts val="275"/>
              </a:spcBef>
            </a:pPr>
            <a:r>
              <a:rPr sz="2400" spc="-5" dirty="0">
                <a:solidFill>
                  <a:srgbClr val="00AFEF"/>
                </a:solidFill>
                <a:latin typeface="Arial"/>
                <a:cs typeface="Arial"/>
              </a:rPr>
              <a:t>[Regression </a:t>
            </a:r>
            <a:r>
              <a:rPr sz="2400" dirty="0">
                <a:solidFill>
                  <a:srgbClr val="00AFEF"/>
                </a:solidFill>
                <a:latin typeface="Arial"/>
                <a:cs typeface="Arial"/>
              </a:rPr>
              <a:t>– Predict </a:t>
            </a:r>
            <a:r>
              <a:rPr sz="2400" spc="-5" dirty="0">
                <a:solidFill>
                  <a:srgbClr val="00AFEF"/>
                </a:solidFill>
                <a:latin typeface="Arial"/>
                <a:cs typeface="Arial"/>
              </a:rPr>
              <a:t>a value</a:t>
            </a:r>
            <a:r>
              <a:rPr sz="2400" spc="35" dirty="0">
                <a:solidFill>
                  <a:srgbClr val="00AFEF"/>
                </a:solidFill>
                <a:latin typeface="Arial"/>
                <a:cs typeface="Arial"/>
              </a:rPr>
              <a:t> </a:t>
            </a:r>
            <a:r>
              <a:rPr sz="2400" spc="-5" dirty="0">
                <a:solidFill>
                  <a:srgbClr val="00AFEF"/>
                </a:solidFill>
                <a:latin typeface="Arial"/>
                <a:cs typeface="Arial"/>
              </a:rPr>
              <a:t>output]</a:t>
            </a:r>
            <a:endParaRPr sz="2400">
              <a:latin typeface="Arial"/>
              <a:cs typeface="Arial"/>
            </a:endParaRPr>
          </a:p>
          <a:p>
            <a:pPr>
              <a:lnSpc>
                <a:spcPct val="100000"/>
              </a:lnSpc>
              <a:spcBef>
                <a:spcPts val="40"/>
              </a:spcBef>
            </a:pPr>
            <a:endParaRPr sz="3300">
              <a:latin typeface="Times New Roman"/>
              <a:cs typeface="Times New Roman"/>
            </a:endParaRPr>
          </a:p>
          <a:p>
            <a:pPr marL="213360" marR="1115695">
              <a:lnSpc>
                <a:spcPts val="2590"/>
              </a:lnSpc>
            </a:pPr>
            <a:r>
              <a:rPr sz="2400" spc="-5" dirty="0">
                <a:solidFill>
                  <a:srgbClr val="404040"/>
                </a:solidFill>
                <a:latin typeface="Arial"/>
                <a:cs typeface="Arial"/>
              </a:rPr>
              <a:t>Problem </a:t>
            </a:r>
            <a:r>
              <a:rPr sz="2400" dirty="0">
                <a:solidFill>
                  <a:srgbClr val="404040"/>
                </a:solidFill>
                <a:latin typeface="Arial"/>
                <a:cs typeface="Arial"/>
              </a:rPr>
              <a:t>2: </a:t>
            </a:r>
            <a:r>
              <a:rPr sz="2400" spc="-75" dirty="0">
                <a:solidFill>
                  <a:srgbClr val="404040"/>
                </a:solidFill>
                <a:latin typeface="Arial"/>
                <a:cs typeface="Arial"/>
              </a:rPr>
              <a:t>You </a:t>
            </a:r>
            <a:r>
              <a:rPr sz="2400" spc="-5" dirty="0">
                <a:solidFill>
                  <a:srgbClr val="404040"/>
                </a:solidFill>
                <a:latin typeface="Arial"/>
                <a:cs typeface="Arial"/>
              </a:rPr>
              <a:t>have </a:t>
            </a:r>
            <a:r>
              <a:rPr sz="2400" dirty="0">
                <a:solidFill>
                  <a:srgbClr val="404040"/>
                </a:solidFill>
                <a:latin typeface="Arial"/>
                <a:cs typeface="Arial"/>
              </a:rPr>
              <a:t>many </a:t>
            </a:r>
            <a:r>
              <a:rPr sz="2400" spc="-5" dirty="0">
                <a:solidFill>
                  <a:srgbClr val="404040"/>
                </a:solidFill>
                <a:latin typeface="Arial"/>
                <a:cs typeface="Arial"/>
              </a:rPr>
              <a:t>customers. </a:t>
            </a:r>
            <a:r>
              <a:rPr sz="2400" dirty="0">
                <a:solidFill>
                  <a:srgbClr val="404040"/>
                </a:solidFill>
                <a:latin typeface="Arial"/>
                <a:cs typeface="Arial"/>
              </a:rPr>
              <a:t>For </a:t>
            </a:r>
            <a:r>
              <a:rPr sz="2400" spc="-5" dirty="0">
                <a:solidFill>
                  <a:srgbClr val="404040"/>
                </a:solidFill>
                <a:latin typeface="Arial"/>
                <a:cs typeface="Arial"/>
              </a:rPr>
              <a:t>each account, </a:t>
            </a:r>
            <a:r>
              <a:rPr sz="2400" dirty="0">
                <a:solidFill>
                  <a:srgbClr val="404040"/>
                </a:solidFill>
                <a:latin typeface="Arial"/>
                <a:cs typeface="Arial"/>
              </a:rPr>
              <a:t>decide  </a:t>
            </a:r>
            <a:r>
              <a:rPr sz="2400" spc="-5" dirty="0">
                <a:solidFill>
                  <a:srgbClr val="404040"/>
                </a:solidFill>
                <a:latin typeface="Arial"/>
                <a:cs typeface="Arial"/>
              </a:rPr>
              <a:t>whether or </a:t>
            </a:r>
            <a:r>
              <a:rPr sz="2400" dirty="0">
                <a:solidFill>
                  <a:srgbClr val="404040"/>
                </a:solidFill>
                <a:latin typeface="Arial"/>
                <a:cs typeface="Arial"/>
              </a:rPr>
              <a:t>not the </a:t>
            </a:r>
            <a:r>
              <a:rPr sz="2400" spc="-5" dirty="0">
                <a:solidFill>
                  <a:srgbClr val="404040"/>
                </a:solidFill>
                <a:latin typeface="Arial"/>
                <a:cs typeface="Arial"/>
              </a:rPr>
              <a:t>account has been hacked or</a:t>
            </a:r>
            <a:r>
              <a:rPr sz="2400" spc="100" dirty="0">
                <a:solidFill>
                  <a:srgbClr val="404040"/>
                </a:solidFill>
                <a:latin typeface="Arial"/>
                <a:cs typeface="Arial"/>
              </a:rPr>
              <a:t> </a:t>
            </a:r>
            <a:r>
              <a:rPr sz="2400" spc="-5" dirty="0">
                <a:solidFill>
                  <a:srgbClr val="404040"/>
                </a:solidFill>
                <a:latin typeface="Arial"/>
                <a:cs typeface="Arial"/>
              </a:rPr>
              <a:t>compromised.</a:t>
            </a:r>
            <a:endParaRPr sz="2400">
              <a:latin typeface="Arial"/>
              <a:cs typeface="Arial"/>
            </a:endParaRPr>
          </a:p>
          <a:p>
            <a:pPr marL="213360">
              <a:lnSpc>
                <a:spcPct val="100000"/>
              </a:lnSpc>
              <a:spcBef>
                <a:spcPts val="280"/>
              </a:spcBef>
            </a:pPr>
            <a:r>
              <a:rPr sz="2400" spc="-5" dirty="0">
                <a:solidFill>
                  <a:srgbClr val="00AFEF"/>
                </a:solidFill>
                <a:latin typeface="Arial"/>
                <a:cs typeface="Arial"/>
              </a:rPr>
              <a:t>[Classification </a:t>
            </a:r>
            <a:r>
              <a:rPr sz="2400" dirty="0">
                <a:solidFill>
                  <a:srgbClr val="00AFEF"/>
                </a:solidFill>
                <a:latin typeface="Arial"/>
                <a:cs typeface="Arial"/>
              </a:rPr>
              <a:t>– Predict </a:t>
            </a:r>
            <a:r>
              <a:rPr sz="2400" spc="-5" dirty="0">
                <a:solidFill>
                  <a:srgbClr val="00AFEF"/>
                </a:solidFill>
                <a:latin typeface="Arial"/>
                <a:cs typeface="Arial"/>
              </a:rPr>
              <a:t>a discrete/category value</a:t>
            </a:r>
            <a:r>
              <a:rPr sz="2400" spc="60" dirty="0">
                <a:solidFill>
                  <a:srgbClr val="00AFEF"/>
                </a:solidFill>
                <a:latin typeface="Arial"/>
                <a:cs typeface="Arial"/>
              </a:rPr>
              <a:t> </a:t>
            </a:r>
            <a:r>
              <a:rPr sz="2400" dirty="0">
                <a:solidFill>
                  <a:srgbClr val="00AFEF"/>
                </a:solidFill>
                <a:latin typeface="Arial"/>
                <a:cs typeface="Arial"/>
              </a:rPr>
              <a:t>output]</a:t>
            </a:r>
            <a:endParaRPr sz="2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6680200" cy="756920"/>
          </a:xfrm>
          <a:prstGeom prst="rect">
            <a:avLst/>
          </a:prstGeom>
        </p:spPr>
        <p:txBody>
          <a:bodyPr vert="horz" wrap="square" lIns="0" tIns="12700" rIns="0" bIns="0" rtlCol="0">
            <a:spAutoFit/>
          </a:bodyPr>
          <a:lstStyle/>
          <a:p>
            <a:pPr marL="12700">
              <a:lnSpc>
                <a:spcPct val="100000"/>
              </a:lnSpc>
              <a:spcBef>
                <a:spcPts val="100"/>
              </a:spcBef>
            </a:pPr>
            <a:r>
              <a:rPr spc="-50" dirty="0"/>
              <a:t>Unsupervised</a:t>
            </a:r>
            <a:r>
              <a:rPr spc="-130" dirty="0"/>
              <a:t> </a:t>
            </a:r>
            <a:r>
              <a:rPr spc="-45" dirty="0"/>
              <a:t>Learning</a:t>
            </a:r>
          </a:p>
        </p:txBody>
      </p:sp>
      <p:sp>
        <p:nvSpPr>
          <p:cNvPr id="3" name="object 3"/>
          <p:cNvSpPr txBox="1"/>
          <p:nvPr/>
        </p:nvSpPr>
        <p:spPr>
          <a:xfrm>
            <a:off x="1084580" y="1640016"/>
            <a:ext cx="7947025" cy="1337310"/>
          </a:xfrm>
          <a:prstGeom prst="rect">
            <a:avLst/>
          </a:prstGeom>
        </p:spPr>
        <p:txBody>
          <a:bodyPr vert="horz" wrap="square" lIns="0" tIns="241935" rIns="0" bIns="0" rtlCol="0">
            <a:spAutoFit/>
          </a:bodyPr>
          <a:lstStyle/>
          <a:p>
            <a:pPr marL="368300" indent="-355600">
              <a:lnSpc>
                <a:spcPct val="100000"/>
              </a:lnSpc>
              <a:spcBef>
                <a:spcPts val="1905"/>
              </a:spcBef>
              <a:buClr>
                <a:srgbClr val="5B9BD4"/>
              </a:buClr>
              <a:buChar char="•"/>
              <a:tabLst>
                <a:tab pos="368300" algn="l"/>
                <a:tab pos="368935" algn="l"/>
              </a:tabLst>
            </a:pPr>
            <a:r>
              <a:rPr sz="2800" dirty="0">
                <a:latin typeface="Arial"/>
                <a:cs typeface="Arial"/>
              </a:rPr>
              <a:t>No answers for the examples (unlabeled</a:t>
            </a:r>
            <a:r>
              <a:rPr sz="2800" spc="-5" dirty="0">
                <a:latin typeface="Arial"/>
                <a:cs typeface="Arial"/>
              </a:rPr>
              <a:t> </a:t>
            </a:r>
            <a:r>
              <a:rPr sz="2800" dirty="0">
                <a:latin typeface="Arial"/>
                <a:cs typeface="Arial"/>
              </a:rPr>
              <a:t>data)</a:t>
            </a:r>
            <a:endParaRPr sz="2800">
              <a:latin typeface="Arial"/>
              <a:cs typeface="Arial"/>
            </a:endParaRPr>
          </a:p>
          <a:p>
            <a:pPr marL="368300" indent="-355600">
              <a:lnSpc>
                <a:spcPct val="100000"/>
              </a:lnSpc>
              <a:spcBef>
                <a:spcPts val="1800"/>
              </a:spcBef>
              <a:buClr>
                <a:srgbClr val="5B9BD4"/>
              </a:buClr>
              <a:buChar char="•"/>
              <a:tabLst>
                <a:tab pos="368300" algn="l"/>
                <a:tab pos="368935" algn="l"/>
              </a:tabLst>
            </a:pPr>
            <a:r>
              <a:rPr sz="2800" dirty="0">
                <a:latin typeface="Arial"/>
                <a:cs typeface="Arial"/>
              </a:rPr>
              <a:t>Looks for patterns or structure in unlabeled</a:t>
            </a:r>
            <a:r>
              <a:rPr sz="2800" spc="-10" dirty="0">
                <a:latin typeface="Arial"/>
                <a:cs typeface="Arial"/>
              </a:rPr>
              <a:t> </a:t>
            </a:r>
            <a:r>
              <a:rPr sz="2800" dirty="0">
                <a:latin typeface="Arial"/>
                <a:cs typeface="Arial"/>
              </a:rPr>
              <a:t>data</a:t>
            </a:r>
            <a:endParaRPr sz="2800">
              <a:latin typeface="Arial"/>
              <a:cs typeface="Arial"/>
            </a:endParaRPr>
          </a:p>
        </p:txBody>
      </p:sp>
      <p:sp>
        <p:nvSpPr>
          <p:cNvPr id="4" name="object 4"/>
          <p:cNvSpPr/>
          <p:nvPr/>
        </p:nvSpPr>
        <p:spPr>
          <a:xfrm>
            <a:off x="6815328" y="3219450"/>
            <a:ext cx="3925824" cy="28986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67380" y="3203067"/>
            <a:ext cx="3866515" cy="1195705"/>
          </a:xfrm>
          <a:custGeom>
            <a:avLst/>
            <a:gdLst/>
            <a:ahLst/>
            <a:cxnLst/>
            <a:rect l="l" t="t" r="r" b="b"/>
            <a:pathLst>
              <a:path w="3866515" h="1195704">
                <a:moveTo>
                  <a:pt x="3667125" y="0"/>
                </a:moveTo>
                <a:lnTo>
                  <a:pt x="0" y="0"/>
                </a:lnTo>
                <a:lnTo>
                  <a:pt x="0" y="1195578"/>
                </a:lnTo>
                <a:lnTo>
                  <a:pt x="3667125" y="1195578"/>
                </a:lnTo>
                <a:lnTo>
                  <a:pt x="3712832" y="1190318"/>
                </a:lnTo>
                <a:lnTo>
                  <a:pt x="3754781" y="1175335"/>
                </a:lnTo>
                <a:lnTo>
                  <a:pt x="3791778" y="1151820"/>
                </a:lnTo>
                <a:lnTo>
                  <a:pt x="3822630" y="1120968"/>
                </a:lnTo>
                <a:lnTo>
                  <a:pt x="3846145" y="1083971"/>
                </a:lnTo>
                <a:lnTo>
                  <a:pt x="3861128" y="1042022"/>
                </a:lnTo>
                <a:lnTo>
                  <a:pt x="3866388" y="996315"/>
                </a:lnTo>
                <a:lnTo>
                  <a:pt x="3866388" y="199262"/>
                </a:lnTo>
                <a:lnTo>
                  <a:pt x="3861128" y="153555"/>
                </a:lnTo>
                <a:lnTo>
                  <a:pt x="3846145" y="111606"/>
                </a:lnTo>
                <a:lnTo>
                  <a:pt x="3822630" y="74609"/>
                </a:lnTo>
                <a:lnTo>
                  <a:pt x="3791778" y="43757"/>
                </a:lnTo>
                <a:lnTo>
                  <a:pt x="3754781" y="20242"/>
                </a:lnTo>
                <a:lnTo>
                  <a:pt x="3712832" y="5259"/>
                </a:lnTo>
                <a:lnTo>
                  <a:pt x="3667125" y="0"/>
                </a:lnTo>
                <a:close/>
              </a:path>
            </a:pathLst>
          </a:custGeom>
          <a:solidFill>
            <a:srgbClr val="FFE8CA">
              <a:alpha val="90194"/>
            </a:srgbClr>
          </a:solidFill>
        </p:spPr>
        <p:txBody>
          <a:bodyPr wrap="square" lIns="0" tIns="0" rIns="0" bIns="0" rtlCol="0"/>
          <a:lstStyle/>
          <a:p>
            <a:endParaRPr/>
          </a:p>
        </p:txBody>
      </p:sp>
      <p:sp>
        <p:nvSpPr>
          <p:cNvPr id="6" name="object 6"/>
          <p:cNvSpPr/>
          <p:nvPr/>
        </p:nvSpPr>
        <p:spPr>
          <a:xfrm>
            <a:off x="2667380" y="3203067"/>
            <a:ext cx="3866515" cy="1195705"/>
          </a:xfrm>
          <a:custGeom>
            <a:avLst/>
            <a:gdLst/>
            <a:ahLst/>
            <a:cxnLst/>
            <a:rect l="l" t="t" r="r" b="b"/>
            <a:pathLst>
              <a:path w="3866515" h="1195704">
                <a:moveTo>
                  <a:pt x="3866388" y="199262"/>
                </a:moveTo>
                <a:lnTo>
                  <a:pt x="3866388" y="996315"/>
                </a:lnTo>
                <a:lnTo>
                  <a:pt x="3861128" y="1042022"/>
                </a:lnTo>
                <a:lnTo>
                  <a:pt x="3846145" y="1083971"/>
                </a:lnTo>
                <a:lnTo>
                  <a:pt x="3822630" y="1120968"/>
                </a:lnTo>
                <a:lnTo>
                  <a:pt x="3791778" y="1151820"/>
                </a:lnTo>
                <a:lnTo>
                  <a:pt x="3754781" y="1175335"/>
                </a:lnTo>
                <a:lnTo>
                  <a:pt x="3712832" y="1190318"/>
                </a:lnTo>
                <a:lnTo>
                  <a:pt x="3667125" y="1195578"/>
                </a:lnTo>
                <a:lnTo>
                  <a:pt x="0" y="1195578"/>
                </a:lnTo>
                <a:lnTo>
                  <a:pt x="0" y="0"/>
                </a:lnTo>
                <a:lnTo>
                  <a:pt x="3667125" y="0"/>
                </a:lnTo>
                <a:lnTo>
                  <a:pt x="3712832" y="5259"/>
                </a:lnTo>
                <a:lnTo>
                  <a:pt x="3754781" y="20242"/>
                </a:lnTo>
                <a:lnTo>
                  <a:pt x="3791778" y="43757"/>
                </a:lnTo>
                <a:lnTo>
                  <a:pt x="3822630" y="74609"/>
                </a:lnTo>
                <a:lnTo>
                  <a:pt x="3846145" y="111606"/>
                </a:lnTo>
                <a:lnTo>
                  <a:pt x="3861128" y="153555"/>
                </a:lnTo>
                <a:lnTo>
                  <a:pt x="3866388" y="199262"/>
                </a:lnTo>
                <a:close/>
              </a:path>
            </a:pathLst>
          </a:custGeom>
          <a:ln w="16002">
            <a:solidFill>
              <a:srgbClr val="FFE8CA"/>
            </a:solidFill>
          </a:ln>
        </p:spPr>
        <p:txBody>
          <a:bodyPr wrap="square" lIns="0" tIns="0" rIns="0" bIns="0" rtlCol="0"/>
          <a:lstStyle/>
          <a:p>
            <a:endParaRPr/>
          </a:p>
        </p:txBody>
      </p:sp>
      <p:sp>
        <p:nvSpPr>
          <p:cNvPr id="7" name="object 7"/>
          <p:cNvSpPr txBox="1"/>
          <p:nvPr/>
        </p:nvSpPr>
        <p:spPr>
          <a:xfrm>
            <a:off x="2902457" y="3314192"/>
            <a:ext cx="3322320" cy="935990"/>
          </a:xfrm>
          <a:prstGeom prst="rect">
            <a:avLst/>
          </a:prstGeom>
        </p:spPr>
        <p:txBody>
          <a:bodyPr vert="horz" wrap="square" lIns="0" tIns="12700" rIns="0" bIns="0" rtlCol="0">
            <a:spAutoFit/>
          </a:bodyPr>
          <a:lstStyle/>
          <a:p>
            <a:pPr marL="184150" indent="-171450">
              <a:lnSpc>
                <a:spcPct val="100000"/>
              </a:lnSpc>
              <a:spcBef>
                <a:spcPts val="100"/>
              </a:spcBef>
              <a:buChar char="•"/>
              <a:tabLst>
                <a:tab pos="184150" algn="l"/>
              </a:tabLst>
            </a:pPr>
            <a:r>
              <a:rPr sz="1600" spc="-5" dirty="0">
                <a:latin typeface="Arial"/>
                <a:cs typeface="Arial"/>
              </a:rPr>
              <a:t>Find </a:t>
            </a:r>
            <a:r>
              <a:rPr sz="1600" dirty="0">
                <a:latin typeface="Arial"/>
                <a:cs typeface="Arial"/>
              </a:rPr>
              <a:t>clusters </a:t>
            </a:r>
            <a:r>
              <a:rPr sz="1600" spc="-5" dirty="0">
                <a:latin typeface="Arial"/>
                <a:cs typeface="Arial"/>
              </a:rPr>
              <a:t>or groupings </a:t>
            </a:r>
            <a:r>
              <a:rPr sz="1600" dirty="0">
                <a:latin typeface="Arial"/>
                <a:cs typeface="Arial"/>
              </a:rPr>
              <a:t>of</a:t>
            </a:r>
            <a:r>
              <a:rPr sz="1600" spc="-5" dirty="0">
                <a:latin typeface="Arial"/>
                <a:cs typeface="Arial"/>
              </a:rPr>
              <a:t> input</a:t>
            </a:r>
            <a:endParaRPr sz="1600">
              <a:latin typeface="Arial"/>
              <a:cs typeface="Arial"/>
            </a:endParaRPr>
          </a:p>
          <a:p>
            <a:pPr marL="184150" marR="5080" indent="-171450">
              <a:lnSpc>
                <a:spcPts val="1660"/>
              </a:lnSpc>
              <a:spcBef>
                <a:spcPts val="285"/>
              </a:spcBef>
              <a:buChar char="•"/>
              <a:tabLst>
                <a:tab pos="184150" algn="l"/>
              </a:tabLst>
            </a:pPr>
            <a:r>
              <a:rPr sz="1600" dirty="0">
                <a:latin typeface="Arial"/>
                <a:cs typeface="Arial"/>
              </a:rPr>
              <a:t>Examples: </a:t>
            </a:r>
            <a:r>
              <a:rPr sz="1600" spc="-5" dirty="0">
                <a:latin typeface="Arial"/>
                <a:cs typeface="Arial"/>
              </a:rPr>
              <a:t>Grouping people into  different categories, organize </a:t>
            </a:r>
            <a:r>
              <a:rPr sz="1600" dirty="0">
                <a:latin typeface="Arial"/>
                <a:cs typeface="Arial"/>
              </a:rPr>
              <a:t>large  </a:t>
            </a:r>
            <a:r>
              <a:rPr sz="1600" spc="-5" dirty="0">
                <a:latin typeface="Arial"/>
                <a:cs typeface="Arial"/>
              </a:rPr>
              <a:t>computer </a:t>
            </a:r>
            <a:r>
              <a:rPr sz="1600" dirty="0">
                <a:latin typeface="Arial"/>
                <a:cs typeface="Arial"/>
              </a:rPr>
              <a:t>clusters</a:t>
            </a:r>
            <a:endParaRPr sz="1600">
              <a:latin typeface="Arial"/>
              <a:cs typeface="Arial"/>
            </a:endParaRPr>
          </a:p>
        </p:txBody>
      </p:sp>
      <p:sp>
        <p:nvSpPr>
          <p:cNvPr id="8" name="object 8"/>
          <p:cNvSpPr/>
          <p:nvPr/>
        </p:nvSpPr>
        <p:spPr>
          <a:xfrm>
            <a:off x="492633" y="3053714"/>
            <a:ext cx="2174875" cy="1495425"/>
          </a:xfrm>
          <a:custGeom>
            <a:avLst/>
            <a:gdLst/>
            <a:ahLst/>
            <a:cxnLst/>
            <a:rect l="l" t="t" r="r" b="b"/>
            <a:pathLst>
              <a:path w="2174875" h="1495425">
                <a:moveTo>
                  <a:pt x="192557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1925574" y="1495044"/>
                </a:lnTo>
                <a:lnTo>
                  <a:pt x="1970377" y="1491031"/>
                </a:lnTo>
                <a:lnTo>
                  <a:pt x="2012540" y="1479461"/>
                </a:lnTo>
                <a:lnTo>
                  <a:pt x="2051360" y="1461036"/>
                </a:lnTo>
                <a:lnTo>
                  <a:pt x="2086135" y="1436458"/>
                </a:lnTo>
                <a:lnTo>
                  <a:pt x="2116162" y="1406431"/>
                </a:lnTo>
                <a:lnTo>
                  <a:pt x="2140740" y="1371656"/>
                </a:lnTo>
                <a:lnTo>
                  <a:pt x="2159165" y="1332836"/>
                </a:lnTo>
                <a:lnTo>
                  <a:pt x="2170735" y="1290673"/>
                </a:lnTo>
                <a:lnTo>
                  <a:pt x="2174748" y="1245870"/>
                </a:lnTo>
                <a:lnTo>
                  <a:pt x="2174748" y="249174"/>
                </a:lnTo>
                <a:lnTo>
                  <a:pt x="2170735" y="204370"/>
                </a:lnTo>
                <a:lnTo>
                  <a:pt x="2159165" y="162207"/>
                </a:lnTo>
                <a:lnTo>
                  <a:pt x="2140740" y="123387"/>
                </a:lnTo>
                <a:lnTo>
                  <a:pt x="2116162" y="88612"/>
                </a:lnTo>
                <a:lnTo>
                  <a:pt x="2086135" y="58585"/>
                </a:lnTo>
                <a:lnTo>
                  <a:pt x="2051360" y="34007"/>
                </a:lnTo>
                <a:lnTo>
                  <a:pt x="2012540" y="15582"/>
                </a:lnTo>
                <a:lnTo>
                  <a:pt x="1970377" y="4012"/>
                </a:lnTo>
                <a:lnTo>
                  <a:pt x="1925574" y="0"/>
                </a:lnTo>
                <a:close/>
              </a:path>
            </a:pathLst>
          </a:custGeom>
          <a:solidFill>
            <a:srgbClr val="FFC000"/>
          </a:solidFill>
        </p:spPr>
        <p:txBody>
          <a:bodyPr wrap="square" lIns="0" tIns="0" rIns="0" bIns="0" rtlCol="0"/>
          <a:lstStyle/>
          <a:p>
            <a:endParaRPr/>
          </a:p>
        </p:txBody>
      </p:sp>
      <p:sp>
        <p:nvSpPr>
          <p:cNvPr id="9" name="object 9"/>
          <p:cNvSpPr/>
          <p:nvPr/>
        </p:nvSpPr>
        <p:spPr>
          <a:xfrm>
            <a:off x="492633" y="3053714"/>
            <a:ext cx="2174875" cy="1495425"/>
          </a:xfrm>
          <a:custGeom>
            <a:avLst/>
            <a:gdLst/>
            <a:ahLst/>
            <a:cxnLst/>
            <a:rect l="l" t="t" r="r" b="b"/>
            <a:pathLst>
              <a:path w="2174875" h="1495425">
                <a:moveTo>
                  <a:pt x="0" y="249174"/>
                </a:moveTo>
                <a:lnTo>
                  <a:pt x="4014" y="204370"/>
                </a:lnTo>
                <a:lnTo>
                  <a:pt x="15588" y="162207"/>
                </a:lnTo>
                <a:lnTo>
                  <a:pt x="34019" y="123387"/>
                </a:lnTo>
                <a:lnTo>
                  <a:pt x="58601" y="88612"/>
                </a:lnTo>
                <a:lnTo>
                  <a:pt x="88633" y="58585"/>
                </a:lnTo>
                <a:lnTo>
                  <a:pt x="123410" y="34007"/>
                </a:lnTo>
                <a:lnTo>
                  <a:pt x="162228" y="15582"/>
                </a:lnTo>
                <a:lnTo>
                  <a:pt x="204384" y="4012"/>
                </a:lnTo>
                <a:lnTo>
                  <a:pt x="249173" y="0"/>
                </a:lnTo>
                <a:lnTo>
                  <a:pt x="1925574" y="0"/>
                </a:lnTo>
                <a:lnTo>
                  <a:pt x="1970377" y="4012"/>
                </a:lnTo>
                <a:lnTo>
                  <a:pt x="2012540" y="15582"/>
                </a:lnTo>
                <a:lnTo>
                  <a:pt x="2051360" y="34007"/>
                </a:lnTo>
                <a:lnTo>
                  <a:pt x="2086135" y="58585"/>
                </a:lnTo>
                <a:lnTo>
                  <a:pt x="2116162" y="88612"/>
                </a:lnTo>
                <a:lnTo>
                  <a:pt x="2140740" y="123387"/>
                </a:lnTo>
                <a:lnTo>
                  <a:pt x="2159165" y="162207"/>
                </a:lnTo>
                <a:lnTo>
                  <a:pt x="2170735" y="204370"/>
                </a:lnTo>
                <a:lnTo>
                  <a:pt x="2174748" y="249174"/>
                </a:lnTo>
                <a:lnTo>
                  <a:pt x="2174748" y="1245870"/>
                </a:lnTo>
                <a:lnTo>
                  <a:pt x="2170735" y="1290673"/>
                </a:lnTo>
                <a:lnTo>
                  <a:pt x="2159165" y="1332836"/>
                </a:lnTo>
                <a:lnTo>
                  <a:pt x="2140740" y="1371656"/>
                </a:lnTo>
                <a:lnTo>
                  <a:pt x="2116162" y="1406431"/>
                </a:lnTo>
                <a:lnTo>
                  <a:pt x="2086135" y="1436458"/>
                </a:lnTo>
                <a:lnTo>
                  <a:pt x="2051360" y="1461036"/>
                </a:lnTo>
                <a:lnTo>
                  <a:pt x="2012540" y="1479461"/>
                </a:lnTo>
                <a:lnTo>
                  <a:pt x="1970377" y="1491031"/>
                </a:lnTo>
                <a:lnTo>
                  <a:pt x="1925574" y="1495044"/>
                </a:lnTo>
                <a:lnTo>
                  <a:pt x="249173" y="1495044"/>
                </a:lnTo>
                <a:lnTo>
                  <a:pt x="204384" y="1491031"/>
                </a:lnTo>
                <a:lnTo>
                  <a:pt x="162228" y="1479461"/>
                </a:lnTo>
                <a:lnTo>
                  <a:pt x="123410" y="1461036"/>
                </a:lnTo>
                <a:lnTo>
                  <a:pt x="88633" y="1436458"/>
                </a:lnTo>
                <a:lnTo>
                  <a:pt x="58601" y="1406431"/>
                </a:lnTo>
                <a:lnTo>
                  <a:pt x="34019" y="1371656"/>
                </a:lnTo>
                <a:lnTo>
                  <a:pt x="15588" y="1332836"/>
                </a:lnTo>
                <a:lnTo>
                  <a:pt x="4014" y="1290673"/>
                </a:lnTo>
                <a:lnTo>
                  <a:pt x="0" y="1245870"/>
                </a:lnTo>
                <a:lnTo>
                  <a:pt x="0" y="249174"/>
                </a:lnTo>
                <a:close/>
              </a:path>
            </a:pathLst>
          </a:custGeom>
          <a:ln w="16002">
            <a:solidFill>
              <a:srgbClr val="FFFFFF"/>
            </a:solidFill>
          </a:ln>
        </p:spPr>
        <p:txBody>
          <a:bodyPr wrap="square" lIns="0" tIns="0" rIns="0" bIns="0" rtlCol="0"/>
          <a:lstStyle/>
          <a:p>
            <a:endParaRPr/>
          </a:p>
        </p:txBody>
      </p:sp>
      <p:sp>
        <p:nvSpPr>
          <p:cNvPr id="10" name="object 10"/>
          <p:cNvSpPr txBox="1"/>
          <p:nvPr/>
        </p:nvSpPr>
        <p:spPr>
          <a:xfrm>
            <a:off x="1001775" y="3629405"/>
            <a:ext cx="115633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1F5F"/>
                </a:solidFill>
                <a:latin typeface="Arial"/>
                <a:cs typeface="Arial"/>
              </a:rPr>
              <a:t>Clustering</a:t>
            </a:r>
            <a:endParaRPr sz="1800">
              <a:latin typeface="Arial"/>
              <a:cs typeface="Arial"/>
            </a:endParaRPr>
          </a:p>
        </p:txBody>
      </p:sp>
      <p:sp>
        <p:nvSpPr>
          <p:cNvPr id="11" name="object 11"/>
          <p:cNvSpPr/>
          <p:nvPr/>
        </p:nvSpPr>
        <p:spPr>
          <a:xfrm>
            <a:off x="2667380" y="4772786"/>
            <a:ext cx="3866515" cy="1196340"/>
          </a:xfrm>
          <a:custGeom>
            <a:avLst/>
            <a:gdLst/>
            <a:ahLst/>
            <a:cxnLst/>
            <a:rect l="l" t="t" r="r" b="b"/>
            <a:pathLst>
              <a:path w="3866515" h="1196339">
                <a:moveTo>
                  <a:pt x="3666998" y="0"/>
                </a:moveTo>
                <a:lnTo>
                  <a:pt x="0" y="0"/>
                </a:lnTo>
                <a:lnTo>
                  <a:pt x="0" y="1196340"/>
                </a:lnTo>
                <a:lnTo>
                  <a:pt x="3666998" y="1196340"/>
                </a:lnTo>
                <a:lnTo>
                  <a:pt x="3712712" y="1191074"/>
                </a:lnTo>
                <a:lnTo>
                  <a:pt x="3754679" y="1176074"/>
                </a:lnTo>
                <a:lnTo>
                  <a:pt x="3791701" y="1152536"/>
                </a:lnTo>
                <a:lnTo>
                  <a:pt x="3822580" y="1121658"/>
                </a:lnTo>
                <a:lnTo>
                  <a:pt x="3846119" y="1084637"/>
                </a:lnTo>
                <a:lnTo>
                  <a:pt x="3861121" y="1042668"/>
                </a:lnTo>
                <a:lnTo>
                  <a:pt x="3866388" y="996950"/>
                </a:lnTo>
                <a:lnTo>
                  <a:pt x="3866388" y="199389"/>
                </a:lnTo>
                <a:lnTo>
                  <a:pt x="3861121" y="153675"/>
                </a:lnTo>
                <a:lnTo>
                  <a:pt x="3846119" y="111708"/>
                </a:lnTo>
                <a:lnTo>
                  <a:pt x="3822580" y="74686"/>
                </a:lnTo>
                <a:lnTo>
                  <a:pt x="3791701" y="43807"/>
                </a:lnTo>
                <a:lnTo>
                  <a:pt x="3754679" y="20268"/>
                </a:lnTo>
                <a:lnTo>
                  <a:pt x="3712712" y="5266"/>
                </a:lnTo>
                <a:lnTo>
                  <a:pt x="3666998" y="0"/>
                </a:lnTo>
                <a:close/>
              </a:path>
            </a:pathLst>
          </a:custGeom>
          <a:solidFill>
            <a:srgbClr val="CFD4EA">
              <a:alpha val="90194"/>
            </a:srgbClr>
          </a:solidFill>
        </p:spPr>
        <p:txBody>
          <a:bodyPr wrap="square" lIns="0" tIns="0" rIns="0" bIns="0" rtlCol="0"/>
          <a:lstStyle/>
          <a:p>
            <a:endParaRPr/>
          </a:p>
        </p:txBody>
      </p:sp>
      <p:sp>
        <p:nvSpPr>
          <p:cNvPr id="12" name="object 12"/>
          <p:cNvSpPr/>
          <p:nvPr/>
        </p:nvSpPr>
        <p:spPr>
          <a:xfrm>
            <a:off x="2667380" y="4772786"/>
            <a:ext cx="3866515" cy="1196340"/>
          </a:xfrm>
          <a:custGeom>
            <a:avLst/>
            <a:gdLst/>
            <a:ahLst/>
            <a:cxnLst/>
            <a:rect l="l" t="t" r="r" b="b"/>
            <a:pathLst>
              <a:path w="3866515" h="1196339">
                <a:moveTo>
                  <a:pt x="3866388" y="199389"/>
                </a:moveTo>
                <a:lnTo>
                  <a:pt x="3866388" y="996950"/>
                </a:lnTo>
                <a:lnTo>
                  <a:pt x="3861121" y="1042668"/>
                </a:lnTo>
                <a:lnTo>
                  <a:pt x="3846119" y="1084637"/>
                </a:lnTo>
                <a:lnTo>
                  <a:pt x="3822580" y="1121658"/>
                </a:lnTo>
                <a:lnTo>
                  <a:pt x="3791701" y="1152536"/>
                </a:lnTo>
                <a:lnTo>
                  <a:pt x="3754679" y="1176074"/>
                </a:lnTo>
                <a:lnTo>
                  <a:pt x="3712712" y="1191074"/>
                </a:lnTo>
                <a:lnTo>
                  <a:pt x="3666998" y="1196340"/>
                </a:lnTo>
                <a:lnTo>
                  <a:pt x="0" y="1196340"/>
                </a:lnTo>
                <a:lnTo>
                  <a:pt x="0" y="0"/>
                </a:lnTo>
                <a:lnTo>
                  <a:pt x="3666998" y="0"/>
                </a:lnTo>
                <a:lnTo>
                  <a:pt x="3712712" y="5266"/>
                </a:lnTo>
                <a:lnTo>
                  <a:pt x="3754679" y="20268"/>
                </a:lnTo>
                <a:lnTo>
                  <a:pt x="3791701" y="43807"/>
                </a:lnTo>
                <a:lnTo>
                  <a:pt x="3822580" y="74686"/>
                </a:lnTo>
                <a:lnTo>
                  <a:pt x="3846119" y="111708"/>
                </a:lnTo>
                <a:lnTo>
                  <a:pt x="3861121" y="153675"/>
                </a:lnTo>
                <a:lnTo>
                  <a:pt x="3866388" y="199389"/>
                </a:lnTo>
                <a:close/>
              </a:path>
            </a:pathLst>
          </a:custGeom>
          <a:ln w="16002">
            <a:solidFill>
              <a:srgbClr val="CFD4EA"/>
            </a:solidFill>
          </a:ln>
        </p:spPr>
        <p:txBody>
          <a:bodyPr wrap="square" lIns="0" tIns="0" rIns="0" bIns="0" rtlCol="0"/>
          <a:lstStyle/>
          <a:p>
            <a:endParaRPr/>
          </a:p>
        </p:txBody>
      </p:sp>
      <p:sp>
        <p:nvSpPr>
          <p:cNvPr id="13" name="object 13"/>
          <p:cNvSpPr txBox="1"/>
          <p:nvPr/>
        </p:nvSpPr>
        <p:spPr>
          <a:xfrm>
            <a:off x="2902457" y="4989322"/>
            <a:ext cx="2936875" cy="725805"/>
          </a:xfrm>
          <a:prstGeom prst="rect">
            <a:avLst/>
          </a:prstGeom>
        </p:spPr>
        <p:txBody>
          <a:bodyPr vert="horz" wrap="square" lIns="0" tIns="12700" rIns="0" bIns="0" rtlCol="0">
            <a:spAutoFit/>
          </a:bodyPr>
          <a:lstStyle/>
          <a:p>
            <a:pPr marL="184150" indent="-171450">
              <a:lnSpc>
                <a:spcPct val="100000"/>
              </a:lnSpc>
              <a:spcBef>
                <a:spcPts val="100"/>
              </a:spcBef>
              <a:buChar char="•"/>
              <a:tabLst>
                <a:tab pos="184150" algn="l"/>
              </a:tabLst>
            </a:pPr>
            <a:r>
              <a:rPr sz="1600" spc="-5" dirty="0">
                <a:latin typeface="Arial"/>
                <a:cs typeface="Arial"/>
              </a:rPr>
              <a:t>Finding association</a:t>
            </a:r>
            <a:r>
              <a:rPr sz="1600" spc="5" dirty="0">
                <a:latin typeface="Arial"/>
                <a:cs typeface="Arial"/>
              </a:rPr>
              <a:t> </a:t>
            </a:r>
            <a:r>
              <a:rPr sz="1600" spc="-5" dirty="0">
                <a:latin typeface="Arial"/>
                <a:cs typeface="Arial"/>
              </a:rPr>
              <a:t>rules</a:t>
            </a:r>
            <a:endParaRPr sz="1600">
              <a:latin typeface="Arial"/>
              <a:cs typeface="Arial"/>
            </a:endParaRPr>
          </a:p>
          <a:p>
            <a:pPr marL="184150" marR="5080" indent="-171450">
              <a:lnSpc>
                <a:spcPts val="1660"/>
              </a:lnSpc>
              <a:spcBef>
                <a:spcPts val="285"/>
              </a:spcBef>
              <a:buChar char="•"/>
              <a:tabLst>
                <a:tab pos="184150" algn="l"/>
              </a:tabLst>
            </a:pPr>
            <a:r>
              <a:rPr sz="1600" dirty="0">
                <a:latin typeface="Arial"/>
                <a:cs typeface="Arial"/>
              </a:rPr>
              <a:t>Examples: </a:t>
            </a:r>
            <a:r>
              <a:rPr sz="1600" spc="-15" dirty="0">
                <a:latin typeface="Arial"/>
                <a:cs typeface="Arial"/>
              </a:rPr>
              <a:t>Web </a:t>
            </a:r>
            <a:r>
              <a:rPr sz="1600" spc="-5" dirty="0">
                <a:latin typeface="Arial"/>
                <a:cs typeface="Arial"/>
              </a:rPr>
              <a:t>usage</a:t>
            </a:r>
            <a:r>
              <a:rPr sz="1600" spc="-35" dirty="0">
                <a:latin typeface="Arial"/>
                <a:cs typeface="Arial"/>
              </a:rPr>
              <a:t> </a:t>
            </a:r>
            <a:r>
              <a:rPr sz="1600" spc="-5" dirty="0">
                <a:latin typeface="Arial"/>
                <a:cs typeface="Arial"/>
              </a:rPr>
              <a:t>mining,  </a:t>
            </a:r>
            <a:r>
              <a:rPr sz="1600" dirty="0">
                <a:latin typeface="Arial"/>
                <a:cs typeface="Arial"/>
              </a:rPr>
              <a:t>market </a:t>
            </a:r>
            <a:r>
              <a:rPr sz="1600" spc="-5" dirty="0">
                <a:latin typeface="Arial"/>
                <a:cs typeface="Arial"/>
              </a:rPr>
              <a:t>basket</a:t>
            </a:r>
            <a:r>
              <a:rPr sz="1600" spc="-20" dirty="0">
                <a:latin typeface="Arial"/>
                <a:cs typeface="Arial"/>
              </a:rPr>
              <a:t> </a:t>
            </a:r>
            <a:r>
              <a:rPr sz="1600" dirty="0">
                <a:latin typeface="Arial"/>
                <a:cs typeface="Arial"/>
              </a:rPr>
              <a:t>analysis</a:t>
            </a:r>
            <a:endParaRPr sz="1600">
              <a:latin typeface="Arial"/>
              <a:cs typeface="Arial"/>
            </a:endParaRPr>
          </a:p>
        </p:txBody>
      </p:sp>
      <p:sp>
        <p:nvSpPr>
          <p:cNvPr id="14" name="object 14"/>
          <p:cNvSpPr/>
          <p:nvPr/>
        </p:nvSpPr>
        <p:spPr>
          <a:xfrm>
            <a:off x="492633" y="4623434"/>
            <a:ext cx="2174875" cy="1495425"/>
          </a:xfrm>
          <a:custGeom>
            <a:avLst/>
            <a:gdLst/>
            <a:ahLst/>
            <a:cxnLst/>
            <a:rect l="l" t="t" r="r" b="b"/>
            <a:pathLst>
              <a:path w="2174875" h="1495425">
                <a:moveTo>
                  <a:pt x="192557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3"/>
                </a:lnTo>
                <a:lnTo>
                  <a:pt x="0" y="1245870"/>
                </a:lnTo>
                <a:lnTo>
                  <a:pt x="4014" y="1290659"/>
                </a:lnTo>
                <a:lnTo>
                  <a:pt x="15588" y="1332815"/>
                </a:lnTo>
                <a:lnTo>
                  <a:pt x="34019" y="1371633"/>
                </a:lnTo>
                <a:lnTo>
                  <a:pt x="58601" y="1406410"/>
                </a:lnTo>
                <a:lnTo>
                  <a:pt x="88633" y="1436442"/>
                </a:lnTo>
                <a:lnTo>
                  <a:pt x="123410" y="1461024"/>
                </a:lnTo>
                <a:lnTo>
                  <a:pt x="162228" y="1479455"/>
                </a:lnTo>
                <a:lnTo>
                  <a:pt x="204384" y="1491029"/>
                </a:lnTo>
                <a:lnTo>
                  <a:pt x="249173" y="1495044"/>
                </a:lnTo>
                <a:lnTo>
                  <a:pt x="1925574" y="1495044"/>
                </a:lnTo>
                <a:lnTo>
                  <a:pt x="1970377" y="1491029"/>
                </a:lnTo>
                <a:lnTo>
                  <a:pt x="2012540" y="1479455"/>
                </a:lnTo>
                <a:lnTo>
                  <a:pt x="2051360" y="1461024"/>
                </a:lnTo>
                <a:lnTo>
                  <a:pt x="2086135" y="1436442"/>
                </a:lnTo>
                <a:lnTo>
                  <a:pt x="2116162" y="1406410"/>
                </a:lnTo>
                <a:lnTo>
                  <a:pt x="2140740" y="1371633"/>
                </a:lnTo>
                <a:lnTo>
                  <a:pt x="2159165" y="1332815"/>
                </a:lnTo>
                <a:lnTo>
                  <a:pt x="2170735" y="1290659"/>
                </a:lnTo>
                <a:lnTo>
                  <a:pt x="2174748" y="1245870"/>
                </a:lnTo>
                <a:lnTo>
                  <a:pt x="2174748" y="249173"/>
                </a:lnTo>
                <a:lnTo>
                  <a:pt x="2170735" y="204370"/>
                </a:lnTo>
                <a:lnTo>
                  <a:pt x="2159165" y="162207"/>
                </a:lnTo>
                <a:lnTo>
                  <a:pt x="2140740" y="123387"/>
                </a:lnTo>
                <a:lnTo>
                  <a:pt x="2116162" y="88612"/>
                </a:lnTo>
                <a:lnTo>
                  <a:pt x="2086135" y="58585"/>
                </a:lnTo>
                <a:lnTo>
                  <a:pt x="2051360" y="34007"/>
                </a:lnTo>
                <a:lnTo>
                  <a:pt x="2012540" y="15582"/>
                </a:lnTo>
                <a:lnTo>
                  <a:pt x="1970377" y="4012"/>
                </a:lnTo>
                <a:lnTo>
                  <a:pt x="1925574" y="0"/>
                </a:lnTo>
                <a:close/>
              </a:path>
            </a:pathLst>
          </a:custGeom>
          <a:solidFill>
            <a:srgbClr val="4471C4"/>
          </a:solidFill>
        </p:spPr>
        <p:txBody>
          <a:bodyPr wrap="square" lIns="0" tIns="0" rIns="0" bIns="0" rtlCol="0"/>
          <a:lstStyle/>
          <a:p>
            <a:endParaRPr/>
          </a:p>
        </p:txBody>
      </p:sp>
      <p:sp>
        <p:nvSpPr>
          <p:cNvPr id="15" name="object 15"/>
          <p:cNvSpPr/>
          <p:nvPr/>
        </p:nvSpPr>
        <p:spPr>
          <a:xfrm>
            <a:off x="492633" y="4623434"/>
            <a:ext cx="2174875" cy="1495425"/>
          </a:xfrm>
          <a:custGeom>
            <a:avLst/>
            <a:gdLst/>
            <a:ahLst/>
            <a:cxnLst/>
            <a:rect l="l" t="t" r="r" b="b"/>
            <a:pathLst>
              <a:path w="2174875" h="1495425">
                <a:moveTo>
                  <a:pt x="0" y="249173"/>
                </a:moveTo>
                <a:lnTo>
                  <a:pt x="4014" y="204370"/>
                </a:lnTo>
                <a:lnTo>
                  <a:pt x="15588" y="162207"/>
                </a:lnTo>
                <a:lnTo>
                  <a:pt x="34019" y="123387"/>
                </a:lnTo>
                <a:lnTo>
                  <a:pt x="58601" y="88612"/>
                </a:lnTo>
                <a:lnTo>
                  <a:pt x="88633" y="58585"/>
                </a:lnTo>
                <a:lnTo>
                  <a:pt x="123410" y="34007"/>
                </a:lnTo>
                <a:lnTo>
                  <a:pt x="162228" y="15582"/>
                </a:lnTo>
                <a:lnTo>
                  <a:pt x="204384" y="4012"/>
                </a:lnTo>
                <a:lnTo>
                  <a:pt x="249173" y="0"/>
                </a:lnTo>
                <a:lnTo>
                  <a:pt x="1925574" y="0"/>
                </a:lnTo>
                <a:lnTo>
                  <a:pt x="1970377" y="4012"/>
                </a:lnTo>
                <a:lnTo>
                  <a:pt x="2012540" y="15582"/>
                </a:lnTo>
                <a:lnTo>
                  <a:pt x="2051360" y="34007"/>
                </a:lnTo>
                <a:lnTo>
                  <a:pt x="2086135" y="58585"/>
                </a:lnTo>
                <a:lnTo>
                  <a:pt x="2116162" y="88612"/>
                </a:lnTo>
                <a:lnTo>
                  <a:pt x="2140740" y="123387"/>
                </a:lnTo>
                <a:lnTo>
                  <a:pt x="2159165" y="162207"/>
                </a:lnTo>
                <a:lnTo>
                  <a:pt x="2170735" y="204370"/>
                </a:lnTo>
                <a:lnTo>
                  <a:pt x="2174748" y="249173"/>
                </a:lnTo>
                <a:lnTo>
                  <a:pt x="2174748" y="1245870"/>
                </a:lnTo>
                <a:lnTo>
                  <a:pt x="2170735" y="1290659"/>
                </a:lnTo>
                <a:lnTo>
                  <a:pt x="2159165" y="1332815"/>
                </a:lnTo>
                <a:lnTo>
                  <a:pt x="2140740" y="1371633"/>
                </a:lnTo>
                <a:lnTo>
                  <a:pt x="2116162" y="1406410"/>
                </a:lnTo>
                <a:lnTo>
                  <a:pt x="2086135" y="1436442"/>
                </a:lnTo>
                <a:lnTo>
                  <a:pt x="2051360" y="1461024"/>
                </a:lnTo>
                <a:lnTo>
                  <a:pt x="2012540" y="1479455"/>
                </a:lnTo>
                <a:lnTo>
                  <a:pt x="1970377" y="1491029"/>
                </a:lnTo>
                <a:lnTo>
                  <a:pt x="1925574" y="1495044"/>
                </a:lnTo>
                <a:lnTo>
                  <a:pt x="249173" y="1495044"/>
                </a:lnTo>
                <a:lnTo>
                  <a:pt x="204384" y="1491029"/>
                </a:lnTo>
                <a:lnTo>
                  <a:pt x="162228" y="1479455"/>
                </a:lnTo>
                <a:lnTo>
                  <a:pt x="123410" y="1461024"/>
                </a:lnTo>
                <a:lnTo>
                  <a:pt x="88633" y="1436442"/>
                </a:lnTo>
                <a:lnTo>
                  <a:pt x="58601" y="1406410"/>
                </a:lnTo>
                <a:lnTo>
                  <a:pt x="34019" y="1371633"/>
                </a:lnTo>
                <a:lnTo>
                  <a:pt x="15588" y="1332815"/>
                </a:lnTo>
                <a:lnTo>
                  <a:pt x="4014" y="1290659"/>
                </a:lnTo>
                <a:lnTo>
                  <a:pt x="0" y="1245870"/>
                </a:lnTo>
                <a:lnTo>
                  <a:pt x="0" y="249173"/>
                </a:lnTo>
                <a:close/>
              </a:path>
            </a:pathLst>
          </a:custGeom>
          <a:ln w="16002">
            <a:solidFill>
              <a:srgbClr val="FFFFFF"/>
            </a:solidFill>
          </a:ln>
        </p:spPr>
        <p:txBody>
          <a:bodyPr wrap="square" lIns="0" tIns="0" rIns="0" bIns="0" rtlCol="0"/>
          <a:lstStyle/>
          <a:p>
            <a:endParaRPr/>
          </a:p>
        </p:txBody>
      </p:sp>
      <p:sp>
        <p:nvSpPr>
          <p:cNvPr id="16" name="object 16"/>
          <p:cNvSpPr txBox="1"/>
          <p:nvPr/>
        </p:nvSpPr>
        <p:spPr>
          <a:xfrm>
            <a:off x="919480" y="5081270"/>
            <a:ext cx="1321435" cy="535940"/>
          </a:xfrm>
          <a:prstGeom prst="rect">
            <a:avLst/>
          </a:prstGeom>
        </p:spPr>
        <p:txBody>
          <a:bodyPr vert="horz" wrap="square" lIns="0" tIns="52069" rIns="0" bIns="0" rtlCol="0">
            <a:spAutoFit/>
          </a:bodyPr>
          <a:lstStyle/>
          <a:p>
            <a:pPr marL="12700" marR="5080" indent="165100">
              <a:lnSpc>
                <a:spcPts val="1860"/>
              </a:lnSpc>
              <a:spcBef>
                <a:spcPts val="409"/>
              </a:spcBef>
            </a:pPr>
            <a:r>
              <a:rPr sz="1800" b="1" dirty="0">
                <a:solidFill>
                  <a:srgbClr val="001F5F"/>
                </a:solidFill>
                <a:latin typeface="Arial"/>
                <a:cs typeface="Arial"/>
              </a:rPr>
              <a:t>Learning  Association</a:t>
            </a:r>
            <a:endParaRPr sz="18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FD58-39C5-224D-851C-5B535BFA197B}"/>
              </a:ext>
            </a:extLst>
          </p:cNvPr>
          <p:cNvSpPr>
            <a:spLocks noGrp="1"/>
          </p:cNvSpPr>
          <p:nvPr>
            <p:ph type="title"/>
          </p:nvPr>
        </p:nvSpPr>
        <p:spPr/>
        <p:txBody>
          <a:bodyPr/>
          <a:lstStyle/>
          <a:p>
            <a:r>
              <a:rPr lang="en-US" dirty="0"/>
              <a:t>AI vs ML vs Deep Learning</a:t>
            </a:r>
          </a:p>
        </p:txBody>
      </p:sp>
      <p:graphicFrame>
        <p:nvGraphicFramePr>
          <p:cNvPr id="4" name="Content Placeholder 3">
            <a:extLst>
              <a:ext uri="{FF2B5EF4-FFF2-40B4-BE49-F238E27FC236}">
                <a16:creationId xmlns:a16="http://schemas.microsoft.com/office/drawing/2014/main" id="{5E1E6F61-42BD-4B4F-8A0A-DC4A71EBAB67}"/>
              </a:ext>
            </a:extLst>
          </p:cNvPr>
          <p:cNvGraphicFramePr>
            <a:graphicFrameLocks noGrp="1"/>
          </p:cNvGraphicFramePr>
          <p:nvPr>
            <p:ph idx="1"/>
            <p:extLst>
              <p:ext uri="{D42A27DB-BD31-4B8C-83A1-F6EECF244321}">
                <p14:modId xmlns:p14="http://schemas.microsoft.com/office/powerpoint/2010/main" val="10288013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4115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6680200" cy="756920"/>
          </a:xfrm>
          <a:prstGeom prst="rect">
            <a:avLst/>
          </a:prstGeom>
        </p:spPr>
        <p:txBody>
          <a:bodyPr vert="horz" wrap="square" lIns="0" tIns="12700" rIns="0" bIns="0" rtlCol="0">
            <a:spAutoFit/>
          </a:bodyPr>
          <a:lstStyle/>
          <a:p>
            <a:pPr marL="12700">
              <a:lnSpc>
                <a:spcPct val="100000"/>
              </a:lnSpc>
              <a:spcBef>
                <a:spcPts val="100"/>
              </a:spcBef>
            </a:pPr>
            <a:r>
              <a:rPr spc="-50" dirty="0"/>
              <a:t>Unsupervised</a:t>
            </a:r>
            <a:r>
              <a:rPr spc="-130" dirty="0"/>
              <a:t> </a:t>
            </a:r>
            <a:r>
              <a:rPr spc="-45" dirty="0"/>
              <a:t>Learning</a:t>
            </a:r>
          </a:p>
        </p:txBody>
      </p:sp>
      <p:sp>
        <p:nvSpPr>
          <p:cNvPr id="3" name="object 3"/>
          <p:cNvSpPr txBox="1"/>
          <p:nvPr/>
        </p:nvSpPr>
        <p:spPr>
          <a:xfrm>
            <a:off x="1084580" y="1640216"/>
            <a:ext cx="7194550" cy="1117600"/>
          </a:xfrm>
          <a:prstGeom prst="rect">
            <a:avLst/>
          </a:prstGeom>
        </p:spPr>
        <p:txBody>
          <a:bodyPr vert="horz" wrap="square" lIns="0" tIns="162560" rIns="0" bIns="0" rtlCol="0">
            <a:spAutoFit/>
          </a:bodyPr>
          <a:lstStyle/>
          <a:p>
            <a:pPr marL="368300" indent="-355600">
              <a:lnSpc>
                <a:spcPct val="100000"/>
              </a:lnSpc>
              <a:spcBef>
                <a:spcPts val="1280"/>
              </a:spcBef>
              <a:buClr>
                <a:srgbClr val="5B9BD4"/>
              </a:buClr>
              <a:buChar char="•"/>
              <a:tabLst>
                <a:tab pos="368300" algn="l"/>
                <a:tab pos="368935" algn="l"/>
              </a:tabLst>
            </a:pPr>
            <a:r>
              <a:rPr sz="2600" spc="-5" dirty="0">
                <a:latin typeface="Arial"/>
                <a:cs typeface="Arial"/>
              </a:rPr>
              <a:t>Clustering</a:t>
            </a:r>
            <a:endParaRPr sz="2600">
              <a:latin typeface="Arial"/>
              <a:cs typeface="Arial"/>
            </a:endParaRPr>
          </a:p>
          <a:p>
            <a:pPr marL="368300" indent="-355600">
              <a:lnSpc>
                <a:spcPct val="100000"/>
              </a:lnSpc>
              <a:spcBef>
                <a:spcPts val="1175"/>
              </a:spcBef>
              <a:buClr>
                <a:srgbClr val="5B9BD4"/>
              </a:buClr>
              <a:buChar char="•"/>
              <a:tabLst>
                <a:tab pos="368300" algn="l"/>
                <a:tab pos="368935" algn="l"/>
              </a:tabLst>
            </a:pPr>
            <a:r>
              <a:rPr sz="2600" spc="-5" dirty="0">
                <a:latin typeface="Arial"/>
                <a:cs typeface="Arial"/>
              </a:rPr>
              <a:t>Example: Identify topics from news</a:t>
            </a:r>
            <a:r>
              <a:rPr sz="2600" spc="130" dirty="0">
                <a:latin typeface="Arial"/>
                <a:cs typeface="Arial"/>
              </a:rPr>
              <a:t> </a:t>
            </a:r>
            <a:r>
              <a:rPr sz="2600" spc="-5" dirty="0">
                <a:latin typeface="Arial"/>
                <a:cs typeface="Arial"/>
              </a:rPr>
              <a:t>documents</a:t>
            </a:r>
            <a:endParaRPr sz="2600">
              <a:latin typeface="Arial"/>
              <a:cs typeface="Arial"/>
            </a:endParaRPr>
          </a:p>
        </p:txBody>
      </p:sp>
      <p:sp>
        <p:nvSpPr>
          <p:cNvPr id="4" name="object 4"/>
          <p:cNvSpPr/>
          <p:nvPr/>
        </p:nvSpPr>
        <p:spPr>
          <a:xfrm>
            <a:off x="3265170" y="5467350"/>
            <a:ext cx="5226558" cy="2963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286125" y="5542279"/>
            <a:ext cx="5043805" cy="118110"/>
          </a:xfrm>
          <a:custGeom>
            <a:avLst/>
            <a:gdLst/>
            <a:ahLst/>
            <a:cxnLst/>
            <a:rect l="l" t="t" r="r" b="b"/>
            <a:pathLst>
              <a:path w="5043805" h="118110">
                <a:moveTo>
                  <a:pt x="4993682" y="58808"/>
                </a:moveTo>
                <a:lnTo>
                  <a:pt x="4936108" y="92392"/>
                </a:lnTo>
                <a:lnTo>
                  <a:pt x="4930013" y="95885"/>
                </a:lnTo>
                <a:lnTo>
                  <a:pt x="4927981" y="103581"/>
                </a:lnTo>
                <a:lnTo>
                  <a:pt x="4931536" y="109588"/>
                </a:lnTo>
                <a:lnTo>
                  <a:pt x="4934966" y="115582"/>
                </a:lnTo>
                <a:lnTo>
                  <a:pt x="4942713" y="117614"/>
                </a:lnTo>
                <a:lnTo>
                  <a:pt x="5021984" y="71374"/>
                </a:lnTo>
                <a:lnTo>
                  <a:pt x="5018658" y="71374"/>
                </a:lnTo>
                <a:lnTo>
                  <a:pt x="5018658" y="69659"/>
                </a:lnTo>
                <a:lnTo>
                  <a:pt x="5012308" y="69659"/>
                </a:lnTo>
                <a:lnTo>
                  <a:pt x="4993682" y="58808"/>
                </a:lnTo>
                <a:close/>
              </a:path>
              <a:path w="5043805" h="118110">
                <a:moveTo>
                  <a:pt x="4972087" y="46228"/>
                </a:moveTo>
                <a:lnTo>
                  <a:pt x="0" y="46228"/>
                </a:lnTo>
                <a:lnTo>
                  <a:pt x="0" y="71374"/>
                </a:lnTo>
                <a:lnTo>
                  <a:pt x="4972140" y="71374"/>
                </a:lnTo>
                <a:lnTo>
                  <a:pt x="4993682" y="58808"/>
                </a:lnTo>
                <a:lnTo>
                  <a:pt x="4972087" y="46228"/>
                </a:lnTo>
                <a:close/>
              </a:path>
              <a:path w="5043805" h="118110">
                <a:moveTo>
                  <a:pt x="5022009" y="46228"/>
                </a:moveTo>
                <a:lnTo>
                  <a:pt x="5018658" y="46228"/>
                </a:lnTo>
                <a:lnTo>
                  <a:pt x="5018658" y="71374"/>
                </a:lnTo>
                <a:lnTo>
                  <a:pt x="5021984" y="71374"/>
                </a:lnTo>
                <a:lnTo>
                  <a:pt x="5043551" y="58801"/>
                </a:lnTo>
                <a:lnTo>
                  <a:pt x="5022009" y="46228"/>
                </a:lnTo>
                <a:close/>
              </a:path>
              <a:path w="5043805" h="118110">
                <a:moveTo>
                  <a:pt x="5012308" y="47942"/>
                </a:moveTo>
                <a:lnTo>
                  <a:pt x="4993682" y="58808"/>
                </a:lnTo>
                <a:lnTo>
                  <a:pt x="5012308" y="69659"/>
                </a:lnTo>
                <a:lnTo>
                  <a:pt x="5012308" y="47942"/>
                </a:lnTo>
                <a:close/>
              </a:path>
              <a:path w="5043805" h="118110">
                <a:moveTo>
                  <a:pt x="5018658" y="47942"/>
                </a:moveTo>
                <a:lnTo>
                  <a:pt x="5012308" y="47942"/>
                </a:lnTo>
                <a:lnTo>
                  <a:pt x="5012308" y="69659"/>
                </a:lnTo>
                <a:lnTo>
                  <a:pt x="5018658" y="69659"/>
                </a:lnTo>
                <a:lnTo>
                  <a:pt x="5018658" y="47942"/>
                </a:lnTo>
                <a:close/>
              </a:path>
              <a:path w="5043805" h="118110">
                <a:moveTo>
                  <a:pt x="4942713" y="0"/>
                </a:moveTo>
                <a:lnTo>
                  <a:pt x="4934966" y="2032"/>
                </a:lnTo>
                <a:lnTo>
                  <a:pt x="4931536" y="8001"/>
                </a:lnTo>
                <a:lnTo>
                  <a:pt x="4927981" y="13970"/>
                </a:lnTo>
                <a:lnTo>
                  <a:pt x="4930013" y="21717"/>
                </a:lnTo>
                <a:lnTo>
                  <a:pt x="4993694" y="58801"/>
                </a:lnTo>
                <a:lnTo>
                  <a:pt x="5012308" y="47942"/>
                </a:lnTo>
                <a:lnTo>
                  <a:pt x="5018658" y="47942"/>
                </a:lnTo>
                <a:lnTo>
                  <a:pt x="5018658" y="46228"/>
                </a:lnTo>
                <a:lnTo>
                  <a:pt x="5022009" y="46228"/>
                </a:lnTo>
                <a:lnTo>
                  <a:pt x="4942713" y="0"/>
                </a:lnTo>
                <a:close/>
              </a:path>
            </a:pathLst>
          </a:custGeom>
          <a:solidFill>
            <a:srgbClr val="A4A4A4"/>
          </a:solidFill>
        </p:spPr>
        <p:txBody>
          <a:bodyPr wrap="square" lIns="0" tIns="0" rIns="0" bIns="0" rtlCol="0"/>
          <a:lstStyle/>
          <a:p>
            <a:endParaRPr/>
          </a:p>
        </p:txBody>
      </p:sp>
      <p:sp>
        <p:nvSpPr>
          <p:cNvPr id="6" name="object 6"/>
          <p:cNvSpPr/>
          <p:nvPr/>
        </p:nvSpPr>
        <p:spPr>
          <a:xfrm>
            <a:off x="3252978" y="2938259"/>
            <a:ext cx="296379" cy="286511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329940" y="3072002"/>
            <a:ext cx="121920" cy="2681605"/>
          </a:xfrm>
          <a:custGeom>
            <a:avLst/>
            <a:gdLst/>
            <a:ahLst/>
            <a:cxnLst/>
            <a:rect l="l" t="t" r="r" b="b"/>
            <a:pathLst>
              <a:path w="121920" h="2681604">
                <a:moveTo>
                  <a:pt x="57690" y="49860"/>
                </a:moveTo>
                <a:lnTo>
                  <a:pt x="45611" y="71552"/>
                </a:lnTo>
                <a:lnTo>
                  <a:pt x="96647" y="2681503"/>
                </a:lnTo>
                <a:lnTo>
                  <a:pt x="121665" y="2681008"/>
                </a:lnTo>
                <a:lnTo>
                  <a:pt x="70759" y="71274"/>
                </a:lnTo>
                <a:lnTo>
                  <a:pt x="57690" y="49860"/>
                </a:lnTo>
                <a:close/>
              </a:path>
              <a:path w="121920" h="2681604">
                <a:moveTo>
                  <a:pt x="56769" y="0"/>
                </a:moveTo>
                <a:lnTo>
                  <a:pt x="3301" y="95758"/>
                </a:lnTo>
                <a:lnTo>
                  <a:pt x="0" y="101854"/>
                </a:lnTo>
                <a:lnTo>
                  <a:pt x="2159" y="109600"/>
                </a:lnTo>
                <a:lnTo>
                  <a:pt x="14224" y="116332"/>
                </a:lnTo>
                <a:lnTo>
                  <a:pt x="21844" y="114173"/>
                </a:lnTo>
                <a:lnTo>
                  <a:pt x="25273" y="108076"/>
                </a:lnTo>
                <a:lnTo>
                  <a:pt x="45611" y="71552"/>
                </a:lnTo>
                <a:lnTo>
                  <a:pt x="44704" y="25146"/>
                </a:lnTo>
                <a:lnTo>
                  <a:pt x="69850" y="24637"/>
                </a:lnTo>
                <a:lnTo>
                  <a:pt x="71812" y="24637"/>
                </a:lnTo>
                <a:lnTo>
                  <a:pt x="56769" y="0"/>
                </a:lnTo>
                <a:close/>
              </a:path>
              <a:path w="121920" h="2681604">
                <a:moveTo>
                  <a:pt x="71812" y="24637"/>
                </a:moveTo>
                <a:lnTo>
                  <a:pt x="69850" y="24637"/>
                </a:lnTo>
                <a:lnTo>
                  <a:pt x="70759" y="71274"/>
                </a:lnTo>
                <a:lnTo>
                  <a:pt x="96012" y="112649"/>
                </a:lnTo>
                <a:lnTo>
                  <a:pt x="103759" y="114554"/>
                </a:lnTo>
                <a:lnTo>
                  <a:pt x="109727" y="110998"/>
                </a:lnTo>
                <a:lnTo>
                  <a:pt x="115697" y="107314"/>
                </a:lnTo>
                <a:lnTo>
                  <a:pt x="117475" y="99568"/>
                </a:lnTo>
                <a:lnTo>
                  <a:pt x="113919" y="93599"/>
                </a:lnTo>
                <a:lnTo>
                  <a:pt x="71812" y="24637"/>
                </a:lnTo>
                <a:close/>
              </a:path>
              <a:path w="121920" h="2681604">
                <a:moveTo>
                  <a:pt x="69850" y="24637"/>
                </a:moveTo>
                <a:lnTo>
                  <a:pt x="44704" y="25146"/>
                </a:lnTo>
                <a:lnTo>
                  <a:pt x="45611" y="71552"/>
                </a:lnTo>
                <a:lnTo>
                  <a:pt x="57690" y="49860"/>
                </a:lnTo>
                <a:lnTo>
                  <a:pt x="46482" y="31496"/>
                </a:lnTo>
                <a:lnTo>
                  <a:pt x="68199" y="30987"/>
                </a:lnTo>
                <a:lnTo>
                  <a:pt x="69973" y="30987"/>
                </a:lnTo>
                <a:lnTo>
                  <a:pt x="69850" y="24637"/>
                </a:lnTo>
                <a:close/>
              </a:path>
              <a:path w="121920" h="2681604">
                <a:moveTo>
                  <a:pt x="69973" y="30987"/>
                </a:moveTo>
                <a:lnTo>
                  <a:pt x="68199" y="30987"/>
                </a:lnTo>
                <a:lnTo>
                  <a:pt x="57690" y="49860"/>
                </a:lnTo>
                <a:lnTo>
                  <a:pt x="70759" y="71274"/>
                </a:lnTo>
                <a:lnTo>
                  <a:pt x="69973" y="30987"/>
                </a:lnTo>
                <a:close/>
              </a:path>
              <a:path w="121920" h="2681604">
                <a:moveTo>
                  <a:pt x="68199" y="30987"/>
                </a:moveTo>
                <a:lnTo>
                  <a:pt x="46482" y="31496"/>
                </a:lnTo>
                <a:lnTo>
                  <a:pt x="57690" y="49860"/>
                </a:lnTo>
                <a:lnTo>
                  <a:pt x="68199" y="30987"/>
                </a:lnTo>
                <a:close/>
              </a:path>
            </a:pathLst>
          </a:custGeom>
          <a:solidFill>
            <a:srgbClr val="A4A4A4"/>
          </a:solidFill>
        </p:spPr>
        <p:txBody>
          <a:bodyPr wrap="square" lIns="0" tIns="0" rIns="0" bIns="0" rtlCol="0"/>
          <a:lstStyle/>
          <a:p>
            <a:endParaRPr/>
          </a:p>
        </p:txBody>
      </p:sp>
      <p:sp>
        <p:nvSpPr>
          <p:cNvPr id="8" name="object 8"/>
          <p:cNvSpPr txBox="1"/>
          <p:nvPr/>
        </p:nvSpPr>
        <p:spPr>
          <a:xfrm>
            <a:off x="5617717" y="5717794"/>
            <a:ext cx="335915" cy="330200"/>
          </a:xfrm>
          <a:prstGeom prst="rect">
            <a:avLst/>
          </a:prstGeom>
        </p:spPr>
        <p:txBody>
          <a:bodyPr vert="horz" wrap="square" lIns="0" tIns="12065" rIns="0" bIns="0" rtlCol="0">
            <a:spAutoFit/>
          </a:bodyPr>
          <a:lstStyle/>
          <a:p>
            <a:pPr marL="12700">
              <a:lnSpc>
                <a:spcPct val="100000"/>
              </a:lnSpc>
              <a:spcBef>
                <a:spcPts val="95"/>
              </a:spcBef>
            </a:pPr>
            <a:r>
              <a:rPr sz="2000" spc="-10" dirty="0">
                <a:solidFill>
                  <a:srgbClr val="001F5F"/>
                </a:solidFill>
                <a:latin typeface="Arial"/>
                <a:cs typeface="Arial"/>
              </a:rPr>
              <a:t>X1</a:t>
            </a:r>
            <a:endParaRPr sz="2000">
              <a:latin typeface="Arial"/>
              <a:cs typeface="Arial"/>
            </a:endParaRPr>
          </a:p>
        </p:txBody>
      </p:sp>
      <p:sp>
        <p:nvSpPr>
          <p:cNvPr id="9" name="object 9"/>
          <p:cNvSpPr/>
          <p:nvPr/>
        </p:nvSpPr>
        <p:spPr>
          <a:xfrm>
            <a:off x="3994277" y="4596891"/>
            <a:ext cx="240665" cy="266065"/>
          </a:xfrm>
          <a:custGeom>
            <a:avLst/>
            <a:gdLst/>
            <a:ahLst/>
            <a:cxnLst/>
            <a:rect l="l" t="t" r="r" b="b"/>
            <a:pathLst>
              <a:path w="240664" h="266064">
                <a:moveTo>
                  <a:pt x="62102" y="0"/>
                </a:moveTo>
                <a:lnTo>
                  <a:pt x="0" y="51561"/>
                </a:lnTo>
                <a:lnTo>
                  <a:pt x="67690" y="132841"/>
                </a:lnTo>
                <a:lnTo>
                  <a:pt x="0" y="214121"/>
                </a:lnTo>
                <a:lnTo>
                  <a:pt x="62102" y="265683"/>
                </a:lnTo>
                <a:lnTo>
                  <a:pt x="120142" y="195960"/>
                </a:lnTo>
                <a:lnTo>
                  <a:pt x="225159" y="195960"/>
                </a:lnTo>
                <a:lnTo>
                  <a:pt x="172593" y="132841"/>
                </a:lnTo>
                <a:lnTo>
                  <a:pt x="225159" y="69722"/>
                </a:lnTo>
                <a:lnTo>
                  <a:pt x="120142" y="69722"/>
                </a:lnTo>
                <a:lnTo>
                  <a:pt x="62102" y="0"/>
                </a:lnTo>
                <a:close/>
              </a:path>
              <a:path w="240664" h="266064">
                <a:moveTo>
                  <a:pt x="225159" y="195960"/>
                </a:moveTo>
                <a:lnTo>
                  <a:pt x="120142" y="195960"/>
                </a:lnTo>
                <a:lnTo>
                  <a:pt x="178181" y="265683"/>
                </a:lnTo>
                <a:lnTo>
                  <a:pt x="240284" y="214121"/>
                </a:lnTo>
                <a:lnTo>
                  <a:pt x="225159" y="195960"/>
                </a:lnTo>
                <a:close/>
              </a:path>
              <a:path w="240664" h="266064">
                <a:moveTo>
                  <a:pt x="178181" y="0"/>
                </a:moveTo>
                <a:lnTo>
                  <a:pt x="120142" y="69722"/>
                </a:lnTo>
                <a:lnTo>
                  <a:pt x="225159" y="69722"/>
                </a:lnTo>
                <a:lnTo>
                  <a:pt x="240284" y="51561"/>
                </a:lnTo>
                <a:lnTo>
                  <a:pt x="178181" y="0"/>
                </a:lnTo>
                <a:close/>
              </a:path>
            </a:pathLst>
          </a:custGeom>
          <a:solidFill>
            <a:srgbClr val="EC7C30"/>
          </a:solidFill>
        </p:spPr>
        <p:txBody>
          <a:bodyPr wrap="square" lIns="0" tIns="0" rIns="0" bIns="0" rtlCol="0"/>
          <a:lstStyle/>
          <a:p>
            <a:endParaRPr/>
          </a:p>
        </p:txBody>
      </p:sp>
      <p:sp>
        <p:nvSpPr>
          <p:cNvPr id="10" name="object 10"/>
          <p:cNvSpPr/>
          <p:nvPr/>
        </p:nvSpPr>
        <p:spPr>
          <a:xfrm>
            <a:off x="3822827" y="4870450"/>
            <a:ext cx="240665" cy="266065"/>
          </a:xfrm>
          <a:custGeom>
            <a:avLst/>
            <a:gdLst/>
            <a:ahLst/>
            <a:cxnLst/>
            <a:rect l="l" t="t" r="r" b="b"/>
            <a:pathLst>
              <a:path w="240664" h="266064">
                <a:moveTo>
                  <a:pt x="62102" y="0"/>
                </a:moveTo>
                <a:lnTo>
                  <a:pt x="0" y="51562"/>
                </a:lnTo>
                <a:lnTo>
                  <a:pt x="67690" y="132842"/>
                </a:lnTo>
                <a:lnTo>
                  <a:pt x="0" y="214122"/>
                </a:lnTo>
                <a:lnTo>
                  <a:pt x="62102" y="265683"/>
                </a:lnTo>
                <a:lnTo>
                  <a:pt x="120142" y="195961"/>
                </a:lnTo>
                <a:lnTo>
                  <a:pt x="225159" y="195961"/>
                </a:lnTo>
                <a:lnTo>
                  <a:pt x="172593" y="132842"/>
                </a:lnTo>
                <a:lnTo>
                  <a:pt x="225159" y="69723"/>
                </a:lnTo>
                <a:lnTo>
                  <a:pt x="120142" y="69723"/>
                </a:lnTo>
                <a:lnTo>
                  <a:pt x="62102" y="0"/>
                </a:lnTo>
                <a:close/>
              </a:path>
              <a:path w="240664" h="266064">
                <a:moveTo>
                  <a:pt x="225159" y="195961"/>
                </a:moveTo>
                <a:lnTo>
                  <a:pt x="120142" y="195961"/>
                </a:lnTo>
                <a:lnTo>
                  <a:pt x="178181" y="265683"/>
                </a:lnTo>
                <a:lnTo>
                  <a:pt x="240284" y="214122"/>
                </a:lnTo>
                <a:lnTo>
                  <a:pt x="225159" y="195961"/>
                </a:lnTo>
                <a:close/>
              </a:path>
              <a:path w="240664" h="266064">
                <a:moveTo>
                  <a:pt x="178181" y="0"/>
                </a:moveTo>
                <a:lnTo>
                  <a:pt x="120142" y="69723"/>
                </a:lnTo>
                <a:lnTo>
                  <a:pt x="225159" y="69723"/>
                </a:lnTo>
                <a:lnTo>
                  <a:pt x="240284" y="51562"/>
                </a:lnTo>
                <a:lnTo>
                  <a:pt x="178181" y="0"/>
                </a:lnTo>
                <a:close/>
              </a:path>
            </a:pathLst>
          </a:custGeom>
          <a:solidFill>
            <a:srgbClr val="EC7C30"/>
          </a:solidFill>
        </p:spPr>
        <p:txBody>
          <a:bodyPr wrap="square" lIns="0" tIns="0" rIns="0" bIns="0" rtlCol="0"/>
          <a:lstStyle/>
          <a:p>
            <a:endParaRPr/>
          </a:p>
        </p:txBody>
      </p:sp>
      <p:sp>
        <p:nvSpPr>
          <p:cNvPr id="11" name="object 11"/>
          <p:cNvSpPr/>
          <p:nvPr/>
        </p:nvSpPr>
        <p:spPr>
          <a:xfrm>
            <a:off x="3822827" y="4870450"/>
            <a:ext cx="240665" cy="266065"/>
          </a:xfrm>
          <a:custGeom>
            <a:avLst/>
            <a:gdLst/>
            <a:ahLst/>
            <a:cxnLst/>
            <a:rect l="l" t="t" r="r" b="b"/>
            <a:pathLst>
              <a:path w="240664" h="266064">
                <a:moveTo>
                  <a:pt x="0" y="51562"/>
                </a:moveTo>
                <a:lnTo>
                  <a:pt x="62102" y="0"/>
                </a:lnTo>
                <a:lnTo>
                  <a:pt x="120142" y="69723"/>
                </a:lnTo>
                <a:lnTo>
                  <a:pt x="178181" y="0"/>
                </a:lnTo>
                <a:lnTo>
                  <a:pt x="240284" y="51562"/>
                </a:lnTo>
                <a:lnTo>
                  <a:pt x="172593" y="132842"/>
                </a:lnTo>
                <a:lnTo>
                  <a:pt x="240284" y="214122"/>
                </a:lnTo>
                <a:lnTo>
                  <a:pt x="178181" y="265683"/>
                </a:lnTo>
                <a:lnTo>
                  <a:pt x="120142" y="195961"/>
                </a:lnTo>
                <a:lnTo>
                  <a:pt x="62102" y="265683"/>
                </a:lnTo>
                <a:lnTo>
                  <a:pt x="0" y="214122"/>
                </a:lnTo>
                <a:lnTo>
                  <a:pt x="67690" y="132842"/>
                </a:lnTo>
                <a:lnTo>
                  <a:pt x="0" y="51562"/>
                </a:lnTo>
                <a:close/>
              </a:path>
            </a:pathLst>
          </a:custGeom>
          <a:ln w="25145">
            <a:solidFill>
              <a:srgbClr val="FFFFFF"/>
            </a:solidFill>
          </a:ln>
        </p:spPr>
        <p:txBody>
          <a:bodyPr wrap="square" lIns="0" tIns="0" rIns="0" bIns="0" rtlCol="0"/>
          <a:lstStyle/>
          <a:p>
            <a:endParaRPr/>
          </a:p>
        </p:txBody>
      </p:sp>
      <p:sp>
        <p:nvSpPr>
          <p:cNvPr id="12" name="object 12"/>
          <p:cNvSpPr/>
          <p:nvPr/>
        </p:nvSpPr>
        <p:spPr>
          <a:xfrm>
            <a:off x="4314444" y="4771897"/>
            <a:ext cx="240029" cy="265430"/>
          </a:xfrm>
          <a:custGeom>
            <a:avLst/>
            <a:gdLst/>
            <a:ahLst/>
            <a:cxnLst/>
            <a:rect l="l" t="t" r="r" b="b"/>
            <a:pathLst>
              <a:path w="240029" h="265429">
                <a:moveTo>
                  <a:pt x="61848" y="0"/>
                </a:moveTo>
                <a:lnTo>
                  <a:pt x="0" y="51562"/>
                </a:lnTo>
                <a:lnTo>
                  <a:pt x="67563" y="132714"/>
                </a:lnTo>
                <a:lnTo>
                  <a:pt x="0" y="213868"/>
                </a:lnTo>
                <a:lnTo>
                  <a:pt x="61848" y="265429"/>
                </a:lnTo>
                <a:lnTo>
                  <a:pt x="120014" y="195706"/>
                </a:lnTo>
                <a:lnTo>
                  <a:pt x="224910" y="195706"/>
                </a:lnTo>
                <a:lnTo>
                  <a:pt x="172465" y="132714"/>
                </a:lnTo>
                <a:lnTo>
                  <a:pt x="224910" y="69722"/>
                </a:lnTo>
                <a:lnTo>
                  <a:pt x="120014" y="69722"/>
                </a:lnTo>
                <a:lnTo>
                  <a:pt x="61848" y="0"/>
                </a:lnTo>
                <a:close/>
              </a:path>
              <a:path w="240029" h="265429">
                <a:moveTo>
                  <a:pt x="224910" y="195706"/>
                </a:moveTo>
                <a:lnTo>
                  <a:pt x="120014" y="195706"/>
                </a:lnTo>
                <a:lnTo>
                  <a:pt x="178180" y="265429"/>
                </a:lnTo>
                <a:lnTo>
                  <a:pt x="240029" y="213868"/>
                </a:lnTo>
                <a:lnTo>
                  <a:pt x="224910" y="195706"/>
                </a:lnTo>
                <a:close/>
              </a:path>
              <a:path w="240029" h="265429">
                <a:moveTo>
                  <a:pt x="178180" y="0"/>
                </a:moveTo>
                <a:lnTo>
                  <a:pt x="120014" y="69722"/>
                </a:lnTo>
                <a:lnTo>
                  <a:pt x="224910" y="69722"/>
                </a:lnTo>
                <a:lnTo>
                  <a:pt x="240029" y="51562"/>
                </a:lnTo>
                <a:lnTo>
                  <a:pt x="178180" y="0"/>
                </a:lnTo>
                <a:close/>
              </a:path>
            </a:pathLst>
          </a:custGeom>
          <a:solidFill>
            <a:srgbClr val="EC7C30"/>
          </a:solidFill>
        </p:spPr>
        <p:txBody>
          <a:bodyPr wrap="square" lIns="0" tIns="0" rIns="0" bIns="0" rtlCol="0"/>
          <a:lstStyle/>
          <a:p>
            <a:endParaRPr/>
          </a:p>
        </p:txBody>
      </p:sp>
      <p:sp>
        <p:nvSpPr>
          <p:cNvPr id="13" name="object 13"/>
          <p:cNvSpPr/>
          <p:nvPr/>
        </p:nvSpPr>
        <p:spPr>
          <a:xfrm>
            <a:off x="4085082" y="5007355"/>
            <a:ext cx="240029" cy="265430"/>
          </a:xfrm>
          <a:custGeom>
            <a:avLst/>
            <a:gdLst/>
            <a:ahLst/>
            <a:cxnLst/>
            <a:rect l="l" t="t" r="r" b="b"/>
            <a:pathLst>
              <a:path w="240029" h="265429">
                <a:moveTo>
                  <a:pt x="61848" y="0"/>
                </a:moveTo>
                <a:lnTo>
                  <a:pt x="0" y="51562"/>
                </a:lnTo>
                <a:lnTo>
                  <a:pt x="67563" y="132715"/>
                </a:lnTo>
                <a:lnTo>
                  <a:pt x="0" y="213868"/>
                </a:lnTo>
                <a:lnTo>
                  <a:pt x="61848" y="265430"/>
                </a:lnTo>
                <a:lnTo>
                  <a:pt x="120014" y="195707"/>
                </a:lnTo>
                <a:lnTo>
                  <a:pt x="224910" y="195707"/>
                </a:lnTo>
                <a:lnTo>
                  <a:pt x="172465" y="132715"/>
                </a:lnTo>
                <a:lnTo>
                  <a:pt x="224910" y="69723"/>
                </a:lnTo>
                <a:lnTo>
                  <a:pt x="120014" y="69723"/>
                </a:lnTo>
                <a:lnTo>
                  <a:pt x="61848" y="0"/>
                </a:lnTo>
                <a:close/>
              </a:path>
              <a:path w="240029" h="265429">
                <a:moveTo>
                  <a:pt x="224910" y="195707"/>
                </a:moveTo>
                <a:lnTo>
                  <a:pt x="120014" y="195707"/>
                </a:lnTo>
                <a:lnTo>
                  <a:pt x="178180" y="265430"/>
                </a:lnTo>
                <a:lnTo>
                  <a:pt x="240029" y="213868"/>
                </a:lnTo>
                <a:lnTo>
                  <a:pt x="224910" y="195707"/>
                </a:lnTo>
                <a:close/>
              </a:path>
              <a:path w="240029" h="265429">
                <a:moveTo>
                  <a:pt x="178180" y="0"/>
                </a:moveTo>
                <a:lnTo>
                  <a:pt x="120014" y="69723"/>
                </a:lnTo>
                <a:lnTo>
                  <a:pt x="224910" y="69723"/>
                </a:lnTo>
                <a:lnTo>
                  <a:pt x="240029" y="51562"/>
                </a:lnTo>
                <a:lnTo>
                  <a:pt x="178180" y="0"/>
                </a:lnTo>
                <a:close/>
              </a:path>
            </a:pathLst>
          </a:custGeom>
          <a:solidFill>
            <a:srgbClr val="EC7C30"/>
          </a:solidFill>
        </p:spPr>
        <p:txBody>
          <a:bodyPr wrap="square" lIns="0" tIns="0" rIns="0" bIns="0" rtlCol="0"/>
          <a:lstStyle/>
          <a:p>
            <a:endParaRPr/>
          </a:p>
        </p:txBody>
      </p:sp>
      <p:sp>
        <p:nvSpPr>
          <p:cNvPr id="14" name="object 14"/>
          <p:cNvSpPr/>
          <p:nvPr/>
        </p:nvSpPr>
        <p:spPr>
          <a:xfrm>
            <a:off x="4085082" y="5007355"/>
            <a:ext cx="240029" cy="265430"/>
          </a:xfrm>
          <a:custGeom>
            <a:avLst/>
            <a:gdLst/>
            <a:ahLst/>
            <a:cxnLst/>
            <a:rect l="l" t="t" r="r" b="b"/>
            <a:pathLst>
              <a:path w="240029" h="265429">
                <a:moveTo>
                  <a:pt x="0" y="51562"/>
                </a:moveTo>
                <a:lnTo>
                  <a:pt x="61848" y="0"/>
                </a:lnTo>
                <a:lnTo>
                  <a:pt x="120014" y="69723"/>
                </a:lnTo>
                <a:lnTo>
                  <a:pt x="178180" y="0"/>
                </a:lnTo>
                <a:lnTo>
                  <a:pt x="240029" y="51562"/>
                </a:lnTo>
                <a:lnTo>
                  <a:pt x="172465" y="132715"/>
                </a:lnTo>
                <a:lnTo>
                  <a:pt x="240029" y="213868"/>
                </a:lnTo>
                <a:lnTo>
                  <a:pt x="178180" y="265430"/>
                </a:lnTo>
                <a:lnTo>
                  <a:pt x="120014" y="195707"/>
                </a:lnTo>
                <a:lnTo>
                  <a:pt x="61848" y="265430"/>
                </a:lnTo>
                <a:lnTo>
                  <a:pt x="0" y="213868"/>
                </a:lnTo>
                <a:lnTo>
                  <a:pt x="67563" y="132715"/>
                </a:lnTo>
                <a:lnTo>
                  <a:pt x="0" y="51562"/>
                </a:lnTo>
                <a:close/>
              </a:path>
            </a:pathLst>
          </a:custGeom>
          <a:ln w="25146">
            <a:solidFill>
              <a:srgbClr val="FFFFFF"/>
            </a:solidFill>
          </a:ln>
        </p:spPr>
        <p:txBody>
          <a:bodyPr wrap="square" lIns="0" tIns="0" rIns="0" bIns="0" rtlCol="0"/>
          <a:lstStyle/>
          <a:p>
            <a:endParaRPr/>
          </a:p>
        </p:txBody>
      </p:sp>
      <p:sp>
        <p:nvSpPr>
          <p:cNvPr id="15" name="object 15"/>
          <p:cNvSpPr/>
          <p:nvPr/>
        </p:nvSpPr>
        <p:spPr>
          <a:xfrm>
            <a:off x="6655943" y="3302253"/>
            <a:ext cx="240665" cy="266065"/>
          </a:xfrm>
          <a:custGeom>
            <a:avLst/>
            <a:gdLst/>
            <a:ahLst/>
            <a:cxnLst/>
            <a:rect l="l" t="t" r="r" b="b"/>
            <a:pathLst>
              <a:path w="240665" h="266064">
                <a:moveTo>
                  <a:pt x="62102" y="0"/>
                </a:moveTo>
                <a:lnTo>
                  <a:pt x="0" y="51562"/>
                </a:lnTo>
                <a:lnTo>
                  <a:pt x="67690" y="132842"/>
                </a:lnTo>
                <a:lnTo>
                  <a:pt x="0" y="214122"/>
                </a:lnTo>
                <a:lnTo>
                  <a:pt x="62102" y="265684"/>
                </a:lnTo>
                <a:lnTo>
                  <a:pt x="120141" y="195961"/>
                </a:lnTo>
                <a:lnTo>
                  <a:pt x="225159" y="195961"/>
                </a:lnTo>
                <a:lnTo>
                  <a:pt x="172592" y="132842"/>
                </a:lnTo>
                <a:lnTo>
                  <a:pt x="225159" y="69723"/>
                </a:lnTo>
                <a:lnTo>
                  <a:pt x="120141" y="69723"/>
                </a:lnTo>
                <a:lnTo>
                  <a:pt x="62102" y="0"/>
                </a:lnTo>
                <a:close/>
              </a:path>
              <a:path w="240665" h="266064">
                <a:moveTo>
                  <a:pt x="225159" y="195961"/>
                </a:moveTo>
                <a:lnTo>
                  <a:pt x="120141" y="195961"/>
                </a:lnTo>
                <a:lnTo>
                  <a:pt x="178180" y="265684"/>
                </a:lnTo>
                <a:lnTo>
                  <a:pt x="240283" y="214122"/>
                </a:lnTo>
                <a:lnTo>
                  <a:pt x="225159" y="195961"/>
                </a:lnTo>
                <a:close/>
              </a:path>
              <a:path w="240665" h="266064">
                <a:moveTo>
                  <a:pt x="178180" y="0"/>
                </a:moveTo>
                <a:lnTo>
                  <a:pt x="120141" y="69723"/>
                </a:lnTo>
                <a:lnTo>
                  <a:pt x="225159" y="69723"/>
                </a:lnTo>
                <a:lnTo>
                  <a:pt x="240283" y="51562"/>
                </a:lnTo>
                <a:lnTo>
                  <a:pt x="178180" y="0"/>
                </a:lnTo>
                <a:close/>
              </a:path>
            </a:pathLst>
          </a:custGeom>
          <a:solidFill>
            <a:srgbClr val="6FAC46"/>
          </a:solidFill>
        </p:spPr>
        <p:txBody>
          <a:bodyPr wrap="square" lIns="0" tIns="0" rIns="0" bIns="0" rtlCol="0"/>
          <a:lstStyle/>
          <a:p>
            <a:endParaRPr/>
          </a:p>
        </p:txBody>
      </p:sp>
      <p:sp>
        <p:nvSpPr>
          <p:cNvPr id="16" name="object 16"/>
          <p:cNvSpPr/>
          <p:nvPr/>
        </p:nvSpPr>
        <p:spPr>
          <a:xfrm>
            <a:off x="6518020" y="3587241"/>
            <a:ext cx="240665" cy="266065"/>
          </a:xfrm>
          <a:custGeom>
            <a:avLst/>
            <a:gdLst/>
            <a:ahLst/>
            <a:cxnLst/>
            <a:rect l="l" t="t" r="r" b="b"/>
            <a:pathLst>
              <a:path w="240665" h="266064">
                <a:moveTo>
                  <a:pt x="62102" y="0"/>
                </a:moveTo>
                <a:lnTo>
                  <a:pt x="0" y="51562"/>
                </a:lnTo>
                <a:lnTo>
                  <a:pt x="67690" y="132842"/>
                </a:lnTo>
                <a:lnTo>
                  <a:pt x="0" y="214122"/>
                </a:lnTo>
                <a:lnTo>
                  <a:pt x="62102" y="265684"/>
                </a:lnTo>
                <a:lnTo>
                  <a:pt x="120142" y="195961"/>
                </a:lnTo>
                <a:lnTo>
                  <a:pt x="225159" y="195961"/>
                </a:lnTo>
                <a:lnTo>
                  <a:pt x="172593" y="132842"/>
                </a:lnTo>
                <a:lnTo>
                  <a:pt x="225159" y="69723"/>
                </a:lnTo>
                <a:lnTo>
                  <a:pt x="120142" y="69723"/>
                </a:lnTo>
                <a:lnTo>
                  <a:pt x="62102" y="0"/>
                </a:lnTo>
                <a:close/>
              </a:path>
              <a:path w="240665" h="266064">
                <a:moveTo>
                  <a:pt x="225159" y="195961"/>
                </a:moveTo>
                <a:lnTo>
                  <a:pt x="120142" y="195961"/>
                </a:lnTo>
                <a:lnTo>
                  <a:pt x="178180" y="265684"/>
                </a:lnTo>
                <a:lnTo>
                  <a:pt x="240283" y="214122"/>
                </a:lnTo>
                <a:lnTo>
                  <a:pt x="225159" y="195961"/>
                </a:lnTo>
                <a:close/>
              </a:path>
              <a:path w="240665" h="266064">
                <a:moveTo>
                  <a:pt x="178180" y="0"/>
                </a:moveTo>
                <a:lnTo>
                  <a:pt x="120142" y="69723"/>
                </a:lnTo>
                <a:lnTo>
                  <a:pt x="225159" y="69723"/>
                </a:lnTo>
                <a:lnTo>
                  <a:pt x="240283" y="51562"/>
                </a:lnTo>
                <a:lnTo>
                  <a:pt x="178180" y="0"/>
                </a:lnTo>
                <a:close/>
              </a:path>
            </a:pathLst>
          </a:custGeom>
          <a:solidFill>
            <a:srgbClr val="6FAC46"/>
          </a:solidFill>
        </p:spPr>
        <p:txBody>
          <a:bodyPr wrap="square" lIns="0" tIns="0" rIns="0" bIns="0" rtlCol="0"/>
          <a:lstStyle/>
          <a:p>
            <a:endParaRPr/>
          </a:p>
        </p:txBody>
      </p:sp>
      <p:sp>
        <p:nvSpPr>
          <p:cNvPr id="17" name="object 17"/>
          <p:cNvSpPr/>
          <p:nvPr/>
        </p:nvSpPr>
        <p:spPr>
          <a:xfrm>
            <a:off x="6689597" y="3864355"/>
            <a:ext cx="240029" cy="265430"/>
          </a:xfrm>
          <a:custGeom>
            <a:avLst/>
            <a:gdLst/>
            <a:ahLst/>
            <a:cxnLst/>
            <a:rect l="l" t="t" r="r" b="b"/>
            <a:pathLst>
              <a:path w="240029" h="265429">
                <a:moveTo>
                  <a:pt x="61849" y="0"/>
                </a:moveTo>
                <a:lnTo>
                  <a:pt x="0" y="51562"/>
                </a:lnTo>
                <a:lnTo>
                  <a:pt x="67563" y="132715"/>
                </a:lnTo>
                <a:lnTo>
                  <a:pt x="0" y="213868"/>
                </a:lnTo>
                <a:lnTo>
                  <a:pt x="61849" y="265430"/>
                </a:lnTo>
                <a:lnTo>
                  <a:pt x="120015" y="195707"/>
                </a:lnTo>
                <a:lnTo>
                  <a:pt x="224910" y="195707"/>
                </a:lnTo>
                <a:lnTo>
                  <a:pt x="172466" y="132715"/>
                </a:lnTo>
                <a:lnTo>
                  <a:pt x="224910" y="69723"/>
                </a:lnTo>
                <a:lnTo>
                  <a:pt x="120015" y="69723"/>
                </a:lnTo>
                <a:lnTo>
                  <a:pt x="61849" y="0"/>
                </a:lnTo>
                <a:close/>
              </a:path>
              <a:path w="240029" h="265429">
                <a:moveTo>
                  <a:pt x="224910" y="195707"/>
                </a:moveTo>
                <a:lnTo>
                  <a:pt x="120015" y="195707"/>
                </a:lnTo>
                <a:lnTo>
                  <a:pt x="178180" y="265430"/>
                </a:lnTo>
                <a:lnTo>
                  <a:pt x="240029" y="213868"/>
                </a:lnTo>
                <a:lnTo>
                  <a:pt x="224910" y="195707"/>
                </a:lnTo>
                <a:close/>
              </a:path>
              <a:path w="240029" h="265429">
                <a:moveTo>
                  <a:pt x="178180" y="0"/>
                </a:moveTo>
                <a:lnTo>
                  <a:pt x="120015" y="69723"/>
                </a:lnTo>
                <a:lnTo>
                  <a:pt x="224910" y="69723"/>
                </a:lnTo>
                <a:lnTo>
                  <a:pt x="240029" y="51562"/>
                </a:lnTo>
                <a:lnTo>
                  <a:pt x="178180" y="0"/>
                </a:lnTo>
                <a:close/>
              </a:path>
            </a:pathLst>
          </a:custGeom>
          <a:solidFill>
            <a:srgbClr val="6FAC46"/>
          </a:solidFill>
        </p:spPr>
        <p:txBody>
          <a:bodyPr wrap="square" lIns="0" tIns="0" rIns="0" bIns="0" rtlCol="0"/>
          <a:lstStyle/>
          <a:p>
            <a:endParaRPr/>
          </a:p>
        </p:txBody>
      </p:sp>
      <p:sp>
        <p:nvSpPr>
          <p:cNvPr id="18" name="object 18"/>
          <p:cNvSpPr/>
          <p:nvPr/>
        </p:nvSpPr>
        <p:spPr>
          <a:xfrm>
            <a:off x="6998969" y="3631184"/>
            <a:ext cx="240029" cy="265430"/>
          </a:xfrm>
          <a:custGeom>
            <a:avLst/>
            <a:gdLst/>
            <a:ahLst/>
            <a:cxnLst/>
            <a:rect l="l" t="t" r="r" b="b"/>
            <a:pathLst>
              <a:path w="240029" h="265429">
                <a:moveTo>
                  <a:pt x="61849" y="0"/>
                </a:moveTo>
                <a:lnTo>
                  <a:pt x="0" y="51562"/>
                </a:lnTo>
                <a:lnTo>
                  <a:pt x="67563" y="132715"/>
                </a:lnTo>
                <a:lnTo>
                  <a:pt x="0" y="213868"/>
                </a:lnTo>
                <a:lnTo>
                  <a:pt x="61849" y="265430"/>
                </a:lnTo>
                <a:lnTo>
                  <a:pt x="120014" y="195707"/>
                </a:lnTo>
                <a:lnTo>
                  <a:pt x="224910" y="195707"/>
                </a:lnTo>
                <a:lnTo>
                  <a:pt x="172465" y="132715"/>
                </a:lnTo>
                <a:lnTo>
                  <a:pt x="224910" y="69723"/>
                </a:lnTo>
                <a:lnTo>
                  <a:pt x="120014" y="69723"/>
                </a:lnTo>
                <a:lnTo>
                  <a:pt x="61849" y="0"/>
                </a:lnTo>
                <a:close/>
              </a:path>
              <a:path w="240029" h="265429">
                <a:moveTo>
                  <a:pt x="224910" y="195707"/>
                </a:moveTo>
                <a:lnTo>
                  <a:pt x="120014" y="195707"/>
                </a:lnTo>
                <a:lnTo>
                  <a:pt x="178180" y="265430"/>
                </a:lnTo>
                <a:lnTo>
                  <a:pt x="240029" y="213868"/>
                </a:lnTo>
                <a:lnTo>
                  <a:pt x="224910" y="195707"/>
                </a:lnTo>
                <a:close/>
              </a:path>
              <a:path w="240029" h="265429">
                <a:moveTo>
                  <a:pt x="178180" y="0"/>
                </a:moveTo>
                <a:lnTo>
                  <a:pt x="120014" y="69723"/>
                </a:lnTo>
                <a:lnTo>
                  <a:pt x="224910" y="69723"/>
                </a:lnTo>
                <a:lnTo>
                  <a:pt x="240029" y="51562"/>
                </a:lnTo>
                <a:lnTo>
                  <a:pt x="178180" y="0"/>
                </a:lnTo>
                <a:close/>
              </a:path>
            </a:pathLst>
          </a:custGeom>
          <a:solidFill>
            <a:srgbClr val="6FAC46"/>
          </a:solidFill>
        </p:spPr>
        <p:txBody>
          <a:bodyPr wrap="square" lIns="0" tIns="0" rIns="0" bIns="0" rtlCol="0"/>
          <a:lstStyle/>
          <a:p>
            <a:endParaRPr/>
          </a:p>
        </p:txBody>
      </p:sp>
      <p:sp>
        <p:nvSpPr>
          <p:cNvPr id="19" name="object 19"/>
          <p:cNvSpPr txBox="1"/>
          <p:nvPr/>
        </p:nvSpPr>
        <p:spPr>
          <a:xfrm>
            <a:off x="2880867" y="4038853"/>
            <a:ext cx="335915"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Arial"/>
                <a:cs typeface="Arial"/>
              </a:rPr>
              <a:t>X2</a:t>
            </a:r>
            <a:endParaRPr sz="20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6910070" cy="756920"/>
          </a:xfrm>
          <a:prstGeom prst="rect">
            <a:avLst/>
          </a:prstGeom>
        </p:spPr>
        <p:txBody>
          <a:bodyPr vert="horz" wrap="square" lIns="0" tIns="12700" rIns="0" bIns="0" rtlCol="0">
            <a:spAutoFit/>
          </a:bodyPr>
          <a:lstStyle/>
          <a:p>
            <a:pPr marL="12700">
              <a:lnSpc>
                <a:spcPct val="100000"/>
              </a:lnSpc>
              <a:spcBef>
                <a:spcPts val="100"/>
              </a:spcBef>
            </a:pPr>
            <a:r>
              <a:rPr spc="-50" dirty="0"/>
              <a:t>Reinforcement</a:t>
            </a:r>
            <a:r>
              <a:rPr spc="-135" dirty="0"/>
              <a:t> </a:t>
            </a:r>
            <a:r>
              <a:rPr spc="-45" dirty="0"/>
              <a:t>Learning</a:t>
            </a:r>
          </a:p>
        </p:txBody>
      </p:sp>
      <p:sp>
        <p:nvSpPr>
          <p:cNvPr id="3" name="object 3"/>
          <p:cNvSpPr txBox="1"/>
          <p:nvPr/>
        </p:nvSpPr>
        <p:spPr>
          <a:xfrm>
            <a:off x="1084580" y="1868677"/>
            <a:ext cx="4200525" cy="3897629"/>
          </a:xfrm>
          <a:prstGeom prst="rect">
            <a:avLst/>
          </a:prstGeom>
        </p:spPr>
        <p:txBody>
          <a:bodyPr vert="horz" wrap="square" lIns="0" tIns="13335" rIns="0" bIns="0" rtlCol="0">
            <a:spAutoFit/>
          </a:bodyPr>
          <a:lstStyle/>
          <a:p>
            <a:pPr marL="368300" marR="62865" indent="-355600">
              <a:lnSpc>
                <a:spcPct val="100000"/>
              </a:lnSpc>
              <a:spcBef>
                <a:spcPts val="105"/>
              </a:spcBef>
              <a:buClr>
                <a:srgbClr val="5B9BD4"/>
              </a:buClr>
              <a:buChar char="•"/>
              <a:tabLst>
                <a:tab pos="368300" algn="l"/>
                <a:tab pos="368935" algn="l"/>
              </a:tabLst>
            </a:pPr>
            <a:r>
              <a:rPr sz="2800" dirty="0">
                <a:latin typeface="Arial"/>
                <a:cs typeface="Arial"/>
              </a:rPr>
              <a:t>Output is a sequence</a:t>
            </a:r>
            <a:r>
              <a:rPr sz="2800" spc="-70" dirty="0">
                <a:latin typeface="Arial"/>
                <a:cs typeface="Arial"/>
              </a:rPr>
              <a:t> </a:t>
            </a:r>
            <a:r>
              <a:rPr sz="2800" dirty="0">
                <a:latin typeface="Arial"/>
                <a:cs typeface="Arial"/>
              </a:rPr>
              <a:t>of  actions</a:t>
            </a:r>
          </a:p>
          <a:p>
            <a:pPr marL="368300" marR="499745" indent="-355600">
              <a:lnSpc>
                <a:spcPct val="100000"/>
              </a:lnSpc>
              <a:spcBef>
                <a:spcPts val="1800"/>
              </a:spcBef>
              <a:buClr>
                <a:srgbClr val="5B9BD4"/>
              </a:buClr>
              <a:buChar char="•"/>
              <a:tabLst>
                <a:tab pos="368300" algn="l"/>
                <a:tab pos="368935" algn="l"/>
              </a:tabLst>
            </a:pPr>
            <a:r>
              <a:rPr sz="2800" dirty="0">
                <a:latin typeface="Arial"/>
                <a:cs typeface="Arial"/>
              </a:rPr>
              <a:t>Attain an objective</a:t>
            </a:r>
            <a:r>
              <a:rPr sz="2800" spc="-85" dirty="0">
                <a:latin typeface="Arial"/>
                <a:cs typeface="Arial"/>
              </a:rPr>
              <a:t> </a:t>
            </a:r>
            <a:r>
              <a:rPr sz="2800" dirty="0">
                <a:latin typeface="Arial"/>
                <a:cs typeface="Arial"/>
              </a:rPr>
              <a:t>or  reach a</a:t>
            </a:r>
            <a:r>
              <a:rPr sz="2800" spc="-15" dirty="0">
                <a:latin typeface="Arial"/>
                <a:cs typeface="Arial"/>
              </a:rPr>
              <a:t> </a:t>
            </a:r>
            <a:r>
              <a:rPr sz="2800" dirty="0">
                <a:latin typeface="Arial"/>
                <a:cs typeface="Arial"/>
              </a:rPr>
              <a:t>goal</a:t>
            </a:r>
          </a:p>
          <a:p>
            <a:pPr marL="368300" marR="5080" indent="-355600">
              <a:lnSpc>
                <a:spcPct val="100000"/>
              </a:lnSpc>
              <a:spcBef>
                <a:spcPts val="1800"/>
              </a:spcBef>
              <a:buClr>
                <a:srgbClr val="5B9BD4"/>
              </a:buClr>
              <a:buChar char="•"/>
              <a:tabLst>
                <a:tab pos="368300" algn="l"/>
                <a:tab pos="368935" algn="l"/>
              </a:tabLst>
            </a:pPr>
            <a:r>
              <a:rPr sz="2800" u="heavy" dirty="0">
                <a:uFill>
                  <a:solidFill>
                    <a:srgbClr val="000000"/>
                  </a:solidFill>
                </a:uFill>
                <a:latin typeface="Arial"/>
                <a:cs typeface="Arial"/>
              </a:rPr>
              <a:t>Examples:</a:t>
            </a:r>
            <a:r>
              <a:rPr sz="2800" dirty="0">
                <a:latin typeface="Arial"/>
                <a:cs typeface="Arial"/>
              </a:rPr>
              <a:t> Find the</a:t>
            </a:r>
            <a:r>
              <a:rPr sz="2800" spc="-80" dirty="0">
                <a:latin typeface="Arial"/>
                <a:cs typeface="Arial"/>
              </a:rPr>
              <a:t> </a:t>
            </a:r>
            <a:r>
              <a:rPr sz="2800" dirty="0">
                <a:latin typeface="Arial"/>
                <a:cs typeface="Arial"/>
              </a:rPr>
              <a:t>best  strategy to win a game,  a robot navigating in an  environment</a:t>
            </a:r>
          </a:p>
        </p:txBody>
      </p:sp>
      <p:sp>
        <p:nvSpPr>
          <p:cNvPr id="4" name="object 4"/>
          <p:cNvSpPr/>
          <p:nvPr/>
        </p:nvSpPr>
        <p:spPr>
          <a:xfrm>
            <a:off x="5846826" y="1996439"/>
            <a:ext cx="5762244" cy="4114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4250055" cy="756920"/>
          </a:xfrm>
          <a:prstGeom prst="rect">
            <a:avLst/>
          </a:prstGeom>
        </p:spPr>
        <p:txBody>
          <a:bodyPr vert="horz" wrap="square" lIns="0" tIns="12700" rIns="0" bIns="0" rtlCol="0">
            <a:spAutoFit/>
          </a:bodyPr>
          <a:lstStyle/>
          <a:p>
            <a:pPr marL="12700">
              <a:lnSpc>
                <a:spcPct val="100000"/>
              </a:lnSpc>
              <a:spcBef>
                <a:spcPts val="100"/>
              </a:spcBef>
            </a:pPr>
            <a:r>
              <a:rPr spc="-45" dirty="0"/>
              <a:t>Class</a:t>
            </a:r>
            <a:r>
              <a:rPr spc="-165" dirty="0"/>
              <a:t> </a:t>
            </a:r>
            <a:r>
              <a:rPr spc="-45" dirty="0"/>
              <a:t>Exercise</a:t>
            </a:r>
          </a:p>
        </p:txBody>
      </p:sp>
      <p:sp>
        <p:nvSpPr>
          <p:cNvPr id="3" name="object 3"/>
          <p:cNvSpPr txBox="1">
            <a:spLocks noGrp="1"/>
          </p:cNvSpPr>
          <p:nvPr>
            <p:ph type="body" idx="1"/>
          </p:nvPr>
        </p:nvSpPr>
        <p:spPr>
          <a:prstGeom prst="rect">
            <a:avLst/>
          </a:prstGeom>
        </p:spPr>
        <p:txBody>
          <a:bodyPr vert="horz" wrap="square" lIns="0" tIns="82550" rIns="0" bIns="0" rtlCol="0">
            <a:spAutoFit/>
          </a:bodyPr>
          <a:lstStyle/>
          <a:p>
            <a:pPr marL="81280" marR="1764030">
              <a:lnSpc>
                <a:spcPts val="2310"/>
              </a:lnSpc>
              <a:spcBef>
                <a:spcPts val="650"/>
              </a:spcBef>
            </a:pPr>
            <a:r>
              <a:rPr dirty="0"/>
              <a:t>Of the following </a:t>
            </a:r>
            <a:r>
              <a:rPr spc="-5" dirty="0"/>
              <a:t>examples, </a:t>
            </a:r>
            <a:r>
              <a:rPr dirty="0"/>
              <a:t>which </a:t>
            </a:r>
            <a:r>
              <a:rPr spc="-5" dirty="0"/>
              <a:t>would </a:t>
            </a:r>
            <a:r>
              <a:rPr dirty="0"/>
              <a:t>you </a:t>
            </a:r>
            <a:r>
              <a:rPr spc="-5" dirty="0"/>
              <a:t>address using </a:t>
            </a:r>
            <a:r>
              <a:rPr dirty="0"/>
              <a:t>an  </a:t>
            </a:r>
            <a:r>
              <a:rPr spc="-5" dirty="0">
                <a:solidFill>
                  <a:srgbClr val="00AFEF"/>
                </a:solidFill>
              </a:rPr>
              <a:t>unsupervised learning algorithm</a:t>
            </a:r>
            <a:r>
              <a:rPr spc="-5" dirty="0"/>
              <a:t>? Check all </a:t>
            </a:r>
            <a:r>
              <a:rPr dirty="0"/>
              <a:t>that</a:t>
            </a:r>
            <a:r>
              <a:rPr spc="114" dirty="0"/>
              <a:t> </a:t>
            </a:r>
            <a:r>
              <a:rPr spc="-35" dirty="0"/>
              <a:t>apply.</a:t>
            </a:r>
          </a:p>
          <a:p>
            <a:pPr marL="595630" marR="2685415" indent="-514350">
              <a:lnSpc>
                <a:spcPts val="2300"/>
              </a:lnSpc>
              <a:spcBef>
                <a:spcPts val="1800"/>
              </a:spcBef>
              <a:buClr>
                <a:srgbClr val="5B9BD4"/>
              </a:buClr>
              <a:buAutoNum type="alphaUcPeriod"/>
              <a:tabLst>
                <a:tab pos="594995" algn="l"/>
                <a:tab pos="595630" algn="l"/>
              </a:tabLst>
            </a:pPr>
            <a:r>
              <a:rPr spc="-5" dirty="0"/>
              <a:t>Given emails labeled as spam or </a:t>
            </a:r>
            <a:r>
              <a:rPr dirty="0"/>
              <a:t>not spam, </a:t>
            </a:r>
            <a:r>
              <a:rPr spc="-5" dirty="0"/>
              <a:t>learn a  spam</a:t>
            </a:r>
            <a:r>
              <a:rPr spc="5" dirty="0"/>
              <a:t> </a:t>
            </a:r>
            <a:r>
              <a:rPr dirty="0"/>
              <a:t>filter</a:t>
            </a:r>
          </a:p>
          <a:p>
            <a:pPr marL="595630" marR="66040" indent="-514350">
              <a:lnSpc>
                <a:spcPts val="2300"/>
              </a:lnSpc>
              <a:spcBef>
                <a:spcPts val="1810"/>
              </a:spcBef>
              <a:buClr>
                <a:srgbClr val="5B9BD4"/>
              </a:buClr>
              <a:buAutoNum type="alphaUcPeriod"/>
              <a:tabLst>
                <a:tab pos="594995" algn="l"/>
                <a:tab pos="595630" algn="l"/>
              </a:tabLst>
            </a:pPr>
            <a:r>
              <a:rPr spc="-5" dirty="0"/>
              <a:t>Given a </a:t>
            </a:r>
            <a:r>
              <a:rPr dirty="0"/>
              <a:t>set of </a:t>
            </a:r>
            <a:r>
              <a:rPr spc="-5" dirty="0"/>
              <a:t>news articles found on </a:t>
            </a:r>
            <a:r>
              <a:rPr dirty="0"/>
              <a:t>the </a:t>
            </a:r>
            <a:r>
              <a:rPr spc="-10" dirty="0"/>
              <a:t>Web, </a:t>
            </a:r>
            <a:r>
              <a:rPr spc="-5" dirty="0"/>
              <a:t>group </a:t>
            </a:r>
            <a:r>
              <a:rPr dirty="0"/>
              <a:t>them </a:t>
            </a:r>
            <a:r>
              <a:rPr spc="-5" dirty="0"/>
              <a:t>into </a:t>
            </a:r>
            <a:r>
              <a:rPr dirty="0"/>
              <a:t>sets of  </a:t>
            </a:r>
            <a:r>
              <a:rPr spc="-5" dirty="0"/>
              <a:t>articles about </a:t>
            </a:r>
            <a:r>
              <a:rPr dirty="0"/>
              <a:t>the </a:t>
            </a:r>
            <a:r>
              <a:rPr spc="-5" dirty="0"/>
              <a:t>same</a:t>
            </a:r>
            <a:r>
              <a:rPr spc="35" dirty="0"/>
              <a:t> </a:t>
            </a:r>
            <a:r>
              <a:rPr spc="-5" dirty="0"/>
              <a:t>stories</a:t>
            </a:r>
          </a:p>
          <a:p>
            <a:pPr marL="595630" marR="617855" indent="-514350">
              <a:lnSpc>
                <a:spcPts val="2300"/>
              </a:lnSpc>
              <a:spcBef>
                <a:spcPts val="1805"/>
              </a:spcBef>
              <a:buClr>
                <a:srgbClr val="5B9BD4"/>
              </a:buClr>
              <a:buAutoNum type="alphaUcPeriod"/>
              <a:tabLst>
                <a:tab pos="594995" algn="l"/>
                <a:tab pos="595630" algn="l"/>
              </a:tabLst>
            </a:pPr>
            <a:r>
              <a:rPr spc="-5" dirty="0"/>
              <a:t>Given a database </a:t>
            </a:r>
            <a:r>
              <a:rPr dirty="0"/>
              <a:t>of customer data, </a:t>
            </a:r>
            <a:r>
              <a:rPr spc="-5" dirty="0"/>
              <a:t>automatically discover </a:t>
            </a:r>
            <a:r>
              <a:rPr dirty="0"/>
              <a:t>market  </a:t>
            </a:r>
            <a:r>
              <a:rPr spc="-5" dirty="0"/>
              <a:t>segments </a:t>
            </a:r>
            <a:r>
              <a:rPr dirty="0"/>
              <a:t>and group customers into </a:t>
            </a:r>
            <a:r>
              <a:rPr spc="-10" dirty="0"/>
              <a:t>different </a:t>
            </a:r>
            <a:r>
              <a:rPr dirty="0"/>
              <a:t>market</a:t>
            </a:r>
            <a:r>
              <a:rPr spc="70" dirty="0"/>
              <a:t> </a:t>
            </a:r>
            <a:r>
              <a:rPr spc="-5" dirty="0"/>
              <a:t>segments</a:t>
            </a:r>
          </a:p>
          <a:p>
            <a:pPr marL="595630" marR="5080" indent="-514350">
              <a:lnSpc>
                <a:spcPts val="2300"/>
              </a:lnSpc>
              <a:spcBef>
                <a:spcPts val="1810"/>
              </a:spcBef>
              <a:buClr>
                <a:srgbClr val="5B9BD4"/>
              </a:buClr>
              <a:buAutoNum type="alphaUcPeriod"/>
              <a:tabLst>
                <a:tab pos="594995" algn="l"/>
                <a:tab pos="595630" algn="l"/>
              </a:tabLst>
            </a:pPr>
            <a:r>
              <a:rPr spc="-5" dirty="0"/>
              <a:t>Given a </a:t>
            </a:r>
            <a:r>
              <a:rPr dirty="0"/>
              <a:t>dataset of </a:t>
            </a:r>
            <a:r>
              <a:rPr spc="-5" dirty="0"/>
              <a:t>patients </a:t>
            </a:r>
            <a:r>
              <a:rPr dirty="0"/>
              <a:t>diagnosed </a:t>
            </a:r>
            <a:r>
              <a:rPr spc="-5" dirty="0"/>
              <a:t>as either having diabetes or </a:t>
            </a:r>
            <a:r>
              <a:rPr dirty="0"/>
              <a:t>not,  </a:t>
            </a:r>
            <a:r>
              <a:rPr spc="-5" dirty="0"/>
              <a:t>learn </a:t>
            </a:r>
            <a:r>
              <a:rPr dirty="0"/>
              <a:t>to classify </a:t>
            </a:r>
            <a:r>
              <a:rPr spc="-5" dirty="0"/>
              <a:t>new patients are having diabetes or</a:t>
            </a:r>
            <a:r>
              <a:rPr spc="114" dirty="0"/>
              <a:t> </a:t>
            </a:r>
            <a:r>
              <a:rPr dirty="0"/>
              <a:t>not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4250055" cy="756920"/>
          </a:xfrm>
          <a:prstGeom prst="rect">
            <a:avLst/>
          </a:prstGeom>
        </p:spPr>
        <p:txBody>
          <a:bodyPr vert="horz" wrap="square" lIns="0" tIns="12700" rIns="0" bIns="0" rtlCol="0">
            <a:spAutoFit/>
          </a:bodyPr>
          <a:lstStyle/>
          <a:p>
            <a:pPr marL="12700">
              <a:lnSpc>
                <a:spcPct val="100000"/>
              </a:lnSpc>
              <a:spcBef>
                <a:spcPts val="100"/>
              </a:spcBef>
            </a:pPr>
            <a:r>
              <a:rPr spc="-45" dirty="0"/>
              <a:t>Class</a:t>
            </a:r>
            <a:r>
              <a:rPr spc="-165" dirty="0"/>
              <a:t> </a:t>
            </a:r>
            <a:r>
              <a:rPr spc="-45" dirty="0"/>
              <a:t>Exercise</a:t>
            </a:r>
          </a:p>
        </p:txBody>
      </p:sp>
      <p:sp>
        <p:nvSpPr>
          <p:cNvPr id="3" name="object 3"/>
          <p:cNvSpPr txBox="1">
            <a:spLocks noGrp="1"/>
          </p:cNvSpPr>
          <p:nvPr>
            <p:ph type="body" idx="1"/>
          </p:nvPr>
        </p:nvSpPr>
        <p:spPr>
          <a:prstGeom prst="rect">
            <a:avLst/>
          </a:prstGeom>
        </p:spPr>
        <p:txBody>
          <a:bodyPr vert="horz" wrap="square" lIns="0" tIns="82550" rIns="0" bIns="0" rtlCol="0">
            <a:spAutoFit/>
          </a:bodyPr>
          <a:lstStyle/>
          <a:p>
            <a:pPr marL="81280" marR="1764030">
              <a:lnSpc>
                <a:spcPts val="2310"/>
              </a:lnSpc>
              <a:spcBef>
                <a:spcPts val="650"/>
              </a:spcBef>
            </a:pPr>
            <a:r>
              <a:rPr dirty="0"/>
              <a:t>Of the following </a:t>
            </a:r>
            <a:r>
              <a:rPr spc="-5" dirty="0"/>
              <a:t>examples, </a:t>
            </a:r>
            <a:r>
              <a:rPr dirty="0"/>
              <a:t>which </a:t>
            </a:r>
            <a:r>
              <a:rPr spc="-5" dirty="0"/>
              <a:t>would </a:t>
            </a:r>
            <a:r>
              <a:rPr dirty="0"/>
              <a:t>you </a:t>
            </a:r>
            <a:r>
              <a:rPr spc="-5" dirty="0"/>
              <a:t>address using </a:t>
            </a:r>
            <a:r>
              <a:rPr dirty="0"/>
              <a:t>an  </a:t>
            </a:r>
            <a:r>
              <a:rPr spc="-5" dirty="0">
                <a:solidFill>
                  <a:srgbClr val="00AFEF"/>
                </a:solidFill>
              </a:rPr>
              <a:t>unsupervised learning algorithm</a:t>
            </a:r>
            <a:r>
              <a:rPr spc="-5" dirty="0"/>
              <a:t>? Check all </a:t>
            </a:r>
            <a:r>
              <a:rPr dirty="0"/>
              <a:t>that</a:t>
            </a:r>
            <a:r>
              <a:rPr spc="114" dirty="0"/>
              <a:t> </a:t>
            </a:r>
            <a:r>
              <a:rPr spc="-35" dirty="0"/>
              <a:t>apply.</a:t>
            </a:r>
          </a:p>
          <a:p>
            <a:pPr marL="595630" marR="2685415" indent="-514350">
              <a:lnSpc>
                <a:spcPts val="2300"/>
              </a:lnSpc>
              <a:spcBef>
                <a:spcPts val="1800"/>
              </a:spcBef>
              <a:buClr>
                <a:srgbClr val="5B9BD4"/>
              </a:buClr>
              <a:buAutoNum type="alphaUcPeriod"/>
              <a:tabLst>
                <a:tab pos="594995" algn="l"/>
                <a:tab pos="595630" algn="l"/>
              </a:tabLst>
            </a:pPr>
            <a:r>
              <a:rPr spc="-5" dirty="0"/>
              <a:t>Given emails labeled as spam or </a:t>
            </a:r>
            <a:r>
              <a:rPr dirty="0"/>
              <a:t>not spam, </a:t>
            </a:r>
            <a:r>
              <a:rPr spc="-5" dirty="0"/>
              <a:t>learn a  spam</a:t>
            </a:r>
            <a:r>
              <a:rPr spc="5" dirty="0"/>
              <a:t> </a:t>
            </a:r>
            <a:r>
              <a:rPr dirty="0"/>
              <a:t>filter</a:t>
            </a:r>
          </a:p>
          <a:p>
            <a:pPr marL="595630" marR="66040" indent="-514350">
              <a:lnSpc>
                <a:spcPts val="2300"/>
              </a:lnSpc>
              <a:spcBef>
                <a:spcPts val="1810"/>
              </a:spcBef>
              <a:buClr>
                <a:srgbClr val="5B9BD4"/>
              </a:buClr>
              <a:buAutoNum type="alphaUcPeriod"/>
              <a:tabLst>
                <a:tab pos="594995" algn="l"/>
                <a:tab pos="595630" algn="l"/>
              </a:tabLst>
            </a:pPr>
            <a:r>
              <a:rPr spc="-5" dirty="0">
                <a:solidFill>
                  <a:srgbClr val="00AFEF"/>
                </a:solidFill>
              </a:rPr>
              <a:t>Given a </a:t>
            </a:r>
            <a:r>
              <a:rPr dirty="0">
                <a:solidFill>
                  <a:srgbClr val="00AFEF"/>
                </a:solidFill>
              </a:rPr>
              <a:t>set of </a:t>
            </a:r>
            <a:r>
              <a:rPr spc="-5" dirty="0">
                <a:solidFill>
                  <a:srgbClr val="00AFEF"/>
                </a:solidFill>
              </a:rPr>
              <a:t>news articles found on </a:t>
            </a:r>
            <a:r>
              <a:rPr dirty="0">
                <a:solidFill>
                  <a:srgbClr val="00AFEF"/>
                </a:solidFill>
              </a:rPr>
              <a:t>the </a:t>
            </a:r>
            <a:r>
              <a:rPr spc="-10" dirty="0">
                <a:solidFill>
                  <a:srgbClr val="00AFEF"/>
                </a:solidFill>
              </a:rPr>
              <a:t>Web, </a:t>
            </a:r>
            <a:r>
              <a:rPr spc="-5" dirty="0">
                <a:solidFill>
                  <a:srgbClr val="00AFEF"/>
                </a:solidFill>
              </a:rPr>
              <a:t>group </a:t>
            </a:r>
            <a:r>
              <a:rPr dirty="0">
                <a:solidFill>
                  <a:srgbClr val="00AFEF"/>
                </a:solidFill>
              </a:rPr>
              <a:t>them </a:t>
            </a:r>
            <a:r>
              <a:rPr spc="-5" dirty="0">
                <a:solidFill>
                  <a:srgbClr val="00AFEF"/>
                </a:solidFill>
              </a:rPr>
              <a:t>into </a:t>
            </a:r>
            <a:r>
              <a:rPr dirty="0">
                <a:solidFill>
                  <a:srgbClr val="00AFEF"/>
                </a:solidFill>
              </a:rPr>
              <a:t>sets of  </a:t>
            </a:r>
            <a:r>
              <a:rPr spc="-5" dirty="0">
                <a:solidFill>
                  <a:srgbClr val="00AFEF"/>
                </a:solidFill>
              </a:rPr>
              <a:t>articles about </a:t>
            </a:r>
            <a:r>
              <a:rPr dirty="0">
                <a:solidFill>
                  <a:srgbClr val="00AFEF"/>
                </a:solidFill>
              </a:rPr>
              <a:t>the </a:t>
            </a:r>
            <a:r>
              <a:rPr spc="-5" dirty="0">
                <a:solidFill>
                  <a:srgbClr val="00AFEF"/>
                </a:solidFill>
              </a:rPr>
              <a:t>same</a:t>
            </a:r>
            <a:r>
              <a:rPr spc="35" dirty="0">
                <a:solidFill>
                  <a:srgbClr val="00AFEF"/>
                </a:solidFill>
              </a:rPr>
              <a:t> </a:t>
            </a:r>
            <a:r>
              <a:rPr spc="-5" dirty="0">
                <a:solidFill>
                  <a:srgbClr val="00AFEF"/>
                </a:solidFill>
              </a:rPr>
              <a:t>stories</a:t>
            </a:r>
          </a:p>
          <a:p>
            <a:pPr marL="595630" marR="617855" indent="-514350">
              <a:lnSpc>
                <a:spcPts val="2300"/>
              </a:lnSpc>
              <a:spcBef>
                <a:spcPts val="1805"/>
              </a:spcBef>
              <a:buClr>
                <a:srgbClr val="5B9BD4"/>
              </a:buClr>
              <a:buAutoNum type="alphaUcPeriod"/>
              <a:tabLst>
                <a:tab pos="594995" algn="l"/>
                <a:tab pos="595630" algn="l"/>
              </a:tabLst>
            </a:pPr>
            <a:r>
              <a:rPr spc="-5" dirty="0">
                <a:solidFill>
                  <a:srgbClr val="00AFEF"/>
                </a:solidFill>
              </a:rPr>
              <a:t>Given a database </a:t>
            </a:r>
            <a:r>
              <a:rPr dirty="0">
                <a:solidFill>
                  <a:srgbClr val="00AFEF"/>
                </a:solidFill>
              </a:rPr>
              <a:t>of customer data, </a:t>
            </a:r>
            <a:r>
              <a:rPr spc="-5" dirty="0">
                <a:solidFill>
                  <a:srgbClr val="00AFEF"/>
                </a:solidFill>
              </a:rPr>
              <a:t>automatically discover </a:t>
            </a:r>
            <a:r>
              <a:rPr dirty="0">
                <a:solidFill>
                  <a:srgbClr val="00AFEF"/>
                </a:solidFill>
              </a:rPr>
              <a:t>market  </a:t>
            </a:r>
            <a:r>
              <a:rPr spc="-5" dirty="0">
                <a:solidFill>
                  <a:srgbClr val="00AFEF"/>
                </a:solidFill>
              </a:rPr>
              <a:t>segments </a:t>
            </a:r>
            <a:r>
              <a:rPr dirty="0">
                <a:solidFill>
                  <a:srgbClr val="00AFEF"/>
                </a:solidFill>
              </a:rPr>
              <a:t>and group customers into </a:t>
            </a:r>
            <a:r>
              <a:rPr spc="-10" dirty="0">
                <a:solidFill>
                  <a:srgbClr val="00AFEF"/>
                </a:solidFill>
              </a:rPr>
              <a:t>different </a:t>
            </a:r>
            <a:r>
              <a:rPr dirty="0">
                <a:solidFill>
                  <a:srgbClr val="00AFEF"/>
                </a:solidFill>
              </a:rPr>
              <a:t>market</a:t>
            </a:r>
            <a:r>
              <a:rPr spc="70" dirty="0">
                <a:solidFill>
                  <a:srgbClr val="00AFEF"/>
                </a:solidFill>
              </a:rPr>
              <a:t> </a:t>
            </a:r>
            <a:r>
              <a:rPr spc="-5" dirty="0">
                <a:solidFill>
                  <a:srgbClr val="00AFEF"/>
                </a:solidFill>
              </a:rPr>
              <a:t>segments</a:t>
            </a:r>
          </a:p>
          <a:p>
            <a:pPr marL="595630" marR="5080" indent="-514350">
              <a:lnSpc>
                <a:spcPts val="2300"/>
              </a:lnSpc>
              <a:spcBef>
                <a:spcPts val="1810"/>
              </a:spcBef>
              <a:buClr>
                <a:srgbClr val="5B9BD4"/>
              </a:buClr>
              <a:buAutoNum type="alphaUcPeriod"/>
              <a:tabLst>
                <a:tab pos="594995" algn="l"/>
                <a:tab pos="595630" algn="l"/>
              </a:tabLst>
            </a:pPr>
            <a:r>
              <a:rPr spc="-5" dirty="0"/>
              <a:t>Given a </a:t>
            </a:r>
            <a:r>
              <a:rPr dirty="0"/>
              <a:t>dataset of </a:t>
            </a:r>
            <a:r>
              <a:rPr spc="-5" dirty="0"/>
              <a:t>patients </a:t>
            </a:r>
            <a:r>
              <a:rPr dirty="0"/>
              <a:t>diagnosed </a:t>
            </a:r>
            <a:r>
              <a:rPr spc="-5" dirty="0"/>
              <a:t>as either having diabetes or </a:t>
            </a:r>
            <a:r>
              <a:rPr dirty="0"/>
              <a:t>not,  </a:t>
            </a:r>
            <a:r>
              <a:rPr spc="-5" dirty="0"/>
              <a:t>learn </a:t>
            </a:r>
            <a:r>
              <a:rPr dirty="0"/>
              <a:t>to classify </a:t>
            </a:r>
            <a:r>
              <a:rPr spc="-5" dirty="0"/>
              <a:t>new patients are having diabetes or</a:t>
            </a:r>
            <a:r>
              <a:rPr spc="114" dirty="0"/>
              <a:t> </a:t>
            </a:r>
            <a:r>
              <a:rPr dirty="0"/>
              <a:t>not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7C2B-150C-184E-8637-7E94F28696FD}"/>
              </a:ext>
            </a:extLst>
          </p:cNvPr>
          <p:cNvSpPr>
            <a:spLocks noGrp="1"/>
          </p:cNvSpPr>
          <p:nvPr>
            <p:ph type="title"/>
          </p:nvPr>
        </p:nvSpPr>
        <p:spPr>
          <a:xfrm>
            <a:off x="519545" y="621792"/>
            <a:ext cx="5181503" cy="5504688"/>
          </a:xfrm>
        </p:spPr>
        <p:txBody>
          <a:bodyPr>
            <a:normAutofit/>
          </a:bodyPr>
          <a:lstStyle/>
          <a:p>
            <a:r>
              <a:rPr lang="en-US" sz="4800"/>
              <a:t>Supervised Machine Learning</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867736D-28A8-4C61-BF57-ACEFD50811A1}"/>
              </a:ext>
            </a:extLst>
          </p:cNvPr>
          <p:cNvGraphicFramePr>
            <a:graphicFrameLocks noGrp="1"/>
          </p:cNvGraphicFramePr>
          <p:nvPr>
            <p:ph idx="1"/>
            <p:extLst>
              <p:ext uri="{D42A27DB-BD31-4B8C-83A1-F6EECF244321}">
                <p14:modId xmlns:p14="http://schemas.microsoft.com/office/powerpoint/2010/main" val="2094659301"/>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0765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9B7C4-6A3C-9840-B7B1-CBF23CF83443}"/>
              </a:ext>
            </a:extLst>
          </p:cNvPr>
          <p:cNvSpPr>
            <a:spLocks noGrp="1"/>
          </p:cNvSpPr>
          <p:nvPr>
            <p:ph type="title"/>
          </p:nvPr>
        </p:nvSpPr>
        <p:spPr>
          <a:xfrm>
            <a:off x="841247" y="474146"/>
            <a:ext cx="10515593" cy="1197864"/>
          </a:xfrm>
        </p:spPr>
        <p:txBody>
          <a:bodyPr>
            <a:normAutofit/>
          </a:bodyPr>
          <a:lstStyle/>
          <a:p>
            <a:r>
              <a:rPr lang="en-US" dirty="0"/>
              <a:t>Example</a:t>
            </a:r>
          </a:p>
        </p:txBody>
      </p:sp>
      <p:cxnSp>
        <p:nvCxnSpPr>
          <p:cNvPr id="11" name="Straight Connector 10">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E1DEDA1-47DA-DA40-8D44-CB933C5829E3}"/>
              </a:ext>
            </a:extLst>
          </p:cNvPr>
          <p:cNvPicPr>
            <a:picLocks noChangeAspect="1"/>
          </p:cNvPicPr>
          <p:nvPr/>
        </p:nvPicPr>
        <p:blipFill rotWithShape="1">
          <a:blip r:embed="rId2"/>
          <a:srcRect r="2027" b="-3"/>
          <a:stretch/>
        </p:blipFill>
        <p:spPr>
          <a:xfrm>
            <a:off x="835153" y="2002117"/>
            <a:ext cx="6215794" cy="4171569"/>
          </a:xfrm>
          <a:prstGeom prst="rect">
            <a:avLst/>
          </a:prstGeom>
        </p:spPr>
      </p:pic>
      <p:sp>
        <p:nvSpPr>
          <p:cNvPr id="3" name="Content Placeholder 2">
            <a:extLst>
              <a:ext uri="{FF2B5EF4-FFF2-40B4-BE49-F238E27FC236}">
                <a16:creationId xmlns:a16="http://schemas.microsoft.com/office/drawing/2014/main" id="{A926A62C-54F4-5742-85C3-7287E9EC04B4}"/>
              </a:ext>
            </a:extLst>
          </p:cNvPr>
          <p:cNvSpPr>
            <a:spLocks noGrp="1"/>
          </p:cNvSpPr>
          <p:nvPr>
            <p:ph idx="1"/>
          </p:nvPr>
        </p:nvSpPr>
        <p:spPr>
          <a:xfrm>
            <a:off x="7533314" y="1999578"/>
            <a:ext cx="3823525" cy="4171568"/>
          </a:xfrm>
        </p:spPr>
        <p:txBody>
          <a:bodyPr anchor="ctr">
            <a:normAutofit/>
          </a:bodyPr>
          <a:lstStyle/>
          <a:p>
            <a:r>
              <a:rPr lang="en-MY" sz="2000" dirty="0"/>
              <a:t>Train a machine to predict how long it will take someone to drive home from the workplace. </a:t>
            </a:r>
          </a:p>
          <a:p>
            <a:r>
              <a:rPr lang="en-MY" sz="2000" dirty="0"/>
              <a:t>Create a set of labelled data.</a:t>
            </a:r>
          </a:p>
          <a:p>
            <a:r>
              <a:rPr lang="en-MY" sz="2000" dirty="0"/>
              <a:t>Input all the features</a:t>
            </a:r>
          </a:p>
          <a:p>
            <a:r>
              <a:rPr lang="en-MY" sz="2000" dirty="0"/>
              <a:t>Output is travel time</a:t>
            </a:r>
          </a:p>
          <a:p>
            <a:pPr marL="0" indent="0">
              <a:buNone/>
            </a:pPr>
            <a:endParaRPr lang="en-US" sz="2000" dirty="0"/>
          </a:p>
        </p:txBody>
      </p:sp>
    </p:spTree>
    <p:extLst>
      <p:ext uri="{BB962C8B-B14F-4D97-AF65-F5344CB8AC3E}">
        <p14:creationId xmlns:p14="http://schemas.microsoft.com/office/powerpoint/2010/main" val="308330275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682CAD-5AB1-3E48-96E5-28AF72596535}"/>
              </a:ext>
            </a:extLst>
          </p:cNvPr>
          <p:cNvSpPr>
            <a:spLocks noGrp="1"/>
          </p:cNvSpPr>
          <p:nvPr>
            <p:ph type="title"/>
          </p:nvPr>
        </p:nvSpPr>
        <p:spPr>
          <a:xfrm>
            <a:off x="838200" y="467542"/>
            <a:ext cx="10515600" cy="1138836"/>
          </a:xfrm>
        </p:spPr>
        <p:txBody>
          <a:bodyPr>
            <a:normAutofit/>
          </a:bodyPr>
          <a:lstStyle/>
          <a:p>
            <a:r>
              <a:rPr lang="en-US">
                <a:solidFill>
                  <a:schemeClr val="bg1"/>
                </a:solidFill>
              </a:rPr>
              <a:t>Steps</a:t>
            </a:r>
          </a:p>
        </p:txBody>
      </p:sp>
      <p:graphicFrame>
        <p:nvGraphicFramePr>
          <p:cNvPr id="5" name="Content Placeholder 2">
            <a:extLst>
              <a:ext uri="{FF2B5EF4-FFF2-40B4-BE49-F238E27FC236}">
                <a16:creationId xmlns:a16="http://schemas.microsoft.com/office/drawing/2014/main" id="{8AD4CD06-98BA-44B4-862A-44B6DE737B9C}"/>
              </a:ext>
            </a:extLst>
          </p:cNvPr>
          <p:cNvGraphicFramePr>
            <a:graphicFrameLocks noGrp="1"/>
          </p:cNvGraphicFramePr>
          <p:nvPr>
            <p:ph idx="1"/>
            <p:extLst>
              <p:ext uri="{D42A27DB-BD31-4B8C-83A1-F6EECF244321}">
                <p14:modId xmlns:p14="http://schemas.microsoft.com/office/powerpoint/2010/main" val="1800172057"/>
              </p:ext>
            </p:extLst>
          </p:nvPr>
        </p:nvGraphicFramePr>
        <p:xfrm>
          <a:off x="679623" y="2045268"/>
          <a:ext cx="11324118" cy="4812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316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E0C84039-02EB-5A4A-A19A-7A492A4F33FD}"/>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Types of Supervised Machine Learning</a:t>
            </a:r>
          </a:p>
        </p:txBody>
      </p:sp>
      <p:graphicFrame>
        <p:nvGraphicFramePr>
          <p:cNvPr id="5" name="Content Placeholder 2">
            <a:extLst>
              <a:ext uri="{FF2B5EF4-FFF2-40B4-BE49-F238E27FC236}">
                <a16:creationId xmlns:a16="http://schemas.microsoft.com/office/drawing/2014/main" id="{A9990011-95CB-4419-89BF-10E75D80F89C}"/>
              </a:ext>
            </a:extLst>
          </p:cNvPr>
          <p:cNvGraphicFramePr>
            <a:graphicFrameLocks noGrp="1"/>
          </p:cNvGraphicFramePr>
          <p:nvPr>
            <p:ph idx="1"/>
            <p:extLst>
              <p:ext uri="{D42A27DB-BD31-4B8C-83A1-F6EECF244321}">
                <p14:modId xmlns:p14="http://schemas.microsoft.com/office/powerpoint/2010/main" val="130716357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1280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242187-7A73-5C47-BD1B-1E6C24F8D1CF}"/>
              </a:ext>
            </a:extLst>
          </p:cNvPr>
          <p:cNvPicPr>
            <a:picLocks noGrp="1" noChangeAspect="1"/>
          </p:cNvPicPr>
          <p:nvPr>
            <p:ph idx="1"/>
          </p:nvPr>
        </p:nvPicPr>
        <p:blipFill rotWithShape="1">
          <a:blip r:embed="rId2"/>
          <a:srcRect b="28390"/>
          <a:stretch/>
        </p:blipFill>
        <p:spPr>
          <a:xfrm>
            <a:off x="20" y="206071"/>
            <a:ext cx="12191980" cy="4801868"/>
          </a:xfrm>
          <a:prstGeom prst="rect">
            <a:avLst/>
          </a:prstGeom>
        </p:spPr>
      </p:pic>
      <p:pic>
        <p:nvPicPr>
          <p:cNvPr id="38" name="Picture 37">
            <a:extLst>
              <a:ext uri="{FF2B5EF4-FFF2-40B4-BE49-F238E27FC236}">
                <a16:creationId xmlns:a16="http://schemas.microsoft.com/office/drawing/2014/main" id="{D266A5D8-E184-4E8F-9001-D6F41E3974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20008" r="8214" b="59122"/>
          <a:stretch/>
        </p:blipFill>
        <p:spPr>
          <a:xfrm flipV="1">
            <a:off x="0" y="0"/>
            <a:ext cx="12191999" cy="1713062"/>
          </a:xfrm>
          <a:custGeom>
            <a:avLst/>
            <a:gdLst>
              <a:gd name="connsiteX0" fmla="*/ 0 w 12191999"/>
              <a:gd name="connsiteY0" fmla="*/ 1713062 h 1713062"/>
              <a:gd name="connsiteX1" fmla="*/ 12191999 w 12191999"/>
              <a:gd name="connsiteY1" fmla="*/ 1713062 h 1713062"/>
              <a:gd name="connsiteX2" fmla="*/ 12191999 w 12191999"/>
              <a:gd name="connsiteY2" fmla="*/ 0 h 1713062"/>
              <a:gd name="connsiteX3" fmla="*/ 0 w 12191999"/>
              <a:gd name="connsiteY3" fmla="*/ 0 h 1713062"/>
            </a:gdLst>
            <a:ahLst/>
            <a:cxnLst>
              <a:cxn ang="0">
                <a:pos x="connsiteX0" y="connsiteY0"/>
              </a:cxn>
              <a:cxn ang="0">
                <a:pos x="connsiteX1" y="connsiteY1"/>
              </a:cxn>
              <a:cxn ang="0">
                <a:pos x="connsiteX2" y="connsiteY2"/>
              </a:cxn>
              <a:cxn ang="0">
                <a:pos x="connsiteX3" y="connsiteY3"/>
              </a:cxn>
            </a:cxnLst>
            <a:rect l="l" t="t" r="r" b="b"/>
            <a:pathLst>
              <a:path w="12191999" h="1713062">
                <a:moveTo>
                  <a:pt x="0" y="1713062"/>
                </a:moveTo>
                <a:lnTo>
                  <a:pt x="12191999" y="1713062"/>
                </a:lnTo>
                <a:lnTo>
                  <a:pt x="12191999" y="0"/>
                </a:lnTo>
                <a:lnTo>
                  <a:pt x="0" y="0"/>
                </a:lnTo>
                <a:close/>
              </a:path>
            </a:pathLst>
          </a:custGeom>
        </p:spPr>
      </p:pic>
      <p:pic>
        <p:nvPicPr>
          <p:cNvPr id="40" name="Picture 39">
            <a:extLst>
              <a:ext uri="{FF2B5EF4-FFF2-40B4-BE49-F238E27FC236}">
                <a16:creationId xmlns:a16="http://schemas.microsoft.com/office/drawing/2014/main" id="{4EB1D02B-BBFA-4A97-A021-7816ECC34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1" r="8214" b="80325"/>
          <a:stretch/>
        </p:blipFill>
        <p:spPr>
          <a:xfrm flipV="1">
            <a:off x="0" y="3840845"/>
            <a:ext cx="12195047"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42" name="Rectangle 41">
            <a:extLst>
              <a:ext uri="{FF2B5EF4-FFF2-40B4-BE49-F238E27FC236}">
                <a16:creationId xmlns:a16="http://schemas.microsoft.com/office/drawing/2014/main" id="{BDD7BED2-CC5E-4866-AC0C-DCF928AF8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5390368"/>
            <a:ext cx="12188952" cy="14676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EEB27-91B2-1342-B28E-6A32AF8977DA}"/>
              </a:ext>
            </a:extLst>
          </p:cNvPr>
          <p:cNvSpPr>
            <a:spLocks noGrp="1"/>
          </p:cNvSpPr>
          <p:nvPr>
            <p:ph type="title"/>
          </p:nvPr>
        </p:nvSpPr>
        <p:spPr>
          <a:xfrm>
            <a:off x="804484" y="5566756"/>
            <a:ext cx="10592174" cy="656946"/>
          </a:xfrm>
        </p:spPr>
        <p:txBody>
          <a:bodyPr vert="horz" lIns="91440" tIns="45720" rIns="91440" bIns="45720" rtlCol="0" anchor="t">
            <a:normAutofit/>
          </a:bodyPr>
          <a:lstStyle/>
          <a:p>
            <a:r>
              <a:rPr lang="en-US" sz="4000" b="1" dirty="0">
                <a:solidFill>
                  <a:srgbClr val="000000"/>
                </a:solidFill>
              </a:rPr>
              <a:t>Example of Unsupervised Machine Learning</a:t>
            </a:r>
            <a:endParaRPr lang="en-US" sz="4000" dirty="0">
              <a:solidFill>
                <a:srgbClr val="000000"/>
              </a:solidFill>
            </a:endParaRPr>
          </a:p>
        </p:txBody>
      </p:sp>
    </p:spTree>
    <p:extLst>
      <p:ext uri="{BB962C8B-B14F-4D97-AF65-F5344CB8AC3E}">
        <p14:creationId xmlns:p14="http://schemas.microsoft.com/office/powerpoint/2010/main" val="1879297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2C560-AD44-2E40-99D1-EA4BA2218193}"/>
              </a:ext>
            </a:extLst>
          </p:cNvPr>
          <p:cNvSpPr>
            <a:spLocks noGrp="1"/>
          </p:cNvSpPr>
          <p:nvPr>
            <p:ph type="title"/>
          </p:nvPr>
        </p:nvSpPr>
        <p:spPr>
          <a:xfrm>
            <a:off x="762000" y="803325"/>
            <a:ext cx="5820779" cy="1325563"/>
          </a:xfrm>
        </p:spPr>
        <p:txBody>
          <a:bodyPr>
            <a:normAutofit/>
          </a:bodyPr>
          <a:lstStyle/>
          <a:p>
            <a:r>
              <a:rPr lang="en-US" b="1" dirty="0">
                <a:solidFill>
                  <a:srgbClr val="000000"/>
                </a:solidFill>
              </a:rPr>
              <a:t>Example of Unsupervised Machine Learning</a:t>
            </a:r>
            <a:endParaRPr lang="en-US" dirty="0"/>
          </a:p>
        </p:txBody>
      </p:sp>
      <p:sp>
        <p:nvSpPr>
          <p:cNvPr id="3" name="Content Placeholder 2">
            <a:extLst>
              <a:ext uri="{FF2B5EF4-FFF2-40B4-BE49-F238E27FC236}">
                <a16:creationId xmlns:a16="http://schemas.microsoft.com/office/drawing/2014/main" id="{A3781DE1-4B99-2A42-8666-6A206C123A68}"/>
              </a:ext>
            </a:extLst>
          </p:cNvPr>
          <p:cNvSpPr>
            <a:spLocks noGrp="1"/>
          </p:cNvSpPr>
          <p:nvPr>
            <p:ph idx="1"/>
          </p:nvPr>
        </p:nvSpPr>
        <p:spPr>
          <a:xfrm>
            <a:off x="762000" y="2279018"/>
            <a:ext cx="5314543" cy="3375920"/>
          </a:xfrm>
        </p:spPr>
        <p:txBody>
          <a:bodyPr anchor="t">
            <a:normAutofit/>
          </a:bodyPr>
          <a:lstStyle/>
          <a:p>
            <a:r>
              <a:rPr lang="en-MY" sz="1800" dirty="0"/>
              <a:t>Let's, take the case of a baby and her family dog.</a:t>
            </a:r>
          </a:p>
          <a:p>
            <a:r>
              <a:rPr lang="en-MY" sz="1800" dirty="0"/>
              <a:t>She knows and identifies this dog. Few weeks later a family friend brings along a dog and tries to play with the baby.</a:t>
            </a:r>
          </a:p>
          <a:p>
            <a:r>
              <a:rPr lang="en-MY" sz="1800" dirty="0"/>
              <a:t>Baby has not seen this dog earlier. But it recognizes many features (2 ears, eyes, walking on 4 legs) are like her pet dog. She identifies the new animal as a dog. This is unsupervised learning, where you are not taught but you learn from the data (in this case data about a dog.)</a:t>
            </a:r>
            <a:endParaRPr lang="en-US" sz="1800"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012DFA4-742B-EE46-B56F-866FAF56385C}"/>
              </a:ext>
            </a:extLst>
          </p:cNvPr>
          <p:cNvPicPr>
            <a:picLocks noChangeAspect="1"/>
          </p:cNvPicPr>
          <p:nvPr/>
        </p:nvPicPr>
        <p:blipFill rotWithShape="1">
          <a:blip r:embed="rId3"/>
          <a:srcRect l="17550" r="18296"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8087957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09E87B30-B68B-9B49-A3FB-8578DEFFD2C0}"/>
              </a:ext>
            </a:extLst>
          </p:cNvPr>
          <p:cNvGraphicFramePr>
            <a:graphicFrameLocks noGrp="1"/>
          </p:cNvGraphicFramePr>
          <p:nvPr>
            <p:ph idx="1"/>
            <p:extLst>
              <p:ext uri="{D42A27DB-BD31-4B8C-83A1-F6EECF244321}">
                <p14:modId xmlns:p14="http://schemas.microsoft.com/office/powerpoint/2010/main" val="204710670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066D7A2E-9C8C-E449-8A5E-2141D311380C}"/>
              </a:ext>
            </a:extLst>
          </p:cNvPr>
          <p:cNvSpPr txBox="1">
            <a:spLocks/>
          </p:cNvSpPr>
          <p:nvPr/>
        </p:nvSpPr>
        <p:spPr>
          <a:xfrm>
            <a:off x="838200" y="3150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AI vs ML vs Deep Learning</a:t>
            </a:r>
          </a:p>
        </p:txBody>
      </p:sp>
    </p:spTree>
    <p:extLst>
      <p:ext uri="{BB962C8B-B14F-4D97-AF65-F5344CB8AC3E}">
        <p14:creationId xmlns:p14="http://schemas.microsoft.com/office/powerpoint/2010/main" val="2063379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756666C5-C0E6-AF4F-987B-D7402E58C408}"/>
              </a:ext>
            </a:extLst>
          </p:cNvPr>
          <p:cNvSpPr>
            <a:spLocks noGrp="1"/>
          </p:cNvSpPr>
          <p:nvPr>
            <p:ph type="title"/>
          </p:nvPr>
        </p:nvSpPr>
        <p:spPr>
          <a:xfrm>
            <a:off x="888631" y="4760132"/>
            <a:ext cx="3947420" cy="1777829"/>
          </a:xfrm>
        </p:spPr>
        <p:txBody>
          <a:bodyPr>
            <a:normAutofit/>
          </a:bodyPr>
          <a:lstStyle/>
          <a:p>
            <a:r>
              <a:rPr lang="en-US" sz="4000"/>
              <a:t>Types of Unsupervised Learning</a:t>
            </a:r>
          </a:p>
        </p:txBody>
      </p:sp>
      <p:sp>
        <p:nvSpPr>
          <p:cNvPr id="41" name="Freeform: Shape 40">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460F879-597A-DB46-A20D-B1AC6FF8FA09}"/>
              </a:ext>
            </a:extLst>
          </p:cNvPr>
          <p:cNvPicPr>
            <a:picLocks noChangeAspect="1"/>
          </p:cNvPicPr>
          <p:nvPr/>
        </p:nvPicPr>
        <p:blipFill rotWithShape="1">
          <a:blip r:embed="rId2"/>
          <a:srcRect t="4503" r="-1" b="6244"/>
          <a:stretch/>
        </p:blipFill>
        <p:spPr>
          <a:xfrm>
            <a:off x="1593171" y="671951"/>
            <a:ext cx="9014652" cy="3359108"/>
          </a:xfrm>
          <a:prstGeom prst="rect">
            <a:avLst/>
          </a:prstGeom>
        </p:spPr>
      </p:pic>
      <p:sp>
        <p:nvSpPr>
          <p:cNvPr id="3" name="Content Placeholder 2">
            <a:extLst>
              <a:ext uri="{FF2B5EF4-FFF2-40B4-BE49-F238E27FC236}">
                <a16:creationId xmlns:a16="http://schemas.microsoft.com/office/drawing/2014/main" id="{8756E70E-C744-844B-AADD-D82813F5BAA8}"/>
              </a:ext>
            </a:extLst>
          </p:cNvPr>
          <p:cNvSpPr>
            <a:spLocks noGrp="1"/>
          </p:cNvSpPr>
          <p:nvPr>
            <p:ph idx="1"/>
          </p:nvPr>
        </p:nvSpPr>
        <p:spPr>
          <a:xfrm>
            <a:off x="5118447" y="4767660"/>
            <a:ext cx="6281873" cy="1770300"/>
          </a:xfrm>
        </p:spPr>
        <p:txBody>
          <a:bodyPr anchor="ctr">
            <a:normAutofit fontScale="92500" lnSpcReduction="20000"/>
          </a:bodyPr>
          <a:lstStyle/>
          <a:p>
            <a:r>
              <a:rPr lang="en-US" sz="1500" dirty="0"/>
              <a:t>Clustering</a:t>
            </a:r>
          </a:p>
          <a:p>
            <a:r>
              <a:rPr lang="en-MY" sz="1500" dirty="0"/>
              <a:t>Clustering is an important concept when it comes to unsupervised learning. It mainly deals with finding a structure or pattern in a collection of uncategorized data. </a:t>
            </a:r>
          </a:p>
          <a:p>
            <a:r>
              <a:rPr lang="en-MY" sz="1500" dirty="0"/>
              <a:t>Clustering algorithms will process your data and find natural clusters(groups) if they exist in the data. </a:t>
            </a:r>
          </a:p>
          <a:p>
            <a:r>
              <a:rPr lang="en-MY" sz="1500" dirty="0"/>
              <a:t>You can also modify how many clusters your algorithms should identify. It allows you to adjust the granularity of these groups.</a:t>
            </a:r>
            <a:endParaRPr lang="en-US" sz="1500" dirty="0"/>
          </a:p>
        </p:txBody>
      </p:sp>
    </p:spTree>
    <p:extLst>
      <p:ext uri="{BB962C8B-B14F-4D97-AF65-F5344CB8AC3E}">
        <p14:creationId xmlns:p14="http://schemas.microsoft.com/office/powerpoint/2010/main" val="5067864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0399-3A42-4941-8833-DBAF62B1C7F3}"/>
              </a:ext>
            </a:extLst>
          </p:cNvPr>
          <p:cNvSpPr>
            <a:spLocks noGrp="1"/>
          </p:cNvSpPr>
          <p:nvPr>
            <p:ph type="title"/>
          </p:nvPr>
        </p:nvSpPr>
        <p:spPr/>
        <p:txBody>
          <a:bodyPr/>
          <a:lstStyle/>
          <a:p>
            <a:r>
              <a:rPr lang="en-US" dirty="0"/>
              <a:t>Unsupervised ML Algorithm</a:t>
            </a:r>
          </a:p>
        </p:txBody>
      </p:sp>
      <p:graphicFrame>
        <p:nvGraphicFramePr>
          <p:cNvPr id="4" name="Content Placeholder 3">
            <a:extLst>
              <a:ext uri="{FF2B5EF4-FFF2-40B4-BE49-F238E27FC236}">
                <a16:creationId xmlns:a16="http://schemas.microsoft.com/office/drawing/2014/main" id="{E0F491FF-3F7D-0D43-89ED-C5A9CBCDF01B}"/>
              </a:ext>
            </a:extLst>
          </p:cNvPr>
          <p:cNvGraphicFramePr>
            <a:graphicFrameLocks noGrp="1"/>
          </p:cNvGraphicFramePr>
          <p:nvPr>
            <p:ph idx="1"/>
            <p:extLst>
              <p:ext uri="{D42A27DB-BD31-4B8C-83A1-F6EECF244321}">
                <p14:modId xmlns:p14="http://schemas.microsoft.com/office/powerpoint/2010/main" val="12767405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7252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72DC-7A3E-4943-835E-91BC83DA51B1}"/>
              </a:ext>
            </a:extLst>
          </p:cNvPr>
          <p:cNvSpPr>
            <a:spLocks noGrp="1"/>
          </p:cNvSpPr>
          <p:nvPr>
            <p:ph type="title"/>
          </p:nvPr>
        </p:nvSpPr>
        <p:spPr/>
        <p:txBody>
          <a:bodyPr/>
          <a:lstStyle/>
          <a:p>
            <a:r>
              <a:rPr lang="en-US" dirty="0"/>
              <a:t>Machine Learning: Categories</a:t>
            </a:r>
          </a:p>
        </p:txBody>
      </p:sp>
      <p:sp>
        <p:nvSpPr>
          <p:cNvPr id="3" name="Content Placeholder 2">
            <a:extLst>
              <a:ext uri="{FF2B5EF4-FFF2-40B4-BE49-F238E27FC236}">
                <a16:creationId xmlns:a16="http://schemas.microsoft.com/office/drawing/2014/main" id="{C5CE86C0-B870-4E4E-AAA0-065E0E86A570}"/>
              </a:ext>
            </a:extLst>
          </p:cNvPr>
          <p:cNvSpPr>
            <a:spLocks noGrp="1"/>
          </p:cNvSpPr>
          <p:nvPr>
            <p:ph idx="1"/>
          </p:nvPr>
        </p:nvSpPr>
        <p:spPr/>
        <p:txBody>
          <a:bodyPr/>
          <a:lstStyle/>
          <a:p>
            <a:r>
              <a:rPr lang="en-US" dirty="0"/>
              <a:t>Supervised Machine Learning:  Learn to predict target values from labelled data</a:t>
            </a:r>
          </a:p>
          <a:p>
            <a:pPr marL="1028700" lvl="1" indent="-571500">
              <a:buFont typeface="+mj-lt"/>
              <a:buAutoNum type="romanLcPeriod"/>
            </a:pPr>
            <a:r>
              <a:rPr lang="en-US" dirty="0"/>
              <a:t>Classification: Target values are discrete values</a:t>
            </a:r>
          </a:p>
          <a:p>
            <a:pPr marL="1028700" lvl="1" indent="-571500">
              <a:buFont typeface="+mj-lt"/>
              <a:buAutoNum type="romanLcPeriod"/>
            </a:pPr>
            <a:r>
              <a:rPr lang="en-US" dirty="0"/>
              <a:t>Regression: Target values are continuous values</a:t>
            </a:r>
          </a:p>
          <a:p>
            <a:r>
              <a:rPr lang="en-US" dirty="0"/>
              <a:t>Unsupervised Machine Learning: Find structure in labelled data</a:t>
            </a:r>
          </a:p>
          <a:p>
            <a:pPr marL="1028700" lvl="1" indent="-571500">
              <a:buFont typeface="+mj-lt"/>
              <a:buAutoNum type="romanLcPeriod"/>
            </a:pPr>
            <a:r>
              <a:rPr lang="en-US" dirty="0"/>
              <a:t>Find groups pf similar instances in the data (clustering)</a:t>
            </a:r>
          </a:p>
          <a:p>
            <a:pPr marL="1028700" lvl="1" indent="-571500">
              <a:buFont typeface="+mj-lt"/>
              <a:buAutoNum type="romanLcPeriod"/>
            </a:pPr>
            <a:r>
              <a:rPr lang="en-US" dirty="0"/>
              <a:t>Finding unusual patterns (outlier detection)</a:t>
            </a:r>
          </a:p>
        </p:txBody>
      </p:sp>
    </p:spTree>
    <p:extLst>
      <p:ext uri="{BB962C8B-B14F-4D97-AF65-F5344CB8AC3E}">
        <p14:creationId xmlns:p14="http://schemas.microsoft.com/office/powerpoint/2010/main" val="371006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7602855" cy="756920"/>
          </a:xfrm>
          <a:prstGeom prst="rect">
            <a:avLst/>
          </a:prstGeom>
        </p:spPr>
        <p:txBody>
          <a:bodyPr vert="horz" wrap="square" lIns="0" tIns="12700" rIns="0" bIns="0" rtlCol="0">
            <a:spAutoFit/>
          </a:bodyPr>
          <a:lstStyle/>
          <a:p>
            <a:pPr marL="12700">
              <a:lnSpc>
                <a:spcPct val="100000"/>
              </a:lnSpc>
              <a:spcBef>
                <a:spcPts val="100"/>
              </a:spcBef>
            </a:pPr>
            <a:r>
              <a:rPr spc="-40" dirty="0"/>
              <a:t>What </a:t>
            </a:r>
            <a:r>
              <a:rPr spc="-30" dirty="0"/>
              <a:t>is </a:t>
            </a:r>
            <a:r>
              <a:rPr spc="-45" dirty="0"/>
              <a:t>machine</a:t>
            </a:r>
            <a:r>
              <a:rPr spc="-245" dirty="0"/>
              <a:t> </a:t>
            </a:r>
            <a:r>
              <a:rPr spc="-50" dirty="0"/>
              <a:t>learning?</a:t>
            </a:r>
          </a:p>
        </p:txBody>
      </p:sp>
      <p:sp>
        <p:nvSpPr>
          <p:cNvPr id="3" name="object 3"/>
          <p:cNvSpPr txBox="1"/>
          <p:nvPr/>
        </p:nvSpPr>
        <p:spPr>
          <a:xfrm>
            <a:off x="1188466" y="1980692"/>
            <a:ext cx="9037320" cy="1107440"/>
          </a:xfrm>
          <a:prstGeom prst="rect">
            <a:avLst/>
          </a:prstGeom>
        </p:spPr>
        <p:txBody>
          <a:bodyPr vert="horz" wrap="square" lIns="0" tIns="12065" rIns="0" bIns="0" rtlCol="0">
            <a:spAutoFit/>
          </a:bodyPr>
          <a:lstStyle/>
          <a:p>
            <a:pPr marL="12700" marR="5080">
              <a:lnSpc>
                <a:spcPct val="100000"/>
              </a:lnSpc>
              <a:spcBef>
                <a:spcPts val="95"/>
              </a:spcBef>
            </a:pPr>
            <a:r>
              <a:rPr sz="2000" b="1" u="heavy" spc="-5" dirty="0">
                <a:uFill>
                  <a:solidFill>
                    <a:srgbClr val="000000"/>
                  </a:solidFill>
                </a:uFill>
                <a:latin typeface="Arial"/>
                <a:cs typeface="Arial"/>
              </a:rPr>
              <a:t>Machine learning</a:t>
            </a:r>
            <a:r>
              <a:rPr sz="2000" b="1" spc="-5" dirty="0">
                <a:latin typeface="Arial"/>
                <a:cs typeface="Arial"/>
              </a:rPr>
              <a:t>: </a:t>
            </a:r>
            <a:r>
              <a:rPr sz="2000" spc="-5" dirty="0">
                <a:latin typeface="Arial"/>
                <a:cs typeface="Arial"/>
              </a:rPr>
              <a:t>Science of getting </a:t>
            </a:r>
            <a:r>
              <a:rPr sz="2000" spc="-5" dirty="0">
                <a:solidFill>
                  <a:srgbClr val="00AFEF"/>
                </a:solidFill>
                <a:latin typeface="Arial"/>
                <a:cs typeface="Arial"/>
              </a:rPr>
              <a:t>computers </a:t>
            </a:r>
            <a:r>
              <a:rPr sz="2000" spc="-5" dirty="0">
                <a:latin typeface="Arial"/>
                <a:cs typeface="Arial"/>
              </a:rPr>
              <a:t>to </a:t>
            </a:r>
            <a:r>
              <a:rPr sz="2000" spc="-5" dirty="0">
                <a:solidFill>
                  <a:srgbClr val="00AFEF"/>
                </a:solidFill>
                <a:latin typeface="Arial"/>
                <a:cs typeface="Arial"/>
              </a:rPr>
              <a:t>learn </a:t>
            </a:r>
            <a:r>
              <a:rPr sz="2000" spc="-5" dirty="0">
                <a:latin typeface="Arial"/>
                <a:cs typeface="Arial"/>
              </a:rPr>
              <a:t>without being explicitly  programmed</a:t>
            </a:r>
            <a:endParaRPr sz="2000">
              <a:latin typeface="Arial"/>
              <a:cs typeface="Arial"/>
            </a:endParaRPr>
          </a:p>
          <a:p>
            <a:pPr marL="12700">
              <a:lnSpc>
                <a:spcPct val="100000"/>
              </a:lnSpc>
              <a:spcBef>
                <a:spcPts val="1320"/>
              </a:spcBef>
            </a:pPr>
            <a:r>
              <a:rPr sz="2000" spc="-5" dirty="0">
                <a:latin typeface="Arial"/>
                <a:cs typeface="Arial"/>
              </a:rPr>
              <a:t>[</a:t>
            </a:r>
            <a:r>
              <a:rPr sz="2000" i="1" spc="-5" dirty="0">
                <a:latin typeface="Arial"/>
                <a:cs typeface="Arial"/>
              </a:rPr>
              <a:t>Arthur Samuel,</a:t>
            </a:r>
            <a:r>
              <a:rPr sz="2000" i="1" spc="-20" dirty="0">
                <a:latin typeface="Arial"/>
                <a:cs typeface="Arial"/>
              </a:rPr>
              <a:t> </a:t>
            </a:r>
            <a:r>
              <a:rPr sz="2000" i="1" spc="-5" dirty="0">
                <a:latin typeface="Arial"/>
                <a:cs typeface="Arial"/>
              </a:rPr>
              <a:t>1959</a:t>
            </a:r>
            <a:r>
              <a:rPr sz="2000" spc="-5" dirty="0">
                <a:latin typeface="Arial"/>
                <a:cs typeface="Arial"/>
              </a:rPr>
              <a:t>]</a:t>
            </a:r>
            <a:endParaRPr sz="2000">
              <a:latin typeface="Arial"/>
              <a:cs typeface="Arial"/>
            </a:endParaRPr>
          </a:p>
        </p:txBody>
      </p:sp>
      <p:sp>
        <p:nvSpPr>
          <p:cNvPr id="4" name="object 4"/>
          <p:cNvSpPr/>
          <p:nvPr/>
        </p:nvSpPr>
        <p:spPr>
          <a:xfrm>
            <a:off x="2108454" y="3291840"/>
            <a:ext cx="8033766" cy="294208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7602855" cy="756920"/>
          </a:xfrm>
          <a:prstGeom prst="rect">
            <a:avLst/>
          </a:prstGeom>
        </p:spPr>
        <p:txBody>
          <a:bodyPr vert="horz" wrap="square" lIns="0" tIns="12700" rIns="0" bIns="0" rtlCol="0">
            <a:spAutoFit/>
          </a:bodyPr>
          <a:lstStyle/>
          <a:p>
            <a:pPr marL="12700">
              <a:lnSpc>
                <a:spcPct val="100000"/>
              </a:lnSpc>
              <a:spcBef>
                <a:spcPts val="100"/>
              </a:spcBef>
            </a:pPr>
            <a:r>
              <a:rPr spc="-40" dirty="0"/>
              <a:t>What </a:t>
            </a:r>
            <a:r>
              <a:rPr spc="-30" dirty="0"/>
              <a:t>is </a:t>
            </a:r>
            <a:r>
              <a:rPr spc="-45" dirty="0"/>
              <a:t>machine</a:t>
            </a:r>
            <a:r>
              <a:rPr spc="-245" dirty="0"/>
              <a:t> </a:t>
            </a:r>
            <a:r>
              <a:rPr spc="-50" dirty="0"/>
              <a:t>learning?</a:t>
            </a:r>
          </a:p>
        </p:txBody>
      </p:sp>
      <p:sp>
        <p:nvSpPr>
          <p:cNvPr id="3" name="object 3"/>
          <p:cNvSpPr txBox="1"/>
          <p:nvPr/>
        </p:nvSpPr>
        <p:spPr>
          <a:xfrm>
            <a:off x="1084580" y="1991867"/>
            <a:ext cx="4836160" cy="3668395"/>
          </a:xfrm>
          <a:prstGeom prst="rect">
            <a:avLst/>
          </a:prstGeom>
        </p:spPr>
        <p:txBody>
          <a:bodyPr vert="horz" wrap="square" lIns="0" tIns="12700" rIns="0" bIns="0" rtlCol="0">
            <a:spAutoFit/>
          </a:bodyPr>
          <a:lstStyle/>
          <a:p>
            <a:pPr marL="368300" marR="5080" indent="-355600">
              <a:lnSpc>
                <a:spcPct val="100000"/>
              </a:lnSpc>
              <a:spcBef>
                <a:spcPts val="100"/>
              </a:spcBef>
              <a:buClr>
                <a:srgbClr val="5B9BD4"/>
              </a:buClr>
              <a:buFont typeface="Arial"/>
              <a:buChar char="•"/>
              <a:tabLst>
                <a:tab pos="368300" algn="l"/>
                <a:tab pos="368935" algn="l"/>
              </a:tabLst>
            </a:pPr>
            <a:r>
              <a:rPr sz="2800" b="1" u="heavy" spc="-15" dirty="0">
                <a:uFill>
                  <a:solidFill>
                    <a:srgbClr val="000000"/>
                  </a:solidFill>
                </a:uFill>
                <a:latin typeface="Arial"/>
                <a:cs typeface="Arial"/>
              </a:rPr>
              <a:t>Traditional </a:t>
            </a:r>
            <a:r>
              <a:rPr sz="2800" b="1" u="heavy" dirty="0">
                <a:uFill>
                  <a:solidFill>
                    <a:srgbClr val="000000"/>
                  </a:solidFill>
                </a:uFill>
                <a:latin typeface="Arial"/>
                <a:cs typeface="Arial"/>
              </a:rPr>
              <a:t>programming: </a:t>
            </a:r>
            <a:r>
              <a:rPr sz="2800" b="1" dirty="0">
                <a:solidFill>
                  <a:srgbClr val="00AFEF"/>
                </a:solidFill>
                <a:latin typeface="Arial"/>
                <a:cs typeface="Arial"/>
              </a:rPr>
              <a:t> </a:t>
            </a:r>
            <a:r>
              <a:rPr sz="2800" dirty="0">
                <a:solidFill>
                  <a:srgbClr val="00AFEF"/>
                </a:solidFill>
                <a:latin typeface="Arial"/>
                <a:cs typeface="Arial"/>
              </a:rPr>
              <a:t>Data </a:t>
            </a:r>
            <a:r>
              <a:rPr sz="2800" dirty="0">
                <a:latin typeface="Arial"/>
                <a:cs typeface="Arial"/>
              </a:rPr>
              <a:t>and </a:t>
            </a:r>
            <a:r>
              <a:rPr sz="2800" dirty="0">
                <a:solidFill>
                  <a:srgbClr val="00AFEF"/>
                </a:solidFill>
                <a:latin typeface="Arial"/>
                <a:cs typeface="Arial"/>
              </a:rPr>
              <a:t>program </a:t>
            </a:r>
            <a:r>
              <a:rPr sz="2800" dirty="0">
                <a:latin typeface="Arial"/>
                <a:cs typeface="Arial"/>
              </a:rPr>
              <a:t>is run on  the computer to </a:t>
            </a:r>
            <a:r>
              <a:rPr sz="2800" dirty="0">
                <a:solidFill>
                  <a:srgbClr val="00AFEF"/>
                </a:solidFill>
                <a:latin typeface="Arial"/>
                <a:cs typeface="Arial"/>
              </a:rPr>
              <a:t>produce</a:t>
            </a:r>
            <a:r>
              <a:rPr sz="2800" spc="-55" dirty="0">
                <a:solidFill>
                  <a:srgbClr val="00AFEF"/>
                </a:solidFill>
                <a:latin typeface="Arial"/>
                <a:cs typeface="Arial"/>
              </a:rPr>
              <a:t> </a:t>
            </a:r>
            <a:r>
              <a:rPr sz="2800" dirty="0">
                <a:solidFill>
                  <a:srgbClr val="00AFEF"/>
                </a:solidFill>
                <a:latin typeface="Arial"/>
                <a:cs typeface="Arial"/>
              </a:rPr>
              <a:t>the  output</a:t>
            </a:r>
            <a:endParaRPr sz="2800">
              <a:latin typeface="Arial"/>
              <a:cs typeface="Arial"/>
            </a:endParaRPr>
          </a:p>
          <a:p>
            <a:pPr marL="368300" indent="-355600">
              <a:lnSpc>
                <a:spcPct val="100000"/>
              </a:lnSpc>
              <a:spcBef>
                <a:spcPts val="1805"/>
              </a:spcBef>
              <a:buClr>
                <a:srgbClr val="5B9BD4"/>
              </a:buClr>
              <a:buFont typeface="Arial"/>
              <a:buChar char="•"/>
              <a:tabLst>
                <a:tab pos="368300" algn="l"/>
                <a:tab pos="368935" algn="l"/>
              </a:tabLst>
            </a:pPr>
            <a:r>
              <a:rPr sz="2800" b="1" u="heavy" dirty="0">
                <a:uFill>
                  <a:solidFill>
                    <a:srgbClr val="000000"/>
                  </a:solidFill>
                </a:uFill>
                <a:latin typeface="Arial"/>
                <a:cs typeface="Arial"/>
              </a:rPr>
              <a:t>Machine</a:t>
            </a:r>
            <a:r>
              <a:rPr sz="2800" b="1" u="heavy" spc="-5" dirty="0">
                <a:uFill>
                  <a:solidFill>
                    <a:srgbClr val="000000"/>
                  </a:solidFill>
                </a:uFill>
                <a:latin typeface="Arial"/>
                <a:cs typeface="Arial"/>
              </a:rPr>
              <a:t> </a:t>
            </a:r>
            <a:r>
              <a:rPr sz="2800" b="1" u="heavy" dirty="0">
                <a:uFill>
                  <a:solidFill>
                    <a:srgbClr val="000000"/>
                  </a:solidFill>
                </a:uFill>
                <a:latin typeface="Arial"/>
                <a:cs typeface="Arial"/>
              </a:rPr>
              <a:t>learning:</a:t>
            </a:r>
            <a:endParaRPr sz="2800">
              <a:latin typeface="Arial"/>
              <a:cs typeface="Arial"/>
            </a:endParaRPr>
          </a:p>
          <a:p>
            <a:pPr marL="368300" marR="460375">
              <a:lnSpc>
                <a:spcPct val="100000"/>
              </a:lnSpc>
            </a:pPr>
            <a:r>
              <a:rPr sz="2800" dirty="0">
                <a:solidFill>
                  <a:srgbClr val="00AFEF"/>
                </a:solidFill>
                <a:latin typeface="Arial"/>
                <a:cs typeface="Arial"/>
              </a:rPr>
              <a:t>Data </a:t>
            </a:r>
            <a:r>
              <a:rPr sz="2800" dirty="0">
                <a:latin typeface="Arial"/>
                <a:cs typeface="Arial"/>
              </a:rPr>
              <a:t>and </a:t>
            </a:r>
            <a:r>
              <a:rPr sz="2800" dirty="0">
                <a:solidFill>
                  <a:srgbClr val="00AFEF"/>
                </a:solidFill>
                <a:latin typeface="Arial"/>
                <a:cs typeface="Arial"/>
              </a:rPr>
              <a:t>output </a:t>
            </a:r>
            <a:r>
              <a:rPr sz="2800" dirty="0">
                <a:latin typeface="Arial"/>
                <a:cs typeface="Arial"/>
              </a:rPr>
              <a:t>is run</a:t>
            </a:r>
            <a:r>
              <a:rPr sz="2800" spc="-70" dirty="0">
                <a:latin typeface="Arial"/>
                <a:cs typeface="Arial"/>
              </a:rPr>
              <a:t> </a:t>
            </a:r>
            <a:r>
              <a:rPr sz="2800" dirty="0">
                <a:latin typeface="Arial"/>
                <a:cs typeface="Arial"/>
              </a:rPr>
              <a:t>on  the computer to </a:t>
            </a:r>
            <a:r>
              <a:rPr sz="2800" dirty="0">
                <a:solidFill>
                  <a:srgbClr val="00AFEF"/>
                </a:solidFill>
                <a:latin typeface="Arial"/>
                <a:cs typeface="Arial"/>
              </a:rPr>
              <a:t>create a  program</a:t>
            </a:r>
            <a:endParaRPr sz="2800">
              <a:latin typeface="Arial"/>
              <a:cs typeface="Arial"/>
            </a:endParaRPr>
          </a:p>
        </p:txBody>
      </p:sp>
      <p:sp>
        <p:nvSpPr>
          <p:cNvPr id="4" name="object 4"/>
          <p:cNvSpPr/>
          <p:nvPr/>
        </p:nvSpPr>
        <p:spPr>
          <a:xfrm>
            <a:off x="6664066" y="2147047"/>
            <a:ext cx="4784465" cy="327928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7602855" cy="756920"/>
          </a:xfrm>
          <a:prstGeom prst="rect">
            <a:avLst/>
          </a:prstGeom>
        </p:spPr>
        <p:txBody>
          <a:bodyPr vert="horz" wrap="square" lIns="0" tIns="12700" rIns="0" bIns="0" rtlCol="0">
            <a:spAutoFit/>
          </a:bodyPr>
          <a:lstStyle/>
          <a:p>
            <a:pPr marL="12700">
              <a:lnSpc>
                <a:spcPct val="100000"/>
              </a:lnSpc>
              <a:spcBef>
                <a:spcPts val="100"/>
              </a:spcBef>
            </a:pPr>
            <a:r>
              <a:rPr spc="-40" dirty="0"/>
              <a:t>What </a:t>
            </a:r>
            <a:r>
              <a:rPr spc="-30" dirty="0"/>
              <a:t>is </a:t>
            </a:r>
            <a:r>
              <a:rPr spc="-45" dirty="0"/>
              <a:t>machine</a:t>
            </a:r>
            <a:r>
              <a:rPr spc="-245" dirty="0"/>
              <a:t> </a:t>
            </a:r>
            <a:r>
              <a:rPr spc="-50" dirty="0"/>
              <a:t>learning?</a:t>
            </a:r>
          </a:p>
        </p:txBody>
      </p:sp>
      <p:sp>
        <p:nvSpPr>
          <p:cNvPr id="3" name="object 3"/>
          <p:cNvSpPr txBox="1"/>
          <p:nvPr/>
        </p:nvSpPr>
        <p:spPr>
          <a:xfrm>
            <a:off x="1084580" y="1866138"/>
            <a:ext cx="9933305" cy="3546475"/>
          </a:xfrm>
          <a:prstGeom prst="rect">
            <a:avLst/>
          </a:prstGeom>
        </p:spPr>
        <p:txBody>
          <a:bodyPr vert="horz" wrap="square" lIns="0" tIns="12700" rIns="0" bIns="0" rtlCol="0">
            <a:spAutoFit/>
          </a:bodyPr>
          <a:lstStyle/>
          <a:p>
            <a:pPr marL="12700" marR="5080">
              <a:lnSpc>
                <a:spcPct val="100000"/>
              </a:lnSpc>
              <a:spcBef>
                <a:spcPts val="100"/>
              </a:spcBef>
            </a:pPr>
            <a:r>
              <a:rPr sz="3600" b="1" u="heavy" dirty="0">
                <a:uFill>
                  <a:solidFill>
                    <a:srgbClr val="000000"/>
                  </a:solidFill>
                </a:uFill>
                <a:latin typeface="Arial"/>
                <a:cs typeface="Arial"/>
              </a:rPr>
              <a:t>Machine learning</a:t>
            </a:r>
            <a:r>
              <a:rPr sz="3600" b="1" dirty="0">
                <a:latin typeface="Arial"/>
                <a:cs typeface="Arial"/>
              </a:rPr>
              <a:t>: </a:t>
            </a:r>
            <a:r>
              <a:rPr sz="3600" dirty="0">
                <a:latin typeface="Arial"/>
                <a:cs typeface="Arial"/>
              </a:rPr>
              <a:t>A </a:t>
            </a:r>
            <a:r>
              <a:rPr sz="3600" spc="-5" dirty="0">
                <a:latin typeface="Arial"/>
                <a:cs typeface="Arial"/>
              </a:rPr>
              <a:t>computer program</a:t>
            </a:r>
            <a:r>
              <a:rPr sz="3600" spc="-215" dirty="0">
                <a:latin typeface="Arial"/>
                <a:cs typeface="Arial"/>
              </a:rPr>
              <a:t> </a:t>
            </a:r>
            <a:r>
              <a:rPr sz="3600" spc="-5" dirty="0">
                <a:latin typeface="Arial"/>
                <a:cs typeface="Arial"/>
              </a:rPr>
              <a:t>learning  </a:t>
            </a:r>
            <a:r>
              <a:rPr sz="3600" dirty="0">
                <a:latin typeface="Arial"/>
                <a:cs typeface="Arial"/>
              </a:rPr>
              <a:t>from </a:t>
            </a:r>
            <a:r>
              <a:rPr sz="3600" dirty="0">
                <a:solidFill>
                  <a:srgbClr val="00AFEF"/>
                </a:solidFill>
                <a:latin typeface="Arial"/>
                <a:cs typeface="Arial"/>
              </a:rPr>
              <a:t>experience E</a:t>
            </a:r>
            <a:r>
              <a:rPr sz="3600" dirty="0">
                <a:latin typeface="Arial"/>
                <a:cs typeface="Arial"/>
              </a:rPr>
              <a:t>, </a:t>
            </a:r>
            <a:r>
              <a:rPr sz="3600" spc="-5" dirty="0">
                <a:latin typeface="Arial"/>
                <a:cs typeface="Arial"/>
              </a:rPr>
              <a:t>with </a:t>
            </a:r>
            <a:r>
              <a:rPr sz="3600" dirty="0">
                <a:latin typeface="Arial"/>
                <a:cs typeface="Arial"/>
              </a:rPr>
              <a:t>respect to </a:t>
            </a:r>
            <a:r>
              <a:rPr sz="3600" spc="-5" dirty="0">
                <a:latin typeface="Arial"/>
                <a:cs typeface="Arial"/>
              </a:rPr>
              <a:t>some </a:t>
            </a:r>
            <a:r>
              <a:rPr sz="3600" dirty="0">
                <a:solidFill>
                  <a:srgbClr val="00AFEF"/>
                </a:solidFill>
                <a:latin typeface="Arial"/>
                <a:cs typeface="Arial"/>
              </a:rPr>
              <a:t>task </a:t>
            </a:r>
            <a:r>
              <a:rPr sz="3600" spc="-200" dirty="0">
                <a:solidFill>
                  <a:srgbClr val="00AFEF"/>
                </a:solidFill>
                <a:latin typeface="Arial"/>
                <a:cs typeface="Arial"/>
              </a:rPr>
              <a:t>T</a:t>
            </a:r>
            <a:r>
              <a:rPr sz="3600" spc="-200" dirty="0">
                <a:latin typeface="Arial"/>
                <a:cs typeface="Arial"/>
              </a:rPr>
              <a:t>,  </a:t>
            </a:r>
            <a:r>
              <a:rPr sz="3600" spc="-5" dirty="0">
                <a:latin typeface="Arial"/>
                <a:cs typeface="Arial"/>
              </a:rPr>
              <a:t>and some </a:t>
            </a:r>
            <a:r>
              <a:rPr sz="3600" dirty="0">
                <a:solidFill>
                  <a:srgbClr val="00AFEF"/>
                </a:solidFill>
                <a:latin typeface="Arial"/>
                <a:cs typeface="Arial"/>
              </a:rPr>
              <a:t>performance </a:t>
            </a:r>
            <a:r>
              <a:rPr sz="3600" spc="-5" dirty="0">
                <a:latin typeface="Arial"/>
                <a:cs typeface="Arial"/>
              </a:rPr>
              <a:t>measure </a:t>
            </a:r>
            <a:r>
              <a:rPr sz="3600" spc="-235" dirty="0">
                <a:solidFill>
                  <a:srgbClr val="00AFEF"/>
                </a:solidFill>
                <a:latin typeface="Arial"/>
                <a:cs typeface="Arial"/>
              </a:rPr>
              <a:t>P</a:t>
            </a:r>
            <a:r>
              <a:rPr sz="3600" spc="-235" dirty="0">
                <a:latin typeface="Arial"/>
                <a:cs typeface="Arial"/>
              </a:rPr>
              <a:t>, </a:t>
            </a:r>
            <a:r>
              <a:rPr sz="3600" dirty="0">
                <a:latin typeface="Arial"/>
                <a:cs typeface="Arial"/>
              </a:rPr>
              <a:t>if its  </a:t>
            </a:r>
            <a:r>
              <a:rPr sz="3600" dirty="0">
                <a:solidFill>
                  <a:srgbClr val="00AFEF"/>
                </a:solidFill>
                <a:latin typeface="Arial"/>
                <a:cs typeface="Arial"/>
              </a:rPr>
              <a:t>performance </a:t>
            </a:r>
            <a:r>
              <a:rPr sz="3600" spc="-5" dirty="0">
                <a:solidFill>
                  <a:srgbClr val="00AFEF"/>
                </a:solidFill>
                <a:latin typeface="Arial"/>
                <a:cs typeface="Arial"/>
              </a:rPr>
              <a:t>on </a:t>
            </a:r>
            <a:r>
              <a:rPr sz="3600" dirty="0">
                <a:solidFill>
                  <a:srgbClr val="00AFEF"/>
                </a:solidFill>
                <a:latin typeface="Arial"/>
                <a:cs typeface="Arial"/>
              </a:rPr>
              <a:t>T </a:t>
            </a:r>
            <a:r>
              <a:rPr sz="3600" spc="-5" dirty="0">
                <a:solidFill>
                  <a:srgbClr val="00AFEF"/>
                </a:solidFill>
                <a:latin typeface="Arial"/>
                <a:cs typeface="Arial"/>
              </a:rPr>
              <a:t>as measured by </a:t>
            </a:r>
            <a:r>
              <a:rPr sz="3600" dirty="0">
                <a:solidFill>
                  <a:srgbClr val="00AFEF"/>
                </a:solidFill>
                <a:latin typeface="Arial"/>
                <a:cs typeface="Arial"/>
              </a:rPr>
              <a:t>P </a:t>
            </a:r>
            <a:r>
              <a:rPr sz="3600" spc="-5" dirty="0">
                <a:solidFill>
                  <a:srgbClr val="00AFEF"/>
                </a:solidFill>
                <a:latin typeface="Arial"/>
                <a:cs typeface="Arial"/>
              </a:rPr>
              <a:t>improves  with experience</a:t>
            </a:r>
            <a:r>
              <a:rPr sz="3600" spc="-15" dirty="0">
                <a:solidFill>
                  <a:srgbClr val="00AFEF"/>
                </a:solidFill>
                <a:latin typeface="Arial"/>
                <a:cs typeface="Arial"/>
              </a:rPr>
              <a:t> </a:t>
            </a:r>
            <a:r>
              <a:rPr sz="3600" dirty="0">
                <a:solidFill>
                  <a:srgbClr val="00AFEF"/>
                </a:solidFill>
                <a:latin typeface="Arial"/>
                <a:cs typeface="Arial"/>
              </a:rPr>
              <a:t>E</a:t>
            </a:r>
            <a:endParaRPr sz="3600">
              <a:latin typeface="Arial"/>
              <a:cs typeface="Arial"/>
            </a:endParaRPr>
          </a:p>
          <a:p>
            <a:pPr marL="12700">
              <a:lnSpc>
                <a:spcPct val="100000"/>
              </a:lnSpc>
              <a:spcBef>
                <a:spcPts val="1800"/>
              </a:spcBef>
            </a:pPr>
            <a:r>
              <a:rPr sz="3600" spc="-85" dirty="0">
                <a:latin typeface="Arial"/>
                <a:cs typeface="Arial"/>
              </a:rPr>
              <a:t>[</a:t>
            </a:r>
            <a:r>
              <a:rPr sz="3600" i="1" spc="-85" dirty="0">
                <a:latin typeface="Arial"/>
                <a:cs typeface="Arial"/>
              </a:rPr>
              <a:t>Tom </a:t>
            </a:r>
            <a:r>
              <a:rPr sz="3600" i="1" spc="-5" dirty="0">
                <a:latin typeface="Arial"/>
                <a:cs typeface="Arial"/>
              </a:rPr>
              <a:t>Mitchell,</a:t>
            </a:r>
            <a:r>
              <a:rPr sz="3600" i="1" spc="80" dirty="0">
                <a:latin typeface="Arial"/>
                <a:cs typeface="Arial"/>
              </a:rPr>
              <a:t> </a:t>
            </a:r>
            <a:r>
              <a:rPr sz="3600" i="1" spc="-5" dirty="0">
                <a:latin typeface="Arial"/>
                <a:cs typeface="Arial"/>
              </a:rPr>
              <a:t>1998</a:t>
            </a:r>
            <a:r>
              <a:rPr sz="3600" spc="-5" dirty="0">
                <a:latin typeface="Arial"/>
                <a:cs typeface="Arial"/>
              </a:rPr>
              <a:t>]</a:t>
            </a:r>
            <a:endParaRPr sz="36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4250690" cy="756920"/>
          </a:xfrm>
          <a:prstGeom prst="rect">
            <a:avLst/>
          </a:prstGeom>
        </p:spPr>
        <p:txBody>
          <a:bodyPr vert="horz" wrap="square" lIns="0" tIns="12700" rIns="0" bIns="0" rtlCol="0">
            <a:spAutoFit/>
          </a:bodyPr>
          <a:lstStyle/>
          <a:p>
            <a:pPr marL="12700">
              <a:lnSpc>
                <a:spcPct val="100000"/>
              </a:lnSpc>
              <a:spcBef>
                <a:spcPts val="100"/>
              </a:spcBef>
            </a:pPr>
            <a:r>
              <a:rPr spc="-45" dirty="0"/>
              <a:t>Class</a:t>
            </a:r>
            <a:r>
              <a:rPr spc="-160" dirty="0"/>
              <a:t> </a:t>
            </a:r>
            <a:r>
              <a:rPr spc="-45" dirty="0"/>
              <a:t>Exercise</a:t>
            </a:r>
          </a:p>
        </p:txBody>
      </p:sp>
      <p:sp>
        <p:nvSpPr>
          <p:cNvPr id="3" name="object 3"/>
          <p:cNvSpPr txBox="1"/>
          <p:nvPr/>
        </p:nvSpPr>
        <p:spPr>
          <a:xfrm>
            <a:off x="1084580" y="1790191"/>
            <a:ext cx="10005060" cy="3909060"/>
          </a:xfrm>
          <a:prstGeom prst="rect">
            <a:avLst/>
          </a:prstGeom>
        </p:spPr>
        <p:txBody>
          <a:bodyPr vert="horz" wrap="square" lIns="0" tIns="92075" rIns="0" bIns="0" rtlCol="0">
            <a:spAutoFit/>
          </a:bodyPr>
          <a:lstStyle/>
          <a:p>
            <a:pPr marL="12700" marR="338455">
              <a:lnSpc>
                <a:spcPct val="80000"/>
              </a:lnSpc>
              <a:spcBef>
                <a:spcPts val="725"/>
              </a:spcBef>
            </a:pPr>
            <a:r>
              <a:rPr sz="2600" spc="-5" dirty="0">
                <a:latin typeface="Arial"/>
                <a:cs typeface="Arial"/>
              </a:rPr>
              <a:t>Suppose</a:t>
            </a:r>
            <a:r>
              <a:rPr lang="en-US" sz="2600" spc="-5" dirty="0">
                <a:latin typeface="Arial"/>
                <a:cs typeface="Arial"/>
              </a:rPr>
              <a:t> that</a:t>
            </a:r>
            <a:r>
              <a:rPr sz="2600" spc="-5" dirty="0">
                <a:latin typeface="Arial"/>
                <a:cs typeface="Arial"/>
              </a:rPr>
              <a:t> your email program watches which emails you do or do  not mark as </a:t>
            </a:r>
            <a:r>
              <a:rPr lang="en-US" sz="2600" spc="-5" dirty="0">
                <a:latin typeface="Arial"/>
                <a:cs typeface="Arial"/>
              </a:rPr>
              <a:t>spam and</a:t>
            </a:r>
            <a:r>
              <a:rPr sz="2600" dirty="0">
                <a:latin typeface="Arial"/>
                <a:cs typeface="Arial"/>
              </a:rPr>
              <a:t> </a:t>
            </a:r>
            <a:r>
              <a:rPr sz="2600" spc="-5" dirty="0">
                <a:latin typeface="Arial"/>
                <a:cs typeface="Arial"/>
              </a:rPr>
              <a:t>based on that learns how to better filter  spam. </a:t>
            </a:r>
            <a:r>
              <a:rPr sz="2600" dirty="0">
                <a:latin typeface="Arial"/>
                <a:cs typeface="Arial"/>
              </a:rPr>
              <a:t>What </a:t>
            </a:r>
            <a:r>
              <a:rPr sz="2600" spc="-5" dirty="0">
                <a:latin typeface="Arial"/>
                <a:cs typeface="Arial"/>
              </a:rPr>
              <a:t>is </a:t>
            </a:r>
            <a:r>
              <a:rPr sz="2600" spc="-5" dirty="0">
                <a:solidFill>
                  <a:srgbClr val="00AFEF"/>
                </a:solidFill>
                <a:latin typeface="Arial"/>
                <a:cs typeface="Arial"/>
              </a:rPr>
              <a:t>task T </a:t>
            </a:r>
            <a:r>
              <a:rPr sz="2600" spc="-5" dirty="0">
                <a:latin typeface="Arial"/>
                <a:cs typeface="Arial"/>
              </a:rPr>
              <a:t>in this</a:t>
            </a:r>
            <a:r>
              <a:rPr sz="2600" spc="-45" dirty="0">
                <a:latin typeface="Arial"/>
                <a:cs typeface="Arial"/>
              </a:rPr>
              <a:t> </a:t>
            </a:r>
            <a:r>
              <a:rPr sz="2600" spc="-5" dirty="0">
                <a:latin typeface="Arial"/>
                <a:cs typeface="Arial"/>
              </a:rPr>
              <a:t>setting?</a:t>
            </a:r>
            <a:endParaRPr sz="2600" dirty="0">
              <a:latin typeface="Arial"/>
              <a:cs typeface="Arial"/>
            </a:endParaRPr>
          </a:p>
          <a:p>
            <a:pPr marL="1387475" indent="-460375">
              <a:lnSpc>
                <a:spcPct val="100000"/>
              </a:lnSpc>
              <a:spcBef>
                <a:spcPts val="1870"/>
              </a:spcBef>
              <a:buAutoNum type="alphaUcPeriod"/>
              <a:tabLst>
                <a:tab pos="1331595" algn="l"/>
              </a:tabLst>
            </a:pPr>
            <a:r>
              <a:rPr sz="2600" spc="-5" dirty="0">
                <a:latin typeface="Arial"/>
                <a:cs typeface="Arial"/>
              </a:rPr>
              <a:t>Classifying the emails as spam or not</a:t>
            </a:r>
            <a:r>
              <a:rPr sz="2600" spc="90" dirty="0">
                <a:latin typeface="Arial"/>
                <a:cs typeface="Arial"/>
              </a:rPr>
              <a:t> </a:t>
            </a:r>
            <a:r>
              <a:rPr sz="2600" spc="-5" dirty="0">
                <a:latin typeface="Arial"/>
                <a:cs typeface="Arial"/>
              </a:rPr>
              <a:t>spam</a:t>
            </a:r>
            <a:endParaRPr sz="2600" dirty="0">
              <a:latin typeface="Arial"/>
              <a:cs typeface="Arial"/>
            </a:endParaRPr>
          </a:p>
          <a:p>
            <a:pPr marL="1387475" indent="-460375">
              <a:lnSpc>
                <a:spcPct val="100000"/>
              </a:lnSpc>
              <a:spcBef>
                <a:spcPts val="1870"/>
              </a:spcBef>
              <a:buAutoNum type="alphaUcPeriod"/>
              <a:tabLst>
                <a:tab pos="1331595" algn="l"/>
              </a:tabLst>
            </a:pPr>
            <a:r>
              <a:rPr sz="2600" spc="-15" dirty="0">
                <a:latin typeface="Arial"/>
                <a:cs typeface="Arial"/>
              </a:rPr>
              <a:t>Watching </a:t>
            </a:r>
            <a:r>
              <a:rPr sz="2600" spc="-5" dirty="0">
                <a:latin typeface="Arial"/>
                <a:cs typeface="Arial"/>
              </a:rPr>
              <a:t>you label the emails as spam or not</a:t>
            </a:r>
            <a:r>
              <a:rPr sz="2600" spc="145" dirty="0">
                <a:latin typeface="Arial"/>
                <a:cs typeface="Arial"/>
              </a:rPr>
              <a:t> </a:t>
            </a:r>
            <a:r>
              <a:rPr sz="2600" spc="-5" dirty="0">
                <a:latin typeface="Arial"/>
                <a:cs typeface="Arial"/>
              </a:rPr>
              <a:t>spam</a:t>
            </a:r>
            <a:endParaRPr sz="2600" dirty="0">
              <a:latin typeface="Arial"/>
              <a:cs typeface="Arial"/>
            </a:endParaRPr>
          </a:p>
          <a:p>
            <a:pPr marL="1387475" marR="887094" indent="-460375">
              <a:lnSpc>
                <a:spcPct val="80000"/>
              </a:lnSpc>
              <a:spcBef>
                <a:spcPts val="2500"/>
              </a:spcBef>
              <a:buAutoNum type="alphaUcPeriod"/>
              <a:tabLst>
                <a:tab pos="1343660" algn="l"/>
              </a:tabLst>
            </a:pPr>
            <a:r>
              <a:rPr sz="2600" spc="-5" dirty="0">
                <a:latin typeface="Arial"/>
                <a:cs typeface="Arial"/>
              </a:rPr>
              <a:t>The number (or fraction) of emails correctly classified  as </a:t>
            </a:r>
            <a:r>
              <a:rPr sz="2600" dirty="0">
                <a:latin typeface="Arial"/>
                <a:cs typeface="Arial"/>
              </a:rPr>
              <a:t>spam </a:t>
            </a:r>
            <a:r>
              <a:rPr sz="2600" spc="-5" dirty="0">
                <a:latin typeface="Arial"/>
                <a:cs typeface="Arial"/>
              </a:rPr>
              <a:t>or </a:t>
            </a:r>
            <a:r>
              <a:rPr sz="2600" dirty="0">
                <a:latin typeface="Arial"/>
                <a:cs typeface="Arial"/>
              </a:rPr>
              <a:t>not</a:t>
            </a:r>
            <a:r>
              <a:rPr sz="2600" spc="20" dirty="0">
                <a:latin typeface="Arial"/>
                <a:cs typeface="Arial"/>
              </a:rPr>
              <a:t> </a:t>
            </a:r>
            <a:r>
              <a:rPr sz="2600" spc="-5" dirty="0">
                <a:latin typeface="Arial"/>
                <a:cs typeface="Arial"/>
              </a:rPr>
              <a:t>spam</a:t>
            </a:r>
            <a:endParaRPr sz="2600" dirty="0">
              <a:latin typeface="Arial"/>
              <a:cs typeface="Arial"/>
            </a:endParaRPr>
          </a:p>
          <a:p>
            <a:pPr marL="1348740" indent="-421640">
              <a:lnSpc>
                <a:spcPct val="100000"/>
              </a:lnSpc>
              <a:spcBef>
                <a:spcPts val="1870"/>
              </a:spcBef>
              <a:buAutoNum type="alphaUcPeriod"/>
              <a:tabLst>
                <a:tab pos="1349375" algn="l"/>
              </a:tabLst>
            </a:pPr>
            <a:r>
              <a:rPr sz="2600" spc="-5" dirty="0">
                <a:latin typeface="Arial"/>
                <a:cs typeface="Arial"/>
              </a:rPr>
              <a:t>None of the above – this is not a </a:t>
            </a:r>
            <a:r>
              <a:rPr sz="2600" dirty="0">
                <a:latin typeface="Arial"/>
                <a:cs typeface="Arial"/>
              </a:rPr>
              <a:t>machine </a:t>
            </a:r>
            <a:r>
              <a:rPr sz="2600" spc="-5" dirty="0">
                <a:latin typeface="Arial"/>
                <a:cs typeface="Arial"/>
              </a:rPr>
              <a:t>learning</a:t>
            </a:r>
            <a:r>
              <a:rPr sz="2600" spc="240" dirty="0">
                <a:latin typeface="Arial"/>
                <a:cs typeface="Arial"/>
              </a:rPr>
              <a:t> </a:t>
            </a:r>
            <a:r>
              <a:rPr sz="2600" spc="-5" dirty="0">
                <a:latin typeface="Arial"/>
                <a:cs typeface="Arial"/>
              </a:rPr>
              <a:t>problem</a:t>
            </a:r>
            <a:endParaRPr sz="26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30909"/>
            <a:ext cx="4250690" cy="756920"/>
          </a:xfrm>
          <a:prstGeom prst="rect">
            <a:avLst/>
          </a:prstGeom>
        </p:spPr>
        <p:txBody>
          <a:bodyPr vert="horz" wrap="square" lIns="0" tIns="12700" rIns="0" bIns="0" rtlCol="0">
            <a:spAutoFit/>
          </a:bodyPr>
          <a:lstStyle/>
          <a:p>
            <a:pPr marL="12700">
              <a:lnSpc>
                <a:spcPct val="100000"/>
              </a:lnSpc>
              <a:spcBef>
                <a:spcPts val="100"/>
              </a:spcBef>
            </a:pPr>
            <a:r>
              <a:rPr spc="-45" dirty="0"/>
              <a:t>Class</a:t>
            </a:r>
            <a:r>
              <a:rPr spc="-160" dirty="0"/>
              <a:t> </a:t>
            </a:r>
            <a:r>
              <a:rPr spc="-45" dirty="0"/>
              <a:t>Exercise</a:t>
            </a:r>
          </a:p>
        </p:txBody>
      </p:sp>
      <p:sp>
        <p:nvSpPr>
          <p:cNvPr id="3" name="object 3"/>
          <p:cNvSpPr txBox="1"/>
          <p:nvPr/>
        </p:nvSpPr>
        <p:spPr>
          <a:xfrm>
            <a:off x="1084580" y="1790191"/>
            <a:ext cx="10005060" cy="3909060"/>
          </a:xfrm>
          <a:prstGeom prst="rect">
            <a:avLst/>
          </a:prstGeom>
        </p:spPr>
        <p:txBody>
          <a:bodyPr vert="horz" wrap="square" lIns="0" tIns="92075" rIns="0" bIns="0" rtlCol="0">
            <a:spAutoFit/>
          </a:bodyPr>
          <a:lstStyle/>
          <a:p>
            <a:pPr marL="12700" marR="338455">
              <a:lnSpc>
                <a:spcPct val="80000"/>
              </a:lnSpc>
              <a:spcBef>
                <a:spcPts val="725"/>
              </a:spcBef>
            </a:pPr>
            <a:r>
              <a:rPr sz="2600" spc="-5" dirty="0">
                <a:latin typeface="Arial"/>
                <a:cs typeface="Arial"/>
              </a:rPr>
              <a:t>Supposed your email program watches which emails you do or do  not mark as spam, </a:t>
            </a:r>
            <a:r>
              <a:rPr sz="2600" dirty="0">
                <a:latin typeface="Arial"/>
                <a:cs typeface="Arial"/>
              </a:rPr>
              <a:t>and </a:t>
            </a:r>
            <a:r>
              <a:rPr sz="2600" spc="-5" dirty="0">
                <a:latin typeface="Arial"/>
                <a:cs typeface="Arial"/>
              </a:rPr>
              <a:t>based on that learns how to better filter  spam. </a:t>
            </a:r>
            <a:r>
              <a:rPr sz="2600" dirty="0">
                <a:latin typeface="Arial"/>
                <a:cs typeface="Arial"/>
              </a:rPr>
              <a:t>What </a:t>
            </a:r>
            <a:r>
              <a:rPr sz="2600" spc="-5" dirty="0">
                <a:latin typeface="Arial"/>
                <a:cs typeface="Arial"/>
              </a:rPr>
              <a:t>is </a:t>
            </a:r>
            <a:r>
              <a:rPr sz="2600" spc="-5" dirty="0">
                <a:solidFill>
                  <a:srgbClr val="00AFEF"/>
                </a:solidFill>
                <a:latin typeface="Arial"/>
                <a:cs typeface="Arial"/>
              </a:rPr>
              <a:t>task T </a:t>
            </a:r>
            <a:r>
              <a:rPr sz="2600" spc="-5" dirty="0">
                <a:latin typeface="Arial"/>
                <a:cs typeface="Arial"/>
              </a:rPr>
              <a:t>in this</a:t>
            </a:r>
            <a:r>
              <a:rPr sz="2600" spc="-45" dirty="0">
                <a:latin typeface="Arial"/>
                <a:cs typeface="Arial"/>
              </a:rPr>
              <a:t> </a:t>
            </a:r>
            <a:r>
              <a:rPr sz="2600" spc="-5" dirty="0">
                <a:latin typeface="Arial"/>
                <a:cs typeface="Arial"/>
              </a:rPr>
              <a:t>setting?</a:t>
            </a:r>
            <a:endParaRPr sz="2600">
              <a:latin typeface="Arial"/>
              <a:cs typeface="Arial"/>
            </a:endParaRPr>
          </a:p>
          <a:p>
            <a:pPr marL="1387475" indent="-460375">
              <a:lnSpc>
                <a:spcPct val="100000"/>
              </a:lnSpc>
              <a:spcBef>
                <a:spcPts val="1870"/>
              </a:spcBef>
              <a:buAutoNum type="alphaUcPeriod"/>
              <a:tabLst>
                <a:tab pos="1349375" algn="l"/>
              </a:tabLst>
            </a:pPr>
            <a:r>
              <a:rPr sz="2600" b="1" spc="-5" dirty="0">
                <a:solidFill>
                  <a:srgbClr val="00AFEF"/>
                </a:solidFill>
                <a:latin typeface="Arial"/>
                <a:cs typeface="Arial"/>
              </a:rPr>
              <a:t>Classifying the emails as spam or not</a:t>
            </a:r>
            <a:r>
              <a:rPr sz="2600" b="1" spc="100" dirty="0">
                <a:solidFill>
                  <a:srgbClr val="00AFEF"/>
                </a:solidFill>
                <a:latin typeface="Arial"/>
                <a:cs typeface="Arial"/>
              </a:rPr>
              <a:t> </a:t>
            </a:r>
            <a:r>
              <a:rPr sz="2600" b="1" spc="-5" dirty="0">
                <a:solidFill>
                  <a:srgbClr val="00AFEF"/>
                </a:solidFill>
                <a:latin typeface="Arial"/>
                <a:cs typeface="Arial"/>
              </a:rPr>
              <a:t>spam</a:t>
            </a:r>
            <a:endParaRPr sz="2600">
              <a:latin typeface="Arial"/>
              <a:cs typeface="Arial"/>
            </a:endParaRPr>
          </a:p>
          <a:p>
            <a:pPr marL="1330960" indent="-403860">
              <a:lnSpc>
                <a:spcPct val="100000"/>
              </a:lnSpc>
              <a:spcBef>
                <a:spcPts val="1870"/>
              </a:spcBef>
              <a:buAutoNum type="alphaUcPeriod"/>
              <a:tabLst>
                <a:tab pos="1331595" algn="l"/>
              </a:tabLst>
            </a:pPr>
            <a:r>
              <a:rPr sz="2600" spc="-15" dirty="0">
                <a:latin typeface="Arial"/>
                <a:cs typeface="Arial"/>
              </a:rPr>
              <a:t>Watching </a:t>
            </a:r>
            <a:r>
              <a:rPr sz="2600" spc="-5" dirty="0">
                <a:latin typeface="Arial"/>
                <a:cs typeface="Arial"/>
              </a:rPr>
              <a:t>you label the emails as spam or not</a:t>
            </a:r>
            <a:r>
              <a:rPr sz="2600" spc="145" dirty="0">
                <a:latin typeface="Arial"/>
                <a:cs typeface="Arial"/>
              </a:rPr>
              <a:t> </a:t>
            </a:r>
            <a:r>
              <a:rPr sz="2600" spc="-5" dirty="0">
                <a:latin typeface="Arial"/>
                <a:cs typeface="Arial"/>
              </a:rPr>
              <a:t>spam</a:t>
            </a:r>
            <a:endParaRPr sz="2600">
              <a:latin typeface="Arial"/>
              <a:cs typeface="Arial"/>
            </a:endParaRPr>
          </a:p>
          <a:p>
            <a:pPr marL="1387475" marR="887094" indent="-460375">
              <a:lnSpc>
                <a:spcPct val="80000"/>
              </a:lnSpc>
              <a:spcBef>
                <a:spcPts val="2500"/>
              </a:spcBef>
              <a:buAutoNum type="alphaUcPeriod"/>
              <a:tabLst>
                <a:tab pos="1343660" algn="l"/>
              </a:tabLst>
            </a:pPr>
            <a:r>
              <a:rPr sz="2600" spc="-5" dirty="0">
                <a:latin typeface="Arial"/>
                <a:cs typeface="Arial"/>
              </a:rPr>
              <a:t>The number (or fraction) of emails correctly classified  as </a:t>
            </a:r>
            <a:r>
              <a:rPr sz="2600" dirty="0">
                <a:latin typeface="Arial"/>
                <a:cs typeface="Arial"/>
              </a:rPr>
              <a:t>spam </a:t>
            </a:r>
            <a:r>
              <a:rPr sz="2600" spc="-5" dirty="0">
                <a:latin typeface="Arial"/>
                <a:cs typeface="Arial"/>
              </a:rPr>
              <a:t>or </a:t>
            </a:r>
            <a:r>
              <a:rPr sz="2600" dirty="0">
                <a:latin typeface="Arial"/>
                <a:cs typeface="Arial"/>
              </a:rPr>
              <a:t>not</a:t>
            </a:r>
            <a:r>
              <a:rPr sz="2600" spc="20" dirty="0">
                <a:latin typeface="Arial"/>
                <a:cs typeface="Arial"/>
              </a:rPr>
              <a:t> </a:t>
            </a:r>
            <a:r>
              <a:rPr sz="2600" spc="-5" dirty="0">
                <a:latin typeface="Arial"/>
                <a:cs typeface="Arial"/>
              </a:rPr>
              <a:t>spam</a:t>
            </a:r>
            <a:endParaRPr sz="2600">
              <a:latin typeface="Arial"/>
              <a:cs typeface="Arial"/>
            </a:endParaRPr>
          </a:p>
          <a:p>
            <a:pPr marL="1387475" indent="-460375">
              <a:lnSpc>
                <a:spcPct val="100000"/>
              </a:lnSpc>
              <a:spcBef>
                <a:spcPts val="1870"/>
              </a:spcBef>
              <a:buAutoNum type="alphaUcPeriod"/>
              <a:tabLst>
                <a:tab pos="1349375" algn="l"/>
              </a:tabLst>
            </a:pPr>
            <a:r>
              <a:rPr sz="2600" spc="-5" dirty="0">
                <a:latin typeface="Arial"/>
                <a:cs typeface="Arial"/>
              </a:rPr>
              <a:t>None of the above – this is not a </a:t>
            </a:r>
            <a:r>
              <a:rPr sz="2600" dirty="0">
                <a:latin typeface="Arial"/>
                <a:cs typeface="Arial"/>
              </a:rPr>
              <a:t>machine </a:t>
            </a:r>
            <a:r>
              <a:rPr sz="2600" spc="-5" dirty="0">
                <a:latin typeface="Arial"/>
                <a:cs typeface="Arial"/>
              </a:rPr>
              <a:t>learning</a:t>
            </a:r>
            <a:r>
              <a:rPr sz="2600" spc="240" dirty="0">
                <a:latin typeface="Arial"/>
                <a:cs typeface="Arial"/>
              </a:rPr>
              <a:t> </a:t>
            </a:r>
            <a:r>
              <a:rPr sz="2600" spc="-5" dirty="0">
                <a:latin typeface="Arial"/>
                <a:cs typeface="Arial"/>
              </a:rPr>
              <a:t>problem</a:t>
            </a:r>
            <a:endParaRPr sz="26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A329-785A-0F4D-BD9D-2546C09B0DDF}"/>
              </a:ext>
            </a:extLst>
          </p:cNvPr>
          <p:cNvSpPr>
            <a:spLocks noGrp="1"/>
          </p:cNvSpPr>
          <p:nvPr>
            <p:ph type="title"/>
          </p:nvPr>
        </p:nvSpPr>
        <p:spPr/>
        <p:txBody>
          <a:bodyPr/>
          <a:lstStyle/>
          <a:p>
            <a:r>
              <a:rPr lang="en-US" dirty="0"/>
              <a:t>ML TYPES</a:t>
            </a:r>
          </a:p>
        </p:txBody>
      </p:sp>
      <p:graphicFrame>
        <p:nvGraphicFramePr>
          <p:cNvPr id="5" name="Content Placeholder 4">
            <a:extLst>
              <a:ext uri="{FF2B5EF4-FFF2-40B4-BE49-F238E27FC236}">
                <a16:creationId xmlns:a16="http://schemas.microsoft.com/office/drawing/2014/main" id="{42261806-B9FB-F541-8426-14D7D88CDE4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8173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D70632592DED42A7802A263739A7F5" ma:contentTypeVersion="17" ma:contentTypeDescription="Create a new document." ma:contentTypeScope="" ma:versionID="1772d9eff80ed08e98e4573055fe3e95">
  <xsd:schema xmlns:xsd="http://www.w3.org/2001/XMLSchema" xmlns:xs="http://www.w3.org/2001/XMLSchema" xmlns:p="http://schemas.microsoft.com/office/2006/metadata/properties" xmlns:ns1="http://schemas.microsoft.com/sharepoint/v3" xmlns:ns2="72cc5adb-f186-46d5-a486-8fcb4809b7a3" xmlns:ns3="ed74c81f-4d04-4f04-91c1-73e61921785c" targetNamespace="http://schemas.microsoft.com/office/2006/metadata/properties" ma:root="true" ma:fieldsID="19a12be538fceb38156b44028b95bf92" ns1:_="" ns2:_="" ns3:_="">
    <xsd:import namespace="http://schemas.microsoft.com/sharepoint/v3"/>
    <xsd:import namespace="72cc5adb-f186-46d5-a486-8fcb4809b7a3"/>
    <xsd:import namespace="ed74c81f-4d04-4f04-91c1-73e6192178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element ref="ns3:MediaServiceLocation" minOccurs="0"/>
                <xsd:element ref="ns3:MediaServiceSearchPropertie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cc5adb-f186-46d5-a486-8fcb4809b7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3ddc55d-af7f-4e9c-8099-96f1e96d8610}" ma:internalName="TaxCatchAll" ma:showField="CatchAllData" ma:web="72cc5adb-f186-46d5-a486-8fcb4809b7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d74c81f-4d04-4f04-91c1-73e6192178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620ccfd-1a38-4f89-9ca2-1cfc4fc167f9"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descrip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2cc5adb-f186-46d5-a486-8fcb4809b7a3" xsi:nil="true"/>
    <lcf76f155ced4ddcb4097134ff3c332f xmlns="ed74c81f-4d04-4f04-91c1-73e61921785c">
      <Terms xmlns="http://schemas.microsoft.com/office/infopath/2007/PartnerControls"/>
    </lcf76f155ced4ddcb4097134ff3c332f>
    <SharedWithUsers xmlns="72cc5adb-f186-46d5-a486-8fcb4809b7a3">
      <UserInfo>
        <DisplayName/>
        <AccountId xsi:nil="true"/>
        <AccountType/>
      </UserInfo>
    </SharedWithUsers>
    <MediaLengthInSeconds xmlns="ed74c81f-4d04-4f04-91c1-73e61921785c"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3A1C4C2-3A09-4968-8C5E-98D4751FDDD4}"/>
</file>

<file path=customXml/itemProps2.xml><?xml version="1.0" encoding="utf-8"?>
<ds:datastoreItem xmlns:ds="http://schemas.openxmlformats.org/officeDocument/2006/customXml" ds:itemID="{90B038A6-36B8-4F97-AF3F-342FE7F0C2DE}"/>
</file>

<file path=customXml/itemProps3.xml><?xml version="1.0" encoding="utf-8"?>
<ds:datastoreItem xmlns:ds="http://schemas.openxmlformats.org/officeDocument/2006/customXml" ds:itemID="{F5507A50-35F6-40D3-9750-B8C7E2AE6A92}"/>
</file>

<file path=docProps/app.xml><?xml version="1.0" encoding="utf-8"?>
<Properties xmlns="http://schemas.openxmlformats.org/officeDocument/2006/extended-properties" xmlns:vt="http://schemas.openxmlformats.org/officeDocument/2006/docPropsVTypes">
  <TotalTime>11445</TotalTime>
  <Words>1867</Words>
  <Application>Microsoft Office PowerPoint</Application>
  <PresentationFormat>Widescreen</PresentationFormat>
  <Paragraphs>289</Paragraphs>
  <Slides>32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Introduction To   Machine Learning</vt:lpstr>
      <vt:lpstr>AI vs ML vs Deep Learning</vt:lpstr>
      <vt:lpstr>PowerPoint Presentation</vt:lpstr>
      <vt:lpstr>What is machine learning?</vt:lpstr>
      <vt:lpstr>What is machine learning?</vt:lpstr>
      <vt:lpstr>What is machine learning?</vt:lpstr>
      <vt:lpstr>Class Exercise</vt:lpstr>
      <vt:lpstr>Class Exercise</vt:lpstr>
      <vt:lpstr>ML TYPES</vt:lpstr>
      <vt:lpstr>Supervised Learning</vt:lpstr>
      <vt:lpstr>Supervised Learning</vt:lpstr>
      <vt:lpstr>Classification Task</vt:lpstr>
      <vt:lpstr>Data: Terminologies</vt:lpstr>
      <vt:lpstr>Data: Magazine Sales Example</vt:lpstr>
      <vt:lpstr>Classification: Definition</vt:lpstr>
      <vt:lpstr>Supervised Learning</vt:lpstr>
      <vt:lpstr>Class Exercise</vt:lpstr>
      <vt:lpstr>Class Exercise</vt:lpstr>
      <vt:lpstr>Unsupervised Learning</vt:lpstr>
      <vt:lpstr>Unsupervised Learning</vt:lpstr>
      <vt:lpstr>Reinforcement Learning</vt:lpstr>
      <vt:lpstr>Class Exercise</vt:lpstr>
      <vt:lpstr>Class Exercise</vt:lpstr>
      <vt:lpstr>Supervised Machine Learning</vt:lpstr>
      <vt:lpstr>Example</vt:lpstr>
      <vt:lpstr>Steps</vt:lpstr>
      <vt:lpstr>Types of Supervised Machine Learning</vt:lpstr>
      <vt:lpstr>Example of Unsupervised Machine Learning</vt:lpstr>
      <vt:lpstr>Example of Unsupervised Machine Learning</vt:lpstr>
      <vt:lpstr>Types of Unsupervised Learning</vt:lpstr>
      <vt:lpstr>Unsupervised ML Algorithm</vt:lpstr>
      <vt:lpstr>Machine Learning: Categories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Thulasyammal Ramiah Pillai</dc:creator>
  <cp:lastModifiedBy>Bisan A N Alsalibi</cp:lastModifiedBy>
  <cp:revision>13</cp:revision>
  <dcterms:created xsi:type="dcterms:W3CDTF">2020-10-08T02:04:34Z</dcterms:created>
  <dcterms:modified xsi:type="dcterms:W3CDTF">2022-10-21T05:44:13Z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0x01010049D70632592DED42A7802A263739A7F5</vt:lpwstr>
  </property>
  <property fmtid="{D5CDD505-2E9C-101B-9397-08002B2CF9AE}" pid="3" name="Order">
    <vt:r8>14153700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