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499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282" r:id="rId21"/>
    <p:sldId id="351" r:id="rId22"/>
    <p:sldId id="352" r:id="rId23"/>
    <p:sldId id="283" r:id="rId24"/>
    <p:sldId id="284" r:id="rId25"/>
    <p:sldId id="287" r:id="rId26"/>
    <p:sldId id="288" r:id="rId27"/>
    <p:sldId id="289" r:id="rId28"/>
    <p:sldId id="290" r:id="rId29"/>
    <p:sldId id="291" r:id="rId30"/>
    <p:sldId id="488" r:id="rId31"/>
    <p:sldId id="489" r:id="rId32"/>
    <p:sldId id="490" r:id="rId33"/>
    <p:sldId id="492" r:id="rId34"/>
    <p:sldId id="493" r:id="rId35"/>
    <p:sldId id="280" r:id="rId36"/>
    <p:sldId id="286" r:id="rId37"/>
    <p:sldId id="501" r:id="rId38"/>
    <p:sldId id="295" r:id="rId39"/>
    <p:sldId id="296" r:id="rId40"/>
    <p:sldId id="500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5" autoAdjust="0"/>
  </p:normalViewPr>
  <p:slideViewPr>
    <p:cSldViewPr>
      <p:cViewPr varScale="1">
        <p:scale>
          <a:sx n="60" d="100"/>
          <a:sy n="60" d="100"/>
        </p:scale>
        <p:origin x="88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6D7CE-82F2-4F9B-9AD1-B8BCED266D98}" type="datetimeFigureOut">
              <a:rPr lang="en-US" smtClean="0"/>
              <a:t>21/11/2022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6C1D-9F56-47F0-9B41-B026A161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Multiclass classification – Binary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2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2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Choose an </a:t>
            </a:r>
            <a:r>
              <a:rPr lang="en-US" altLang="en-US" sz="1200" dirty="0">
                <a:solidFill>
                  <a:srgbClr val="FF0000"/>
                </a:solidFill>
              </a:rPr>
              <a:t>odd </a:t>
            </a:r>
            <a:r>
              <a:rPr lang="en-US" altLang="en-US" sz="1200" i="1" dirty="0">
                <a:solidFill>
                  <a:srgbClr val="FF0000"/>
                </a:solidFill>
              </a:rPr>
              <a:t>k</a:t>
            </a:r>
            <a:r>
              <a:rPr lang="en-US" altLang="en-US" sz="1200" dirty="0">
                <a:solidFill>
                  <a:srgbClr val="FF0000"/>
                </a:solidFill>
              </a:rPr>
              <a:t> value for a 2 class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39675-DAC2-4E92-BA32-14D2BDBA2C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39675-DAC2-4E92-BA32-14D2BDBA2C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39675-DAC2-4E92-BA32-14D2BDBA2C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K=5, there are two Default=N and three Default=Y out of five closest neighbors. We can say default status for Andrew is ‘Y’ based on the major similarity of 3 points out of 5. (I am assuming K=5 only for example purpose here, since 5 is odd number)</a:t>
            </a:r>
          </a:p>
          <a:p>
            <a:r>
              <a:rPr lang="en-US" dirty="0"/>
              <a:t>K-NN is also a lazy learner because it doesn’t learn a discriminative function from the training data but “memorizes” the training dataset instead.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5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39675-DAC2-4E92-BA32-14D2BDBA2C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aseline="0" dirty="0"/>
              <a:t> KNN can’t work well with bias data, it’s very sensitive to noise.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39675-DAC2-4E92-BA32-14D2BDBA2C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get the data:</a:t>
            </a:r>
            <a:r>
              <a:rPr lang="en-US" baseline="0" dirty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/>
              <a:t>e.g. tweeting ( but as mentioned very expensive)</a:t>
            </a:r>
          </a:p>
          <a:p>
            <a:pPr marL="228600" indent="-228600">
              <a:buAutoNum type="arabicPeriod"/>
            </a:pPr>
            <a:r>
              <a:rPr lang="en-US" baseline="0" dirty="0"/>
              <a:t>Surveying</a:t>
            </a:r>
          </a:p>
          <a:p>
            <a:pPr marL="228600" indent="-228600">
              <a:buAutoNum type="arabicPeriod"/>
            </a:pPr>
            <a:r>
              <a:rPr lang="en-US" baseline="0" dirty="0"/>
              <a:t>Data collection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6C1D-9F56-47F0-9B41-B026A161E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9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2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7A2A-5CB2-488E-9126-DC5F5C46005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8"/>
                </a:moveTo>
                <a:lnTo>
                  <a:pt x="12188952" y="64008"/>
                </a:lnTo>
                <a:lnTo>
                  <a:pt x="12188952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86639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40016"/>
            <a:ext cx="10079355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294"/>
                </a:moveTo>
                <a:lnTo>
                  <a:pt x="12192000" y="66294"/>
                </a:lnTo>
                <a:lnTo>
                  <a:pt x="12192000" y="0"/>
                </a:lnTo>
                <a:lnTo>
                  <a:pt x="0" y="0"/>
                </a:lnTo>
                <a:lnTo>
                  <a:pt x="0" y="6629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5421" y="4343400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6096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983" y="640105"/>
            <a:ext cx="5461889" cy="5054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73402" y="2126490"/>
            <a:ext cx="464305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 </a:t>
            </a:r>
            <a:r>
              <a:rPr lang="en-US" sz="3200" b="1" spc="-30" dirty="0">
                <a:solidFill>
                  <a:srgbClr val="333E50"/>
                </a:solidFill>
                <a:latin typeface="Arial"/>
                <a:cs typeface="Arial"/>
              </a:rPr>
              <a:t>13</a:t>
            </a:r>
            <a:r>
              <a:rPr sz="3200" b="1" spc="-30" dirty="0">
                <a:solidFill>
                  <a:srgbClr val="333E50"/>
                </a:solidFill>
                <a:latin typeface="Arial"/>
                <a:cs typeface="Arial"/>
              </a:rPr>
              <a:t>:</a:t>
            </a:r>
            <a:r>
              <a:rPr sz="3200" b="1" spc="-18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333E50"/>
                </a:solidFill>
                <a:latin typeface="Arial"/>
                <a:cs typeface="Arial"/>
              </a:rPr>
              <a:t>Classification</a:t>
            </a:r>
            <a:r>
              <a:rPr lang="en-US" sz="3200" b="1" spc="-55" dirty="0">
                <a:solidFill>
                  <a:srgbClr val="333E50"/>
                </a:solidFill>
                <a:latin typeface="Arial"/>
                <a:cs typeface="Arial"/>
              </a:rPr>
              <a:t> and KNN algorithm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9231" y="4451350"/>
            <a:ext cx="4507230" cy="1098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pt-BR" sz="2000" b="1" i="0" u="none" strike="noStrike" kern="1200" cap="none" spc="-37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lang="pt-BR" sz="2000" b="1" i="0" u="none" strike="noStrike" kern="1200" cap="none" spc="-36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lang="pt-BR" sz="2000" b="1" i="0" u="none" strike="noStrike" kern="1200" cap="none" spc="40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Bisan Alsalibi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85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lang="pt-BR" sz="1700" b="0" i="0" u="none" strike="noStrike" kern="1200" cap="none" spc="-28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pt-BR" sz="1700" b="0" i="0" u="none" strike="noStrike" kern="1200" cap="none" spc="36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lang="pt-BR" sz="1700" b="0" i="0" u="none" strike="noStrike" kern="1200" cap="none" spc="40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lang="pt-BR" sz="1700" b="0" i="0" u="none" strike="noStrike" kern="1200" cap="none" spc="41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7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 TAYLOR’S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application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322" y="1981200"/>
            <a:ext cx="10079355" cy="3501390"/>
          </a:xfrm>
        </p:spPr>
        <p:txBody>
          <a:bodyPr>
            <a:normAutofit/>
          </a:bodyPr>
          <a:lstStyle/>
          <a:p>
            <a:pPr marL="609600" lvl="0" indent="-6096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An emergency room in a hospital measures 17 variables (e.g., blood pressure, age, </a:t>
            </a:r>
            <a:r>
              <a:rPr lang="en-US" altLang="en-US" sz="2600" kern="0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) of newly admitted patients. </a:t>
            </a:r>
          </a:p>
          <a:p>
            <a:pPr marL="609600" lvl="0" indent="-6096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A decision is needed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: whether to put a new patient in an intensive-care unit. </a:t>
            </a:r>
          </a:p>
          <a:p>
            <a:pPr marL="609600" lvl="0" indent="-6096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Due to the high cost of ICU, those patients who may survive less than a month are given higher priority. </a:t>
            </a:r>
          </a:p>
          <a:p>
            <a:pPr marL="609600" lvl="0" indent="-6096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Problem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: to predict 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high-risk patients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 and discriminate them from 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low-risk patients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068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application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019" y="2057400"/>
            <a:ext cx="10079355" cy="3501390"/>
          </a:xfrm>
        </p:spPr>
        <p:txBody>
          <a:bodyPr>
            <a:normAutofit fontScale="92500" lnSpcReduction="10000"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6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age 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Marital status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annual salary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credit rating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etc. 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600" kern="0" dirty="0">
                <a:solidFill>
                  <a:srgbClr val="FF0000"/>
                </a:solidFill>
                <a:latin typeface="Arial"/>
                <a:ea typeface="SimSun" panose="02010600030101010101" pitchFamily="2" charset="-122"/>
              </a:rPr>
              <a:t>Problem</a:t>
            </a:r>
            <a:r>
              <a:rPr lang="en-US" altLang="zh-CN" sz="26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kern="0" dirty="0">
                <a:solidFill>
                  <a:srgbClr val="3333CC"/>
                </a:solidFill>
                <a:latin typeface="Arial"/>
                <a:ea typeface="SimSun" panose="02010600030101010101" pitchFamily="2" charset="-122"/>
              </a:rPr>
              <a:t>approved</a:t>
            </a:r>
            <a:r>
              <a:rPr lang="en-US" altLang="zh-CN" sz="26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 and </a:t>
            </a:r>
            <a:r>
              <a:rPr lang="en-US" altLang="zh-CN" sz="2600" kern="0" dirty="0">
                <a:solidFill>
                  <a:srgbClr val="3333CC"/>
                </a:solidFill>
                <a:latin typeface="Arial"/>
                <a:ea typeface="SimSun" panose="02010600030101010101" pitchFamily="2" charset="-122"/>
              </a:rPr>
              <a:t>not approved</a:t>
            </a:r>
            <a:r>
              <a:rPr lang="en-US" altLang="zh-CN" sz="2600" kern="0" dirty="0">
                <a:solidFill>
                  <a:srgbClr val="000000"/>
                </a:solidFill>
                <a:latin typeface="Arial"/>
                <a:ea typeface="SimSun" panose="02010600030101010101" pitchFamily="2" charset="-122"/>
              </a:rPr>
              <a:t>. </a:t>
            </a:r>
            <a:endParaRPr lang="en-US" altLang="en-US" sz="2600" kern="0" dirty="0">
              <a:solidFill>
                <a:srgbClr val="000000"/>
              </a:solidFill>
              <a:latin typeface="Arial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7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Supervised Learning or Classifications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322" y="2133600"/>
            <a:ext cx="10079355" cy="3501390"/>
          </a:xfrm>
        </p:spPr>
        <p:txBody>
          <a:bodyPr>
            <a:normAutofit fontScale="92500" lnSpcReduction="10000"/>
          </a:bodyPr>
          <a:lstStyle/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Like human learning from past experiences.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A computer does not have “experiences”.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A computer system learns from data, 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which represent some “past experiences” of an application domain. 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Our focus: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 learn 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a target function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 that can be used to predict the values of a discrete class attribute, e.g., 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approve 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or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 not-approved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, and 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high-risk 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or</a:t>
            </a:r>
            <a:r>
              <a:rPr lang="en-US" altLang="en-US" sz="2600" kern="0" dirty="0">
                <a:solidFill>
                  <a:srgbClr val="3333CC"/>
                </a:solidFill>
                <a:latin typeface="Arial"/>
              </a:rPr>
              <a:t> low risk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The task is commonly called: </a:t>
            </a: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Supervised learning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classification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, or </a:t>
            </a: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inductive learning.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60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Data and 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322" y="1905000"/>
            <a:ext cx="10079355" cy="3501390"/>
          </a:xfrm>
        </p:spPr>
        <p:txBody>
          <a:bodyPr>
            <a:normAutofit/>
          </a:bodyPr>
          <a:lstStyle/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GB" altLang="en-US" sz="3000" kern="0" dirty="0">
                <a:solidFill>
                  <a:srgbClr val="FF0000"/>
                </a:solidFill>
                <a:latin typeface="Arial"/>
              </a:rPr>
              <a:t>Data:</a:t>
            </a:r>
            <a:r>
              <a:rPr lang="en-GB" altLang="en-US" sz="3000" kern="0" dirty="0">
                <a:solidFill>
                  <a:srgbClr val="000000"/>
                </a:solidFill>
                <a:latin typeface="Arial"/>
              </a:rPr>
              <a:t> A set of data records (also called examples, instances or cases) described by</a:t>
            </a:r>
          </a:p>
          <a:p>
            <a:pPr marL="742950" lvl="1" indent="-28575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GB" altLang="en-US" sz="2600" i="1" kern="0" dirty="0">
                <a:solidFill>
                  <a:srgbClr val="3333CC"/>
                </a:solidFill>
                <a:latin typeface="Arial"/>
              </a:rPr>
              <a:t>k</a:t>
            </a:r>
            <a:r>
              <a:rPr lang="en-GB" altLang="en-US" sz="2600" kern="0" dirty="0">
                <a:solidFill>
                  <a:srgbClr val="3333CC"/>
                </a:solidFill>
                <a:latin typeface="Arial"/>
              </a:rPr>
              <a:t> attributes</a:t>
            </a:r>
            <a:r>
              <a:rPr lang="en-GB" altLang="en-US" sz="2600" kern="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GB" altLang="en-US" sz="2600" i="1" kern="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GB" altLang="en-US" sz="2600" kern="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GB" altLang="en-US" sz="2600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altLang="en-US" sz="2600" i="1" kern="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GB" altLang="en-US" sz="2600" kern="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GB" altLang="en-US" sz="2600" kern="0" dirty="0">
                <a:solidFill>
                  <a:srgbClr val="000000"/>
                </a:solidFill>
                <a:latin typeface="Arial"/>
              </a:rPr>
              <a:t>, … </a:t>
            </a:r>
            <a:r>
              <a:rPr lang="en-GB" altLang="en-US" sz="2600" i="1" kern="0" dirty="0" err="1">
                <a:solidFill>
                  <a:srgbClr val="000000"/>
                </a:solidFill>
                <a:latin typeface="Arial"/>
              </a:rPr>
              <a:t>A</a:t>
            </a:r>
            <a:r>
              <a:rPr lang="en-GB" altLang="en-US" sz="2600" i="1" kern="0" baseline="-25000" dirty="0" err="1">
                <a:solidFill>
                  <a:srgbClr val="000000"/>
                </a:solidFill>
                <a:latin typeface="Arial"/>
              </a:rPr>
              <a:t>k</a:t>
            </a:r>
            <a:r>
              <a:rPr lang="en-GB" altLang="en-US" sz="26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742950" lvl="1" indent="-28575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GB" altLang="en-US" sz="2600" kern="0" dirty="0">
                <a:solidFill>
                  <a:srgbClr val="3333CC"/>
                </a:solidFill>
                <a:latin typeface="Arial"/>
              </a:rPr>
              <a:t>a class</a:t>
            </a:r>
            <a:r>
              <a:rPr lang="en-GB" altLang="en-US" sz="2600" kern="0" dirty="0">
                <a:solidFill>
                  <a:srgbClr val="000000"/>
                </a:solidFill>
                <a:latin typeface="Arial"/>
              </a:rPr>
              <a:t>: Each example is labelled with a pre-defined class. 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GB" altLang="en-US" sz="3000" kern="0" dirty="0">
                <a:solidFill>
                  <a:srgbClr val="FF0000"/>
                </a:solidFill>
                <a:latin typeface="Arial"/>
              </a:rPr>
              <a:t>Goal:</a:t>
            </a:r>
            <a:r>
              <a:rPr lang="en-GB" altLang="en-US" sz="3000" kern="0" dirty="0">
                <a:solidFill>
                  <a:srgbClr val="000000"/>
                </a:solidFill>
                <a:latin typeface="Arial"/>
              </a:rPr>
              <a:t> To learn a </a:t>
            </a:r>
            <a:r>
              <a:rPr lang="en-GB" altLang="en-US" sz="3000" kern="0" dirty="0">
                <a:solidFill>
                  <a:srgbClr val="3333CC"/>
                </a:solidFill>
                <a:latin typeface="Arial"/>
              </a:rPr>
              <a:t>classification model</a:t>
            </a:r>
            <a:r>
              <a:rPr lang="en-GB" altLang="en-US" sz="3000" kern="0" dirty="0">
                <a:solidFill>
                  <a:srgbClr val="000000"/>
                </a:solidFill>
                <a:latin typeface="Arial"/>
              </a:rPr>
              <a:t> from the data that can be used to predict the classes of new (future, or test) cases/instances.</a:t>
            </a:r>
          </a:p>
        </p:txBody>
      </p:sp>
    </p:spTree>
    <p:extLst>
      <p:ext uri="{BB962C8B-B14F-4D97-AF65-F5344CB8AC3E}">
        <p14:creationId xmlns:p14="http://schemas.microsoft.com/office/powerpoint/2010/main" val="19192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An example: data (loan application)</a:t>
            </a:r>
            <a:br>
              <a:rPr lang="en-US" altLang="en-US" sz="4000" dirty="0"/>
            </a:br>
            <a:endParaRPr lang="en-US" sz="40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7507" y="1846217"/>
            <a:ext cx="8229600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An example: the learning task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524" y="2156568"/>
            <a:ext cx="10079355" cy="3501390"/>
          </a:xfrm>
        </p:spPr>
        <p:txBody>
          <a:bodyPr>
            <a:normAutofit/>
          </a:bodyPr>
          <a:lstStyle/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FF0000"/>
                </a:solidFill>
                <a:latin typeface="Arial"/>
              </a:rPr>
              <a:t>Learn a classification model</a:t>
            </a: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 from the data 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Use the model to classify future loan applications into </a:t>
            </a:r>
          </a:p>
          <a:p>
            <a:pPr marL="669925" lvl="1" indent="-325438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200" kern="0" dirty="0">
                <a:solidFill>
                  <a:srgbClr val="3333CC"/>
                </a:solidFill>
                <a:latin typeface="Arial"/>
              </a:rPr>
              <a:t>Yes (approved) and </a:t>
            </a:r>
          </a:p>
          <a:p>
            <a:pPr marL="669925" lvl="1" indent="-325438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200" kern="0" dirty="0">
                <a:solidFill>
                  <a:srgbClr val="3333CC"/>
                </a:solidFill>
                <a:latin typeface="Arial"/>
              </a:rPr>
              <a:t>No (not approved)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000000"/>
                </a:solidFill>
                <a:latin typeface="Arial"/>
              </a:rPr>
              <a:t>What is the class for following case/instance?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1565" y="4697413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2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Supervised learning process: two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88" y="1867106"/>
            <a:ext cx="10079355" cy="3501390"/>
          </a:xfrm>
        </p:spPr>
        <p:txBody>
          <a:bodyPr>
            <a:normAutofit/>
          </a:bodyPr>
          <a:lstStyle/>
          <a:p>
            <a:pPr lvl="0" defTabSz="91440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Learning (training)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Learn a model using the </a:t>
            </a:r>
            <a:r>
              <a:rPr lang="en-US" altLang="en-US" sz="2800" dirty="0">
                <a:solidFill>
                  <a:srgbClr val="3333CC"/>
                </a:solidFill>
                <a:latin typeface="Arial" panose="020B0604020202020204" pitchFamily="34" charset="0"/>
              </a:rPr>
              <a:t>training data</a:t>
            </a:r>
            <a:br>
              <a:rPr lang="en-US" altLang="en-US" sz="2800" dirty="0">
                <a:solidFill>
                  <a:srgbClr val="3333CC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defTabSz="914400" fontAlgn="base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Testing: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Test the model using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B812F"/>
                </a:solidFill>
                <a:latin typeface="Arial" panose="020B0604020202020204" pitchFamily="34" charset="0"/>
              </a:rPr>
              <a:t>unseen</a:t>
            </a:r>
            <a:r>
              <a:rPr lang="en-US" altLang="en-US" sz="2800" dirty="0">
                <a:solidFill>
                  <a:srgbClr val="3333CC"/>
                </a:solidFill>
                <a:latin typeface="Arial" panose="020B0604020202020204" pitchFamily="34" charset="0"/>
              </a:rPr>
              <a:t> test data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to assess the model accuracy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714840" y="3485256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368300" progId="Equation.3">
                  <p:embed/>
                </p:oleObj>
              </mc:Choice>
              <mc:Fallback>
                <p:oleObj name="Equation" r:id="rId3" imgW="2489200" imgH="36830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840" y="3485256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840" y="4626559"/>
            <a:ext cx="6604817" cy="172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333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What do we mean by learning?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019" y="1981200"/>
            <a:ext cx="10079355" cy="3501390"/>
          </a:xfrm>
        </p:spPr>
        <p:txBody>
          <a:bodyPr>
            <a:normAutofit fontScale="92500" lnSpcReduction="20000"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ja-JP" sz="3000" kern="0" dirty="0">
                <a:solidFill>
                  <a:srgbClr val="FF0000"/>
                </a:solidFill>
                <a:latin typeface="Arial"/>
                <a:ea typeface="ＭＳ Ｐゴシック" pitchFamily="34" charset="-128"/>
              </a:rPr>
              <a:t>Given</a:t>
            </a:r>
            <a:r>
              <a:rPr lang="en-US" altLang="ja-JP" sz="30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 </a:t>
            </a:r>
          </a:p>
          <a:p>
            <a:pPr marL="669925" lvl="1" indent="-325438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ja-JP" sz="26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a data set </a:t>
            </a:r>
            <a:r>
              <a:rPr lang="en-US" altLang="ja-JP" sz="2600" i="1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D</a:t>
            </a:r>
            <a:r>
              <a:rPr lang="en-US" altLang="ja-JP" sz="26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, </a:t>
            </a:r>
          </a:p>
          <a:p>
            <a:pPr marL="669925" lvl="1" indent="-325438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ja-JP" sz="26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a task </a:t>
            </a:r>
            <a:r>
              <a:rPr lang="en-US" altLang="ja-JP" sz="2600" i="1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T,</a:t>
            </a:r>
            <a:r>
              <a:rPr lang="en-US" altLang="ja-JP" sz="26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 and </a:t>
            </a:r>
          </a:p>
          <a:p>
            <a:pPr marL="669925" lvl="1" indent="-325438" defTabSz="914400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ja-JP" sz="26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a performance measure </a:t>
            </a:r>
            <a:r>
              <a:rPr lang="en-US" altLang="ja-JP" sz="2600" i="1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M</a:t>
            </a:r>
            <a:r>
              <a:rPr lang="en-US" altLang="ja-JP" sz="26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, 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	a computer system is said to </a:t>
            </a:r>
            <a:r>
              <a:rPr lang="en-US" altLang="ja-JP" sz="3000" b="1" kern="0" dirty="0">
                <a:solidFill>
                  <a:srgbClr val="FF0000"/>
                </a:solidFill>
                <a:latin typeface="Arial"/>
                <a:ea typeface="ＭＳ Ｐゴシック" pitchFamily="34" charset="-128"/>
              </a:rPr>
              <a:t>learn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from </a:t>
            </a:r>
            <a:r>
              <a:rPr lang="en-US" altLang="ja-JP" sz="3000" i="1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D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to perform the task </a:t>
            </a:r>
            <a:r>
              <a:rPr lang="en-US" altLang="ja-JP" sz="3000" i="1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T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if after learning the system’s performance on </a:t>
            </a:r>
            <a:r>
              <a:rPr lang="en-US" altLang="ja-JP" sz="3000" i="1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T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improves as measured by </a:t>
            </a:r>
            <a:r>
              <a:rPr lang="en-US" altLang="ja-JP" sz="3000" i="1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M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. 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In other words, the learned model helps the system to perform </a:t>
            </a:r>
            <a:r>
              <a:rPr lang="en-US" altLang="ja-JP" sz="3000" i="1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T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better as </a:t>
            </a:r>
            <a:r>
              <a:rPr lang="en-US" altLang="ja-JP" sz="30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compared to no learning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. </a:t>
            </a:r>
            <a:endParaRPr lang="en-US" altLang="en-US" sz="30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41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An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322" y="2057400"/>
            <a:ext cx="10079355" cy="3501390"/>
          </a:xfrm>
        </p:spPr>
        <p:txBody>
          <a:bodyPr>
            <a:normAutofit fontScale="92500" lnSpcReduction="20000"/>
          </a:bodyPr>
          <a:lstStyle/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kern="0" dirty="0">
                <a:solidFill>
                  <a:srgbClr val="FF0000"/>
                </a:solidFill>
                <a:latin typeface="Arial"/>
              </a:rPr>
              <a:t>Data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: Loan application data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kern="0" dirty="0">
                <a:solidFill>
                  <a:srgbClr val="FF0000"/>
                </a:solidFill>
                <a:latin typeface="Arial"/>
              </a:rPr>
              <a:t>Task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: Predict whether a loan should be approved or not.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kern="0" dirty="0">
                <a:solidFill>
                  <a:srgbClr val="FF0000"/>
                </a:solidFill>
                <a:latin typeface="Arial"/>
              </a:rPr>
              <a:t>Performance measure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: accuracy.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endParaRPr lang="en-US" altLang="en-US" sz="30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en-US" altLang="en-US" sz="3000" kern="0" dirty="0">
                <a:solidFill>
                  <a:srgbClr val="3333CC"/>
                </a:solidFill>
                <a:latin typeface="Arial"/>
              </a:rPr>
              <a:t>No learning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: classify all future applications (test data) to the majority class (i.e., </a:t>
            </a:r>
            <a:r>
              <a:rPr lang="en-US" altLang="en-US" sz="3000" kern="0" dirty="0">
                <a:solidFill>
                  <a:srgbClr val="3333CC"/>
                </a:solidFill>
                <a:latin typeface="Arial"/>
              </a:rPr>
              <a:t>Yes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): 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en-US" sz="3000" kern="0" dirty="0">
                <a:solidFill>
                  <a:srgbClr val="FF0000"/>
                </a:solidFill>
                <a:latin typeface="Arial"/>
              </a:rPr>
              <a:t>Accuracy = 9/15 = 60%</a:t>
            </a:r>
            <a:r>
              <a:rPr lang="en-US" altLang="en-US" sz="30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kern="0" dirty="0">
                <a:solidFill>
                  <a:srgbClr val="3333CC"/>
                </a:solidFill>
                <a:latin typeface="Arial"/>
              </a:rPr>
              <a:t>We can do better than 60% with learning.</a:t>
            </a:r>
          </a:p>
        </p:txBody>
      </p:sp>
    </p:spTree>
    <p:extLst>
      <p:ext uri="{BB962C8B-B14F-4D97-AF65-F5344CB8AC3E}">
        <p14:creationId xmlns:p14="http://schemas.microsoft.com/office/powerpoint/2010/main" val="321359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Fundamental assumption of learning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4" y="2133600"/>
            <a:ext cx="10079355" cy="3501390"/>
          </a:xfrm>
        </p:spPr>
        <p:txBody>
          <a:bodyPr>
            <a:normAutofit fontScale="92500" lnSpcReduction="20000"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en-US" altLang="ja-JP" sz="3000" kern="0" dirty="0">
                <a:solidFill>
                  <a:srgbClr val="FF0000"/>
                </a:solidFill>
                <a:latin typeface="Arial"/>
                <a:ea typeface="ＭＳ Ｐゴシック" pitchFamily="34" charset="-128"/>
              </a:rPr>
              <a:t>Assumption: </a:t>
            </a:r>
            <a:r>
              <a:rPr lang="en-US" altLang="ja-JP" sz="30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The distribution of training examples is </a:t>
            </a:r>
            <a:r>
              <a:rPr lang="en-US" altLang="ja-JP" sz="3000" kern="0" dirty="0">
                <a:solidFill>
                  <a:srgbClr val="3B812F"/>
                </a:solidFill>
                <a:latin typeface="Arial"/>
                <a:ea typeface="ＭＳ Ｐゴシック" pitchFamily="34" charset="-128"/>
              </a:rPr>
              <a:t>identical</a:t>
            </a:r>
            <a:r>
              <a:rPr lang="en-US" altLang="ja-JP" sz="30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 to the distribution of test examples (including future unseen examples).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 </a:t>
            </a:r>
          </a:p>
          <a:p>
            <a:pPr marL="342900" lvl="0" indent="-342900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altLang="ja-JP" sz="3000" kern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In practice, this assumption is often violated to certain degree. 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Strong violations will clearly result in poor classification accuracy. 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ja-JP" sz="3000" kern="0" dirty="0">
                <a:solidFill>
                  <a:srgbClr val="3333CC"/>
                </a:solidFill>
                <a:latin typeface="Arial"/>
                <a:ea typeface="ＭＳ Ｐゴシック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3000" kern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. </a:t>
            </a:r>
            <a:endParaRPr lang="en-US" altLang="en-US" sz="3000" kern="0" dirty="0">
              <a:solidFill>
                <a:srgbClr val="000000"/>
              </a:solidFill>
              <a:latin typeface="Arial"/>
            </a:endParaRP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9916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016"/>
            <a:ext cx="6758940" cy="4009431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Classification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definition</a:t>
            </a:r>
            <a:endParaRPr lang="en-US" sz="2800" dirty="0">
              <a:latin typeface="Arial"/>
              <a:cs typeface="Arial"/>
            </a:endParaRPr>
          </a:p>
          <a:p>
            <a:pPr marL="368300" indent="-355600">
              <a:spcBef>
                <a:spcPts val="1905"/>
              </a:spcBef>
              <a:buClr>
                <a:srgbClr val="5B9BD4"/>
              </a:buClr>
              <a:buFontTx/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Problem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framing</a:t>
            </a:r>
          </a:p>
          <a:p>
            <a:pPr marL="368300" indent="-355600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Example Applications</a:t>
            </a:r>
            <a:endParaRPr sz="2800" dirty="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Classification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techniques</a:t>
            </a: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KNN classification algorithm</a:t>
            </a: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4441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KNN:</a:t>
            </a:r>
            <a:r>
              <a:rPr spc="-175" dirty="0"/>
              <a:t> </a:t>
            </a:r>
            <a:r>
              <a:rPr spc="-5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5377180" cy="238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333375" indent="-35496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Classifies data based </a:t>
            </a:r>
            <a:r>
              <a:rPr sz="2800" dirty="0">
                <a:latin typeface="Arial"/>
                <a:cs typeface="Arial"/>
              </a:rPr>
              <a:t>on their  similarity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neighbors</a:t>
            </a:r>
            <a:endParaRPr sz="2800">
              <a:latin typeface="Arial"/>
              <a:cs typeface="Arial"/>
            </a:endParaRPr>
          </a:p>
          <a:p>
            <a:pPr marL="367665" marR="5080" indent="-354965" algn="just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Given a </a:t>
            </a:r>
            <a:r>
              <a:rPr sz="2800" dirty="0">
                <a:latin typeface="Arial"/>
                <a:cs typeface="Arial"/>
              </a:rPr>
              <a:t>new </a:t>
            </a:r>
            <a:r>
              <a:rPr sz="2800" spc="-5" dirty="0">
                <a:latin typeface="Arial"/>
                <a:cs typeface="Arial"/>
              </a:rPr>
              <a:t>example 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its  closest </a:t>
            </a:r>
            <a:r>
              <a:rPr sz="2800" spc="-5" dirty="0">
                <a:latin typeface="Arial"/>
                <a:cs typeface="Arial"/>
              </a:rPr>
              <a:t>training example </a:t>
            </a:r>
            <a:r>
              <a:rPr sz="2800" spc="5" dirty="0">
                <a:latin typeface="Arial"/>
                <a:cs typeface="Arial"/>
              </a:rPr>
              <a:t>&lt;x</a:t>
            </a:r>
            <a:r>
              <a:rPr sz="2775" spc="7" baseline="-21021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775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&gt; 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predict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label,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4992" y="2037588"/>
            <a:ext cx="4235196" cy="383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8663940" cy="738664"/>
          </a:xfrm>
        </p:spPr>
        <p:txBody>
          <a:bodyPr/>
          <a:lstStyle/>
          <a:p>
            <a:r>
              <a:rPr lang="en-US" altLang="en-US" spc="-35" dirty="0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6248400" y="1790700"/>
            <a:ext cx="419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dirty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FF0000"/>
                </a:solidFill>
              </a:rPr>
              <a:t>Distance Metric </a:t>
            </a:r>
            <a:r>
              <a:rPr lang="en-US" dirty="0"/>
              <a:t>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The value of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, the number of nearest neighbors</a:t>
            </a:r>
            <a:r>
              <a:rPr lang="en-US" dirty="0"/>
              <a:t> to retrieve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dirty="0"/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70C0"/>
                </a:solidFill>
              </a:rPr>
              <a:t>Compute distance </a:t>
            </a:r>
            <a:r>
              <a:rPr lang="en-US" dirty="0"/>
              <a:t>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Identify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493521"/>
              </p:ext>
            </p:extLst>
          </p:nvPr>
        </p:nvGraphicFramePr>
        <p:xfrm>
          <a:off x="1555091" y="2057400"/>
          <a:ext cx="3843679" cy="4038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94043" imgH="8390781" progId="Visio.Drawing.11">
                  <p:embed/>
                </p:oleObj>
              </mc:Choice>
              <mc:Fallback>
                <p:oleObj name="Visio" r:id="rId2" imgW="7094043" imgH="8390781" progId="Visio.Drawing.11">
                  <p:embed/>
                  <p:pic>
                    <p:nvPicPr>
                      <p:cNvPr id="1055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91" y="2057400"/>
                        <a:ext cx="3843679" cy="4038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84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228" y="852685"/>
            <a:ext cx="9816772" cy="1477328"/>
          </a:xfrm>
        </p:spPr>
        <p:txBody>
          <a:bodyPr/>
          <a:lstStyle/>
          <a:p>
            <a:r>
              <a:rPr lang="en-US" altLang="en-US" spc="-35" dirty="0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/>
        </p:nvGraphicFramePr>
        <p:xfrm>
          <a:off x="2057400" y="1998662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761220" imgH="4517136" progId="Visio.Drawing.11">
                  <p:embed/>
                </p:oleObj>
              </mc:Choice>
              <mc:Fallback>
                <p:oleObj name="VISIO" r:id="rId3" imgW="9761220" imgH="4517136" progId="Visio.Drawing.11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98662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2133600" y="5562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dirty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288249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4441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KNN:</a:t>
            </a:r>
            <a:r>
              <a:rPr spc="-175" dirty="0"/>
              <a:t> </a:t>
            </a:r>
            <a:r>
              <a:rPr spc="-5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39935" y="2022875"/>
            <a:ext cx="4597702" cy="352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884" y="1827402"/>
            <a:ext cx="10169525" cy="41452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7665" marR="4589145" indent="-354965">
              <a:lnSpc>
                <a:spcPct val="90000"/>
              </a:lnSpc>
              <a:spcBef>
                <a:spcPts val="43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“K” </a:t>
            </a:r>
            <a:r>
              <a:rPr sz="2800" dirty="0">
                <a:latin typeface="Arial"/>
                <a:cs typeface="Arial"/>
              </a:rPr>
              <a:t>stands </a:t>
            </a:r>
            <a:r>
              <a:rPr sz="2800" spc="-5" dirty="0">
                <a:latin typeface="Arial"/>
                <a:cs typeface="Arial"/>
              </a:rPr>
              <a:t>for number of data  points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considered </a:t>
            </a:r>
            <a:r>
              <a:rPr sz="2800" spc="-5" dirty="0">
                <a:latin typeface="Arial"/>
                <a:cs typeface="Arial"/>
              </a:rPr>
              <a:t>for the  </a:t>
            </a:r>
            <a:r>
              <a:rPr sz="2800" dirty="0">
                <a:latin typeface="Arial"/>
                <a:cs typeface="Arial"/>
              </a:rPr>
              <a:t>classification</a:t>
            </a:r>
            <a:endParaRPr sz="2800">
              <a:latin typeface="Arial"/>
              <a:cs typeface="Arial"/>
            </a:endParaRPr>
          </a:p>
          <a:p>
            <a:pPr marL="367665" marR="4792345" indent="-354965">
              <a:lnSpc>
                <a:spcPct val="9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classify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new input </a:t>
            </a:r>
            <a:r>
              <a:rPr sz="2800" spc="-5" dirty="0">
                <a:latin typeface="Arial"/>
                <a:cs typeface="Arial"/>
              </a:rPr>
              <a:t>vector x,  examine the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k-closest training  </a:t>
            </a:r>
            <a:r>
              <a:rPr sz="2800" spc="-5" dirty="0">
                <a:solidFill>
                  <a:srgbClr val="00AFEF"/>
                </a:solidFill>
                <a:latin typeface="Arial"/>
                <a:cs typeface="Arial"/>
              </a:rPr>
              <a:t>data points to 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assign </a:t>
            </a:r>
            <a:r>
              <a:rPr sz="2800" spc="-5" dirty="0">
                <a:latin typeface="Arial"/>
                <a:cs typeface="Arial"/>
              </a:rPr>
              <a:t>the  object to the </a:t>
            </a:r>
            <a:r>
              <a:rPr sz="2800" spc="-5" dirty="0">
                <a:solidFill>
                  <a:srgbClr val="00AFEF"/>
                </a:solidFill>
                <a:latin typeface="Arial"/>
                <a:cs typeface="Arial"/>
              </a:rPr>
              <a:t>most frequently 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occurring class </a:t>
            </a:r>
            <a:r>
              <a:rPr sz="2800" dirty="0">
                <a:latin typeface="Arial"/>
                <a:cs typeface="Arial"/>
              </a:rPr>
              <a:t>(predicted class  based </a:t>
            </a:r>
            <a:r>
              <a:rPr sz="2800" spc="-5" dirty="0">
                <a:latin typeface="Arial"/>
                <a:cs typeface="Arial"/>
              </a:rPr>
              <a:t>on majority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voting)</a:t>
            </a:r>
            <a:endParaRPr sz="2800">
              <a:latin typeface="Arial"/>
              <a:cs typeface="Arial"/>
            </a:endParaRPr>
          </a:p>
          <a:p>
            <a:pPr marL="652145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Common values for k: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3, 5, 7,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38087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How </a:t>
            </a:r>
            <a:r>
              <a:rPr spc="-30" dirty="0"/>
              <a:t>It</a:t>
            </a:r>
            <a:r>
              <a:rPr spc="-229" dirty="0"/>
              <a:t> </a:t>
            </a:r>
            <a:r>
              <a:rPr spc="-6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27402"/>
            <a:ext cx="5428615" cy="39820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7665" marR="5080" indent="-354965">
              <a:lnSpc>
                <a:spcPct val="90000"/>
              </a:lnSpc>
              <a:spcBef>
                <a:spcPts val="43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Step 1: Calculate </a:t>
            </a:r>
            <a:r>
              <a:rPr sz="2800" b="1" spc="-5" dirty="0">
                <a:latin typeface="Arial"/>
                <a:cs typeface="Arial"/>
              </a:rPr>
              <a:t>distance  </a:t>
            </a:r>
            <a:r>
              <a:rPr sz="2800" spc="-5" dirty="0">
                <a:latin typeface="Arial"/>
                <a:cs typeface="Arial"/>
              </a:rPr>
              <a:t>between the </a:t>
            </a:r>
            <a:r>
              <a:rPr sz="2800" dirty="0">
                <a:latin typeface="Arial"/>
                <a:cs typeface="Arial"/>
              </a:rPr>
              <a:t>new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point and  </a:t>
            </a:r>
            <a:r>
              <a:rPr sz="2800" spc="-5" dirty="0">
                <a:latin typeface="Arial"/>
                <a:cs typeface="Arial"/>
              </a:rPr>
              <a:t>all the </a:t>
            </a:r>
            <a:r>
              <a:rPr sz="2800" dirty="0">
                <a:latin typeface="Arial"/>
                <a:cs typeface="Arial"/>
              </a:rPr>
              <a:t>training data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  <a:p>
            <a:pPr marL="367665" marR="364490" indent="-354965">
              <a:lnSpc>
                <a:spcPct val="9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Step 2: Pick k </a:t>
            </a:r>
            <a:r>
              <a:rPr sz="2800" dirty="0">
                <a:latin typeface="Arial"/>
                <a:cs typeface="Arial"/>
              </a:rPr>
              <a:t>training data  </a:t>
            </a:r>
            <a:r>
              <a:rPr sz="2800" spc="-5" dirty="0">
                <a:latin typeface="Arial"/>
                <a:cs typeface="Arial"/>
              </a:rPr>
              <a:t>points </a:t>
            </a:r>
            <a:r>
              <a:rPr sz="2800" dirty="0">
                <a:latin typeface="Arial"/>
                <a:cs typeface="Arial"/>
              </a:rPr>
              <a:t>closest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data  point</a:t>
            </a:r>
            <a:endParaRPr sz="2800">
              <a:latin typeface="Arial"/>
              <a:cs typeface="Arial"/>
            </a:endParaRPr>
          </a:p>
          <a:p>
            <a:pPr marL="367665" marR="67310" indent="-354965">
              <a:lnSpc>
                <a:spcPts val="3030"/>
              </a:lnSpc>
              <a:spcBef>
                <a:spcPts val="1839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Step 3: Calculate average </a:t>
            </a:r>
            <a:r>
              <a:rPr sz="2800" dirty="0">
                <a:latin typeface="Arial"/>
                <a:cs typeface="Arial"/>
              </a:rPr>
              <a:t>or  majority </a:t>
            </a:r>
            <a:r>
              <a:rPr sz="2800" spc="-5" dirty="0">
                <a:latin typeface="Arial"/>
                <a:cs typeface="Arial"/>
              </a:rPr>
              <a:t>voting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guess label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new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2259" y="2057400"/>
            <a:ext cx="5105400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5450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Distance</a:t>
            </a:r>
            <a:r>
              <a:rPr spc="-105" dirty="0"/>
              <a:t> </a:t>
            </a:r>
            <a:r>
              <a:rPr spc="-50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3783838" y="3292855"/>
            <a:ext cx="5833745" cy="379095"/>
          </a:xfrm>
          <a:custGeom>
            <a:avLst/>
            <a:gdLst/>
            <a:ahLst/>
            <a:cxnLst/>
            <a:rect l="l" t="t" r="r" b="b"/>
            <a:pathLst>
              <a:path w="5833745" h="379095">
                <a:moveTo>
                  <a:pt x="58851" y="246507"/>
                </a:moveTo>
                <a:lnTo>
                  <a:pt x="29845" y="246507"/>
                </a:lnTo>
                <a:lnTo>
                  <a:pt x="91439" y="378968"/>
                </a:lnTo>
                <a:lnTo>
                  <a:pt x="105790" y="378968"/>
                </a:lnTo>
                <a:lnTo>
                  <a:pt x="116551" y="339090"/>
                </a:lnTo>
                <a:lnTo>
                  <a:pt x="100329" y="339090"/>
                </a:lnTo>
                <a:lnTo>
                  <a:pt x="58851" y="246507"/>
                </a:lnTo>
                <a:close/>
              </a:path>
              <a:path w="5833745" h="379095">
                <a:moveTo>
                  <a:pt x="5833237" y="0"/>
                </a:moveTo>
                <a:lnTo>
                  <a:pt x="221869" y="0"/>
                </a:lnTo>
                <a:lnTo>
                  <a:pt x="221869" y="508"/>
                </a:lnTo>
                <a:lnTo>
                  <a:pt x="190626" y="508"/>
                </a:lnTo>
                <a:lnTo>
                  <a:pt x="100329" y="339090"/>
                </a:lnTo>
                <a:lnTo>
                  <a:pt x="116551" y="339090"/>
                </a:lnTo>
                <a:lnTo>
                  <a:pt x="202564" y="20320"/>
                </a:lnTo>
                <a:lnTo>
                  <a:pt x="232410" y="20320"/>
                </a:lnTo>
                <a:lnTo>
                  <a:pt x="232410" y="19812"/>
                </a:lnTo>
                <a:lnTo>
                  <a:pt x="5833237" y="19812"/>
                </a:lnTo>
                <a:lnTo>
                  <a:pt x="5833237" y="0"/>
                </a:lnTo>
                <a:close/>
              </a:path>
              <a:path w="5833745" h="379095">
                <a:moveTo>
                  <a:pt x="48895" y="224282"/>
                </a:moveTo>
                <a:lnTo>
                  <a:pt x="0" y="246507"/>
                </a:lnTo>
                <a:lnTo>
                  <a:pt x="4699" y="257683"/>
                </a:lnTo>
                <a:lnTo>
                  <a:pt x="29845" y="246507"/>
                </a:lnTo>
                <a:lnTo>
                  <a:pt x="58851" y="246507"/>
                </a:lnTo>
                <a:lnTo>
                  <a:pt x="48895" y="22428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1245" y="4566539"/>
            <a:ext cx="2394585" cy="316230"/>
          </a:xfrm>
          <a:custGeom>
            <a:avLst/>
            <a:gdLst/>
            <a:ahLst/>
            <a:cxnLst/>
            <a:rect l="l" t="t" r="r" b="b"/>
            <a:pathLst>
              <a:path w="2394585" h="316229">
                <a:moveTo>
                  <a:pt x="49138" y="205612"/>
                </a:moveTo>
                <a:lnTo>
                  <a:pt x="24892" y="205612"/>
                </a:lnTo>
                <a:lnTo>
                  <a:pt x="76327" y="316230"/>
                </a:lnTo>
                <a:lnTo>
                  <a:pt x="88392" y="316230"/>
                </a:lnTo>
                <a:lnTo>
                  <a:pt x="97366" y="282956"/>
                </a:lnTo>
                <a:lnTo>
                  <a:pt x="83819" y="282956"/>
                </a:lnTo>
                <a:lnTo>
                  <a:pt x="49138" y="205612"/>
                </a:lnTo>
                <a:close/>
              </a:path>
              <a:path w="2394585" h="316229">
                <a:moveTo>
                  <a:pt x="2394458" y="0"/>
                </a:moveTo>
                <a:lnTo>
                  <a:pt x="184657" y="0"/>
                </a:lnTo>
                <a:lnTo>
                  <a:pt x="184657" y="254"/>
                </a:lnTo>
                <a:lnTo>
                  <a:pt x="159257" y="254"/>
                </a:lnTo>
                <a:lnTo>
                  <a:pt x="83819" y="282956"/>
                </a:lnTo>
                <a:lnTo>
                  <a:pt x="97366" y="282956"/>
                </a:lnTo>
                <a:lnTo>
                  <a:pt x="169163" y="16763"/>
                </a:lnTo>
                <a:lnTo>
                  <a:pt x="2394458" y="16763"/>
                </a:lnTo>
                <a:lnTo>
                  <a:pt x="2394458" y="0"/>
                </a:lnTo>
                <a:close/>
              </a:path>
              <a:path w="2394585" h="316229">
                <a:moveTo>
                  <a:pt x="40767" y="186944"/>
                </a:moveTo>
                <a:lnTo>
                  <a:pt x="0" y="205612"/>
                </a:lnTo>
                <a:lnTo>
                  <a:pt x="3937" y="214884"/>
                </a:lnTo>
                <a:lnTo>
                  <a:pt x="24892" y="205612"/>
                </a:lnTo>
                <a:lnTo>
                  <a:pt x="49138" y="205612"/>
                </a:lnTo>
                <a:lnTo>
                  <a:pt x="40767" y="186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1245" y="4935346"/>
            <a:ext cx="1695450" cy="316230"/>
          </a:xfrm>
          <a:custGeom>
            <a:avLst/>
            <a:gdLst/>
            <a:ahLst/>
            <a:cxnLst/>
            <a:rect l="l" t="t" r="r" b="b"/>
            <a:pathLst>
              <a:path w="1695450" h="316229">
                <a:moveTo>
                  <a:pt x="49138" y="205612"/>
                </a:moveTo>
                <a:lnTo>
                  <a:pt x="24892" y="205612"/>
                </a:lnTo>
                <a:lnTo>
                  <a:pt x="76327" y="316229"/>
                </a:lnTo>
                <a:lnTo>
                  <a:pt x="88392" y="316229"/>
                </a:lnTo>
                <a:lnTo>
                  <a:pt x="97366" y="282955"/>
                </a:lnTo>
                <a:lnTo>
                  <a:pt x="83819" y="282955"/>
                </a:lnTo>
                <a:lnTo>
                  <a:pt x="49138" y="205612"/>
                </a:lnTo>
                <a:close/>
              </a:path>
              <a:path w="1695450" h="316229">
                <a:moveTo>
                  <a:pt x="1694942" y="0"/>
                </a:moveTo>
                <a:lnTo>
                  <a:pt x="184657" y="0"/>
                </a:lnTo>
                <a:lnTo>
                  <a:pt x="184657" y="253"/>
                </a:lnTo>
                <a:lnTo>
                  <a:pt x="159257" y="253"/>
                </a:lnTo>
                <a:lnTo>
                  <a:pt x="83819" y="282955"/>
                </a:lnTo>
                <a:lnTo>
                  <a:pt x="97366" y="282955"/>
                </a:lnTo>
                <a:lnTo>
                  <a:pt x="169163" y="16763"/>
                </a:lnTo>
                <a:lnTo>
                  <a:pt x="1694942" y="16763"/>
                </a:lnTo>
                <a:lnTo>
                  <a:pt x="1694942" y="0"/>
                </a:lnTo>
                <a:close/>
              </a:path>
              <a:path w="1695450" h="316229">
                <a:moveTo>
                  <a:pt x="40767" y="186944"/>
                </a:moveTo>
                <a:lnTo>
                  <a:pt x="0" y="205612"/>
                </a:lnTo>
                <a:lnTo>
                  <a:pt x="3937" y="214883"/>
                </a:lnTo>
                <a:lnTo>
                  <a:pt x="24892" y="205612"/>
                </a:lnTo>
                <a:lnTo>
                  <a:pt x="49138" y="205612"/>
                </a:lnTo>
                <a:lnTo>
                  <a:pt x="40767" y="186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1245" y="5302630"/>
            <a:ext cx="890269" cy="245745"/>
          </a:xfrm>
          <a:custGeom>
            <a:avLst/>
            <a:gdLst/>
            <a:ahLst/>
            <a:cxnLst/>
            <a:rect l="l" t="t" r="r" b="b"/>
            <a:pathLst>
              <a:path w="890269" h="245745">
                <a:moveTo>
                  <a:pt x="49277" y="134747"/>
                </a:moveTo>
                <a:lnTo>
                  <a:pt x="24892" y="134747"/>
                </a:lnTo>
                <a:lnTo>
                  <a:pt x="76327" y="245237"/>
                </a:lnTo>
                <a:lnTo>
                  <a:pt x="88392" y="245237"/>
                </a:lnTo>
                <a:lnTo>
                  <a:pt x="97995" y="212471"/>
                </a:lnTo>
                <a:lnTo>
                  <a:pt x="84709" y="212471"/>
                </a:lnTo>
                <a:lnTo>
                  <a:pt x="49277" y="134747"/>
                </a:lnTo>
                <a:close/>
              </a:path>
              <a:path w="890269" h="245745">
                <a:moveTo>
                  <a:pt x="890269" y="0"/>
                </a:moveTo>
                <a:lnTo>
                  <a:pt x="163322" y="0"/>
                </a:lnTo>
                <a:lnTo>
                  <a:pt x="163322" y="381"/>
                </a:lnTo>
                <a:lnTo>
                  <a:pt x="146050" y="381"/>
                </a:lnTo>
                <a:lnTo>
                  <a:pt x="84709" y="212471"/>
                </a:lnTo>
                <a:lnTo>
                  <a:pt x="97995" y="212471"/>
                </a:lnTo>
                <a:lnTo>
                  <a:pt x="155321" y="16891"/>
                </a:lnTo>
                <a:lnTo>
                  <a:pt x="177800" y="16891"/>
                </a:lnTo>
                <a:lnTo>
                  <a:pt x="177800" y="16764"/>
                </a:lnTo>
                <a:lnTo>
                  <a:pt x="890269" y="16764"/>
                </a:lnTo>
                <a:lnTo>
                  <a:pt x="890269" y="0"/>
                </a:lnTo>
                <a:close/>
              </a:path>
              <a:path w="890269" h="245745">
                <a:moveTo>
                  <a:pt x="40767" y="116078"/>
                </a:moveTo>
                <a:lnTo>
                  <a:pt x="0" y="134747"/>
                </a:lnTo>
                <a:lnTo>
                  <a:pt x="3937" y="144018"/>
                </a:lnTo>
                <a:lnTo>
                  <a:pt x="24892" y="134747"/>
                </a:lnTo>
                <a:lnTo>
                  <a:pt x="49277" y="134747"/>
                </a:lnTo>
                <a:lnTo>
                  <a:pt x="40767" y="11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1245" y="5633364"/>
            <a:ext cx="445770" cy="245745"/>
          </a:xfrm>
          <a:custGeom>
            <a:avLst/>
            <a:gdLst/>
            <a:ahLst/>
            <a:cxnLst/>
            <a:rect l="l" t="t" r="r" b="b"/>
            <a:pathLst>
              <a:path w="445769" h="245745">
                <a:moveTo>
                  <a:pt x="49261" y="134658"/>
                </a:moveTo>
                <a:lnTo>
                  <a:pt x="24892" y="134658"/>
                </a:lnTo>
                <a:lnTo>
                  <a:pt x="76327" y="245262"/>
                </a:lnTo>
                <a:lnTo>
                  <a:pt x="88392" y="245262"/>
                </a:lnTo>
                <a:lnTo>
                  <a:pt x="98004" y="212458"/>
                </a:lnTo>
                <a:lnTo>
                  <a:pt x="84709" y="212458"/>
                </a:lnTo>
                <a:lnTo>
                  <a:pt x="49261" y="134658"/>
                </a:lnTo>
                <a:close/>
              </a:path>
              <a:path w="445769" h="245745">
                <a:moveTo>
                  <a:pt x="445262" y="0"/>
                </a:moveTo>
                <a:lnTo>
                  <a:pt x="163322" y="0"/>
                </a:lnTo>
                <a:lnTo>
                  <a:pt x="163322" y="317"/>
                </a:lnTo>
                <a:lnTo>
                  <a:pt x="146050" y="317"/>
                </a:lnTo>
                <a:lnTo>
                  <a:pt x="84709" y="212458"/>
                </a:lnTo>
                <a:lnTo>
                  <a:pt x="98004" y="212458"/>
                </a:lnTo>
                <a:lnTo>
                  <a:pt x="155321" y="16852"/>
                </a:lnTo>
                <a:lnTo>
                  <a:pt x="177800" y="16852"/>
                </a:lnTo>
                <a:lnTo>
                  <a:pt x="445262" y="16763"/>
                </a:lnTo>
                <a:lnTo>
                  <a:pt x="445262" y="0"/>
                </a:lnTo>
                <a:close/>
              </a:path>
              <a:path w="445769" h="245745">
                <a:moveTo>
                  <a:pt x="40767" y="116014"/>
                </a:moveTo>
                <a:lnTo>
                  <a:pt x="0" y="134658"/>
                </a:lnTo>
                <a:lnTo>
                  <a:pt x="3937" y="143979"/>
                </a:lnTo>
                <a:lnTo>
                  <a:pt x="24892" y="134658"/>
                </a:lnTo>
                <a:lnTo>
                  <a:pt x="49261" y="134658"/>
                </a:lnTo>
                <a:lnTo>
                  <a:pt x="40767" y="116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75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pc="-5" dirty="0"/>
              <a:t>Euclidean distance (most</a:t>
            </a:r>
            <a:r>
              <a:rPr spc="25" dirty="0"/>
              <a:t> </a:t>
            </a:r>
            <a:r>
              <a:rPr spc="-5" dirty="0"/>
              <a:t>common)</a:t>
            </a:r>
          </a:p>
          <a:p>
            <a:pPr marL="103378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001F5F"/>
                </a:solidFill>
              </a:rPr>
              <a:t>Given </a:t>
            </a:r>
            <a:r>
              <a:rPr sz="2400" dirty="0">
                <a:solidFill>
                  <a:srgbClr val="001F5F"/>
                </a:solidFill>
              </a:rPr>
              <a:t>two </a:t>
            </a:r>
            <a:r>
              <a:rPr sz="2400" spc="-5" dirty="0">
                <a:solidFill>
                  <a:srgbClr val="001F5F"/>
                </a:solidFill>
              </a:rPr>
              <a:t>points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01F5F"/>
                </a:solidFill>
              </a:rPr>
              <a:t>= </a:t>
            </a:r>
            <a:r>
              <a:rPr sz="2400" spc="-5" dirty="0">
                <a:solidFill>
                  <a:srgbClr val="001F5F"/>
                </a:solidFill>
              </a:rPr>
              <a:t>(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spc="-7" baseline="-20833" dirty="0">
                <a:solidFill>
                  <a:srgbClr val="001F5F"/>
                </a:solidFill>
              </a:rPr>
              <a:t>1</a:t>
            </a:r>
            <a:r>
              <a:rPr sz="2400" spc="-5" dirty="0">
                <a:solidFill>
                  <a:srgbClr val="001F5F"/>
                </a:solidFill>
              </a:rPr>
              <a:t>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spc="-7" baseline="-20833" dirty="0">
                <a:solidFill>
                  <a:srgbClr val="001F5F"/>
                </a:solidFill>
              </a:rPr>
              <a:t>2</a:t>
            </a:r>
            <a:r>
              <a:rPr sz="2400" spc="-5" dirty="0">
                <a:solidFill>
                  <a:srgbClr val="001F5F"/>
                </a:solidFill>
              </a:rPr>
              <a:t>,...,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i="1" spc="-7" baseline="-20833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1F5F"/>
                </a:solidFill>
              </a:rPr>
              <a:t>) and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001F5F"/>
                </a:solidFill>
              </a:rPr>
              <a:t>= </a:t>
            </a:r>
            <a:r>
              <a:rPr sz="2400" spc="-5" dirty="0">
                <a:solidFill>
                  <a:srgbClr val="001F5F"/>
                </a:solidFill>
              </a:rPr>
              <a:t>(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spc="-7" baseline="-20833" dirty="0">
                <a:solidFill>
                  <a:srgbClr val="001F5F"/>
                </a:solidFill>
              </a:rPr>
              <a:t>1</a:t>
            </a:r>
            <a:r>
              <a:rPr sz="2400" spc="-5" dirty="0">
                <a:solidFill>
                  <a:srgbClr val="001F5F"/>
                </a:solidFill>
              </a:rPr>
              <a:t>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spc="-7" baseline="-20833" dirty="0">
                <a:solidFill>
                  <a:srgbClr val="001F5F"/>
                </a:solidFill>
              </a:rPr>
              <a:t>2</a:t>
            </a:r>
            <a:r>
              <a:rPr sz="2400" spc="-5" dirty="0">
                <a:solidFill>
                  <a:srgbClr val="001F5F"/>
                </a:solidFill>
              </a:rPr>
              <a:t>,...,</a:t>
            </a:r>
            <a:r>
              <a:rPr sz="2400" spc="-50" dirty="0">
                <a:solidFill>
                  <a:srgbClr val="001F5F"/>
                </a:solidFill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i="1" spc="-7" baseline="-20833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1F5F"/>
                </a:solidFill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033780">
              <a:lnSpc>
                <a:spcPct val="100000"/>
              </a:lnSpc>
              <a:tabLst>
                <a:tab pos="2921000" algn="l"/>
                <a:tab pos="6529070" algn="l"/>
              </a:tabLst>
            </a:pP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dist(P,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Q)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=	</a:t>
            </a:r>
            <a:r>
              <a:rPr sz="2400" spc="-509" dirty="0">
                <a:solidFill>
                  <a:srgbClr val="001F5F"/>
                </a:solidFill>
                <a:latin typeface="Georgia"/>
                <a:cs typeface="Georgia"/>
              </a:rPr>
              <a:t>(𝒑</a:t>
            </a:r>
            <a:r>
              <a:rPr sz="2625" spc="-765" baseline="-15873" dirty="0">
                <a:solidFill>
                  <a:srgbClr val="001F5F"/>
                </a:solidFill>
                <a:latin typeface="Georgia"/>
                <a:cs typeface="Georgia"/>
              </a:rPr>
              <a:t>𝟏</a:t>
            </a:r>
            <a:r>
              <a:rPr sz="2625" spc="104" baseline="-1587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</a:t>
            </a:r>
            <a:r>
              <a:rPr sz="2400" spc="-5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45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817" baseline="-15873" dirty="0">
                <a:solidFill>
                  <a:srgbClr val="001F5F"/>
                </a:solidFill>
                <a:latin typeface="Georgia"/>
                <a:cs typeface="Georgia"/>
              </a:rPr>
              <a:t>𝟏</a:t>
            </a:r>
            <a:r>
              <a:rPr sz="2400" spc="-545" dirty="0">
                <a:solidFill>
                  <a:srgbClr val="001F5F"/>
                </a:solidFill>
                <a:latin typeface="Georgia"/>
                <a:cs typeface="Georgia"/>
              </a:rPr>
              <a:t>)</a:t>
            </a:r>
            <a:r>
              <a:rPr sz="2625" spc="-817" baseline="22222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r>
              <a:rPr sz="2625" spc="330" baseline="2222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</a:t>
            </a:r>
            <a:r>
              <a:rPr sz="2400" spc="-5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09" dirty="0">
                <a:solidFill>
                  <a:srgbClr val="001F5F"/>
                </a:solidFill>
                <a:latin typeface="Georgia"/>
                <a:cs typeface="Georgia"/>
              </a:rPr>
              <a:t>(𝒑</a:t>
            </a:r>
            <a:r>
              <a:rPr sz="2625" spc="-765" baseline="-15873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r>
              <a:rPr sz="2625" spc="104" baseline="-1587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</a:t>
            </a:r>
            <a:r>
              <a:rPr sz="2400" spc="-5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45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817" baseline="-15873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r>
              <a:rPr sz="2400" spc="-545" dirty="0">
                <a:solidFill>
                  <a:srgbClr val="001F5F"/>
                </a:solidFill>
                <a:latin typeface="Georgia"/>
                <a:cs typeface="Georgia"/>
              </a:rPr>
              <a:t>)</a:t>
            </a:r>
            <a:r>
              <a:rPr sz="2625" spc="-817" baseline="22222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r>
              <a:rPr sz="2625" spc="315" baseline="2222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	</a:t>
            </a:r>
            <a:r>
              <a:rPr sz="2400" spc="-135" dirty="0">
                <a:solidFill>
                  <a:srgbClr val="001F5F"/>
                </a:solidFill>
                <a:latin typeface="Georgia"/>
                <a:cs typeface="Georgia"/>
              </a:rPr>
              <a:t>…</a:t>
            </a:r>
            <a:r>
              <a:rPr sz="2400" spc="-204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</a:t>
            </a:r>
            <a:r>
              <a:rPr sz="2400" spc="-8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480" dirty="0">
                <a:solidFill>
                  <a:srgbClr val="001F5F"/>
                </a:solidFill>
                <a:latin typeface="Georgia"/>
                <a:cs typeface="Georgia"/>
              </a:rPr>
              <a:t>(𝒑</a:t>
            </a:r>
            <a:r>
              <a:rPr sz="2625" spc="-719" baseline="-15873" dirty="0">
                <a:solidFill>
                  <a:srgbClr val="001F5F"/>
                </a:solidFill>
                <a:latin typeface="Georgia"/>
                <a:cs typeface="Georgia"/>
              </a:rPr>
              <a:t>𝒏</a:t>
            </a:r>
            <a:r>
              <a:rPr sz="2625" spc="67" baseline="-1587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</a:t>
            </a:r>
            <a:r>
              <a:rPr sz="2400" spc="-8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20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780" baseline="-15873" dirty="0">
                <a:solidFill>
                  <a:srgbClr val="001F5F"/>
                </a:solidFill>
                <a:latin typeface="Georgia"/>
                <a:cs typeface="Georgia"/>
              </a:rPr>
              <a:t>𝒏</a:t>
            </a:r>
            <a:r>
              <a:rPr sz="2400" spc="-520" dirty="0">
                <a:solidFill>
                  <a:srgbClr val="001F5F"/>
                </a:solidFill>
                <a:latin typeface="Georgia"/>
                <a:cs typeface="Georgia"/>
              </a:rPr>
              <a:t>)</a:t>
            </a:r>
            <a:r>
              <a:rPr sz="2625" spc="-780" baseline="22222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endParaRPr sz="2625" baseline="22222" dirty="0">
              <a:latin typeface="Georgia"/>
              <a:cs typeface="Georgia"/>
            </a:endParaRPr>
          </a:p>
          <a:p>
            <a:pPr marL="1033780" marR="2972435">
              <a:lnSpc>
                <a:spcPct val="100000"/>
              </a:lnSpc>
              <a:spcBef>
                <a:spcPts val="1925"/>
              </a:spcBef>
            </a:pPr>
            <a:r>
              <a:rPr sz="2000" dirty="0"/>
              <a:t>Example: Given P = (-2, 2) and Q = (2,</a:t>
            </a:r>
            <a:r>
              <a:rPr sz="2000" spc="-265" dirty="0"/>
              <a:t> </a:t>
            </a:r>
            <a:r>
              <a:rPr sz="2000" dirty="0"/>
              <a:t>5)  Euclidean Distance = </a:t>
            </a:r>
            <a:r>
              <a:rPr sz="2000" spc="-40" dirty="0"/>
              <a:t>dist(P,</a:t>
            </a:r>
            <a:r>
              <a:rPr sz="2000" spc="-85" dirty="0"/>
              <a:t> </a:t>
            </a:r>
            <a:r>
              <a:rPr sz="2000" dirty="0"/>
              <a:t>Q)</a:t>
            </a:r>
          </a:p>
          <a:p>
            <a:pPr marL="1033780">
              <a:lnSpc>
                <a:spcPct val="100000"/>
              </a:lnSpc>
              <a:spcBef>
                <a:spcPts val="395"/>
              </a:spcBef>
              <a:tabLst>
                <a:tab pos="1440815" algn="l"/>
              </a:tabLst>
            </a:pPr>
            <a:r>
              <a:rPr sz="2000" dirty="0"/>
              <a:t>=	</a:t>
            </a:r>
            <a:r>
              <a:rPr sz="2000" spc="90" dirty="0">
                <a:latin typeface="Georgia"/>
                <a:cs typeface="Georgia"/>
              </a:rPr>
              <a:t>(−2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210" dirty="0">
                <a:latin typeface="Georgia"/>
                <a:cs typeface="Georgia"/>
              </a:rPr>
              <a:t>−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75" dirty="0">
                <a:latin typeface="Georgia"/>
                <a:cs typeface="Georgia"/>
              </a:rPr>
              <a:t>2)</a:t>
            </a:r>
            <a:r>
              <a:rPr sz="2175" spc="112" baseline="22988" dirty="0">
                <a:latin typeface="Georgia"/>
                <a:cs typeface="Georgia"/>
              </a:rPr>
              <a:t>2</a:t>
            </a:r>
            <a:r>
              <a:rPr sz="2000" spc="75" dirty="0">
                <a:latin typeface="Georgia"/>
                <a:cs typeface="Georgia"/>
              </a:rPr>
              <a:t>+(2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210" dirty="0">
                <a:latin typeface="Georgia"/>
                <a:cs typeface="Georgia"/>
              </a:rPr>
              <a:t>−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5)</a:t>
            </a:r>
            <a:r>
              <a:rPr sz="2175" spc="82" baseline="22988" dirty="0">
                <a:latin typeface="Georgia"/>
                <a:cs typeface="Georgia"/>
              </a:rPr>
              <a:t>2</a:t>
            </a:r>
            <a:endParaRPr sz="2175" baseline="22988" dirty="0">
              <a:latin typeface="Georgia"/>
              <a:cs typeface="Georgia"/>
            </a:endParaRPr>
          </a:p>
          <a:p>
            <a:pPr marL="1033780">
              <a:lnSpc>
                <a:spcPct val="100000"/>
              </a:lnSpc>
              <a:spcBef>
                <a:spcPts val="505"/>
              </a:spcBef>
              <a:tabLst>
                <a:tab pos="1440815" algn="l"/>
              </a:tabLst>
            </a:pPr>
            <a:r>
              <a:rPr sz="2000" dirty="0"/>
              <a:t>=	</a:t>
            </a:r>
            <a:r>
              <a:rPr sz="2000" spc="95" dirty="0">
                <a:latin typeface="Georgia"/>
                <a:cs typeface="Georgia"/>
              </a:rPr>
              <a:t>(−4)</a:t>
            </a:r>
            <a:r>
              <a:rPr sz="2175" spc="142" baseline="22988" dirty="0">
                <a:latin typeface="Georgia"/>
                <a:cs typeface="Georgia"/>
              </a:rPr>
              <a:t>2</a:t>
            </a:r>
            <a:r>
              <a:rPr sz="2000" spc="95" dirty="0">
                <a:latin typeface="Georgia"/>
                <a:cs typeface="Georgia"/>
              </a:rPr>
              <a:t>+(−3)</a:t>
            </a:r>
            <a:r>
              <a:rPr sz="2175" spc="142" baseline="22988" dirty="0">
                <a:latin typeface="Georgia"/>
                <a:cs typeface="Georgia"/>
              </a:rPr>
              <a:t>2</a:t>
            </a:r>
            <a:endParaRPr sz="2175" baseline="22988" dirty="0">
              <a:latin typeface="Georgia"/>
              <a:cs typeface="Georgia"/>
            </a:endParaRPr>
          </a:p>
          <a:p>
            <a:pPr marL="1033780">
              <a:lnSpc>
                <a:spcPct val="100000"/>
              </a:lnSpc>
              <a:spcBef>
                <a:spcPts val="325"/>
              </a:spcBef>
              <a:tabLst>
                <a:tab pos="1419860" algn="l"/>
              </a:tabLst>
            </a:pPr>
            <a:r>
              <a:rPr sz="2000" dirty="0"/>
              <a:t>=	</a:t>
            </a:r>
            <a:r>
              <a:rPr sz="2000" spc="105" dirty="0">
                <a:latin typeface="Georgia"/>
                <a:cs typeface="Georgia"/>
              </a:rPr>
              <a:t>16 </a:t>
            </a:r>
            <a:r>
              <a:rPr sz="2000" spc="210" dirty="0">
                <a:latin typeface="Georgia"/>
                <a:cs typeface="Georgia"/>
              </a:rPr>
              <a:t>+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9</a:t>
            </a:r>
            <a:endParaRPr sz="2000" dirty="0">
              <a:latin typeface="Georgia"/>
              <a:cs typeface="Georgia"/>
            </a:endParaRPr>
          </a:p>
          <a:p>
            <a:pPr marL="1033780">
              <a:lnSpc>
                <a:spcPct val="100000"/>
              </a:lnSpc>
              <a:spcBef>
                <a:spcPts val="250"/>
              </a:spcBef>
              <a:tabLst>
                <a:tab pos="1419860" algn="l"/>
              </a:tabLst>
            </a:pPr>
            <a:r>
              <a:rPr sz="2000" dirty="0"/>
              <a:t>=	</a:t>
            </a:r>
            <a:r>
              <a:rPr sz="2000" spc="10" dirty="0">
                <a:latin typeface="Georgia"/>
                <a:cs typeface="Georgia"/>
              </a:rPr>
              <a:t>25</a:t>
            </a:r>
            <a:endParaRPr sz="2000" dirty="0">
              <a:latin typeface="Georgia"/>
              <a:cs typeface="Georgia"/>
            </a:endParaRPr>
          </a:p>
          <a:p>
            <a:pPr marL="1033780">
              <a:lnSpc>
                <a:spcPct val="100000"/>
              </a:lnSpc>
            </a:pPr>
            <a:r>
              <a:rPr sz="2000" dirty="0"/>
              <a:t>=</a:t>
            </a:r>
            <a:r>
              <a:rPr sz="2000" spc="-20" dirty="0"/>
              <a:t> </a:t>
            </a:r>
            <a:r>
              <a:rPr sz="2000"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5450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Distance</a:t>
            </a:r>
            <a:r>
              <a:rPr spc="-105" dirty="0"/>
              <a:t> </a:t>
            </a:r>
            <a:r>
              <a:rPr spc="-50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3815460" y="3298825"/>
            <a:ext cx="1294765" cy="282575"/>
          </a:xfrm>
          <a:custGeom>
            <a:avLst/>
            <a:gdLst/>
            <a:ahLst/>
            <a:cxnLst/>
            <a:rect l="l" t="t" r="r" b="b"/>
            <a:pathLst>
              <a:path w="1294764" h="282575">
                <a:moveTo>
                  <a:pt x="22860" y="2032"/>
                </a:moveTo>
                <a:lnTo>
                  <a:pt x="0" y="2032"/>
                </a:lnTo>
                <a:lnTo>
                  <a:pt x="0" y="279019"/>
                </a:lnTo>
                <a:lnTo>
                  <a:pt x="22860" y="279019"/>
                </a:lnTo>
                <a:lnTo>
                  <a:pt x="22860" y="2032"/>
                </a:lnTo>
                <a:close/>
              </a:path>
              <a:path w="1294764" h="282575">
                <a:moveTo>
                  <a:pt x="1204214" y="0"/>
                </a:moveTo>
                <a:lnTo>
                  <a:pt x="1200277" y="11429"/>
                </a:lnTo>
                <a:lnTo>
                  <a:pt x="1216584" y="18522"/>
                </a:lnTo>
                <a:lnTo>
                  <a:pt x="1230629" y="28352"/>
                </a:lnTo>
                <a:lnTo>
                  <a:pt x="1259173" y="73852"/>
                </a:lnTo>
                <a:lnTo>
                  <a:pt x="1267555" y="115623"/>
                </a:lnTo>
                <a:lnTo>
                  <a:pt x="1268602" y="139700"/>
                </a:lnTo>
                <a:lnTo>
                  <a:pt x="1267555" y="164635"/>
                </a:lnTo>
                <a:lnTo>
                  <a:pt x="1259173" y="207601"/>
                </a:lnTo>
                <a:lnTo>
                  <a:pt x="1230677" y="253857"/>
                </a:lnTo>
                <a:lnTo>
                  <a:pt x="1200658" y="270890"/>
                </a:lnTo>
                <a:lnTo>
                  <a:pt x="1204214" y="282321"/>
                </a:lnTo>
                <a:lnTo>
                  <a:pt x="1242774" y="264255"/>
                </a:lnTo>
                <a:lnTo>
                  <a:pt x="1271142" y="233045"/>
                </a:lnTo>
                <a:lnTo>
                  <a:pt x="1288462" y="191135"/>
                </a:lnTo>
                <a:lnTo>
                  <a:pt x="1294256" y="141224"/>
                </a:lnTo>
                <a:lnTo>
                  <a:pt x="1292804" y="115341"/>
                </a:lnTo>
                <a:lnTo>
                  <a:pt x="1281183" y="69482"/>
                </a:lnTo>
                <a:lnTo>
                  <a:pt x="1258131" y="32146"/>
                </a:lnTo>
                <a:lnTo>
                  <a:pt x="1224742" y="7381"/>
                </a:lnTo>
                <a:lnTo>
                  <a:pt x="12042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75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pc="-5" dirty="0"/>
              <a:t>Manhattan</a:t>
            </a:r>
            <a:r>
              <a:rPr spc="10" dirty="0"/>
              <a:t> </a:t>
            </a:r>
            <a:r>
              <a:rPr spc="-5" dirty="0"/>
              <a:t>distance</a:t>
            </a:r>
          </a:p>
          <a:p>
            <a:pPr marL="103378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001F5F"/>
                </a:solidFill>
              </a:rPr>
              <a:t>Given </a:t>
            </a:r>
            <a:r>
              <a:rPr sz="2400" dirty="0">
                <a:solidFill>
                  <a:srgbClr val="001F5F"/>
                </a:solidFill>
              </a:rPr>
              <a:t>two </a:t>
            </a:r>
            <a:r>
              <a:rPr sz="2400" spc="-5" dirty="0">
                <a:solidFill>
                  <a:srgbClr val="001F5F"/>
                </a:solidFill>
              </a:rPr>
              <a:t>points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01F5F"/>
                </a:solidFill>
              </a:rPr>
              <a:t>= </a:t>
            </a:r>
            <a:r>
              <a:rPr sz="2400" spc="-5" dirty="0">
                <a:solidFill>
                  <a:srgbClr val="001F5F"/>
                </a:solidFill>
              </a:rPr>
              <a:t>(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spc="-7" baseline="-20833" dirty="0">
                <a:solidFill>
                  <a:srgbClr val="001F5F"/>
                </a:solidFill>
              </a:rPr>
              <a:t>1</a:t>
            </a:r>
            <a:r>
              <a:rPr sz="2400" spc="-5" dirty="0">
                <a:solidFill>
                  <a:srgbClr val="001F5F"/>
                </a:solidFill>
              </a:rPr>
              <a:t>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spc="-7" baseline="-20833" dirty="0">
                <a:solidFill>
                  <a:srgbClr val="001F5F"/>
                </a:solidFill>
              </a:rPr>
              <a:t>2</a:t>
            </a:r>
            <a:r>
              <a:rPr sz="2400" spc="-5" dirty="0">
                <a:solidFill>
                  <a:srgbClr val="001F5F"/>
                </a:solidFill>
              </a:rPr>
              <a:t>,...,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i="1" spc="-7" baseline="-20833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1F5F"/>
                </a:solidFill>
              </a:rPr>
              <a:t>) and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001F5F"/>
                </a:solidFill>
              </a:rPr>
              <a:t>= </a:t>
            </a:r>
            <a:r>
              <a:rPr sz="2400" spc="-5" dirty="0">
                <a:solidFill>
                  <a:srgbClr val="001F5F"/>
                </a:solidFill>
              </a:rPr>
              <a:t>(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spc="-7" baseline="-20833" dirty="0">
                <a:solidFill>
                  <a:srgbClr val="001F5F"/>
                </a:solidFill>
              </a:rPr>
              <a:t>1</a:t>
            </a:r>
            <a:r>
              <a:rPr sz="2400" spc="-5" dirty="0">
                <a:solidFill>
                  <a:srgbClr val="001F5F"/>
                </a:solidFill>
              </a:rPr>
              <a:t>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spc="-7" baseline="-20833" dirty="0">
                <a:solidFill>
                  <a:srgbClr val="001F5F"/>
                </a:solidFill>
              </a:rPr>
              <a:t>2</a:t>
            </a:r>
            <a:r>
              <a:rPr sz="2400" spc="-5" dirty="0">
                <a:solidFill>
                  <a:srgbClr val="001F5F"/>
                </a:solidFill>
              </a:rPr>
              <a:t>,...,</a:t>
            </a:r>
            <a:r>
              <a:rPr sz="2400" spc="-50" dirty="0">
                <a:solidFill>
                  <a:srgbClr val="001F5F"/>
                </a:solidFill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400" i="1" spc="-7" baseline="-20833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1F5F"/>
                </a:solidFill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33780">
              <a:lnSpc>
                <a:spcPct val="100000"/>
              </a:lnSpc>
              <a:spcBef>
                <a:spcPts val="5"/>
              </a:spcBef>
              <a:tabLst>
                <a:tab pos="2790190" algn="l"/>
                <a:tab pos="4051935" algn="l"/>
                <a:tab pos="5059680" algn="l"/>
                <a:tab pos="5420995" algn="l"/>
                <a:tab pos="6277610" algn="l"/>
                <a:tab pos="7411084" algn="l"/>
                <a:tab pos="7772400" algn="l"/>
              </a:tabLst>
            </a:pPr>
            <a:r>
              <a:rPr sz="2400" b="1" spc="-45" dirty="0">
                <a:solidFill>
                  <a:srgbClr val="001F5F"/>
                </a:solidFill>
                <a:latin typeface="Arial"/>
                <a:cs typeface="Arial"/>
              </a:rPr>
              <a:t>dist(P,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Q)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=	</a:t>
            </a:r>
            <a:r>
              <a:rPr sz="2400" spc="-509" dirty="0">
                <a:solidFill>
                  <a:srgbClr val="001F5F"/>
                </a:solidFill>
                <a:latin typeface="Georgia"/>
                <a:cs typeface="Georgia"/>
              </a:rPr>
              <a:t>(𝒑</a:t>
            </a:r>
            <a:r>
              <a:rPr sz="2625" spc="-765" baseline="-15873" dirty="0">
                <a:solidFill>
                  <a:srgbClr val="001F5F"/>
                </a:solidFill>
                <a:latin typeface="Georgia"/>
                <a:cs typeface="Georgia"/>
              </a:rPr>
              <a:t>𝟏</a:t>
            </a:r>
            <a:r>
              <a:rPr sz="2625" spc="97" baseline="-1587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</a:t>
            </a:r>
            <a:r>
              <a:rPr sz="2400" spc="-5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830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1245" baseline="-15873" dirty="0">
                <a:solidFill>
                  <a:srgbClr val="001F5F"/>
                </a:solidFill>
                <a:latin typeface="Georgia"/>
                <a:cs typeface="Georgia"/>
              </a:rPr>
              <a:t>𝟏	</a:t>
            </a:r>
            <a:r>
              <a:rPr sz="2400" spc="-145" dirty="0">
                <a:solidFill>
                  <a:srgbClr val="001F5F"/>
                </a:solidFill>
                <a:latin typeface="Georgia"/>
                <a:cs typeface="Georgia"/>
              </a:rPr>
              <a:t>|</a:t>
            </a:r>
            <a:r>
              <a:rPr sz="2400" spc="-4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</a:t>
            </a:r>
            <a:r>
              <a:rPr sz="2400" spc="-6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85" dirty="0">
                <a:solidFill>
                  <a:srgbClr val="001F5F"/>
                </a:solidFill>
                <a:latin typeface="Georgia"/>
                <a:cs typeface="Georgia"/>
              </a:rPr>
              <a:t>|𝒑</a:t>
            </a:r>
            <a:r>
              <a:rPr sz="2625" spc="-877" baseline="-15873" dirty="0">
                <a:solidFill>
                  <a:srgbClr val="001F5F"/>
                </a:solidFill>
                <a:latin typeface="Georgia"/>
                <a:cs typeface="Georgia"/>
              </a:rPr>
              <a:t>𝟐	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	</a:t>
            </a:r>
            <a:r>
              <a:rPr sz="2400" spc="-565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847" baseline="-15873" dirty="0">
                <a:solidFill>
                  <a:srgbClr val="001F5F"/>
                </a:solidFill>
                <a:latin typeface="Georgia"/>
                <a:cs typeface="Georgia"/>
              </a:rPr>
              <a:t>𝟐</a:t>
            </a:r>
            <a:r>
              <a:rPr sz="2400" spc="-565" dirty="0">
                <a:solidFill>
                  <a:srgbClr val="001F5F"/>
                </a:solidFill>
                <a:latin typeface="Georgia"/>
                <a:cs typeface="Georgia"/>
              </a:rPr>
              <a:t>|                                     </a:t>
            </a:r>
            <a:r>
              <a:rPr sz="2400" spc="-55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	</a:t>
            </a:r>
            <a:r>
              <a:rPr sz="2400" spc="-135" dirty="0">
                <a:solidFill>
                  <a:srgbClr val="001F5F"/>
                </a:solidFill>
                <a:latin typeface="Georgia"/>
                <a:cs typeface="Georgia"/>
              </a:rPr>
              <a:t>…</a:t>
            </a:r>
            <a:r>
              <a:rPr sz="2400" spc="-17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+</a:t>
            </a:r>
            <a:r>
              <a:rPr sz="2400" spc="-5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spc="-560" dirty="0">
                <a:solidFill>
                  <a:srgbClr val="001F5F"/>
                </a:solidFill>
                <a:latin typeface="Georgia"/>
                <a:cs typeface="Georgia"/>
              </a:rPr>
              <a:t>|𝒑</a:t>
            </a:r>
            <a:r>
              <a:rPr sz="2625" spc="-839" baseline="-15873" dirty="0">
                <a:solidFill>
                  <a:srgbClr val="001F5F"/>
                </a:solidFill>
                <a:latin typeface="Georgia"/>
                <a:cs typeface="Georgia"/>
              </a:rPr>
              <a:t>𝒏	</a:t>
            </a:r>
            <a:r>
              <a:rPr sz="2400" spc="245" dirty="0">
                <a:solidFill>
                  <a:srgbClr val="001F5F"/>
                </a:solidFill>
                <a:latin typeface="Georgia"/>
                <a:cs typeface="Georgia"/>
              </a:rPr>
              <a:t>−	</a:t>
            </a:r>
            <a:r>
              <a:rPr sz="2400" spc="-540" dirty="0">
                <a:solidFill>
                  <a:srgbClr val="001F5F"/>
                </a:solidFill>
                <a:latin typeface="Georgia"/>
                <a:cs typeface="Georgia"/>
              </a:rPr>
              <a:t>𝒒</a:t>
            </a:r>
            <a:r>
              <a:rPr sz="2625" spc="-810" baseline="-15873" dirty="0">
                <a:solidFill>
                  <a:srgbClr val="001F5F"/>
                </a:solidFill>
                <a:latin typeface="Georgia"/>
                <a:cs typeface="Georgia"/>
              </a:rPr>
              <a:t>𝒏</a:t>
            </a:r>
            <a:r>
              <a:rPr sz="2400" spc="-540" dirty="0">
                <a:solidFill>
                  <a:srgbClr val="001F5F"/>
                </a:solidFill>
                <a:latin typeface="Georgia"/>
                <a:cs typeface="Georgia"/>
              </a:rPr>
              <a:t>|</a:t>
            </a:r>
            <a:endParaRPr sz="2400" dirty="0">
              <a:latin typeface="Georgia"/>
              <a:cs typeface="Georgia"/>
            </a:endParaRPr>
          </a:p>
          <a:p>
            <a:pPr marL="1033780" marR="3058160">
              <a:lnSpc>
                <a:spcPct val="100000"/>
              </a:lnSpc>
              <a:spcBef>
                <a:spcPts val="2425"/>
              </a:spcBef>
            </a:pPr>
            <a:r>
              <a:rPr sz="2000" dirty="0"/>
              <a:t>Example: Given P = (1, 2) and Q = (2,</a:t>
            </a:r>
            <a:r>
              <a:rPr sz="2000" spc="-270" dirty="0"/>
              <a:t> </a:t>
            </a:r>
            <a:r>
              <a:rPr sz="2000" dirty="0"/>
              <a:t>5)  Manhattan Distance = </a:t>
            </a:r>
            <a:r>
              <a:rPr sz="2000" spc="-40" dirty="0"/>
              <a:t>dist(P,</a:t>
            </a:r>
            <a:r>
              <a:rPr sz="2000" spc="-120" dirty="0"/>
              <a:t> </a:t>
            </a:r>
            <a:r>
              <a:rPr sz="2000" dirty="0"/>
              <a:t>Q)</a:t>
            </a:r>
          </a:p>
          <a:p>
            <a:pPr marL="1033780">
              <a:lnSpc>
                <a:spcPct val="100000"/>
              </a:lnSpc>
            </a:pPr>
            <a:r>
              <a:rPr sz="2000" dirty="0"/>
              <a:t>= |1 – 2| + |2 –</a:t>
            </a:r>
            <a:r>
              <a:rPr sz="2000" spc="-90" dirty="0"/>
              <a:t> </a:t>
            </a:r>
            <a:r>
              <a:rPr sz="2000" dirty="0"/>
              <a:t>5|</a:t>
            </a:r>
          </a:p>
          <a:p>
            <a:pPr marL="1033780">
              <a:lnSpc>
                <a:spcPct val="100000"/>
              </a:lnSpc>
            </a:pPr>
            <a:r>
              <a:rPr sz="2000" dirty="0"/>
              <a:t>= |-1| +</a:t>
            </a:r>
            <a:r>
              <a:rPr sz="2000" spc="-45" dirty="0"/>
              <a:t> </a:t>
            </a:r>
            <a:r>
              <a:rPr sz="2000" dirty="0"/>
              <a:t>|-3|</a:t>
            </a:r>
          </a:p>
          <a:p>
            <a:pPr marL="1033780">
              <a:lnSpc>
                <a:spcPct val="100000"/>
              </a:lnSpc>
            </a:pPr>
            <a:r>
              <a:rPr sz="2000" dirty="0"/>
              <a:t>= 1 +</a:t>
            </a:r>
            <a:r>
              <a:rPr sz="2000" spc="-50" dirty="0"/>
              <a:t> </a:t>
            </a:r>
            <a:r>
              <a:rPr sz="2000" dirty="0"/>
              <a:t>3</a:t>
            </a:r>
          </a:p>
          <a:p>
            <a:pPr marL="1033780">
              <a:lnSpc>
                <a:spcPct val="100000"/>
              </a:lnSpc>
            </a:pPr>
            <a:r>
              <a:rPr sz="2000" dirty="0"/>
              <a:t>=</a:t>
            </a:r>
            <a:r>
              <a:rPr sz="2000" spc="-20" dirty="0"/>
              <a:t> </a:t>
            </a:r>
            <a:r>
              <a:rPr sz="2000" dirty="0"/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392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10" dirty="0"/>
              <a:t> </a:t>
            </a:r>
            <a:r>
              <a:rPr spc="-5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905000"/>
            <a:ext cx="9700260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Lisa </a:t>
            </a:r>
            <a:r>
              <a:rPr sz="2800" dirty="0">
                <a:latin typeface="Arial"/>
                <a:cs typeface="Arial"/>
              </a:rPr>
              <a:t>has </a:t>
            </a:r>
            <a:r>
              <a:rPr sz="2800" spc="-5" dirty="0">
                <a:latin typeface="Arial"/>
                <a:cs typeface="Arial"/>
              </a:rPr>
              <a:t>lost </a:t>
            </a:r>
            <a:r>
              <a:rPr sz="2800" dirty="0">
                <a:latin typeface="Arial"/>
                <a:cs typeface="Arial"/>
              </a:rPr>
              <a:t>gender information </a:t>
            </a:r>
            <a:r>
              <a:rPr sz="2800" spc="-5" dirty="0">
                <a:latin typeface="Arial"/>
                <a:cs typeface="Arial"/>
              </a:rPr>
              <a:t>of one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her </a:t>
            </a:r>
            <a:r>
              <a:rPr sz="2800" dirty="0">
                <a:latin typeface="Arial"/>
                <a:cs typeface="Arial"/>
              </a:rPr>
              <a:t>customers,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does not know </a:t>
            </a:r>
            <a:r>
              <a:rPr sz="2800" spc="-5" dirty="0">
                <a:latin typeface="Arial"/>
                <a:cs typeface="Arial"/>
              </a:rPr>
              <a:t>whether to make a </a:t>
            </a:r>
            <a:r>
              <a:rPr sz="2800" dirty="0">
                <a:latin typeface="Arial"/>
                <a:cs typeface="Arial"/>
              </a:rPr>
              <a:t>skirt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trousers. </a:t>
            </a:r>
            <a:r>
              <a:rPr sz="2800" spc="-10" dirty="0">
                <a:latin typeface="Arial"/>
                <a:cs typeface="Arial"/>
              </a:rPr>
              <a:t>She </a:t>
            </a:r>
            <a:r>
              <a:rPr sz="2800" spc="-5" dirty="0">
                <a:latin typeface="Arial"/>
                <a:cs typeface="Arial"/>
              </a:rPr>
              <a:t>is  planning to throw a </a:t>
            </a:r>
            <a:r>
              <a:rPr sz="2800" dirty="0">
                <a:latin typeface="Arial"/>
                <a:cs typeface="Arial"/>
              </a:rPr>
              <a:t>coin. </a:t>
            </a:r>
            <a:r>
              <a:rPr sz="2800" spc="-5" dirty="0">
                <a:latin typeface="Arial"/>
                <a:cs typeface="Arial"/>
              </a:rPr>
              <a:t>Can you help her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make a better  decision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-5" dirty="0">
                <a:latin typeface="Arial"/>
                <a:cs typeface="Arial"/>
              </a:rPr>
              <a:t>a KNN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classifier?</a:t>
            </a:r>
          </a:p>
          <a:p>
            <a:pPr marL="12700" marR="15621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customer </a:t>
            </a:r>
            <a:r>
              <a:rPr sz="2800" spc="-5" dirty="0">
                <a:latin typeface="Arial"/>
                <a:cs typeface="Arial"/>
              </a:rPr>
              <a:t>who is missing gender </a:t>
            </a:r>
            <a:r>
              <a:rPr sz="2800" dirty="0">
                <a:latin typeface="Arial"/>
                <a:cs typeface="Arial"/>
              </a:rPr>
              <a:t>information: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Gender ?,  </a:t>
            </a:r>
            <a:r>
              <a:rPr sz="2800" b="1" spc="-25" dirty="0">
                <a:solidFill>
                  <a:srgbClr val="001F5F"/>
                </a:solidFill>
                <a:latin typeface="Arial"/>
                <a:cs typeface="Arial"/>
              </a:rPr>
              <a:t>Waist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28,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Hip</a:t>
            </a:r>
            <a:r>
              <a:rPr sz="2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34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dirty="0">
                <a:latin typeface="Arial"/>
                <a:cs typeface="Arial"/>
              </a:rPr>
              <a:t>us </a:t>
            </a:r>
            <a:r>
              <a:rPr sz="2800" spc="-5" dirty="0">
                <a:latin typeface="Arial"/>
                <a:cs typeface="Arial"/>
              </a:rPr>
              <a:t>use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K = 3 </a:t>
            </a:r>
            <a:r>
              <a:rPr sz="2800" dirty="0">
                <a:latin typeface="Arial"/>
                <a:cs typeface="Arial"/>
              </a:rPr>
              <a:t>nearest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neighbors.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392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10" dirty="0"/>
              <a:t> </a:t>
            </a:r>
            <a:r>
              <a:rPr spc="-5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Fill in the </a:t>
            </a:r>
            <a:r>
              <a:rPr sz="2800" dirty="0">
                <a:latin typeface="Arial"/>
                <a:cs typeface="Arial"/>
              </a:rPr>
              <a:t>table to </a:t>
            </a:r>
            <a:r>
              <a:rPr sz="2800" spc="-5" dirty="0">
                <a:latin typeface="Arial"/>
                <a:cs typeface="Arial"/>
              </a:rPr>
              <a:t>calculate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KNN.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5347" y="2524251"/>
          <a:ext cx="10728323" cy="21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4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Gender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591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  (cm)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Hip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77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455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minimum  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Belongs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neighborhood?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76324" y="5052441"/>
            <a:ext cx="84575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2735">
              <a:lnSpc>
                <a:spcPct val="100000"/>
              </a:lnSpc>
              <a:spcBef>
                <a:spcPts val="100"/>
              </a:spcBef>
              <a:tabLst>
                <a:tab pos="5403850" algn="l"/>
                <a:tab pos="561594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Count of male neighborhood</a:t>
            </a:r>
            <a:r>
              <a:rPr sz="20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members</a:t>
            </a:r>
            <a:r>
              <a:rPr sz="20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     Count of female neighborhood members</a:t>
            </a:r>
            <a:r>
              <a:rPr sz="20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 		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44423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Class based on the majority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vote,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gender that gets the most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votes</a:t>
            </a:r>
            <a:r>
              <a:rPr sz="2000" spc="-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392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10" dirty="0"/>
              <a:t> </a:t>
            </a:r>
            <a:r>
              <a:rPr spc="-5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516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Fill in the </a:t>
            </a:r>
            <a:r>
              <a:rPr sz="2800" dirty="0">
                <a:latin typeface="Arial"/>
                <a:cs typeface="Arial"/>
              </a:rPr>
              <a:t>table to </a:t>
            </a:r>
            <a:r>
              <a:rPr sz="2800" spc="-5" dirty="0">
                <a:latin typeface="Arial"/>
                <a:cs typeface="Arial"/>
              </a:rPr>
              <a:t>calculate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KNN.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2727" y="2515616"/>
          <a:ext cx="9702164" cy="239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Gender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Waist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Hip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(cm)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Euclidean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Distance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5854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minimum  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8605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Belongs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d?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(Yes/No)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76324" y="5052441"/>
            <a:ext cx="85305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401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Count of male neighborhood members = 1  Count of female neighborhood members =</a:t>
            </a:r>
            <a:r>
              <a:rPr sz="20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Class based on the majority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vote,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gender that gets the most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votes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spc="-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Female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394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Classification</a:t>
            </a:r>
            <a:r>
              <a:rPr spc="-120" dirty="0"/>
              <a:t> </a:t>
            </a:r>
            <a:r>
              <a:rPr spc="-13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677"/>
            <a:ext cx="6061075" cy="316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Assign </a:t>
            </a:r>
            <a:r>
              <a:rPr sz="2800" b="1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dirty="0">
                <a:latin typeface="Arial"/>
                <a:cs typeface="Arial"/>
              </a:rPr>
              <a:t>more class labels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 each instance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</a:p>
          <a:p>
            <a:pPr marL="579120" marR="10287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Used car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spc="-35" dirty="0">
                <a:latin typeface="Arial"/>
                <a:cs typeface="Arial"/>
              </a:rPr>
              <a:t>car, </a:t>
            </a:r>
            <a:r>
              <a:rPr sz="2400" spc="-5" dirty="0">
                <a:latin typeface="Arial"/>
                <a:cs typeface="Arial"/>
              </a:rPr>
              <a:t>assign whether  the car would be unacceptable,  acceptable, good or </a:t>
            </a:r>
            <a:r>
              <a:rPr sz="2400" dirty="0">
                <a:latin typeface="Arial"/>
                <a:cs typeface="Arial"/>
              </a:rPr>
              <a:t>very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good</a:t>
            </a:r>
            <a:endParaRPr sz="2400" dirty="0">
              <a:latin typeface="Arial"/>
              <a:cs typeface="Arial"/>
            </a:endParaRPr>
          </a:p>
          <a:p>
            <a:pPr marL="579120" marR="132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10" dirty="0">
                <a:latin typeface="Arial"/>
                <a:cs typeface="Arial"/>
              </a:rPr>
              <a:t>Weather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spc="-50" dirty="0">
                <a:latin typeface="Arial"/>
                <a:cs typeface="Arial"/>
              </a:rPr>
              <a:t>day, </a:t>
            </a:r>
            <a:r>
              <a:rPr sz="2400" spc="-5" dirty="0">
                <a:latin typeface="Arial"/>
                <a:cs typeface="Arial"/>
              </a:rPr>
              <a:t>assign whether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play </a:t>
            </a:r>
            <a:r>
              <a:rPr sz="2400" dirty="0">
                <a:latin typeface="Arial"/>
                <a:cs typeface="Arial"/>
              </a:rPr>
              <a:t>tennis or not (yes 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no)</a:t>
            </a:r>
          </a:p>
        </p:txBody>
      </p:sp>
      <p:sp>
        <p:nvSpPr>
          <p:cNvPr id="4" name="object 4"/>
          <p:cNvSpPr/>
          <p:nvPr/>
        </p:nvSpPr>
        <p:spPr>
          <a:xfrm>
            <a:off x="6777228" y="3310128"/>
            <a:ext cx="1121664" cy="5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29956" y="2584704"/>
          <a:ext cx="3080384" cy="189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67B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Unacceptable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Acceptable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314">
                <a:tc rowSpan="6">
                  <a:txBody>
                    <a:bodyPr/>
                    <a:lstStyle/>
                    <a:p>
                      <a:pPr marL="55244" marR="32384" indent="63500">
                        <a:lnSpc>
                          <a:spcPts val="25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Car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Condition?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3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25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  <a:lnT w="19050" cap="flat" cmpd="sng" algn="ctr">
                      <a:solidFill>
                        <a:srgbClr val="3C6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22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67B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31252" y="4900421"/>
          <a:ext cx="3412488" cy="105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67B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 rowSpan="4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Play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tennis?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4589C"/>
                      </a:solidFill>
                      <a:prstDash val="solid"/>
                    </a:lnR>
                    <a:lnT w="19050">
                      <a:solidFill>
                        <a:srgbClr val="34589C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4589C"/>
                      </a:solidFill>
                      <a:prstDash val="solid"/>
                    </a:lnR>
                    <a:lnT w="19050" cap="flat" cmpd="sng" algn="ctr">
                      <a:solidFill>
                        <a:srgbClr val="3C6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34589C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B w="19050">
                      <a:solidFill>
                        <a:srgbClr val="34589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67B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19050">
                      <a:solidFill>
                        <a:srgbClr val="3C67B0"/>
                      </a:solidFill>
                      <a:prstDash val="solid"/>
                    </a:lnL>
                    <a:lnR w="19050">
                      <a:solidFill>
                        <a:srgbClr val="3C67B0"/>
                      </a:solidFill>
                      <a:prstDash val="solid"/>
                    </a:lnR>
                    <a:lnT w="19050">
                      <a:solidFill>
                        <a:srgbClr val="3C67B0"/>
                      </a:solidFill>
                      <a:prstDash val="solid"/>
                    </a:lnT>
                    <a:lnB w="19050">
                      <a:solidFill>
                        <a:srgbClr val="3C67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533388" y="4773929"/>
            <a:ext cx="1203198" cy="1203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63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52450" y="3647279"/>
            <a:ext cx="4421188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Question: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Classify an unknown case (Age=48 and Loan=$142,000) using Euclidean distance using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kNN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method.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=1,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=3,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=5 and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=7.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52450" y="2035217"/>
            <a:ext cx="44211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Given on the right is a table containing details on loan defaulters.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60700"/>
              </p:ext>
            </p:extLst>
          </p:nvPr>
        </p:nvGraphicFramePr>
        <p:xfrm>
          <a:off x="7105650" y="1821192"/>
          <a:ext cx="4552950" cy="450340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420092238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44746867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153444557"/>
                    </a:ext>
                  </a:extLst>
                </a:gridCol>
              </a:tblGrid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Age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Loan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Default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16772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25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$40,000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3478464588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35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$60,000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566165694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45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$80,000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2071295998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20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$20,000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2572330558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35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$120,000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689513892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52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$18,000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223089291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23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$95,000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178823176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40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$62,000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2268525104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60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$100,000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503483608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48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$220,000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3568545303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$150,000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50535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5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KNN Classification – </a:t>
            </a:r>
            <a:r>
              <a:rPr lang="en-CA" altLang="en-US" sz="4000"/>
              <a:t>Distance</a:t>
            </a:r>
            <a:endParaRPr lang="en-CA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60187"/>
              </p:ext>
            </p:extLst>
          </p:nvPr>
        </p:nvGraphicFramePr>
        <p:xfrm>
          <a:off x="457200" y="1784460"/>
          <a:ext cx="10744199" cy="39737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95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49">
                  <a:extLst>
                    <a:ext uri="{9D8B030D-6E8A-4147-A177-3AD203B41FA5}">
                      <a16:colId xmlns:a16="http://schemas.microsoft.com/office/drawing/2014/main" val="1371950831"/>
                    </a:ext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Loan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Default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$40,000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102000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Sqrt((25-48)</a:t>
                      </a:r>
                      <a:r>
                        <a:rPr lang="en-CA" sz="18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+ (40000 – 142000)</a:t>
                      </a:r>
                      <a:r>
                        <a:rPr lang="en-CA" sz="1800" b="0" i="0" u="none" strike="noStrike" baseline="30000" dirty="0">
                          <a:solidFill>
                            <a:srgbClr val="000000"/>
                          </a:solidFill>
                          <a:latin typeface="+mn-lt"/>
                        </a:rPr>
                        <a:t> 2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$60,000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$80,000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62000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$18,000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124000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$95,000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47000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$62,000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$100,000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$220,000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78000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$150,000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56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81816"/>
              </p:ext>
            </p:extLst>
          </p:nvPr>
        </p:nvGraphicFramePr>
        <p:xfrm>
          <a:off x="4191000" y="5682053"/>
          <a:ext cx="4343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79400" progId="Equation.3">
                  <p:embed/>
                </p:oleObj>
              </mc:Choice>
              <mc:Fallback>
                <p:oleObj name="Equation" r:id="rId2" imgW="1714500" imgH="279400" progId="Equation.3">
                  <p:embed/>
                  <p:pic>
                    <p:nvPicPr>
                      <p:cNvPr id="256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682053"/>
                        <a:ext cx="4343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400" y="5951123"/>
            <a:ext cx="1557478" cy="30777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Euclidean Distance</a:t>
            </a:r>
          </a:p>
        </p:txBody>
      </p:sp>
      <p:sp>
        <p:nvSpPr>
          <p:cNvPr id="2569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E41B5-F48D-4C1D-9F0C-D40DC3D8F36D}" type="slidenum">
              <a:rPr lang="en-US" smtClean="0"/>
              <a:pPr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3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KNN Classification – </a:t>
            </a:r>
            <a:r>
              <a:rPr lang="en-CA" altLang="en-US" sz="4000" dirty="0"/>
              <a:t>Distance</a:t>
            </a:r>
            <a:endParaRPr lang="en-CA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52453"/>
              </p:ext>
            </p:extLst>
          </p:nvPr>
        </p:nvGraphicFramePr>
        <p:xfrm>
          <a:off x="838200" y="2035223"/>
          <a:ext cx="8137524" cy="39737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48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491">
                  <a:extLst>
                    <a:ext uri="{9D8B030D-6E8A-4147-A177-3AD203B41FA5}">
                      <a16:colId xmlns:a16="http://schemas.microsoft.com/office/drawing/2014/main" val="1371950831"/>
                    </a:ext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Loan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Default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9524" marR="9524" marT="9518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$40,000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102000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$60,000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$80,000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62000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$18,000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124000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23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$95,000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47000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$62,000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$100,000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$220,000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78000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33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$150,000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1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72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E41B5-F48D-4C1D-9F0C-D40DC3D8F36D}" type="slidenum">
              <a:rPr lang="en-US" smtClean="0"/>
              <a:pPr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6722" name="Rectangle 1"/>
          <p:cNvSpPr>
            <a:spLocks noChangeArrowheads="1"/>
          </p:cNvSpPr>
          <p:nvPr/>
        </p:nvSpPr>
        <p:spPr bwMode="auto">
          <a:xfrm>
            <a:off x="9448800" y="2228850"/>
            <a:ext cx="1739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=1 ; default =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=3 ; default =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=5 ; default =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=7 ; default = ?</a:t>
            </a:r>
          </a:p>
        </p:txBody>
      </p:sp>
    </p:spTree>
    <p:extLst>
      <p:ext uri="{BB962C8B-B14F-4D97-AF65-F5344CB8AC3E}">
        <p14:creationId xmlns:p14="http://schemas.microsoft.com/office/powerpoint/2010/main" val="935417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 value for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6050" cy="435133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sz="2800" dirty="0"/>
              <a:t>k should be large so that error rate is minimized but if k too large will lead to over-smoothed boundaries (neighborhood may include points from other classes)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sz="2800" dirty="0"/>
              <a:t>k should be small enough so that only nearby samples are included but if k too small will lead to noisy decision (too sensitive to noise)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sz="2800" dirty="0"/>
              <a:t>A good “rule of thumb“ is </a:t>
            </a:r>
            <a:r>
              <a:rPr lang="en-US" sz="2800" dirty="0">
                <a:solidFill>
                  <a:srgbClr val="7030A0"/>
                </a:solidFill>
              </a:rPr>
              <a:t>k = </a:t>
            </a:r>
            <a:r>
              <a:rPr lang="en-US" sz="2800" dirty="0" err="1">
                <a:solidFill>
                  <a:srgbClr val="7030A0"/>
                </a:solidFill>
              </a:rPr>
              <a:t>sqrt</a:t>
            </a:r>
            <a:r>
              <a:rPr lang="en-US" sz="2800" dirty="0">
                <a:solidFill>
                  <a:srgbClr val="7030A0"/>
                </a:solidFill>
              </a:rPr>
              <a:t>(n)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rgbClr val="7030A0"/>
              </a:solidFill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7030A0"/>
                </a:solidFill>
              </a:rPr>
              <a:t>Note: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n stands for the number of samples in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196836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Remarks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56322" y="2057400"/>
            <a:ext cx="10079355" cy="350139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Choose an </a:t>
            </a:r>
            <a:r>
              <a:rPr lang="en-US" altLang="en-US" sz="2800" dirty="0">
                <a:solidFill>
                  <a:srgbClr val="FF0000"/>
                </a:solidFill>
              </a:rPr>
              <a:t>odd </a:t>
            </a:r>
            <a:r>
              <a:rPr lang="en-US" altLang="en-US" sz="2800" i="1" dirty="0">
                <a:solidFill>
                  <a:srgbClr val="FF0000"/>
                </a:solidFill>
              </a:rPr>
              <a:t>k</a:t>
            </a:r>
            <a:r>
              <a:rPr lang="en-US" altLang="en-US" sz="2800" dirty="0">
                <a:solidFill>
                  <a:srgbClr val="FF0000"/>
                </a:solidFill>
              </a:rPr>
              <a:t> value for a 2 class problem</a:t>
            </a:r>
          </a:p>
          <a:p>
            <a:pPr eaLnBrk="1" hangingPunct="1"/>
            <a:r>
              <a:rPr lang="en-US" altLang="en-US" sz="2800" i="1" dirty="0"/>
              <a:t>k</a:t>
            </a:r>
            <a:r>
              <a:rPr lang="en-US" altLang="en-US" sz="2800" dirty="0"/>
              <a:t> must not be a multiple of the number of classes</a:t>
            </a:r>
          </a:p>
          <a:p>
            <a:pPr eaLnBrk="1" hangingPunct="1"/>
            <a:r>
              <a:rPr lang="en-US" altLang="en-US" sz="2800" dirty="0"/>
              <a:t>The main drawback of </a:t>
            </a:r>
            <a:r>
              <a:rPr lang="en-US" altLang="en-US" sz="2800" dirty="0" err="1"/>
              <a:t>kNN</a:t>
            </a:r>
            <a:r>
              <a:rPr lang="en-US" altLang="en-US" sz="2800" dirty="0"/>
              <a:t> is the complexity in searching the nearest neighbors for each sample</a:t>
            </a:r>
          </a:p>
        </p:txBody>
      </p:sp>
    </p:spTree>
    <p:extLst>
      <p:ext uri="{BB962C8B-B14F-4D97-AF65-F5344CB8AC3E}">
        <p14:creationId xmlns:p14="http://schemas.microsoft.com/office/powerpoint/2010/main" val="4059561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9983D12-4392-1FDB-D857-99EC9CA0A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Non-numeric data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4FA59BD-281F-3B41-74B2-FC1B3C374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6322" y="2362200"/>
            <a:ext cx="8663939" cy="2936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Feature values are not always numbers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Boolean values:  Yes or no, presence or absence of an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Categories:  Colors, educational attainment, gender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do these values factor into the computation of distance?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9D4D834-9507-1D0F-4922-78EC85AB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018" y="930909"/>
            <a:ext cx="9796781" cy="1477328"/>
          </a:xfrm>
        </p:spPr>
        <p:txBody>
          <a:bodyPr/>
          <a:lstStyle/>
          <a:p>
            <a:r>
              <a:rPr lang="en-US" altLang="en-US" dirty="0"/>
              <a:t>Dealing with non-numeric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E084F7F-A373-7B6A-2431-CDAD37F94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6322" y="2050161"/>
            <a:ext cx="10079355" cy="36686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Boolean values =&gt; convert to 0 or 1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Applies to yes-no/presence-absence attributes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600" dirty="0"/>
              <a:t>Non-binary characterizations</a:t>
            </a:r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Use natural progression when applicable; e.g., educational attainment: GS, HS, College, MS, PHD =&gt; 1,2,3,4,5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Assign arbitrary numbers but be careful about distances; e.g., color: red, yellow, blue =&gt; 1,2,3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600" dirty="0"/>
              <a:t>How about unavailable data?</a:t>
            </a:r>
            <a:br>
              <a:rPr lang="en-US" altLang="en-US" sz="2600" dirty="0"/>
            </a:br>
            <a:r>
              <a:rPr lang="en-US" altLang="en-US" sz="2600" dirty="0"/>
              <a:t>(0 value not always the answer)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24BE76B-72C0-0208-D68E-274869F93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 your dataset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08EC4E4-F5E1-22FD-C8F9-7AB87A210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6323" y="2334854"/>
            <a:ext cx="9840278" cy="3046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Dataset may need to be preprocessed to ensure more reliable data mining results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Conversion of non-numeric data to numeric data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Scaling of numeric data to reduce effects of disparate ranges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Particularly when using the Euclidean distance metric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3422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9896475" cy="235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dirty="0">
                <a:latin typeface="Arial"/>
                <a:cs typeface="Arial"/>
              </a:rPr>
              <a:t>applied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from any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distribution</a:t>
            </a:r>
            <a:endParaRPr sz="28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814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Data 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separable with a linear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boundary</a:t>
            </a:r>
            <a:endParaRPr sz="24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78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45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simple and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intuitive</a:t>
            </a:r>
          </a:p>
          <a:p>
            <a:pPr marL="367665" indent="-35496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Good </a:t>
            </a:r>
            <a:r>
              <a:rPr sz="2800" dirty="0">
                <a:latin typeface="Arial"/>
                <a:cs typeface="Arial"/>
              </a:rPr>
              <a:t>classification </a:t>
            </a: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samples is </a:t>
            </a:r>
            <a:r>
              <a:rPr sz="2800" spc="-5" dirty="0">
                <a:latin typeface="Arial"/>
                <a:cs typeface="Arial"/>
              </a:rPr>
              <a:t>large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enough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4253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642525"/>
            <a:ext cx="9992995" cy="406463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27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Dependent on K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</a:t>
            </a:r>
          </a:p>
          <a:p>
            <a:pPr marL="367665" marR="499745" indent="-354965">
              <a:lnSpc>
                <a:spcPts val="2500"/>
              </a:lnSpc>
              <a:spcBef>
                <a:spcPts val="177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Irrelevant or correlated features have high impact and must be  eliminated</a:t>
            </a:r>
          </a:p>
          <a:p>
            <a:pPr marL="367665" indent="-354965">
              <a:lnSpc>
                <a:spcPct val="100000"/>
              </a:lnSpc>
              <a:spcBef>
                <a:spcPts val="11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spc="-15" dirty="0">
                <a:latin typeface="Arial"/>
                <a:cs typeface="Arial"/>
              </a:rPr>
              <a:t>Typically </a:t>
            </a:r>
            <a:r>
              <a:rPr sz="2600" dirty="0">
                <a:latin typeface="Arial"/>
                <a:cs typeface="Arial"/>
              </a:rPr>
              <a:t>cannot handle high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dimensionality</a:t>
            </a:r>
          </a:p>
          <a:p>
            <a:pPr marL="367665" indent="-354965">
              <a:lnSpc>
                <a:spcPct val="100000"/>
              </a:lnSpc>
              <a:spcBef>
                <a:spcPts val="117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Computational costs: memory and classification-time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computation</a:t>
            </a:r>
          </a:p>
          <a:p>
            <a:pPr marL="579120" lvl="1" indent="-182880">
              <a:lnSpc>
                <a:spcPct val="100000"/>
              </a:lnSpc>
              <a:spcBef>
                <a:spcPts val="128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spc="-65" dirty="0">
                <a:latin typeface="Arial"/>
                <a:cs typeface="Arial"/>
              </a:rPr>
              <a:t>Test </a:t>
            </a:r>
            <a:r>
              <a:rPr sz="2200" spc="-5" dirty="0">
                <a:latin typeface="Arial"/>
                <a:cs typeface="Arial"/>
              </a:rPr>
              <a:t>stage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computationally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expensive</a:t>
            </a:r>
            <a:endParaRPr sz="22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27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spc="-5" dirty="0">
                <a:latin typeface="Arial"/>
                <a:cs typeface="Arial"/>
              </a:rPr>
              <a:t>No training stage (all the work is done during the test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stage)</a:t>
            </a:r>
            <a:endParaRPr sz="22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17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Need large number of samples for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73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Data:</a:t>
            </a:r>
            <a:r>
              <a:rPr spc="-180" dirty="0"/>
              <a:t> </a:t>
            </a:r>
            <a:r>
              <a:rPr spc="-75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7086"/>
            <a:ext cx="9720580" cy="425069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Instance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example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record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Each item of </a:t>
            </a:r>
            <a:r>
              <a:rPr sz="2600" spc="-5" dirty="0">
                <a:latin typeface="Arial"/>
                <a:cs typeface="Arial"/>
              </a:rPr>
              <a:t>data with all </a:t>
            </a:r>
            <a:r>
              <a:rPr sz="2600" dirty="0">
                <a:latin typeface="Arial"/>
                <a:cs typeface="Arial"/>
              </a:rPr>
              <a:t>of its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info</a:t>
            </a:r>
            <a:endParaRPr sz="26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Person, transaction, </a:t>
            </a:r>
            <a:r>
              <a:rPr sz="2200" spc="-40" dirty="0">
                <a:latin typeface="Arial"/>
                <a:cs typeface="Arial"/>
              </a:rPr>
              <a:t>day, </a:t>
            </a:r>
            <a:r>
              <a:rPr sz="2200" spc="-35" dirty="0">
                <a:latin typeface="Arial"/>
                <a:cs typeface="Arial"/>
              </a:rPr>
              <a:t>car,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etc.</a:t>
            </a:r>
          </a:p>
          <a:p>
            <a:pPr marL="579120" lvl="1" indent="-182880">
              <a:lnSpc>
                <a:spcPct val="100000"/>
              </a:lnSpc>
              <a:spcBef>
                <a:spcPts val="15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Represented as rows of 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table</a:t>
            </a:r>
          </a:p>
          <a:p>
            <a:pPr marL="368300" marR="914400" indent="-355600">
              <a:lnSpc>
                <a:spcPts val="2810"/>
              </a:lnSpc>
              <a:spcBef>
                <a:spcPts val="182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Attribute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field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feature</a:t>
            </a:r>
            <a:r>
              <a:rPr sz="2600" spc="-5" dirty="0">
                <a:latin typeface="Arial"/>
                <a:cs typeface="Arial"/>
              </a:rPr>
              <a:t>, or </a:t>
            </a:r>
            <a:r>
              <a:rPr sz="2600" b="1" spc="-5" dirty="0">
                <a:latin typeface="Arial"/>
                <a:cs typeface="Arial"/>
              </a:rPr>
              <a:t>variable</a:t>
            </a:r>
            <a:r>
              <a:rPr sz="2600" spc="-5" dirty="0">
                <a:latin typeface="Arial"/>
                <a:cs typeface="Arial"/>
              </a:rPr>
              <a:t>: Items of information  collected about each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instance</a:t>
            </a:r>
            <a:endParaRPr sz="26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5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Income, title, date, condition, etc.</a:t>
            </a:r>
          </a:p>
          <a:p>
            <a:pPr marL="579120" lvl="1" indent="-182880">
              <a:lnSpc>
                <a:spcPct val="100000"/>
              </a:lnSpc>
              <a:spcBef>
                <a:spcPts val="15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spc="-30" dirty="0">
                <a:latin typeface="Arial"/>
                <a:cs typeface="Arial"/>
              </a:rPr>
              <a:t>Type </a:t>
            </a:r>
            <a:r>
              <a:rPr sz="2200" dirty="0">
                <a:latin typeface="Arial"/>
                <a:cs typeface="Arial"/>
              </a:rPr>
              <a:t>can be categorical or continuous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(numeric)</a:t>
            </a:r>
          </a:p>
          <a:p>
            <a:pPr marL="579120" lvl="1" indent="-182880">
              <a:lnSpc>
                <a:spcPct val="100000"/>
              </a:lnSpc>
              <a:spcBef>
                <a:spcPts val="15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Represented as the columns of 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D63E64B-1CB7-8103-ACFF-6661F38B2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k-NN Time Complexity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143023C-1BBF-5480-F85A-235BE518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6019" y="2351782"/>
            <a:ext cx="9720581" cy="3447098"/>
          </a:xfrm>
        </p:spPr>
        <p:txBody>
          <a:bodyPr/>
          <a:lstStyle/>
          <a:p>
            <a:r>
              <a:rPr lang="en-US" altLang="en-US" dirty="0"/>
              <a:t>Suppose there are </a:t>
            </a:r>
            <a:r>
              <a:rPr lang="en-US" altLang="en-US" b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instances and </a:t>
            </a:r>
            <a:r>
              <a:rPr lang="en-US" altLang="en-US" b="1" dirty="0">
                <a:solidFill>
                  <a:srgbClr val="FF0000"/>
                </a:solidFill>
              </a:rPr>
              <a:t>m</a:t>
            </a:r>
            <a:r>
              <a:rPr lang="en-US" altLang="en-US" dirty="0"/>
              <a:t> features in the dataset</a:t>
            </a:r>
          </a:p>
          <a:p>
            <a:endParaRPr lang="en-US" altLang="en-US" dirty="0"/>
          </a:p>
          <a:p>
            <a:r>
              <a:rPr lang="en-US" altLang="en-US" dirty="0"/>
              <a:t>Nearest neighbor algorithm requires computing </a:t>
            </a:r>
            <a:r>
              <a:rPr lang="en-US" altLang="en-US" b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distances</a:t>
            </a:r>
          </a:p>
          <a:p>
            <a:endParaRPr lang="en-US" altLang="en-US" dirty="0"/>
          </a:p>
          <a:p>
            <a:r>
              <a:rPr lang="en-US" altLang="en-US" dirty="0"/>
              <a:t>Each distance computation involves scanning through each feature value</a:t>
            </a:r>
          </a:p>
          <a:p>
            <a:endParaRPr lang="en-US" altLang="en-US" dirty="0"/>
          </a:p>
          <a:p>
            <a:r>
              <a:rPr lang="en-US" altLang="en-US" dirty="0"/>
              <a:t>Running time complexity is proportional to </a:t>
            </a:r>
            <a:r>
              <a:rPr lang="en-US" altLang="en-US" b="1" dirty="0">
                <a:solidFill>
                  <a:srgbClr val="FF0000"/>
                </a:solidFill>
              </a:rPr>
              <a:t>m X 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739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Data: </a:t>
            </a:r>
            <a:r>
              <a:rPr spc="-45" dirty="0"/>
              <a:t>Magazine Sales</a:t>
            </a:r>
            <a:r>
              <a:rPr spc="-254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20114" y="3811396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6652" y="3811396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3764" y="3437382"/>
          <a:ext cx="10357481" cy="272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730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790" marR="267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Client 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15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Client  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8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400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of  birth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5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Car 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own</a:t>
                      </a:r>
                      <a:r>
                        <a:rPr sz="140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562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House 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owner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Date of 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subscription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Magazine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Johnson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13-04-76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 Downing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15-04-94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Johnson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13-04-76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 Downing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21-06-93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music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Johnson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13-04-76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 Downing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30-05-92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Clinton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20-10-71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36000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26600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Boulevard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15-08-70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 High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Road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30-02-95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sports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Johnson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13-04-76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17800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 Downing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20-12-94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house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19961" y="3437382"/>
            <a:ext cx="10346690" cy="355600"/>
          </a:xfrm>
          <a:custGeom>
            <a:avLst/>
            <a:gdLst/>
            <a:ahLst/>
            <a:cxnLst/>
            <a:rect l="l" t="t" r="r" b="b"/>
            <a:pathLst>
              <a:path w="10346690" h="355600">
                <a:moveTo>
                  <a:pt x="0" y="355091"/>
                </a:moveTo>
                <a:lnTo>
                  <a:pt x="2325" y="285988"/>
                </a:lnTo>
                <a:lnTo>
                  <a:pt x="8666" y="229552"/>
                </a:lnTo>
                <a:lnTo>
                  <a:pt x="18071" y="191500"/>
                </a:lnTo>
                <a:lnTo>
                  <a:pt x="29590" y="177545"/>
                </a:lnTo>
                <a:lnTo>
                  <a:pt x="5143627" y="177545"/>
                </a:lnTo>
                <a:lnTo>
                  <a:pt x="5155162" y="163591"/>
                </a:lnTo>
                <a:lnTo>
                  <a:pt x="5164566" y="125539"/>
                </a:lnTo>
                <a:lnTo>
                  <a:pt x="5170898" y="69103"/>
                </a:lnTo>
                <a:lnTo>
                  <a:pt x="5173218" y="0"/>
                </a:lnTo>
                <a:lnTo>
                  <a:pt x="5175537" y="69103"/>
                </a:lnTo>
                <a:lnTo>
                  <a:pt x="5181869" y="125539"/>
                </a:lnTo>
                <a:lnTo>
                  <a:pt x="5191273" y="163591"/>
                </a:lnTo>
                <a:lnTo>
                  <a:pt x="5202809" y="177545"/>
                </a:lnTo>
                <a:lnTo>
                  <a:pt x="10316844" y="177545"/>
                </a:lnTo>
                <a:lnTo>
                  <a:pt x="10328380" y="191500"/>
                </a:lnTo>
                <a:lnTo>
                  <a:pt x="10337784" y="229552"/>
                </a:lnTo>
                <a:lnTo>
                  <a:pt x="10344116" y="285988"/>
                </a:lnTo>
                <a:lnTo>
                  <a:pt x="10346436" y="355091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8627" y="1870201"/>
            <a:ext cx="840867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instance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row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magazine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subscription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field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attribute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column</a:t>
            </a:r>
            <a:r>
              <a:rPr sz="2400" spc="-5" dirty="0">
                <a:latin typeface="Arial"/>
                <a:cs typeface="Arial"/>
              </a:rPr>
              <a:t>) is data about the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subscription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406525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377" y="4335017"/>
            <a:ext cx="100965" cy="302895"/>
          </a:xfrm>
          <a:custGeom>
            <a:avLst/>
            <a:gdLst/>
            <a:ahLst/>
            <a:cxnLst/>
            <a:rect l="l" t="t" r="r" b="b"/>
            <a:pathLst>
              <a:path w="100965" h="302895">
                <a:moveTo>
                  <a:pt x="100584" y="302513"/>
                </a:moveTo>
                <a:lnTo>
                  <a:pt x="81008" y="301847"/>
                </a:lnTo>
                <a:lnTo>
                  <a:pt x="65022" y="300037"/>
                </a:lnTo>
                <a:lnTo>
                  <a:pt x="54244" y="297370"/>
                </a:lnTo>
                <a:lnTo>
                  <a:pt x="50291" y="294131"/>
                </a:lnTo>
                <a:lnTo>
                  <a:pt x="50291" y="159638"/>
                </a:lnTo>
                <a:lnTo>
                  <a:pt x="46339" y="156400"/>
                </a:lnTo>
                <a:lnTo>
                  <a:pt x="35561" y="153733"/>
                </a:lnTo>
                <a:lnTo>
                  <a:pt x="19575" y="151923"/>
                </a:lnTo>
                <a:lnTo>
                  <a:pt x="0" y="151256"/>
                </a:lnTo>
                <a:lnTo>
                  <a:pt x="19575" y="150590"/>
                </a:lnTo>
                <a:lnTo>
                  <a:pt x="35561" y="148780"/>
                </a:lnTo>
                <a:lnTo>
                  <a:pt x="46339" y="146113"/>
                </a:lnTo>
                <a:lnTo>
                  <a:pt x="50291" y="142874"/>
                </a:lnTo>
                <a:lnTo>
                  <a:pt x="50291" y="8381"/>
                </a:lnTo>
                <a:lnTo>
                  <a:pt x="54244" y="5143"/>
                </a:lnTo>
                <a:lnTo>
                  <a:pt x="65022" y="2476"/>
                </a:lnTo>
                <a:lnTo>
                  <a:pt x="81008" y="666"/>
                </a:lnTo>
                <a:lnTo>
                  <a:pt x="100584" y="0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770" y="4328667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7547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Labeled</a:t>
            </a:r>
            <a:r>
              <a:rPr spc="-155" dirty="0"/>
              <a:t> </a:t>
            </a:r>
            <a:r>
              <a:rPr spc="-4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677"/>
            <a:ext cx="9106535" cy="1643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Where does labeled data come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from?</a:t>
            </a:r>
          </a:p>
          <a:p>
            <a:pPr marL="57912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Humans annotate 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training examples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(expensive)</a:t>
            </a:r>
          </a:p>
          <a:p>
            <a:pPr marL="57912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Labeled data comes </a:t>
            </a:r>
            <a:r>
              <a:rPr sz="2400" dirty="0">
                <a:latin typeface="Arial"/>
                <a:cs typeface="Arial"/>
              </a:rPr>
              <a:t>from the past </a:t>
            </a: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results are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known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951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Problem</a:t>
            </a:r>
            <a:r>
              <a:rPr spc="-180" dirty="0"/>
              <a:t> </a:t>
            </a:r>
            <a:r>
              <a:rPr spc="-45" dirty="0"/>
              <a:t>Framing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677"/>
            <a:ext cx="964247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Business application of the classification task</a:t>
            </a:r>
            <a:r>
              <a:rPr sz="2800" dirty="0">
                <a:latin typeface="Arial"/>
                <a:cs typeface="Arial"/>
              </a:rPr>
              <a:t>: Given a  new </a:t>
            </a:r>
            <a:r>
              <a:rPr sz="2800" spc="-20" dirty="0">
                <a:latin typeface="Arial"/>
                <a:cs typeface="Arial"/>
              </a:rPr>
              <a:t>customer, </a:t>
            </a:r>
            <a:r>
              <a:rPr sz="2800" dirty="0">
                <a:latin typeface="Arial"/>
                <a:cs typeface="Arial"/>
              </a:rPr>
              <a:t>predict what types of magazines the person  would like. If there are magazine types that the customers  like but are not currently subscribed, design a marketing  campaign to target that type of magazine subscription for  those customers.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951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Problem</a:t>
            </a:r>
            <a:r>
              <a:rPr spc="-180" dirty="0"/>
              <a:t> </a:t>
            </a:r>
            <a:r>
              <a:rPr spc="-45" dirty="0"/>
              <a:t>Framing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4148" y="4125721"/>
          <a:ext cx="733171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Credit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owner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House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owner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magazine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18.5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26.6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039100" y="3773423"/>
            <a:ext cx="1753870" cy="354330"/>
          </a:xfrm>
          <a:custGeom>
            <a:avLst/>
            <a:gdLst/>
            <a:ahLst/>
            <a:cxnLst/>
            <a:rect l="l" t="t" r="r" b="b"/>
            <a:pathLst>
              <a:path w="1753870" h="354329">
                <a:moveTo>
                  <a:pt x="0" y="354330"/>
                </a:moveTo>
                <a:lnTo>
                  <a:pt x="2317" y="285392"/>
                </a:lnTo>
                <a:lnTo>
                  <a:pt x="8635" y="229076"/>
                </a:lnTo>
                <a:lnTo>
                  <a:pt x="18002" y="191095"/>
                </a:lnTo>
                <a:lnTo>
                  <a:pt x="29464" y="177164"/>
                </a:lnTo>
                <a:lnTo>
                  <a:pt x="847217" y="177164"/>
                </a:lnTo>
                <a:lnTo>
                  <a:pt x="858678" y="163234"/>
                </a:lnTo>
                <a:lnTo>
                  <a:pt x="868045" y="125253"/>
                </a:lnTo>
                <a:lnTo>
                  <a:pt x="874363" y="68937"/>
                </a:lnTo>
                <a:lnTo>
                  <a:pt x="876680" y="0"/>
                </a:lnTo>
                <a:lnTo>
                  <a:pt x="878998" y="68937"/>
                </a:lnTo>
                <a:lnTo>
                  <a:pt x="885317" y="125253"/>
                </a:lnTo>
                <a:lnTo>
                  <a:pt x="894683" y="163234"/>
                </a:lnTo>
                <a:lnTo>
                  <a:pt x="906145" y="177164"/>
                </a:lnTo>
                <a:lnTo>
                  <a:pt x="1723898" y="177164"/>
                </a:lnTo>
                <a:lnTo>
                  <a:pt x="1735359" y="191095"/>
                </a:lnTo>
                <a:lnTo>
                  <a:pt x="1744726" y="229076"/>
                </a:lnTo>
                <a:lnTo>
                  <a:pt x="1751044" y="285392"/>
                </a:lnTo>
                <a:lnTo>
                  <a:pt x="1753361" y="354330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580" y="1868677"/>
            <a:ext cx="10056495" cy="185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Frame the classification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dirty="0">
                <a:latin typeface="Arial"/>
                <a:cs typeface="Arial"/>
              </a:rPr>
              <a:t>the attributes of </a:t>
            </a:r>
            <a:r>
              <a:rPr sz="2400" spc="-5" dirty="0">
                <a:latin typeface="Arial"/>
                <a:cs typeface="Arial"/>
              </a:rPr>
              <a:t>a person, predict whether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person would like  car magazines or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(binary</a:t>
            </a:r>
            <a:r>
              <a:rPr sz="24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classification)</a:t>
            </a:r>
            <a:endParaRPr sz="2400">
              <a:latin typeface="Arial"/>
              <a:cs typeface="Arial"/>
            </a:endParaRPr>
          </a:p>
          <a:p>
            <a:pPr marR="1687830" algn="r">
              <a:lnSpc>
                <a:spcPct val="100000"/>
              </a:lnSpc>
              <a:spcBef>
                <a:spcPts val="133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7914" y="5399532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Labeled</a:t>
            </a:r>
            <a:r>
              <a:rPr sz="1800" b="1" spc="-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951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Problem</a:t>
            </a:r>
            <a:r>
              <a:rPr spc="-180" dirty="0"/>
              <a:t> </a:t>
            </a:r>
            <a:r>
              <a:rPr spc="-45" dirty="0"/>
              <a:t>Framing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17344" y="4182364"/>
          <a:ext cx="7379333" cy="111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Credit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owner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House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owner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Magazine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18.5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26.6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41335" y="3833621"/>
            <a:ext cx="1861820" cy="355600"/>
          </a:xfrm>
          <a:custGeom>
            <a:avLst/>
            <a:gdLst/>
            <a:ahLst/>
            <a:cxnLst/>
            <a:rect l="l" t="t" r="r" b="b"/>
            <a:pathLst>
              <a:path w="1861820" h="355600">
                <a:moveTo>
                  <a:pt x="0" y="355091"/>
                </a:moveTo>
                <a:lnTo>
                  <a:pt x="2319" y="285988"/>
                </a:lnTo>
                <a:lnTo>
                  <a:pt x="8651" y="229552"/>
                </a:lnTo>
                <a:lnTo>
                  <a:pt x="18055" y="191500"/>
                </a:lnTo>
                <a:lnTo>
                  <a:pt x="29591" y="177545"/>
                </a:lnTo>
                <a:lnTo>
                  <a:pt x="901192" y="177545"/>
                </a:lnTo>
                <a:lnTo>
                  <a:pt x="912727" y="163591"/>
                </a:lnTo>
                <a:lnTo>
                  <a:pt x="922131" y="125539"/>
                </a:lnTo>
                <a:lnTo>
                  <a:pt x="928463" y="69103"/>
                </a:lnTo>
                <a:lnTo>
                  <a:pt x="930783" y="0"/>
                </a:lnTo>
                <a:lnTo>
                  <a:pt x="933102" y="69103"/>
                </a:lnTo>
                <a:lnTo>
                  <a:pt x="939434" y="125539"/>
                </a:lnTo>
                <a:lnTo>
                  <a:pt x="948838" y="163591"/>
                </a:lnTo>
                <a:lnTo>
                  <a:pt x="960374" y="177545"/>
                </a:lnTo>
                <a:lnTo>
                  <a:pt x="1831975" y="177545"/>
                </a:lnTo>
                <a:lnTo>
                  <a:pt x="1843510" y="191500"/>
                </a:lnTo>
                <a:lnTo>
                  <a:pt x="1852914" y="229552"/>
                </a:lnTo>
                <a:lnTo>
                  <a:pt x="1859246" y="285988"/>
                </a:lnTo>
                <a:lnTo>
                  <a:pt x="1861566" y="355091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580" y="1868677"/>
            <a:ext cx="9444990" cy="1922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Frame the classification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dirty="0">
                <a:latin typeface="Arial"/>
                <a:cs typeface="Arial"/>
              </a:rPr>
              <a:t>the attributes of </a:t>
            </a:r>
            <a:r>
              <a:rPr sz="2400" spc="-5" dirty="0">
                <a:latin typeface="Arial"/>
                <a:cs typeface="Arial"/>
              </a:rPr>
              <a:t>a person, predict one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magazine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person would like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(multiclass</a:t>
            </a:r>
            <a:r>
              <a:rPr sz="2400" b="1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classification)</a:t>
            </a:r>
            <a:endParaRPr sz="2400">
              <a:latin typeface="Arial"/>
              <a:cs typeface="Arial"/>
            </a:endParaRPr>
          </a:p>
          <a:p>
            <a:pPr marR="1420495" algn="r">
              <a:lnSpc>
                <a:spcPct val="100000"/>
              </a:lnSpc>
              <a:spcBef>
                <a:spcPts val="184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2032" y="5427979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Labeled</a:t>
            </a:r>
            <a:r>
              <a:rPr sz="1800" b="1" spc="-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C375F02-FFCC-4913-8B7A-0518FBEBA74A}"/>
</file>

<file path=customXml/itemProps2.xml><?xml version="1.0" encoding="utf-8"?>
<ds:datastoreItem xmlns:ds="http://schemas.openxmlformats.org/officeDocument/2006/customXml" ds:itemID="{0C007FD8-F489-459C-B58F-DE6E36426A61}"/>
</file>

<file path=customXml/itemProps3.xml><?xml version="1.0" encoding="utf-8"?>
<ds:datastoreItem xmlns:ds="http://schemas.openxmlformats.org/officeDocument/2006/customXml" ds:itemID="{FBCA7460-03A6-4309-B724-58C7EB64589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2643</Words>
  <Application>Microsoft Office PowerPoint</Application>
  <PresentationFormat>Widescreen</PresentationFormat>
  <Paragraphs>562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Georgia</vt:lpstr>
      <vt:lpstr>Monotype Sorts</vt:lpstr>
      <vt:lpstr>Times New Roman</vt:lpstr>
      <vt:lpstr>Wingdings</vt:lpstr>
      <vt:lpstr>Office Theme</vt:lpstr>
      <vt:lpstr>Equation</vt:lpstr>
      <vt:lpstr>Visio</vt:lpstr>
      <vt:lpstr>VISIO</vt:lpstr>
      <vt:lpstr>PowerPoint Presentation</vt:lpstr>
      <vt:lpstr>Outline</vt:lpstr>
      <vt:lpstr>Classification Task</vt:lpstr>
      <vt:lpstr>Data: Terminologies</vt:lpstr>
      <vt:lpstr>Data: Magazine Sales Example</vt:lpstr>
      <vt:lpstr>Labeled Data</vt:lpstr>
      <vt:lpstr>Problem Framing</vt:lpstr>
      <vt:lpstr>Problem Framing</vt:lpstr>
      <vt:lpstr>Problem Framing</vt:lpstr>
      <vt:lpstr>Example application 1</vt:lpstr>
      <vt:lpstr>Example application 2</vt:lpstr>
      <vt:lpstr>Supervised Learning or Classifications</vt:lpstr>
      <vt:lpstr>The Data and the Goal</vt:lpstr>
      <vt:lpstr>An example: data (loan application) </vt:lpstr>
      <vt:lpstr>An example: the learning task</vt:lpstr>
      <vt:lpstr>Supervised learning process: two steps</vt:lpstr>
      <vt:lpstr>What do we mean by learning?</vt:lpstr>
      <vt:lpstr>An example</vt:lpstr>
      <vt:lpstr>Fundamental assumption of learning</vt:lpstr>
      <vt:lpstr>KNN: Definition</vt:lpstr>
      <vt:lpstr>Nearest-Neighbor Classifiers</vt:lpstr>
      <vt:lpstr>Definition of Nearest Neighbor</vt:lpstr>
      <vt:lpstr>KNN: Definition</vt:lpstr>
      <vt:lpstr>How It Works</vt:lpstr>
      <vt:lpstr>Distance Measures</vt:lpstr>
      <vt:lpstr>Distance Measures</vt:lpstr>
      <vt:lpstr>Class Activity</vt:lpstr>
      <vt:lpstr>Class Activity</vt:lpstr>
      <vt:lpstr>Class Activity</vt:lpstr>
      <vt:lpstr>Example</vt:lpstr>
      <vt:lpstr>KNN Classification – Distance</vt:lpstr>
      <vt:lpstr>KNN Classification – Distance</vt:lpstr>
      <vt:lpstr>Good value for k?</vt:lpstr>
      <vt:lpstr>Remarks</vt:lpstr>
      <vt:lpstr>Non-numeric data</vt:lpstr>
      <vt:lpstr>Dealing with non-numeric data</vt:lpstr>
      <vt:lpstr>Preprocessing your dataset</vt:lpstr>
      <vt:lpstr>Advantages</vt:lpstr>
      <vt:lpstr>Disadvantages</vt:lpstr>
      <vt:lpstr>k-NN 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Bisan A N Alsalibi</cp:lastModifiedBy>
  <cp:revision>24</cp:revision>
  <dcterms:created xsi:type="dcterms:W3CDTF">2018-03-07T15:50:27Z</dcterms:created>
  <dcterms:modified xsi:type="dcterms:W3CDTF">2022-11-21T11:24:19Z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2018-03-07T00:00:00Z</vt:filetime>
  </property>
  <property fmtid="{D5CDD505-2E9C-101B-9397-08002B2CF9AE}" pid="5" name="ContentTypeId">
    <vt:lpwstr>0x01010049D70632592DED42A7802A263739A7F5</vt:lpwstr>
  </property>
  <property fmtid="{D5CDD505-2E9C-101B-9397-08002B2CF9AE}" pid="6" name="Order">
    <vt:r8>14163500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MediaServiceImageTags">
    <vt:lpwstr/>
  </property>
</Properties>
</file>