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18" r:id="rId3"/>
    <p:sldId id="320" r:id="rId4"/>
    <p:sldId id="292" r:id="rId5"/>
    <p:sldId id="293" r:id="rId6"/>
    <p:sldId id="294" r:id="rId7"/>
    <p:sldId id="295" r:id="rId8"/>
    <p:sldId id="321" r:id="rId9"/>
    <p:sldId id="322" r:id="rId10"/>
    <p:sldId id="323" r:id="rId11"/>
    <p:sldId id="324" r:id="rId12"/>
    <p:sldId id="325" r:id="rId13"/>
    <p:sldId id="326" r:id="rId14"/>
    <p:sldId id="30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2579" autoAdjust="0"/>
  </p:normalViewPr>
  <p:slideViewPr>
    <p:cSldViewPr>
      <p:cViewPr varScale="1">
        <p:scale>
          <a:sx n="67" d="100"/>
          <a:sy n="67" d="100"/>
        </p:scale>
        <p:origin x="8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3263-0F56-4B4C-B9CB-345276161B7D}" type="datetimeFigureOut">
              <a:rPr lang="en-US" smtClean="0"/>
              <a:t>20/09/2022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7C1D-1E4F-4E22-AF52-351C2317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909"/>
            <a:ext cx="594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999" y="1797049"/>
            <a:ext cx="10160000" cy="394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20/09/2022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05421" y="4343400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20" y="0"/>
                </a:lnTo>
              </a:path>
            </a:pathLst>
          </a:custGeom>
          <a:ln w="6096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233" y="937412"/>
            <a:ext cx="4988378" cy="4756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27536" y="1779168"/>
            <a:ext cx="4408756" cy="53431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0"/>
              </a:spcBef>
            </a:pPr>
            <a:r>
              <a:rPr lang="en-US" sz="4400" b="1" spc="-60" dirty="0">
                <a:solidFill>
                  <a:srgbClr val="333E50"/>
                </a:solidFill>
                <a:latin typeface="Arial"/>
                <a:cs typeface="Arial"/>
              </a:rPr>
              <a:t>NumPy Basics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9231" y="4451350"/>
            <a:ext cx="4507230" cy="1098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25" dirty="0">
                <a:solidFill>
                  <a:srgbClr val="252525"/>
                </a:solidFill>
                <a:latin typeface="Arial"/>
                <a:cs typeface="Arial"/>
              </a:rPr>
              <a:t>DR.</a:t>
            </a:r>
            <a:r>
              <a:rPr lang="en-US" sz="2000" b="1" spc="3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000" b="1" spc="140" dirty="0">
                <a:solidFill>
                  <a:srgbClr val="252525"/>
                </a:solidFill>
                <a:latin typeface="Arial"/>
                <a:cs typeface="Arial"/>
              </a:rPr>
              <a:t>Bisan A N Alsalibi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58500"/>
              </a:lnSpc>
              <a:spcBef>
                <a:spcPts val="15"/>
              </a:spcBef>
            </a:pPr>
            <a:r>
              <a:rPr sz="1700" spc="160" dirty="0">
                <a:solidFill>
                  <a:srgbClr val="252525"/>
                </a:solidFill>
                <a:latin typeface="Arial MT"/>
                <a:cs typeface="Arial MT"/>
              </a:rPr>
              <a:t>SCHOOL </a:t>
            </a:r>
            <a:r>
              <a:rPr sz="1700" spc="95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700" spc="1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700" spc="165" dirty="0">
                <a:solidFill>
                  <a:srgbClr val="252525"/>
                </a:solidFill>
                <a:latin typeface="Arial MT"/>
                <a:cs typeface="Arial MT"/>
              </a:rPr>
              <a:t>COMPUTER</a:t>
            </a:r>
            <a:r>
              <a:rPr sz="1700" spc="1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700" spc="165" dirty="0">
                <a:solidFill>
                  <a:srgbClr val="252525"/>
                </a:solidFill>
                <a:latin typeface="Arial MT"/>
                <a:cs typeface="Arial MT"/>
              </a:rPr>
              <a:t>SCIENCE </a:t>
            </a:r>
            <a:r>
              <a:rPr sz="1700" spc="-459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endParaRPr lang="en-US" sz="1700" spc="-459" dirty="0">
              <a:solidFill>
                <a:srgbClr val="252525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8500"/>
              </a:lnSpc>
              <a:spcBef>
                <a:spcPts val="15"/>
              </a:spcBef>
            </a:pPr>
            <a:r>
              <a:rPr lang="en-US" sz="1700" spc="185" dirty="0">
                <a:solidFill>
                  <a:srgbClr val="252525"/>
                </a:solidFill>
                <a:latin typeface="Arial MT"/>
                <a:cs typeface="Arial MT"/>
              </a:rPr>
              <a:t>Taylor’s University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GB" dirty="0"/>
              <a:t>You can specify the data-type by setting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argument.</a:t>
            </a:r>
          </a:p>
          <a:p>
            <a:r>
              <a:rPr lang="en-GB" dirty="0"/>
              <a:t>Some of the most commonly used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dtypes</a:t>
            </a:r>
            <a:r>
              <a:rPr lang="en-GB" dirty="0"/>
              <a:t> are: </a:t>
            </a:r>
            <a:r>
              <a:rPr lang="en-GB" dirty="0">
                <a:latin typeface="Agency FB" panose="020B0503020202020204" pitchFamily="34" charset="0"/>
              </a:rPr>
              <a:t>float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 err="1">
                <a:latin typeface="Agency FB" panose="020B0503020202020204" pitchFamily="34" charset="0"/>
              </a:rPr>
              <a:t>int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bool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 err="1">
                <a:latin typeface="Agency FB" panose="020B0503020202020204" pitchFamily="34" charset="0"/>
              </a:rPr>
              <a:t>str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Agency FB" panose="020B0503020202020204" pitchFamily="34" charset="0"/>
              </a:rPr>
              <a:t>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753802"/>
            <a:ext cx="7077936" cy="166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42" y="3771968"/>
            <a:ext cx="2548799" cy="1529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401" y="355956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7081" y="37538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1344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643255"/>
          </a:xfrm>
        </p:spPr>
        <p:txBody>
          <a:bodyPr>
            <a:normAutofit/>
          </a:bodyPr>
          <a:lstStyle/>
          <a:p>
            <a:r>
              <a:rPr lang="en-GB" dirty="0"/>
              <a:t>You can also convert it to a different data-type using 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/>
              <a:t> 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3098482"/>
            <a:ext cx="6115070" cy="2113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0" y="3189922"/>
            <a:ext cx="2567940" cy="216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438" y="309848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6457" y="318992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1236" y="5499110"/>
            <a:ext cx="11013664" cy="101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Remember that, unlike lists, all items in an array have to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397125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=‘object’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3249"/>
            <a:ext cx="10515600" cy="1489075"/>
          </a:xfrm>
        </p:spPr>
        <p:txBody>
          <a:bodyPr/>
          <a:lstStyle/>
          <a:p>
            <a:r>
              <a:rPr lang="en-GB" dirty="0"/>
              <a:t>However, if you are uncertain about what data type your array will hold, or if you want to hold characters and numbers in the same array, you can set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as </a:t>
            </a:r>
            <a:r>
              <a:rPr lang="en-GB" dirty="0">
                <a:latin typeface="Agency FB" panose="020B0503020202020204" pitchFamily="34" charset="0"/>
              </a:rPr>
              <a:t>'object'.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7" y="3547745"/>
            <a:ext cx="7045130" cy="761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932"/>
          <a:stretch/>
        </p:blipFill>
        <p:spPr>
          <a:xfrm>
            <a:off x="9260833" y="3575993"/>
            <a:ext cx="1330967" cy="464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48266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1030" y="34826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591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tolist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/>
              <a:t>You can always convert an array into a list using the </a:t>
            </a:r>
            <a:r>
              <a:rPr lang="en-GB" dirty="0" err="1">
                <a:latin typeface="Agency FB" panose="020B0503020202020204" pitchFamily="34" charset="0"/>
              </a:rPr>
              <a:t>tolist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10"/>
          <a:stretch/>
        </p:blipFill>
        <p:spPr>
          <a:xfrm>
            <a:off x="1640646" y="3403580"/>
            <a:ext cx="4138412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669"/>
          <a:stretch/>
        </p:blipFill>
        <p:spPr>
          <a:xfrm>
            <a:off x="8482149" y="3429000"/>
            <a:ext cx="1423851" cy="46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406" y="331274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2346" y="332041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58364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09800" y="3402496"/>
            <a:ext cx="8610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kern="1200" dirty="0"/>
              <a:t>Let’s play with some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462C33C-A262-E2A3-D645-6B857496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8" y="930909"/>
            <a:ext cx="10406381" cy="73866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NumPy Library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3F9B9B8-46DB-ECE0-D2F7-1811935AB2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16000" y="1901660"/>
            <a:ext cx="10160000" cy="4154984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NumPy is the fundamental package needed for scientific computing with Python. It contains: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 powerful N-dimensional array object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basic linear algebra functions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basic Fourier transforms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sophisticated random number capabilities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tools for integrating C/C++ code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Official documentation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http://docs.scipy.org/doc/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7BB0679-63EB-2F26-C7C2-50B98D1C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84207"/>
            <a:ext cx="9339581" cy="147732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ndarray</a:t>
            </a:r>
            <a:r>
              <a:rPr lang="en-US" altLang="en-US" dirty="0">
                <a:ea typeface="ＭＳ Ｐゴシック" panose="020B0600070205080204" pitchFamily="34" charset="-128"/>
              </a:rPr>
              <a:t> data structure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4F6455E-B12E-489F-5AB3-3BD22B3E25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71414" y="2057400"/>
            <a:ext cx="10160000" cy="3508653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NumPy adds a new data structure to Python – the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ndarray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An N-dimensional array is a homogeneous collection of “items” indexed using N integers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Defined by:</a:t>
            </a:r>
          </a:p>
          <a:p>
            <a:pPr marL="1108075" lvl="2" indent="-514350">
              <a:buFont typeface="Verdana" panose="020B060403050404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the shape of the array, and</a:t>
            </a:r>
          </a:p>
          <a:p>
            <a:pPr marL="1108075" lvl="2" indent="-514350">
              <a:buFont typeface="Verdana" panose="020B0604030504040204" pitchFamily="34" charset="0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the kind of item the array is composed of</a:t>
            </a:r>
          </a:p>
          <a:p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Ndarray</a:t>
            </a:r>
            <a:r>
              <a:rPr lang="en-GB" dirty="0"/>
              <a:t> vs.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now, you are familiar with Python lists and how incredibly useful they are.</a:t>
            </a:r>
          </a:p>
          <a:p>
            <a:r>
              <a:rPr lang="en-GB" dirty="0"/>
              <a:t>So, you may be asking yourself: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“</a:t>
            </a:r>
            <a:r>
              <a:rPr lang="en-GB" i="1" dirty="0"/>
              <a:t>I can store numbers and other objects in a Python list and do all sorts of computations and manipulations through list comprehensions, for-loops etc. What do I need a </a:t>
            </a:r>
            <a:r>
              <a:rPr lang="en-GB" i="1" dirty="0" err="1"/>
              <a:t>NumPy</a:t>
            </a:r>
            <a:r>
              <a:rPr lang="en-GB" i="1" dirty="0"/>
              <a:t> array for?”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There are very significant advantages of using </a:t>
            </a:r>
            <a:r>
              <a:rPr lang="en-GB" dirty="0" err="1"/>
              <a:t>NumPy</a:t>
            </a:r>
            <a:r>
              <a:rPr lang="en-GB" dirty="0"/>
              <a:t> arrays overs lists.</a:t>
            </a:r>
          </a:p>
        </p:txBody>
      </p:sp>
    </p:spTree>
    <p:extLst>
      <p:ext uri="{BB962C8B-B14F-4D97-AF65-F5344CB8AC3E}">
        <p14:creationId xmlns:p14="http://schemas.microsoft.com/office/powerpoint/2010/main" val="18176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8" y="930909"/>
            <a:ext cx="8425181" cy="756919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7635"/>
          </a:xfrm>
        </p:spPr>
        <p:txBody>
          <a:bodyPr/>
          <a:lstStyle/>
          <a:p>
            <a:r>
              <a:rPr lang="en-GB" dirty="0"/>
              <a:t>To understand these advantages, lets create an array.</a:t>
            </a:r>
          </a:p>
          <a:p>
            <a:r>
              <a:rPr lang="en-GB" dirty="0"/>
              <a:t>One of the most common, of the many, ways to create a </a:t>
            </a:r>
            <a:r>
              <a:rPr lang="en-GB" dirty="0" err="1"/>
              <a:t>NumPy</a:t>
            </a:r>
            <a:r>
              <a:rPr lang="en-GB" dirty="0"/>
              <a:t> array is to create one from a list by passing it to the </a:t>
            </a:r>
            <a:r>
              <a:rPr lang="en-GB" dirty="0" err="1">
                <a:latin typeface="Agency FB" panose="020B0503020202020204" pitchFamily="34" charset="0"/>
              </a:rPr>
              <a:t>np.array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3646090"/>
            <a:ext cx="3412766" cy="12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3199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5769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3646089"/>
            <a:ext cx="3473205" cy="18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2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1015981" cy="677108"/>
          </a:xfrm>
        </p:spPr>
        <p:txBody>
          <a:bodyPr/>
          <a:lstStyle/>
          <a:p>
            <a:r>
              <a:rPr lang="en-GB" sz="4400" dirty="0"/>
              <a:t>Differences between lists and </a:t>
            </a:r>
            <a:r>
              <a:rPr lang="en-GB" sz="4400" dirty="0" err="1"/>
              <a:t>ndarrays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10160000" cy="1846659"/>
          </a:xfrm>
        </p:spPr>
        <p:txBody>
          <a:bodyPr/>
          <a:lstStyle/>
          <a:p>
            <a:r>
              <a:rPr lang="en-GB" dirty="0"/>
              <a:t>The key difference between an array and a list is that arrays are designed to handle vectorised operations while a python lists are not.</a:t>
            </a:r>
          </a:p>
          <a:p>
            <a:endParaRPr lang="en-GB" dirty="0"/>
          </a:p>
          <a:p>
            <a:r>
              <a:rPr lang="en-GB" dirty="0"/>
              <a:t>That means, if you apply a function, it is performed on every item in the array, rather than on the whole array object.</a:t>
            </a:r>
          </a:p>
        </p:txBody>
      </p:sp>
    </p:spTree>
    <p:extLst>
      <p:ext uri="{BB962C8B-B14F-4D97-AF65-F5344CB8AC3E}">
        <p14:creationId xmlns:p14="http://schemas.microsoft.com/office/powerpoint/2010/main" val="151063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842645"/>
            <a:ext cx="10515600" cy="940435"/>
          </a:xfrm>
        </p:spPr>
        <p:txBody>
          <a:bodyPr/>
          <a:lstStyle/>
          <a:p>
            <a:r>
              <a:rPr lang="en-GB" dirty="0"/>
              <a:t>Let’s suppose you want to add the number 2 to every item in the list. The intuitive way to do this is something like this: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5340" y="3326765"/>
            <a:ext cx="10515600" cy="94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was not possible with a list, but you can do that on an array: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336" y="198560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482" y="19856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5335" y="40352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2643" y="410018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4" y="2105028"/>
            <a:ext cx="3047384" cy="865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92" y="2073886"/>
            <a:ext cx="6584962" cy="1073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33" y="4100188"/>
            <a:ext cx="3476759" cy="1896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446" y="4267200"/>
            <a:ext cx="3609823" cy="14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7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597025"/>
            <a:ext cx="10515600" cy="184665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It should be noted here that, once a </a:t>
            </a:r>
            <a:r>
              <a:rPr lang="en-GB" dirty="0" err="1"/>
              <a:t>Numpy</a:t>
            </a:r>
            <a:r>
              <a:rPr lang="en-GB" dirty="0"/>
              <a:t> array is created, you cannot increase its size. </a:t>
            </a:r>
          </a:p>
          <a:p>
            <a:r>
              <a:rPr lang="en-GB" dirty="0"/>
              <a:t>To do so, you will have to create a new array.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3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4632"/>
            <a:ext cx="9644381" cy="756919"/>
          </a:xfrm>
        </p:spPr>
        <p:txBody>
          <a:bodyPr/>
          <a:lstStyle/>
          <a:p>
            <a:r>
              <a:rPr lang="en-GB" dirty="0"/>
              <a:t>Create a 2d array from a list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/>
              <a:t>You can pass a list of lists to create a matrix-like a 2d array.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41320"/>
            <a:ext cx="6248400" cy="133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060" y="3111212"/>
            <a:ext cx="2003485" cy="1294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29413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7531" y="315372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7184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7" ma:contentTypeDescription="Create a new document." ma:contentTypeScope="" ma:versionID="1772d9eff80ed08e98e4573055fe3e95">
  <xsd:schema xmlns:xsd="http://www.w3.org/2001/XMLSchema" xmlns:xs="http://www.w3.org/2001/XMLSchema" xmlns:p="http://schemas.microsoft.com/office/2006/metadata/properties" xmlns:ns1="http://schemas.microsoft.com/sharepoint/v3" xmlns:ns2="72cc5adb-f186-46d5-a486-8fcb4809b7a3" xmlns:ns3="ed74c81f-4d04-4f04-91c1-73e61921785c" targetNamespace="http://schemas.microsoft.com/office/2006/metadata/properties" ma:root="true" ma:fieldsID="19a12be538fceb38156b44028b95bf92" ns1:_="" ns2:_="" ns3:_="">
    <xsd:import namespace="http://schemas.microsoft.com/sharepoint/v3"/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B5D5082-28D0-4B05-B283-C34D72EB2DF7}"/>
</file>

<file path=customXml/itemProps2.xml><?xml version="1.0" encoding="utf-8"?>
<ds:datastoreItem xmlns:ds="http://schemas.openxmlformats.org/officeDocument/2006/customXml" ds:itemID="{4F79C707-1936-4B10-8FF7-98DA41EFB4E4}"/>
</file>

<file path=customXml/itemProps3.xml><?xml version="1.0" encoding="utf-8"?>
<ds:datastoreItem xmlns:ds="http://schemas.openxmlformats.org/officeDocument/2006/customXml" ds:itemID="{E336776D-229A-4723-B9E9-CAF90A0B779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571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Arial MT</vt:lpstr>
      <vt:lpstr>Calibri</vt:lpstr>
      <vt:lpstr>Verdana</vt:lpstr>
      <vt:lpstr>Office Theme</vt:lpstr>
      <vt:lpstr>PowerPoint Presentation</vt:lpstr>
      <vt:lpstr>NumPy Library</vt:lpstr>
      <vt:lpstr>The ndarray data structure</vt:lpstr>
      <vt:lpstr>Ndarray vs. lists</vt:lpstr>
      <vt:lpstr>Creating a NumPy array</vt:lpstr>
      <vt:lpstr>Differences between lists and ndarrays</vt:lpstr>
      <vt:lpstr>PowerPoint Presentation</vt:lpstr>
      <vt:lpstr>PowerPoint Presentation</vt:lpstr>
      <vt:lpstr>Create a 2d array from a list of list</vt:lpstr>
      <vt:lpstr>The dtype argument</vt:lpstr>
      <vt:lpstr>The astype argument</vt:lpstr>
      <vt:lpstr>dtype=‘object’</vt:lpstr>
      <vt:lpstr>The tolist() function</vt:lpstr>
      <vt:lpstr>Let’s play with some data.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Bisan A N Alsalibi</cp:lastModifiedBy>
  <cp:revision>37</cp:revision>
  <dcterms:created xsi:type="dcterms:W3CDTF">2022-06-21T01:58:59Z</dcterms:created>
  <dcterms:modified xsi:type="dcterms:W3CDTF">2022-09-20T01:49:38Z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2022-06-21T00:00:00Z</vt:filetime>
  </property>
  <property fmtid="{D5CDD505-2E9C-101B-9397-08002B2CF9AE}" pid="5" name="ContentTypeId">
    <vt:lpwstr>0x01010049D70632592DED42A7802A263739A7F5</vt:lpwstr>
  </property>
  <property fmtid="{D5CDD505-2E9C-101B-9397-08002B2CF9AE}" pid="6" name="Order">
    <vt:r8>14157100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MediaServiceImageTags">
    <vt:lpwstr/>
  </property>
</Properties>
</file>