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 id="270" r:id="rId16"/>
    <p:sldId id="284" r:id="rId17"/>
    <p:sldId id="285" r:id="rId18"/>
    <p:sldId id="286" r:id="rId19"/>
    <p:sldId id="287" r:id="rId20"/>
    <p:sldId id="288" r:id="rId21"/>
    <p:sldId id="290" r:id="rId22"/>
    <p:sldId id="291" r:id="rId23"/>
    <p:sldId id="289" r:id="rId24"/>
    <p:sldId id="305" r:id="rId25"/>
    <p:sldId id="292" r:id="rId26"/>
    <p:sldId id="294" r:id="rId27"/>
    <p:sldId id="306" r:id="rId28"/>
    <p:sldId id="276" r:id="rId29"/>
    <p:sldId id="277" r:id="rId30"/>
    <p:sldId id="298" r:id="rId31"/>
    <p:sldId id="278" r:id="rId32"/>
    <p:sldId id="299" r:id="rId33"/>
    <p:sldId id="279" r:id="rId34"/>
    <p:sldId id="300" r:id="rId35"/>
    <p:sldId id="280" r:id="rId36"/>
    <p:sldId id="301" r:id="rId37"/>
    <p:sldId id="281" r:id="rId38"/>
    <p:sldId id="296" r:id="rId39"/>
    <p:sldId id="282" r:id="rId40"/>
    <p:sldId id="283" r:id="rId41"/>
    <p:sldId id="302" r:id="rId42"/>
    <p:sldId id="295" r:id="rId43"/>
    <p:sldId id="303" r:id="rId44"/>
  </p:sldIdLst>
  <p:sldSz cx="9144000" cy="5143500" type="screen16x9"/>
  <p:notesSz cx="6858000" cy="9144000"/>
  <p:embeddedFontLs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D6A7CA-D98B-39F0-B509-4961E5631354}" v="322" dt="2024-05-06T18:00:55.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d24d9dc16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d24d9dc16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24d9dc16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d24d9dc16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24d9dc16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d24d9dc16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24d9dc16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24d9dc16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24d9dc16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24d9dc16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ff3baf41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ff3baf41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ff3baf41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ff3baf41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758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f3baf41c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f3baf41c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678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f3baf41c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f3baf41c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202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f3baf41c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f3baf41c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03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f3baf41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f3baf41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f3baf41c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f3baf41c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730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d24d9dc163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d24d9dc163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d24d9dc163_0_17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d24d9dc163_0_1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d24d9dc163_0_1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d24d9dc163_0_1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d24d9dc163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d24d9dc16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d24d9dc163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d24d9dc16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d24d9dc163_0_1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d24d9dc163_0_1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d24d9dc163_0_1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d24d9dc163_0_1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24d9dc163_0_1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24d9dc163_0_1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ff3baf41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ff3baf41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ff3baf41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ff3baf41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ff3baf41c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ff3baf41c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24d9dc16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d24d9dc16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ff3baf41c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ff3baf41c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24d9dc16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24d9dc16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f3baf41c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f3baf41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hyperlink" Target="https://pandas.pydata.org/pandas-docs/stable/index.html" TargetMode="External"/><Relationship Id="rId3" Type="http://schemas.openxmlformats.org/officeDocument/2006/relationships/hyperlink" Target="http://&#160;https:/techport.nasa.gov/home" TargetMode="External"/><Relationship Id="rId7" Type="http://schemas.openxmlformats.org/officeDocument/2006/relationships/hyperlink" Target="https://seaborn.pydata.org/" TargetMode="External"/><Relationship Id="rId2" Type="http://schemas.openxmlformats.org/officeDocument/2006/relationships/hyperlink" Target="https://data.nasa.gov/Aerospace/NASA-TechPort/bq5k-hbdz/about_data" TargetMode="External"/><Relationship Id="rId1" Type="http://schemas.openxmlformats.org/officeDocument/2006/relationships/slideLayout" Target="../slideLayouts/slideLayout3.xml"/><Relationship Id="rId6" Type="http://schemas.openxmlformats.org/officeDocument/2006/relationships/hyperlink" Target="http://&#160;https:/matplotlib.org/stable/users/index.html" TargetMode="External"/><Relationship Id="rId5" Type="http://schemas.openxmlformats.org/officeDocument/2006/relationships/hyperlink" Target="https://xgboost.readthedocs.io/en/latest/" TargetMode="External"/><Relationship Id="rId4" Type="http://schemas.openxmlformats.org/officeDocument/2006/relationships/hyperlink" Target="http://Schttps:/scikit-learn.org/stable/user_guide.html" TargetMode="External"/><Relationship Id="rId9" Type="http://schemas.openxmlformats.org/officeDocument/2006/relationships/hyperlink" Target="https://www.python.org/do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8" y="21117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Science </a:t>
            </a:r>
            <a:endParaRPr/>
          </a:p>
          <a:p>
            <a:pPr marL="0" lvl="0" indent="0" algn="l" rtl="0">
              <a:spcBef>
                <a:spcPts val="0"/>
              </a:spcBef>
              <a:spcAft>
                <a:spcPts val="0"/>
              </a:spcAft>
              <a:buNone/>
            </a:pPr>
            <a:r>
              <a:rPr lang="en"/>
              <a:t>Final Project Presentation</a:t>
            </a:r>
            <a:endParaRPr/>
          </a:p>
        </p:txBody>
      </p:sp>
      <p:sp>
        <p:nvSpPr>
          <p:cNvPr id="86" name="Google Shape;86;p13"/>
          <p:cNvSpPr txBox="1">
            <a:spLocks noGrp="1"/>
          </p:cNvSpPr>
          <p:nvPr>
            <p:ph type="subTitle" idx="1"/>
          </p:nvPr>
        </p:nvSpPr>
        <p:spPr>
          <a:xfrm>
            <a:off x="311700" y="29865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Analyzing NASA's Technology Projects: Trends and Predictions</a:t>
            </a:r>
            <a:endParaRPr/>
          </a:p>
        </p:txBody>
      </p:sp>
      <p:sp>
        <p:nvSpPr>
          <p:cNvPr id="87" name="Google Shape;87;p13"/>
          <p:cNvSpPr txBox="1"/>
          <p:nvPr/>
        </p:nvSpPr>
        <p:spPr>
          <a:xfrm>
            <a:off x="6229175" y="3902575"/>
            <a:ext cx="2845800" cy="1192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F7F7F7"/>
                </a:solidFill>
                <a:latin typeface="Roboto"/>
                <a:ea typeface="Roboto"/>
                <a:cs typeface="Roboto"/>
                <a:sym typeface="Roboto"/>
              </a:rPr>
              <a:t>Anuj Kumar Shah</a:t>
            </a:r>
            <a:endParaRPr sz="1800">
              <a:solidFill>
                <a:srgbClr val="F7F7F7"/>
              </a:solidFill>
              <a:latin typeface="Roboto"/>
              <a:ea typeface="Roboto"/>
              <a:cs typeface="Roboto"/>
              <a:sym typeface="Roboto"/>
            </a:endParaRPr>
          </a:p>
          <a:p>
            <a:pPr marL="0" lvl="0" indent="0" algn="just" rtl="0">
              <a:spcBef>
                <a:spcPts val="0"/>
              </a:spcBef>
              <a:spcAft>
                <a:spcPts val="0"/>
              </a:spcAft>
              <a:buNone/>
            </a:pPr>
            <a:r>
              <a:rPr lang="en" sz="1800">
                <a:solidFill>
                  <a:srgbClr val="F7F7F7"/>
                </a:solidFill>
                <a:latin typeface="Roboto"/>
                <a:ea typeface="Roboto"/>
                <a:cs typeface="Roboto"/>
                <a:sym typeface="Roboto"/>
              </a:rPr>
              <a:t>Mohit Kosekar</a:t>
            </a:r>
            <a:endParaRPr sz="1800">
              <a:solidFill>
                <a:srgbClr val="F7F7F7"/>
              </a:solidFill>
              <a:latin typeface="Roboto"/>
              <a:ea typeface="Roboto"/>
              <a:cs typeface="Roboto"/>
              <a:sym typeface="Roboto"/>
            </a:endParaRPr>
          </a:p>
          <a:p>
            <a:pPr marL="0" lvl="0" indent="0" algn="just" rtl="0">
              <a:spcBef>
                <a:spcPts val="0"/>
              </a:spcBef>
              <a:spcAft>
                <a:spcPts val="0"/>
              </a:spcAft>
              <a:buNone/>
            </a:pPr>
            <a:r>
              <a:rPr lang="en" sz="1800">
                <a:solidFill>
                  <a:srgbClr val="F7F7F7"/>
                </a:solidFill>
                <a:latin typeface="Roboto"/>
                <a:ea typeface="Roboto"/>
                <a:cs typeface="Roboto"/>
                <a:sym typeface="Roboto"/>
              </a:rPr>
              <a:t>Prudhvi Krishna Dadi</a:t>
            </a:r>
            <a:endParaRPr sz="1800">
              <a:solidFill>
                <a:srgbClr val="F7F7F7"/>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42" name="Google Shape;142;p21"/>
          <p:cNvSpPr txBox="1">
            <a:spLocks noGrp="1"/>
          </p:cNvSpPr>
          <p:nvPr>
            <p:ph type="body" idx="1"/>
          </p:nvPr>
        </p:nvSpPr>
        <p:spPr>
          <a:xfrm>
            <a:off x="311700" y="4564425"/>
            <a:ext cx="8520600" cy="377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770"/>
              <a:buNone/>
            </a:pPr>
            <a:r>
              <a:rPr lang="en" sz="1400"/>
              <a:t>Fig: Most Common Technology Taxonomies</a:t>
            </a:r>
            <a:endParaRPr sz="1400"/>
          </a:p>
        </p:txBody>
      </p:sp>
      <p:pic>
        <p:nvPicPr>
          <p:cNvPr id="143" name="Google Shape;143;p21"/>
          <p:cNvPicPr preferRelativeResize="0"/>
          <p:nvPr/>
        </p:nvPicPr>
        <p:blipFill>
          <a:blip r:embed="rId3">
            <a:alphaModFix/>
          </a:blip>
          <a:stretch>
            <a:fillRect/>
          </a:stretch>
        </p:blipFill>
        <p:spPr>
          <a:xfrm>
            <a:off x="311700" y="-4"/>
            <a:ext cx="8520600" cy="46860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49" name="Google Shape;149;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Thematic Focus of Project Titles:</a:t>
            </a:r>
            <a:endParaRPr/>
          </a:p>
          <a:p>
            <a:pPr marL="457200" lvl="0" indent="-342900" algn="l" rtl="0">
              <a:lnSpc>
                <a:spcPct val="150000"/>
              </a:lnSpc>
              <a:spcBef>
                <a:spcPts val="0"/>
              </a:spcBef>
              <a:spcAft>
                <a:spcPts val="0"/>
              </a:spcAft>
              <a:buSzPts val="1800"/>
              <a:buChar char="-"/>
            </a:pPr>
            <a:r>
              <a:rPr lang="en"/>
              <a:t>Word cloud illustrating the most frequent words in Project Titles and Project Descriptions.</a:t>
            </a:r>
            <a:endParaRPr/>
          </a:p>
          <a:p>
            <a:pPr marL="457200" lvl="0" indent="-342900" algn="l" rtl="0">
              <a:lnSpc>
                <a:spcPct val="150000"/>
              </a:lnSpc>
              <a:spcBef>
                <a:spcPts val="0"/>
              </a:spcBef>
              <a:spcAft>
                <a:spcPts val="0"/>
              </a:spcAft>
              <a:buSzPts val="1800"/>
              <a:buChar char="-"/>
            </a:pPr>
            <a:r>
              <a:rPr lang="en"/>
              <a:t>Helps identify dominant themes and trends in NASA's technology projects.</a:t>
            </a:r>
            <a:endParaRPr/>
          </a:p>
          <a:p>
            <a:pPr marL="0" lvl="0" indent="0" algn="l" rtl="0">
              <a:lnSpc>
                <a:spcPct val="150000"/>
              </a:lnSpc>
              <a:spcBef>
                <a:spcPts val="1200"/>
              </a:spcBef>
              <a:spcAft>
                <a:spcPts val="1200"/>
              </a:spcAft>
              <a:buNone/>
            </a:pPr>
            <a:r>
              <a:rPr lang="en"/>
              <a:t>These visualizations offer a comprehensive understanding of the NASA project portfolio, enabling us to pinpoint key areas for further investigation and analysis.</a:t>
            </a:r>
            <a:endParaRPr/>
          </a:p>
        </p:txBody>
      </p:sp>
      <p:sp>
        <p:nvSpPr>
          <p:cNvPr id="150" name="Google Shape;15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Exploratory Data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56" name="Google Shape;156;p23"/>
          <p:cNvSpPr txBox="1">
            <a:spLocks noGrp="1"/>
          </p:cNvSpPr>
          <p:nvPr>
            <p:ph type="body" idx="1"/>
          </p:nvPr>
        </p:nvSpPr>
        <p:spPr>
          <a:xfrm>
            <a:off x="311700" y="4421475"/>
            <a:ext cx="8520600" cy="403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600"/>
              <a:t>Fig: Word Cloud of NASA Project Titles</a:t>
            </a:r>
            <a:endParaRPr sz="1600"/>
          </a:p>
        </p:txBody>
      </p:sp>
      <p:pic>
        <p:nvPicPr>
          <p:cNvPr id="157" name="Google Shape;157;p23"/>
          <p:cNvPicPr preferRelativeResize="0"/>
          <p:nvPr/>
        </p:nvPicPr>
        <p:blipFill>
          <a:blip r:embed="rId3">
            <a:alphaModFix/>
          </a:blip>
          <a:stretch>
            <a:fillRect/>
          </a:stretch>
        </p:blipFill>
        <p:spPr>
          <a:xfrm>
            <a:off x="674000" y="207700"/>
            <a:ext cx="7796000" cy="421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63" name="Google Shape;163;p24"/>
          <p:cNvSpPr txBox="1">
            <a:spLocks noGrp="1"/>
          </p:cNvSpPr>
          <p:nvPr>
            <p:ph type="body" idx="1"/>
          </p:nvPr>
        </p:nvSpPr>
        <p:spPr>
          <a:xfrm>
            <a:off x="311700" y="4460900"/>
            <a:ext cx="8520600" cy="386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600"/>
              <a:t>Fig: Word Cloud of NASA Project Descriptions</a:t>
            </a:r>
            <a:endParaRPr sz="1600"/>
          </a:p>
        </p:txBody>
      </p:sp>
      <p:pic>
        <p:nvPicPr>
          <p:cNvPr id="164" name="Google Shape;164;p24"/>
          <p:cNvPicPr preferRelativeResize="0"/>
          <p:nvPr/>
        </p:nvPicPr>
        <p:blipFill>
          <a:blip r:embed="rId3">
            <a:alphaModFix/>
          </a:blip>
          <a:stretch>
            <a:fillRect/>
          </a:stretch>
        </p:blipFill>
        <p:spPr>
          <a:xfrm>
            <a:off x="621950" y="190850"/>
            <a:ext cx="7900101" cy="427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0" name="Google Shape;170;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1" name="Google Shape;171;p25"/>
          <p:cNvPicPr preferRelativeResize="0"/>
          <p:nvPr/>
        </p:nvPicPr>
        <p:blipFill>
          <a:blip r:embed="rId3">
            <a:alphaModFix/>
          </a:blip>
          <a:stretch>
            <a:fillRect/>
          </a:stretch>
        </p:blipFill>
        <p:spPr>
          <a:xfrm>
            <a:off x="0" y="67285"/>
            <a:ext cx="9144001" cy="50089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84" name="Google Shape;184;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Preparation</a:t>
            </a:r>
            <a:br>
              <a:rPr lang="en"/>
            </a:br>
            <a:endParaRPr/>
          </a:p>
        </p:txBody>
      </p:sp>
      <p:sp>
        <p:nvSpPr>
          <p:cNvPr id="185" name="Google Shape;185;p27"/>
          <p:cNvSpPr txBox="1">
            <a:spLocks noGrp="1"/>
          </p:cNvSpPr>
          <p:nvPr>
            <p:ph type="body" idx="1"/>
          </p:nvPr>
        </p:nvSpPr>
        <p:spPr>
          <a:xfrm>
            <a:off x="311700" y="1191070"/>
            <a:ext cx="8520600" cy="34164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a:t>The dataset summary reveals that, which consists of 16,836 total records with a mixture of numerical and textual data types. Notably, the 'Project Description' column has some missing values (15,646 non-null entries out of 16,836), indicating the need for handling missing data during the data preparation phase.</a:t>
            </a:r>
            <a:endParaRPr/>
          </a:p>
          <a:p>
            <a:pPr marL="0" lvl="0" indent="0" algn="just" rtl="0">
              <a:spcBef>
                <a:spcPts val="1200"/>
              </a:spcBef>
              <a:spcAft>
                <a:spcPts val="0"/>
              </a:spcAft>
              <a:buNone/>
            </a:pPr>
            <a:r>
              <a:rPr lang="en" b="1"/>
              <a:t>Removing Missing Data: </a:t>
            </a:r>
            <a:r>
              <a:rPr lang="en"/>
              <a:t>We drop rows where '</a:t>
            </a:r>
            <a:r>
              <a:rPr lang="en" b="1"/>
              <a:t>Project Description</a:t>
            </a:r>
            <a:r>
              <a:rPr lang="en"/>
              <a:t>' is missing, as these entries lack critical information needed for text analysis.</a:t>
            </a:r>
            <a:endParaRPr/>
          </a:p>
          <a:p>
            <a:pPr marL="0" lvl="0" indent="0" algn="just" rtl="0">
              <a:spcBef>
                <a:spcPts val="1200"/>
              </a:spcBef>
              <a:spcAft>
                <a:spcPts val="0"/>
              </a:spcAft>
              <a:buNone/>
            </a:pPr>
            <a:r>
              <a:rPr lang="en" b="1"/>
              <a:t>Date Conversion:</a:t>
            </a:r>
            <a:r>
              <a:rPr lang="en"/>
              <a:t> Convert '</a:t>
            </a:r>
            <a:r>
              <a:rPr lang="en" b="1"/>
              <a:t>Project Last Updated</a:t>
            </a:r>
            <a:r>
              <a:rPr lang="en"/>
              <a:t>' into a proper datetime format to facilitate time-series analysis.</a:t>
            </a:r>
            <a:endParaRPr/>
          </a:p>
          <a:p>
            <a:pPr marL="0" lvl="0" indent="0" algn="just" rtl="0">
              <a:spcBef>
                <a:spcPts val="1200"/>
              </a:spcBef>
              <a:spcAft>
                <a:spcPts val="1200"/>
              </a:spcAft>
              <a:buNone/>
            </a:pPr>
            <a:r>
              <a:rPr lang="en" b="1"/>
              <a:t>Removing Duplicates:</a:t>
            </a:r>
            <a:r>
              <a:rPr lang="en"/>
              <a:t> We remove duplicate entries based on '</a:t>
            </a:r>
            <a:r>
              <a:rPr lang="en" b="1"/>
              <a:t>TechPort ID</a:t>
            </a:r>
            <a:r>
              <a:rPr lang="en"/>
              <a:t>' to ensure each project is represented only once.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84" name="Google Shape;184;p27"/>
          <p:cNvSpPr txBox="1">
            <a:spLocks noGrp="1"/>
          </p:cNvSpPr>
          <p:nvPr>
            <p:ph type="title"/>
          </p:nvPr>
        </p:nvSpPr>
        <p:spPr>
          <a:xfrm>
            <a:off x="311700" y="237565"/>
            <a:ext cx="8520600" cy="607800"/>
          </a:xfrm>
          <a:prstGeom prst="rect">
            <a:avLst/>
          </a:prstGeom>
        </p:spPr>
        <p:txBody>
          <a:bodyPr spcFirstLastPara="1" wrap="square" lIns="91425" tIns="91425" rIns="91425" bIns="91425" anchor="t" anchorCtr="0">
            <a:normAutofit fontScale="90000"/>
          </a:bodyPr>
          <a:lstStyle/>
          <a:p>
            <a:pPr algn="ctr"/>
            <a:r>
              <a:rPr lang="en-US" i="0">
                <a:solidFill>
                  <a:schemeClr val="tx1"/>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 Preprocessing</a:t>
            </a:r>
            <a:br>
              <a:rPr lang="en-US" i="0">
                <a:solidFill>
                  <a:schemeClr val="tx1"/>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en-US" i="0">
              <a:solidFill>
                <a:schemeClr val="tx1"/>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185" name="Google Shape;185;p27"/>
          <p:cNvSpPr txBox="1">
            <a:spLocks noGrp="1"/>
          </p:cNvSpPr>
          <p:nvPr>
            <p:ph type="body" idx="1"/>
          </p:nvPr>
        </p:nvSpPr>
        <p:spPr>
          <a:xfrm>
            <a:off x="311700" y="1381075"/>
            <a:ext cx="8713547" cy="3416400"/>
          </a:xfrm>
          <a:prstGeom prst="rect">
            <a:avLst/>
          </a:prstGeom>
        </p:spPr>
        <p:txBody>
          <a:bodyPr spcFirstLastPara="1" wrap="square" lIns="91425" tIns="91425" rIns="91425" bIns="91425" anchor="t" anchorCtr="0">
            <a:normAutofit fontScale="85000" lnSpcReduction="10000"/>
          </a:bodyPr>
          <a:lstStyle/>
          <a:p>
            <a:pPr algn="l">
              <a:buFont typeface="Arial" panose="020B0604020202020204" pitchFamily="34" charset="0"/>
              <a:buChar char="•"/>
            </a:pPr>
            <a:r>
              <a:rPr lang="en-US" sz="2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Text Cleaning and Normalization</a:t>
            </a:r>
            <a:r>
              <a:rPr lang="en-US" sz="28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Standardize text data for uniform analysis.</a:t>
            </a:r>
          </a:p>
          <a:p>
            <a:pPr algn="l">
              <a:buFont typeface="Arial" panose="020B0604020202020204" pitchFamily="34" charset="0"/>
              <a:buChar char="•"/>
            </a:pPr>
            <a:r>
              <a:rPr lang="en-US" sz="2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Tokenization</a:t>
            </a:r>
            <a:r>
              <a:rPr lang="en-US" sz="28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Prepare text for natural language processing.</a:t>
            </a:r>
          </a:p>
          <a:p>
            <a:pPr algn="l">
              <a:buFont typeface="Arial" panose="020B0604020202020204" pitchFamily="34" charset="0"/>
              <a:buChar char="•"/>
            </a:pPr>
            <a:r>
              <a:rPr lang="en-US" sz="2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Stop Words Removal</a:t>
            </a:r>
            <a:r>
              <a:rPr lang="en-US" sz="2800">
                <a:solidFill>
                  <a:srgbClr val="0D0D0D"/>
                </a:solidFill>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Eliminate common words that may skew the analysis.</a:t>
            </a:r>
          </a:p>
          <a:p>
            <a:pPr algn="l">
              <a:buFont typeface="Arial" panose="020B0604020202020204" pitchFamily="34" charset="0"/>
              <a:buChar char="•"/>
            </a:pPr>
            <a:r>
              <a:rPr lang="en-US" sz="2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Feature Engineering - TF-IDF: </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Quantify the importance of words in document collections.</a:t>
            </a:r>
          </a:p>
          <a:p>
            <a:pPr algn="l">
              <a:buFont typeface="Arial" panose="020B0604020202020204" pitchFamily="34" charset="0"/>
              <a:buChar char="•"/>
            </a:pPr>
            <a:r>
              <a:rPr lang="en-US" sz="2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Categorical Data Encoding</a:t>
            </a:r>
            <a:r>
              <a:rPr lang="en-US" sz="28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Convert categorical text data into numerical format.</a:t>
            </a:r>
          </a:p>
          <a:p>
            <a:pPr algn="l">
              <a:buFont typeface="Arial" panose="020B0604020202020204" pitchFamily="34" charset="0"/>
              <a:buChar char="•"/>
            </a:pPr>
            <a:r>
              <a:rPr lang="en-US" sz="2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Handling Missing Data</a:t>
            </a:r>
            <a:r>
              <a:rPr lang="en-US" sz="2800">
                <a:solidFill>
                  <a:srgbClr val="0D0D0D"/>
                </a:solidFill>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Ensure completeness of the dataset for analysis.</a:t>
            </a:r>
          </a:p>
        </p:txBody>
      </p:sp>
    </p:spTree>
    <p:extLst>
      <p:ext uri="{BB962C8B-B14F-4D97-AF65-F5344CB8AC3E}">
        <p14:creationId xmlns:p14="http://schemas.microsoft.com/office/powerpoint/2010/main" val="1678657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91" name="Google Shape;191;p28"/>
          <p:cNvSpPr txBox="1">
            <a:spLocks noGrp="1"/>
          </p:cNvSpPr>
          <p:nvPr>
            <p:ph type="title"/>
          </p:nvPr>
        </p:nvSpPr>
        <p:spPr>
          <a:xfrm>
            <a:off x="2097465" y="212277"/>
            <a:ext cx="5316347" cy="607800"/>
          </a:xfrm>
          <a:prstGeom prst="rect">
            <a:avLst/>
          </a:prstGeom>
        </p:spPr>
        <p:txBody>
          <a:bodyPr spcFirstLastPara="1" wrap="square" lIns="91425" tIns="91425" rIns="91425" bIns="91425" anchor="t" anchorCtr="0">
            <a:normAutofit fontScale="90000"/>
          </a:bodyPr>
          <a:lstStyle/>
          <a:p>
            <a:pPr algn="l"/>
            <a:r>
              <a:rPr lang="en-US" b="1" i="0">
                <a:solidFill>
                  <a:schemeClr val="tx1"/>
                </a:solidFill>
                <a:effectLst/>
                <a:highlight>
                  <a:srgbClr val="FFFFFF"/>
                </a:highlight>
                <a:latin typeface="Roboto" panose="02000000000000000000" pitchFamily="2" charset="0"/>
                <a:ea typeface="Roboto" panose="02000000000000000000" pitchFamily="2" charset="0"/>
                <a:cs typeface="Roboto" panose="02000000000000000000" pitchFamily="2" charset="0"/>
              </a:rPr>
              <a:t>Text Cleaning and Normalization</a:t>
            </a:r>
          </a:p>
        </p:txBody>
      </p:sp>
      <p:sp>
        <p:nvSpPr>
          <p:cNvPr id="192" name="Google Shape;192;p28"/>
          <p:cNvSpPr txBox="1">
            <a:spLocks noGrp="1"/>
          </p:cNvSpPr>
          <p:nvPr>
            <p:ph type="body" idx="1"/>
          </p:nvPr>
        </p:nvSpPr>
        <p:spPr>
          <a:xfrm>
            <a:off x="323254" y="820077"/>
            <a:ext cx="8321982" cy="4323423"/>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Objective of Text Cleaning: </a:t>
            </a:r>
            <a:r>
              <a:rPr lang="en-US"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Ensure consistency and clarity in textual data for analysis.</a:t>
            </a:r>
          </a:p>
          <a:p>
            <a:pPr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Steps Taken:</a:t>
            </a:r>
          </a:p>
          <a:p>
            <a:pPr marL="742950" lvl="1" indent="-285750" algn="l">
              <a:buFont typeface="Arial" panose="020B0604020202020204" pitchFamily="34" charset="0"/>
              <a:buChar char="•"/>
            </a:pPr>
            <a:r>
              <a:rPr lang="en-US" sz="1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Lowercasing:</a:t>
            </a:r>
          </a:p>
          <a:p>
            <a:pPr marL="1200150" lvl="2" indent="-285750" algn="l">
              <a:buFont typeface="Arial" panose="020B0604020202020204" pitchFamily="34" charset="0"/>
              <a:buChar char="•"/>
            </a:pPr>
            <a:r>
              <a:rPr lang="en-US" sz="18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Converted all text in 'Project Description' and 'Primary Taxonomy' fields to lowercase.</a:t>
            </a:r>
          </a:p>
          <a:p>
            <a:pPr marL="1200150" lvl="2" indent="-285750" algn="l">
              <a:buFont typeface="Arial" panose="020B0604020202020204" pitchFamily="34" charset="0"/>
              <a:buChar char="•"/>
            </a:pPr>
            <a:r>
              <a:rPr lang="en-US" sz="1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Purpose: </a:t>
            </a:r>
            <a:r>
              <a:rPr lang="en-US" sz="18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Achieve uniformity across text data, removing case sensitivity in processing.</a:t>
            </a:r>
          </a:p>
          <a:p>
            <a:pPr marL="742950" lvl="1" indent="-285750" algn="l">
              <a:buFont typeface="Arial" panose="020B0604020202020204" pitchFamily="34" charset="0"/>
              <a:buChar char="•"/>
            </a:pPr>
            <a:r>
              <a:rPr lang="en-US" sz="1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Removing Special Characters:</a:t>
            </a:r>
          </a:p>
          <a:p>
            <a:pPr marL="1200150" lvl="2" indent="-285750" algn="l">
              <a:buFont typeface="Arial" panose="020B0604020202020204" pitchFamily="34" charset="0"/>
              <a:buChar char="•"/>
            </a:pPr>
            <a:r>
              <a:rPr lang="en-US" sz="18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Stripped out all non-alphanumeric characters from textual data.</a:t>
            </a:r>
          </a:p>
          <a:p>
            <a:pPr marL="1200150" lvl="2" indent="-285750" algn="l">
              <a:buFont typeface="Arial" panose="020B0604020202020204" pitchFamily="34" charset="0"/>
              <a:buChar char="•"/>
            </a:pPr>
            <a:r>
              <a:rPr lang="en-US" sz="1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Purpose: </a:t>
            </a:r>
            <a:r>
              <a:rPr lang="en-US" sz="18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Simplify text by removing punctuation and special symbols which may hinder text analysis.</a:t>
            </a:r>
          </a:p>
        </p:txBody>
      </p:sp>
    </p:spTree>
    <p:extLst>
      <p:ext uri="{BB962C8B-B14F-4D97-AF65-F5344CB8AC3E}">
        <p14:creationId xmlns:p14="http://schemas.microsoft.com/office/powerpoint/2010/main" val="1504941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345C88-0E95-67FC-4293-153FED873304}"/>
              </a:ext>
            </a:extLst>
          </p:cNvPr>
          <p:cNvPicPr>
            <a:picLocks noChangeAspect="1"/>
          </p:cNvPicPr>
          <p:nvPr/>
        </p:nvPicPr>
        <p:blipFill>
          <a:blip r:embed="rId2"/>
          <a:stretch>
            <a:fillRect/>
          </a:stretch>
        </p:blipFill>
        <p:spPr>
          <a:xfrm>
            <a:off x="311700" y="95002"/>
            <a:ext cx="4475634" cy="2695699"/>
          </a:xfrm>
          <a:prstGeom prst="rect">
            <a:avLst/>
          </a:prstGeom>
        </p:spPr>
      </p:pic>
      <p:pic>
        <p:nvPicPr>
          <p:cNvPr id="6" name="Picture 5">
            <a:extLst>
              <a:ext uri="{FF2B5EF4-FFF2-40B4-BE49-F238E27FC236}">
                <a16:creationId xmlns:a16="http://schemas.microsoft.com/office/drawing/2014/main" id="{5A0E9EDB-D49F-B979-1ADE-2127C17B5694}"/>
              </a:ext>
            </a:extLst>
          </p:cNvPr>
          <p:cNvPicPr>
            <a:picLocks noChangeAspect="1"/>
          </p:cNvPicPr>
          <p:nvPr/>
        </p:nvPicPr>
        <p:blipFill>
          <a:blip r:embed="rId3"/>
          <a:stretch>
            <a:fillRect/>
          </a:stretch>
        </p:blipFill>
        <p:spPr>
          <a:xfrm>
            <a:off x="3545109" y="1959680"/>
            <a:ext cx="5598891" cy="2941969"/>
          </a:xfrm>
          <a:prstGeom prst="rect">
            <a:avLst/>
          </a:prstGeom>
        </p:spPr>
      </p:pic>
      <p:sp>
        <p:nvSpPr>
          <p:cNvPr id="8" name="TextBox 7">
            <a:extLst>
              <a:ext uri="{FF2B5EF4-FFF2-40B4-BE49-F238E27FC236}">
                <a16:creationId xmlns:a16="http://schemas.microsoft.com/office/drawing/2014/main" id="{2648B970-A7D5-3354-0148-30D75E73EA5A}"/>
              </a:ext>
            </a:extLst>
          </p:cNvPr>
          <p:cNvSpPr txBox="1"/>
          <p:nvPr/>
        </p:nvSpPr>
        <p:spPr>
          <a:xfrm>
            <a:off x="-476348" y="3162276"/>
            <a:ext cx="3730187" cy="1384995"/>
          </a:xfrm>
          <a:prstGeom prst="rect">
            <a:avLst/>
          </a:prstGeom>
          <a:noFill/>
        </p:spPr>
        <p:txBody>
          <a:bodyPr wrap="square">
            <a:spAutoFit/>
          </a:bodyPr>
          <a:lstStyle/>
          <a:p>
            <a:pPr marL="457200" lvl="1" algn="l"/>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Before Normalization:</a:t>
            </a:r>
          </a:p>
          <a:p>
            <a:pPr marL="1200150" lvl="2" indent="-285750" algn="l">
              <a:buFont typeface="Arial" panose="020B0604020202020204" pitchFamily="34" charset="0"/>
              <a:buChar char="•"/>
            </a:pPr>
            <a:r>
              <a:rPr lang="en-US"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'NASA’s CO2 Conversion Challenge!'</a:t>
            </a:r>
          </a:p>
          <a:p>
            <a:pPr marL="1200150" lvl="2" indent="-285750" algn="l">
              <a:buFont typeface="Arial" panose="020B0604020202020204" pitchFamily="34" charset="0"/>
              <a:buChar char="•"/>
            </a:pPr>
            <a:r>
              <a:rPr lang="en-US"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'Project Title: Advanced Spectroscopic Analysis (ASA).'</a:t>
            </a:r>
          </a:p>
        </p:txBody>
      </p:sp>
      <p:sp>
        <p:nvSpPr>
          <p:cNvPr id="10" name="TextBox 9">
            <a:extLst>
              <a:ext uri="{FF2B5EF4-FFF2-40B4-BE49-F238E27FC236}">
                <a16:creationId xmlns:a16="http://schemas.microsoft.com/office/drawing/2014/main" id="{CFCA00B5-6DDF-C052-7E68-C973EA5D3E64}"/>
              </a:ext>
            </a:extLst>
          </p:cNvPr>
          <p:cNvSpPr txBox="1"/>
          <p:nvPr/>
        </p:nvSpPr>
        <p:spPr>
          <a:xfrm>
            <a:off x="4572000" y="347824"/>
            <a:ext cx="4572000" cy="954107"/>
          </a:xfrm>
          <a:prstGeom prst="rect">
            <a:avLst/>
          </a:prstGeom>
          <a:noFill/>
        </p:spPr>
        <p:txBody>
          <a:bodyPr wrap="square">
            <a:spAutoFit/>
          </a:bodyPr>
          <a:lstStyle/>
          <a:p>
            <a:pPr marL="457200" lvl="1" algn="l"/>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After Normalization:</a:t>
            </a:r>
          </a:p>
          <a:p>
            <a:pPr marL="1200150" lvl="2" indent="-285750" algn="l">
              <a:buFont typeface="Arial" panose="020B0604020202020204" pitchFamily="34" charset="0"/>
              <a:buChar char="•"/>
            </a:pPr>
            <a:r>
              <a:rPr lang="en-US"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r>
              <a:rPr lang="en-US" i="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nasas</a:t>
            </a:r>
            <a:r>
              <a:rPr lang="en-US"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co2 conversion challenge'</a:t>
            </a:r>
          </a:p>
          <a:p>
            <a:pPr marL="1200150" lvl="2" indent="-285750" algn="l">
              <a:buFont typeface="Arial" panose="020B0604020202020204" pitchFamily="34" charset="0"/>
              <a:buChar char="•"/>
            </a:pPr>
            <a:r>
              <a:rPr lang="en-US"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'project title advanced spectroscopic analysis </a:t>
            </a:r>
            <a:r>
              <a:rPr lang="en-US" i="0" err="1">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asa</a:t>
            </a:r>
            <a:r>
              <a:rPr lang="en-US"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392749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91" name="Google Shape;191;p28"/>
          <p:cNvSpPr txBox="1">
            <a:spLocks noGrp="1"/>
          </p:cNvSpPr>
          <p:nvPr>
            <p:ph type="title"/>
          </p:nvPr>
        </p:nvSpPr>
        <p:spPr>
          <a:xfrm>
            <a:off x="1610577" y="259675"/>
            <a:ext cx="6350082" cy="607800"/>
          </a:xfrm>
          <a:prstGeom prst="rect">
            <a:avLst/>
          </a:prstGeom>
        </p:spPr>
        <p:txBody>
          <a:bodyPr spcFirstLastPara="1" wrap="square" lIns="91425" tIns="91425" rIns="91425" bIns="91425" anchor="t" anchorCtr="0">
            <a:normAutofit fontScale="90000"/>
          </a:bodyPr>
          <a:lstStyle/>
          <a:p>
            <a:pPr algn="l"/>
            <a:r>
              <a:rPr lang="en-US" b="1" i="0">
                <a:solidFill>
                  <a:schemeClr val="tx1"/>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Tokenization and Stop Words Removal</a:t>
            </a:r>
          </a:p>
        </p:txBody>
      </p:sp>
      <p:sp>
        <p:nvSpPr>
          <p:cNvPr id="192" name="Google Shape;192;p28"/>
          <p:cNvSpPr txBox="1">
            <a:spLocks noGrp="1"/>
          </p:cNvSpPr>
          <p:nvPr>
            <p:ph type="body" idx="1"/>
          </p:nvPr>
        </p:nvSpPr>
        <p:spPr>
          <a:xfrm>
            <a:off x="214210" y="881840"/>
            <a:ext cx="8514154" cy="4001985"/>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Objective of Tokenization and Stop Words Removal:</a:t>
            </a:r>
          </a:p>
          <a:p>
            <a:pPr marL="114300" indent="0" algn="l">
              <a:buNone/>
            </a:pPr>
            <a:r>
              <a:rPr lang="en-US"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Focus analysis on meaningful words by breaking down text and eliminating common words.</a:t>
            </a:r>
          </a:p>
          <a:p>
            <a:pPr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Steps Taken:</a:t>
            </a:r>
          </a:p>
          <a:p>
            <a:pPr marL="742950" lvl="1" indent="-285750" algn="l">
              <a:buFont typeface="Arial" panose="020B0604020202020204" pitchFamily="34" charset="0"/>
              <a:buChar char="•"/>
            </a:pPr>
            <a:r>
              <a:rPr lang="en-US" sz="1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Tokenization:</a:t>
            </a:r>
          </a:p>
          <a:p>
            <a:pPr marL="1143000" lvl="2" indent="-228600" algn="l">
              <a:buFont typeface="Arial" panose="020B0604020202020204" pitchFamily="34" charset="0"/>
              <a:buChar char="•"/>
            </a:pPr>
            <a:r>
              <a:rPr lang="en-US" sz="18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Text from 'Project Description' is broken into individual words or "tokens".</a:t>
            </a:r>
          </a:p>
          <a:p>
            <a:pPr marL="1143000" lvl="2" indent="-228600" algn="l">
              <a:buFont typeface="Arial" panose="020B0604020202020204" pitchFamily="34" charset="0"/>
              <a:buChar char="•"/>
            </a:pPr>
            <a:r>
              <a:rPr lang="en-US" sz="1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Purpose: </a:t>
            </a:r>
            <a:r>
              <a:rPr lang="en-US" sz="18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Simplifies text analysis by isolating each word.</a:t>
            </a:r>
          </a:p>
          <a:p>
            <a:pPr marL="742950" lvl="1" indent="-285750" algn="l">
              <a:buFont typeface="Arial" panose="020B0604020202020204" pitchFamily="34" charset="0"/>
              <a:buChar char="•"/>
            </a:pPr>
            <a:r>
              <a:rPr lang="en-US" sz="1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Stop Words Removal:</a:t>
            </a:r>
          </a:p>
          <a:p>
            <a:pPr marL="1143000" lvl="2" indent="-228600" algn="l">
              <a:buFont typeface="Arial" panose="020B0604020202020204" pitchFamily="34" charset="0"/>
              <a:buChar char="•"/>
            </a:pPr>
            <a:r>
              <a:rPr lang="en-US" sz="18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Common words such as 'and', 'the', and 'is' are removed from tokens.</a:t>
            </a:r>
          </a:p>
          <a:p>
            <a:pPr marL="1143000" lvl="2" indent="-228600" algn="l">
              <a:buFont typeface="Arial" panose="020B0604020202020204" pitchFamily="34" charset="0"/>
              <a:buChar char="•"/>
            </a:pPr>
            <a:r>
              <a:rPr lang="en-US" sz="1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Purpose: </a:t>
            </a:r>
            <a:r>
              <a:rPr lang="en-US" sz="18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Prevents common words from overshadowing unique information in text data.</a:t>
            </a:r>
          </a:p>
        </p:txBody>
      </p:sp>
    </p:spTree>
    <p:extLst>
      <p:ext uri="{BB962C8B-B14F-4D97-AF65-F5344CB8AC3E}">
        <p14:creationId xmlns:p14="http://schemas.microsoft.com/office/powerpoint/2010/main" val="23012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93" name="Google Shape;9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solidFill>
                  <a:schemeClr val="tx1"/>
                </a:solidFill>
              </a:rPr>
              <a:t>Introduction</a:t>
            </a:r>
            <a:endParaRPr sz="2820">
              <a:solidFill>
                <a:schemeClr val="tx1"/>
              </a:solidFill>
            </a:endParaRPr>
          </a:p>
        </p:txBody>
      </p:sp>
      <p:sp>
        <p:nvSpPr>
          <p:cNvPr id="94" name="Google Shape;94;p14"/>
          <p:cNvSpPr txBox="1">
            <a:spLocks noGrp="1"/>
          </p:cNvSpPr>
          <p:nvPr>
            <p:ph type="body" idx="1"/>
          </p:nvPr>
        </p:nvSpPr>
        <p:spPr>
          <a:xfrm>
            <a:off x="311700" y="1381075"/>
            <a:ext cx="8520600" cy="23598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1200"/>
              </a:spcAft>
              <a:buNone/>
            </a:pPr>
            <a:r>
              <a:rPr lang="en"/>
              <a:t>NASA, the forefront of aerospace innovation, undertakes numerous projects that push the boundaries of science and technology. These projects range from developing advanced propulsion systems to exploring new forms of energy utilization in space. Analyzing the data from NASA's technology projects offers a unique opportunity to glean insights into the direction of aerospace technology and its evolving trends.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648B970-A7D5-3354-0148-30D75E73EA5A}"/>
              </a:ext>
            </a:extLst>
          </p:cNvPr>
          <p:cNvSpPr txBox="1"/>
          <p:nvPr/>
        </p:nvSpPr>
        <p:spPr>
          <a:xfrm>
            <a:off x="4572000" y="339647"/>
            <a:ext cx="4227616" cy="1077218"/>
          </a:xfrm>
          <a:prstGeom prst="rect">
            <a:avLst/>
          </a:prstGeom>
          <a:noFill/>
        </p:spPr>
        <p:txBody>
          <a:bodyPr wrap="square">
            <a:spAutoFit/>
          </a:bodyPr>
          <a:lstStyle/>
          <a:p>
            <a:pPr algn="l">
              <a:buFont typeface="Arial" panose="020B0604020202020204" pitchFamily="34" charset="0"/>
              <a:buChar char="•"/>
            </a:pPr>
            <a:r>
              <a:rPr lang="en-US" sz="16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Examples of Process:</a:t>
            </a:r>
          </a:p>
          <a:p>
            <a:pPr marL="457200" lvl="1" algn="l"/>
            <a:r>
              <a:rPr lang="en-US" sz="16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Before:</a:t>
            </a:r>
          </a:p>
          <a:p>
            <a:pPr marL="1143000" lvl="2" indent="-228600" algn="l">
              <a:buFont typeface="Arial" panose="020B0604020202020204" pitchFamily="34" charset="0"/>
              <a:buChar char="•"/>
            </a:pPr>
            <a:r>
              <a:rPr lang="en-US" sz="16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"NASA is developing new technology for Mars."</a:t>
            </a:r>
          </a:p>
        </p:txBody>
      </p:sp>
      <p:pic>
        <p:nvPicPr>
          <p:cNvPr id="3" name="Picture 2">
            <a:extLst>
              <a:ext uri="{FF2B5EF4-FFF2-40B4-BE49-F238E27FC236}">
                <a16:creationId xmlns:a16="http://schemas.microsoft.com/office/drawing/2014/main" id="{17D7A79C-B51E-B7C2-352A-AE7EEAD82357}"/>
              </a:ext>
            </a:extLst>
          </p:cNvPr>
          <p:cNvPicPr>
            <a:picLocks noChangeAspect="1"/>
          </p:cNvPicPr>
          <p:nvPr/>
        </p:nvPicPr>
        <p:blipFill>
          <a:blip r:embed="rId2"/>
          <a:stretch>
            <a:fillRect/>
          </a:stretch>
        </p:blipFill>
        <p:spPr>
          <a:xfrm>
            <a:off x="201881" y="41327"/>
            <a:ext cx="3846207" cy="3222179"/>
          </a:xfrm>
          <a:prstGeom prst="rect">
            <a:avLst/>
          </a:prstGeom>
        </p:spPr>
      </p:pic>
      <p:pic>
        <p:nvPicPr>
          <p:cNvPr id="7" name="Picture 6">
            <a:extLst>
              <a:ext uri="{FF2B5EF4-FFF2-40B4-BE49-F238E27FC236}">
                <a16:creationId xmlns:a16="http://schemas.microsoft.com/office/drawing/2014/main" id="{89F86553-0C79-A6BE-BD27-824CCC05013E}"/>
              </a:ext>
            </a:extLst>
          </p:cNvPr>
          <p:cNvPicPr>
            <a:picLocks noChangeAspect="1"/>
          </p:cNvPicPr>
          <p:nvPr/>
        </p:nvPicPr>
        <p:blipFill>
          <a:blip r:embed="rId3"/>
          <a:stretch>
            <a:fillRect/>
          </a:stretch>
        </p:blipFill>
        <p:spPr>
          <a:xfrm>
            <a:off x="4253692" y="1641577"/>
            <a:ext cx="4864232" cy="3162276"/>
          </a:xfrm>
          <a:prstGeom prst="rect">
            <a:avLst/>
          </a:prstGeom>
        </p:spPr>
      </p:pic>
      <p:sp>
        <p:nvSpPr>
          <p:cNvPr id="11" name="TextBox 10">
            <a:extLst>
              <a:ext uri="{FF2B5EF4-FFF2-40B4-BE49-F238E27FC236}">
                <a16:creationId xmlns:a16="http://schemas.microsoft.com/office/drawing/2014/main" id="{1F891BC3-D2AF-C6D0-0EEB-8C6CCDD21AD8}"/>
              </a:ext>
            </a:extLst>
          </p:cNvPr>
          <p:cNvSpPr txBox="1"/>
          <p:nvPr/>
        </p:nvSpPr>
        <p:spPr>
          <a:xfrm>
            <a:off x="-523912" y="3358508"/>
            <a:ext cx="4572000" cy="1569660"/>
          </a:xfrm>
          <a:prstGeom prst="rect">
            <a:avLst/>
          </a:prstGeom>
          <a:noFill/>
        </p:spPr>
        <p:txBody>
          <a:bodyPr wrap="square">
            <a:spAutoFit/>
          </a:bodyPr>
          <a:lstStyle/>
          <a:p>
            <a:pPr marL="742950" lvl="1" indent="-285750" algn="l">
              <a:buFont typeface="Arial" panose="020B0604020202020204" pitchFamily="34" charset="0"/>
              <a:buChar char="•"/>
            </a:pPr>
            <a:r>
              <a:rPr lang="en-US" sz="16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After Tokenization:</a:t>
            </a:r>
          </a:p>
          <a:p>
            <a:pPr marL="1143000" lvl="2" indent="-228600" algn="l">
              <a:buFont typeface="Arial" panose="020B0604020202020204" pitchFamily="34" charset="0"/>
              <a:buChar char="•"/>
            </a:pPr>
            <a:r>
              <a:rPr lang="en-US" sz="16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['NASA', 'is', 'developing', 'new', 'technology', 'for', 'Mars']</a:t>
            </a:r>
          </a:p>
          <a:p>
            <a:pPr marL="742950" lvl="1" indent="-285750" algn="l">
              <a:buFont typeface="Arial" panose="020B0604020202020204" pitchFamily="34" charset="0"/>
              <a:buChar char="•"/>
            </a:pPr>
            <a:r>
              <a:rPr lang="en-US" sz="16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After Stop Words Removal:</a:t>
            </a:r>
          </a:p>
          <a:p>
            <a:pPr marL="1143000" lvl="2" indent="-228600" algn="l">
              <a:buFont typeface="Arial" panose="020B0604020202020204" pitchFamily="34" charset="0"/>
              <a:buChar char="•"/>
            </a:pPr>
            <a:r>
              <a:rPr lang="en-US" sz="160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['NASA', 'developing', 'new', 'technology', 'Mars']</a:t>
            </a:r>
          </a:p>
        </p:txBody>
      </p:sp>
    </p:spTree>
    <p:extLst>
      <p:ext uri="{BB962C8B-B14F-4D97-AF65-F5344CB8AC3E}">
        <p14:creationId xmlns:p14="http://schemas.microsoft.com/office/powerpoint/2010/main" val="130953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91" name="Google Shape;191;p28"/>
          <p:cNvSpPr txBox="1">
            <a:spLocks noGrp="1"/>
          </p:cNvSpPr>
          <p:nvPr>
            <p:ph type="title"/>
          </p:nvPr>
        </p:nvSpPr>
        <p:spPr>
          <a:xfrm>
            <a:off x="940" y="259675"/>
            <a:ext cx="9042500" cy="607800"/>
          </a:xfrm>
          <a:prstGeom prst="rect">
            <a:avLst/>
          </a:prstGeom>
        </p:spPr>
        <p:txBody>
          <a:bodyPr spcFirstLastPara="1" wrap="square" lIns="91425" tIns="91425" rIns="91425" bIns="91425" anchor="t" anchorCtr="0">
            <a:noAutofit/>
          </a:bodyPr>
          <a:lstStyle/>
          <a:p>
            <a:pPr marL="114300" marR="0" lvl="0" algn="ctr" defTabSz="914400" rtl="0" eaLnBrk="1" fontAlgn="auto" latinLnBrk="0" hangingPunct="1">
              <a:lnSpc>
                <a:spcPct val="115000"/>
              </a:lnSpc>
              <a:spcBef>
                <a:spcPts val="0"/>
              </a:spcBef>
              <a:spcAft>
                <a:spcPts val="0"/>
              </a:spcAft>
              <a:buClr>
                <a:srgbClr val="434343"/>
              </a:buClr>
              <a:buSzPts val="1800"/>
              <a:tabLst/>
              <a:defRPr/>
            </a:pPr>
            <a:r>
              <a:rPr kumimoji="0" lang="en-US" sz="2700" b="1" i="0" u="none" strike="noStrike" kern="0" cap="none" spc="0" normalizeH="0" baseline="0" noProof="0">
                <a:ln>
                  <a:noFill/>
                </a:ln>
                <a:solidFill>
                  <a:schemeClr val="tx1"/>
                </a:solidFill>
                <a:effectLst/>
                <a:highlight>
                  <a:srgbClr val="FFFFFF"/>
                </a:highlight>
                <a:uLnTx/>
                <a:uFillTx/>
                <a:sym typeface="Roboto"/>
              </a:rPr>
              <a:t>Feature Engineering - TF-IDF and Additional Features</a:t>
            </a:r>
            <a:endParaRPr lang="en-US" b="1">
              <a:solidFill>
                <a:schemeClr val="tx1"/>
              </a:solidFill>
            </a:endParaRPr>
          </a:p>
        </p:txBody>
      </p:sp>
      <p:sp>
        <p:nvSpPr>
          <p:cNvPr id="192" name="Google Shape;192;p28"/>
          <p:cNvSpPr txBox="1">
            <a:spLocks noGrp="1"/>
          </p:cNvSpPr>
          <p:nvPr>
            <p:ph type="body" idx="1"/>
          </p:nvPr>
        </p:nvSpPr>
        <p:spPr>
          <a:xfrm>
            <a:off x="214210" y="860868"/>
            <a:ext cx="8514154" cy="4001985"/>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Objective of Feature Engineering</a:t>
            </a: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a:p>
            <a:pPr marL="742950" lvl="1" indent="-285750" algn="l">
              <a:buFont typeface="Arial" panose="020B0604020202020204" pitchFamily="34" charset="0"/>
              <a:buChar char="•"/>
            </a:pP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Enhance data with features that provide more depth and context for analysis.</a:t>
            </a:r>
          </a:p>
          <a:p>
            <a:pPr algn="l">
              <a:buFont typeface="Arial" panose="020B0604020202020204" pitchFamily="34" charset="0"/>
              <a:buChar char="•"/>
            </a:pPr>
            <a:r>
              <a:rPr lang="en-US" sz="16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Steps Taken</a:t>
            </a: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a:p>
            <a:pPr marL="742950" lvl="1" indent="-285750" algn="l">
              <a:buFont typeface="Arial" panose="020B0604020202020204" pitchFamily="34" charset="0"/>
              <a:buChar char="•"/>
            </a:pPr>
            <a:r>
              <a:rPr lang="en-US" sz="16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TF-IDF Vectorization</a:t>
            </a: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a:p>
            <a:pPr marL="1143000" lvl="2" indent="-228600" algn="l">
              <a:buFont typeface="Arial" panose="020B0604020202020204" pitchFamily="34" charset="0"/>
              <a:buChar char="•"/>
            </a:pP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Apply TF-IDF to transform the tokenized text into a weighted numerical format.</a:t>
            </a:r>
          </a:p>
          <a:p>
            <a:pPr marL="1143000" lvl="2" indent="-228600" algn="l">
              <a:buFont typeface="Arial" panose="020B0604020202020204" pitchFamily="34" charset="0"/>
              <a:buChar char="•"/>
            </a:pPr>
            <a:r>
              <a:rPr lang="en-US" sz="16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Purpose</a:t>
            </a: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Emphasizes words that are important to the document but not common across all documents.</a:t>
            </a:r>
          </a:p>
          <a:p>
            <a:pPr marL="742950" lvl="1" indent="-285750" algn="l">
              <a:buFont typeface="Arial" panose="020B0604020202020204" pitchFamily="34" charset="0"/>
              <a:buChar char="•"/>
            </a:pPr>
            <a:r>
              <a:rPr lang="en-US" sz="16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Adding Features</a:t>
            </a: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a:p>
            <a:pPr marL="1143000" lvl="2" indent="-228600" algn="l">
              <a:buFont typeface="Arial" panose="020B0604020202020204" pitchFamily="34" charset="0"/>
              <a:buChar char="•"/>
            </a:pP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Additional features such as text length and sentiment are included.</a:t>
            </a:r>
          </a:p>
          <a:p>
            <a:pPr marL="1143000" lvl="2" indent="-228600" algn="l">
              <a:buFont typeface="Arial" panose="020B0604020202020204" pitchFamily="34" charset="0"/>
              <a:buChar char="•"/>
            </a:pPr>
            <a:r>
              <a:rPr lang="en-US" sz="16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Normalization</a:t>
            </a: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These features are standardized to match the scale of other numerical data.</a:t>
            </a:r>
          </a:p>
          <a:p>
            <a:pPr algn="l">
              <a:buFont typeface="Arial" panose="020B0604020202020204" pitchFamily="34" charset="0"/>
              <a:buChar char="•"/>
            </a:pPr>
            <a:r>
              <a:rPr lang="en-US" sz="16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Impact</a:t>
            </a: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a:p>
            <a:pPr marL="742950" lvl="1" indent="-285750" algn="l">
              <a:buFont typeface="Arial" panose="020B0604020202020204" pitchFamily="34" charset="0"/>
              <a:buChar char="•"/>
            </a:pPr>
            <a:r>
              <a:rPr lang="en-US" sz="16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These steps enhance model accuracy and provide deeper insights into the textual data.</a:t>
            </a:r>
          </a:p>
        </p:txBody>
      </p:sp>
    </p:spTree>
    <p:extLst>
      <p:ext uri="{BB962C8B-B14F-4D97-AF65-F5344CB8AC3E}">
        <p14:creationId xmlns:p14="http://schemas.microsoft.com/office/powerpoint/2010/main" val="2793180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91" name="Google Shape;191;p28"/>
          <p:cNvSpPr txBox="1">
            <a:spLocks noGrp="1"/>
          </p:cNvSpPr>
          <p:nvPr>
            <p:ph type="title"/>
          </p:nvPr>
        </p:nvSpPr>
        <p:spPr>
          <a:xfrm>
            <a:off x="1439116" y="274040"/>
            <a:ext cx="6056197" cy="607800"/>
          </a:xfrm>
          <a:prstGeom prst="rect">
            <a:avLst/>
          </a:prstGeom>
        </p:spPr>
        <p:txBody>
          <a:bodyPr spcFirstLastPara="1" wrap="square" lIns="91425" tIns="91425" rIns="91425" bIns="91425" anchor="t" anchorCtr="0">
            <a:noAutofit/>
          </a:bodyPr>
          <a:lstStyle/>
          <a:p>
            <a:pPr marL="114300" marR="0" lvl="0" algn="ctr" defTabSz="914400" rtl="0" eaLnBrk="1" fontAlgn="auto" latinLnBrk="0" hangingPunct="1">
              <a:lnSpc>
                <a:spcPct val="115000"/>
              </a:lnSpc>
              <a:spcBef>
                <a:spcPts val="0"/>
              </a:spcBef>
              <a:spcAft>
                <a:spcPts val="0"/>
              </a:spcAft>
              <a:buClr>
                <a:srgbClr val="434343"/>
              </a:buClr>
              <a:buSzPts val="1800"/>
              <a:tabLst/>
              <a:defRPr/>
            </a:pPr>
            <a:r>
              <a:rPr kumimoji="0" lang="en-US" sz="2700" b="1" i="0" u="none" strike="noStrike" kern="0" cap="none" spc="0" normalizeH="0" baseline="0" noProof="0">
                <a:ln>
                  <a:noFill/>
                </a:ln>
                <a:solidFill>
                  <a:schemeClr val="tx1"/>
                </a:solidFill>
                <a:effectLst/>
                <a:highlight>
                  <a:srgbClr val="FFFFFF"/>
                </a:highlight>
                <a:uLnTx/>
                <a:uFillTx/>
                <a:sym typeface="Roboto"/>
              </a:rPr>
              <a:t>Encoding and Final Data Preparation</a:t>
            </a:r>
            <a:endParaRPr lang="en-US"/>
          </a:p>
        </p:txBody>
      </p:sp>
      <p:sp>
        <p:nvSpPr>
          <p:cNvPr id="192" name="Google Shape;192;p28"/>
          <p:cNvSpPr txBox="1">
            <a:spLocks noGrp="1"/>
          </p:cNvSpPr>
          <p:nvPr>
            <p:ph type="body" idx="1"/>
          </p:nvPr>
        </p:nvSpPr>
        <p:spPr>
          <a:xfrm>
            <a:off x="214210" y="1018161"/>
            <a:ext cx="8514154" cy="3498646"/>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Objective of Encoding and Data Concatenation</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a:p>
            <a:pPr marL="742950" lvl="1" indent="-285750" algn="l">
              <a:buFont typeface="Arial" panose="020B0604020202020204" pitchFamily="34" charset="0"/>
              <a:buChar char="•"/>
            </a:pPr>
            <a:r>
              <a:rPr lang="en-US" sz="18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Prepare a comprehensive dataset by encoding categorical data and merging all features.</a:t>
            </a:r>
          </a:p>
          <a:p>
            <a:pPr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Steps Taken</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a:p>
            <a:pPr marL="742950" lvl="1" indent="-285750" algn="l">
              <a:buFont typeface="Arial" panose="020B0604020202020204" pitchFamily="34" charset="0"/>
              <a:buChar char="•"/>
            </a:pPr>
            <a:r>
              <a:rPr lang="en-US" sz="1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Categorical Encoding</a:t>
            </a:r>
            <a:r>
              <a:rPr lang="en-US" sz="18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a:p>
            <a:pPr marL="1143000" lvl="2" indent="-228600" algn="l">
              <a:buFont typeface="Arial" panose="020B0604020202020204" pitchFamily="34" charset="0"/>
              <a:buChar char="•"/>
            </a:pPr>
            <a:r>
              <a:rPr lang="en-US" sz="18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Transform 'Responsible NASA Program' and 'Primary Taxonomy' into a numerical format using one-hot encoding.</a:t>
            </a:r>
          </a:p>
          <a:p>
            <a:pPr marL="742950" lvl="1" indent="-285750" algn="l">
              <a:buFont typeface="Arial" panose="020B0604020202020204" pitchFamily="34" charset="0"/>
              <a:buChar char="•"/>
            </a:pPr>
            <a:r>
              <a:rPr lang="en-US" sz="1800"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 Concatenation</a:t>
            </a:r>
            <a:r>
              <a:rPr lang="en-US" sz="18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p>
          <a:p>
            <a:pPr marL="1143000" lvl="2" indent="-228600" algn="l">
              <a:buFont typeface="Arial" panose="020B0604020202020204" pitchFamily="34" charset="0"/>
              <a:buChar char="•"/>
            </a:pPr>
            <a:r>
              <a:rPr lang="en-US" sz="1800"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Merge TF-IDF features with encoded categorical data to create a unified dataset.</a:t>
            </a:r>
          </a:p>
        </p:txBody>
      </p:sp>
    </p:spTree>
    <p:extLst>
      <p:ext uri="{BB962C8B-B14F-4D97-AF65-F5344CB8AC3E}">
        <p14:creationId xmlns:p14="http://schemas.microsoft.com/office/powerpoint/2010/main" val="2790851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90;p28">
            <a:extLst>
              <a:ext uri="{FF2B5EF4-FFF2-40B4-BE49-F238E27FC236}">
                <a16:creationId xmlns:a16="http://schemas.microsoft.com/office/drawing/2014/main" id="{9F67141C-9C76-81D5-C82B-61D2C67A76F0}"/>
              </a:ext>
            </a:extLst>
          </p:cNvPr>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pic>
        <p:nvPicPr>
          <p:cNvPr id="4" name="Picture 3">
            <a:extLst>
              <a:ext uri="{FF2B5EF4-FFF2-40B4-BE49-F238E27FC236}">
                <a16:creationId xmlns:a16="http://schemas.microsoft.com/office/drawing/2014/main" id="{C5CDE70B-36B6-7A88-01BB-A2ED71CF3405}"/>
              </a:ext>
            </a:extLst>
          </p:cNvPr>
          <p:cNvPicPr>
            <a:picLocks noChangeAspect="1"/>
          </p:cNvPicPr>
          <p:nvPr/>
        </p:nvPicPr>
        <p:blipFill>
          <a:blip r:embed="rId2"/>
          <a:stretch>
            <a:fillRect/>
          </a:stretch>
        </p:blipFill>
        <p:spPr>
          <a:xfrm>
            <a:off x="191841" y="99647"/>
            <a:ext cx="4256197" cy="2831812"/>
          </a:xfrm>
          <a:prstGeom prst="rect">
            <a:avLst/>
          </a:prstGeom>
        </p:spPr>
      </p:pic>
      <p:pic>
        <p:nvPicPr>
          <p:cNvPr id="6" name="Picture 5">
            <a:extLst>
              <a:ext uri="{FF2B5EF4-FFF2-40B4-BE49-F238E27FC236}">
                <a16:creationId xmlns:a16="http://schemas.microsoft.com/office/drawing/2014/main" id="{2451F002-2317-7C83-88C3-072DB7B2DBA4}"/>
              </a:ext>
            </a:extLst>
          </p:cNvPr>
          <p:cNvPicPr>
            <a:picLocks noChangeAspect="1"/>
          </p:cNvPicPr>
          <p:nvPr/>
        </p:nvPicPr>
        <p:blipFill>
          <a:blip r:embed="rId3"/>
          <a:stretch>
            <a:fillRect/>
          </a:stretch>
        </p:blipFill>
        <p:spPr>
          <a:xfrm>
            <a:off x="4572000" y="1084729"/>
            <a:ext cx="4076155" cy="3693459"/>
          </a:xfrm>
          <a:prstGeom prst="rect">
            <a:avLst/>
          </a:prstGeom>
        </p:spPr>
      </p:pic>
      <p:sp>
        <p:nvSpPr>
          <p:cNvPr id="10" name="TextBox 9">
            <a:extLst>
              <a:ext uri="{FF2B5EF4-FFF2-40B4-BE49-F238E27FC236}">
                <a16:creationId xmlns:a16="http://schemas.microsoft.com/office/drawing/2014/main" id="{1E28364F-D2FE-1794-492F-F46CC17FA9F3}"/>
              </a:ext>
            </a:extLst>
          </p:cNvPr>
          <p:cNvSpPr txBox="1"/>
          <p:nvPr/>
        </p:nvSpPr>
        <p:spPr>
          <a:xfrm>
            <a:off x="4572000" y="99647"/>
            <a:ext cx="4572000" cy="954107"/>
          </a:xfrm>
          <a:prstGeom prst="rect">
            <a:avLst/>
          </a:prstGeom>
          <a:noFill/>
        </p:spPr>
        <p:txBody>
          <a:bodyPr wrap="square">
            <a:spAutoFit/>
          </a:bodyPr>
          <a:lstStyle/>
          <a:p>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Below code snippet calculates and displays the twenty most frequent words in our dataset, providing insights into the common themes across NASA's project descriptions. </a:t>
            </a:r>
            <a:endParaRPr lang="en-US">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DB8B7F0C-3010-A977-E2F1-8E67DB6B8A11}"/>
              </a:ext>
            </a:extLst>
          </p:cNvPr>
          <p:cNvSpPr txBox="1"/>
          <p:nvPr/>
        </p:nvSpPr>
        <p:spPr>
          <a:xfrm>
            <a:off x="31698" y="3252264"/>
            <a:ext cx="4576482" cy="954107"/>
          </a:xfrm>
          <a:prstGeom prst="rect">
            <a:avLst/>
          </a:prstGeom>
          <a:noFill/>
        </p:spPr>
        <p:txBody>
          <a:bodyPr wrap="square">
            <a:spAutoFit/>
          </a:bodyPr>
          <a:lstStyle/>
          <a:p>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Here, we finalize the feature set by concatenating TF-IDF vectors with encoded categorical data and ensure the integrity of our dataset by checking for and confirming the absence of any missing values.</a:t>
            </a: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43832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umber of colored bars&#10;&#10;Description automatically generated with medium confidence">
            <a:extLst>
              <a:ext uri="{FF2B5EF4-FFF2-40B4-BE49-F238E27FC236}">
                <a16:creationId xmlns:a16="http://schemas.microsoft.com/office/drawing/2014/main" id="{916046C0-BC2B-6EA1-F5E4-A77B83BB6870}"/>
              </a:ext>
            </a:extLst>
          </p:cNvPr>
          <p:cNvPicPr>
            <a:picLocks noChangeAspect="1"/>
          </p:cNvPicPr>
          <p:nvPr/>
        </p:nvPicPr>
        <p:blipFill>
          <a:blip r:embed="rId2"/>
          <a:stretch>
            <a:fillRect/>
          </a:stretch>
        </p:blipFill>
        <p:spPr>
          <a:xfrm>
            <a:off x="178952" y="239371"/>
            <a:ext cx="6446857" cy="4194628"/>
          </a:xfrm>
          <a:prstGeom prst="rect">
            <a:avLst/>
          </a:prstGeom>
        </p:spPr>
      </p:pic>
    </p:spTree>
    <p:extLst>
      <p:ext uri="{BB962C8B-B14F-4D97-AF65-F5344CB8AC3E}">
        <p14:creationId xmlns:p14="http://schemas.microsoft.com/office/powerpoint/2010/main" val="107605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0;p28">
            <a:extLst>
              <a:ext uri="{FF2B5EF4-FFF2-40B4-BE49-F238E27FC236}">
                <a16:creationId xmlns:a16="http://schemas.microsoft.com/office/drawing/2014/main" id="{5614AC67-0FAD-D6C6-53BF-9F2410B74F3B}"/>
              </a:ext>
            </a:extLst>
          </p:cNvPr>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 name="Title 1">
            <a:extLst>
              <a:ext uri="{FF2B5EF4-FFF2-40B4-BE49-F238E27FC236}">
                <a16:creationId xmlns:a16="http://schemas.microsoft.com/office/drawing/2014/main" id="{75F0EC76-F0B9-268C-6079-68AB4382C838}"/>
              </a:ext>
            </a:extLst>
          </p:cNvPr>
          <p:cNvSpPr>
            <a:spLocks noGrp="1"/>
          </p:cNvSpPr>
          <p:nvPr>
            <p:ph type="title"/>
          </p:nvPr>
        </p:nvSpPr>
        <p:spPr>
          <a:xfrm>
            <a:off x="1939995" y="316354"/>
            <a:ext cx="4273139" cy="513365"/>
          </a:xfrm>
        </p:spPr>
        <p:txBody>
          <a:bodyPr>
            <a:normAutofit fontScale="90000"/>
          </a:bodyPr>
          <a:lstStyle/>
          <a:p>
            <a:r>
              <a:rPr lang="en-US" b="1" i="0" dirty="0">
                <a:solidFill>
                  <a:schemeClr val="tx1"/>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Topic Modeling with LDA</a:t>
            </a:r>
            <a:br>
              <a:rPr lang="en-US" b="1" i="0" dirty="0">
                <a:solidFill>
                  <a:schemeClr val="tx1"/>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3" name="Text Placeholder 2">
            <a:extLst>
              <a:ext uri="{FF2B5EF4-FFF2-40B4-BE49-F238E27FC236}">
                <a16:creationId xmlns:a16="http://schemas.microsoft.com/office/drawing/2014/main" id="{063FA2FD-7F4F-8E1A-239B-345BC5614880}"/>
              </a:ext>
            </a:extLst>
          </p:cNvPr>
          <p:cNvSpPr>
            <a:spLocks noGrp="1"/>
          </p:cNvSpPr>
          <p:nvPr>
            <p:ph type="body" idx="1"/>
          </p:nvPr>
        </p:nvSpPr>
        <p:spPr>
          <a:xfrm>
            <a:off x="186195" y="1156566"/>
            <a:ext cx="4955510" cy="3339000"/>
          </a:xfrm>
        </p:spPr>
        <p:txBody>
          <a:bodyPr>
            <a:normAutofit fontScale="92500" lnSpcReduction="10000"/>
          </a:bodyPr>
          <a:lstStyle/>
          <a:p>
            <a:pPr algn="l"/>
            <a:r>
              <a:rPr lang="en-US"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Uncovering Themes in NASA's Technology Projects</a:t>
            </a:r>
          </a:p>
          <a:p>
            <a:pPr algn="l">
              <a:buFont typeface="Arial" panose="020B0604020202020204" pitchFamily="34" charset="0"/>
              <a:buChar char="•"/>
            </a:pPr>
            <a:r>
              <a:rPr lang="en-US"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Introduction to Topic Modeling</a:t>
            </a:r>
            <a:endParaRPr lang="en-US"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Purpose</a:t>
            </a:r>
            <a:r>
              <a:rPr lang="en-US"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To discover hidden thematic structures within the NASA project descriptions.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Method Used</a:t>
            </a:r>
            <a:r>
              <a:rPr lang="en-US"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Latent Dirichlet Allocation (LDA).</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Objective</a:t>
            </a:r>
            <a:r>
              <a:rPr lang="en-US"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Identify common topics that occur in our dataset to understand focus areas in NASA’s research and development.</a:t>
            </a:r>
          </a:p>
          <a:p>
            <a:pPr algn="l">
              <a:buFont typeface="Arial" panose="020B0604020202020204" pitchFamily="34" charset="0"/>
              <a:buChar char="•"/>
            </a:pPr>
            <a:r>
              <a:rPr lang="en-US" b="1"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LDA Model Overview</a:t>
            </a:r>
            <a:endParaRPr lang="en-US"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Initialized with 10 topics to extract.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Fitted on TF-IDF transformed text data from project descriptions.</a:t>
            </a:r>
          </a:p>
        </p:txBody>
      </p:sp>
      <p:pic>
        <p:nvPicPr>
          <p:cNvPr id="4" name="Picture 3" descr="A graph showing a number of green bars&#10;&#10;Description automatically generated">
            <a:extLst>
              <a:ext uri="{FF2B5EF4-FFF2-40B4-BE49-F238E27FC236}">
                <a16:creationId xmlns:a16="http://schemas.microsoft.com/office/drawing/2014/main" id="{A0B3B300-3652-C4F0-8160-6CC92F3A929C}"/>
              </a:ext>
            </a:extLst>
          </p:cNvPr>
          <p:cNvPicPr>
            <a:picLocks noChangeAspect="1"/>
          </p:cNvPicPr>
          <p:nvPr/>
        </p:nvPicPr>
        <p:blipFill>
          <a:blip r:embed="rId2"/>
          <a:stretch>
            <a:fillRect/>
          </a:stretch>
        </p:blipFill>
        <p:spPr>
          <a:xfrm>
            <a:off x="5255233" y="1868004"/>
            <a:ext cx="3466369" cy="1803960"/>
          </a:xfrm>
          <a:prstGeom prst="rect">
            <a:avLst/>
          </a:prstGeom>
        </p:spPr>
      </p:pic>
    </p:spTree>
    <p:extLst>
      <p:ext uri="{BB962C8B-B14F-4D97-AF65-F5344CB8AC3E}">
        <p14:creationId xmlns:p14="http://schemas.microsoft.com/office/powerpoint/2010/main" val="368595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0;p28">
            <a:extLst>
              <a:ext uri="{FF2B5EF4-FFF2-40B4-BE49-F238E27FC236}">
                <a16:creationId xmlns:a16="http://schemas.microsoft.com/office/drawing/2014/main" id="{E4FB21DA-5268-5C1F-0632-15B458BFEDD4}"/>
              </a:ext>
            </a:extLst>
          </p:cNvPr>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3" name="Text Placeholder 2">
            <a:extLst>
              <a:ext uri="{FF2B5EF4-FFF2-40B4-BE49-F238E27FC236}">
                <a16:creationId xmlns:a16="http://schemas.microsoft.com/office/drawing/2014/main" id="{063FA2FD-7F4F-8E1A-239B-345BC5614880}"/>
              </a:ext>
            </a:extLst>
          </p:cNvPr>
          <p:cNvSpPr>
            <a:spLocks noGrp="1"/>
          </p:cNvSpPr>
          <p:nvPr>
            <p:ph type="body" idx="1"/>
          </p:nvPr>
        </p:nvSpPr>
        <p:spPr>
          <a:xfrm>
            <a:off x="0" y="367672"/>
            <a:ext cx="3520218" cy="4327592"/>
          </a:xfrm>
        </p:spPr>
        <p:txBody>
          <a:bodyPr>
            <a:normAutofit/>
          </a:bodyPr>
          <a:lstStyle/>
          <a:p>
            <a:pPr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Key Topics and Their Significance</a:t>
            </a:r>
            <a:endPar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marL="742950" lvl="1" indent="-285750"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Topic 0</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'laser, optical, instrument' - Focus on precision instruments.</a:t>
            </a:r>
          </a:p>
          <a:p>
            <a:pPr marL="742950" lvl="1" indent="-285750"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Topic 4</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'data, system, software' - Emphasis on software and data systems.</a:t>
            </a:r>
          </a:p>
          <a:p>
            <a:pPr marL="742950" lvl="1" indent="-285750"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Topic 9</a:t>
            </a: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 'lunar, dust, regolith' - Related to lunar exploration and surface studies.</a:t>
            </a:r>
          </a:p>
          <a:p>
            <a:pPr algn="l">
              <a:buFont typeface="Arial" panose="020B0604020202020204" pitchFamily="34" charset="0"/>
              <a:buChar char="•"/>
            </a:pPr>
            <a:r>
              <a:rPr lang="en-US" b="1"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Utility of Topic Modeling</a:t>
            </a:r>
            <a:endPar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marL="742950" lvl="1" indent="-285750" algn="l">
              <a:buFont typeface="Arial" panose="020B0604020202020204" pitchFamily="34" charset="0"/>
              <a:buChar char="•"/>
            </a:pP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Simplifies understanding of complex datasets.</a:t>
            </a:r>
          </a:p>
          <a:p>
            <a:pPr marL="742950" lvl="1" indent="-285750" algn="l">
              <a:buFont typeface="Arial" panose="020B0604020202020204" pitchFamily="34" charset="0"/>
              <a:buChar char="•"/>
            </a:pPr>
            <a:r>
              <a:rPr lang="en-US" b="0" i="0">
                <a:solidFill>
                  <a:srgbClr val="0D0D0D"/>
                </a:solidFill>
                <a:effectLst/>
                <a:highlight>
                  <a:srgbClr val="FFFFFF"/>
                </a:highlight>
                <a:latin typeface="Roboto" panose="02000000000000000000" pitchFamily="2" charset="0"/>
                <a:ea typeface="Roboto" panose="02000000000000000000" pitchFamily="2" charset="0"/>
                <a:cs typeface="Roboto" panose="02000000000000000000" pitchFamily="2" charset="0"/>
              </a:rPr>
              <a:t>Highlights focus areas in NASA’s R&amp;D efforts.</a:t>
            </a:r>
          </a:p>
        </p:txBody>
      </p:sp>
      <p:pic>
        <p:nvPicPr>
          <p:cNvPr id="7" name="Picture 6" descr="A screen shot of a computer program&#10;&#10;Description automatically generated">
            <a:extLst>
              <a:ext uri="{FF2B5EF4-FFF2-40B4-BE49-F238E27FC236}">
                <a16:creationId xmlns:a16="http://schemas.microsoft.com/office/drawing/2014/main" id="{CF701C3C-5E08-471D-AF3C-6CC381173964}"/>
              </a:ext>
            </a:extLst>
          </p:cNvPr>
          <p:cNvPicPr>
            <a:picLocks noChangeAspect="1"/>
          </p:cNvPicPr>
          <p:nvPr/>
        </p:nvPicPr>
        <p:blipFill>
          <a:blip r:embed="rId2"/>
          <a:stretch>
            <a:fillRect/>
          </a:stretch>
        </p:blipFill>
        <p:spPr>
          <a:xfrm>
            <a:off x="3520218" y="448236"/>
            <a:ext cx="5623782" cy="4010001"/>
          </a:xfrm>
          <a:prstGeom prst="rect">
            <a:avLst/>
          </a:prstGeom>
        </p:spPr>
      </p:pic>
    </p:spTree>
    <p:extLst>
      <p:ext uri="{BB962C8B-B14F-4D97-AF65-F5344CB8AC3E}">
        <p14:creationId xmlns:p14="http://schemas.microsoft.com/office/powerpoint/2010/main" val="2869011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7E590643-E578-9322-B7F4-EC1949EDD430}"/>
              </a:ext>
            </a:extLst>
          </p:cNvPr>
          <p:cNvPicPr>
            <a:picLocks noChangeAspect="1"/>
          </p:cNvPicPr>
          <p:nvPr/>
        </p:nvPicPr>
        <p:blipFill>
          <a:blip r:embed="rId2"/>
          <a:stretch>
            <a:fillRect/>
          </a:stretch>
        </p:blipFill>
        <p:spPr>
          <a:xfrm>
            <a:off x="338270" y="234584"/>
            <a:ext cx="3459816" cy="2776712"/>
          </a:xfrm>
          <a:prstGeom prst="rect">
            <a:avLst/>
          </a:prstGeom>
        </p:spPr>
      </p:pic>
      <p:pic>
        <p:nvPicPr>
          <p:cNvPr id="7" name="Picture 6" descr="A screenshot of a graph&#10;&#10;Description automatically generated">
            <a:extLst>
              <a:ext uri="{FF2B5EF4-FFF2-40B4-BE49-F238E27FC236}">
                <a16:creationId xmlns:a16="http://schemas.microsoft.com/office/drawing/2014/main" id="{FD4BC581-2399-53A3-06D1-C4598F661CD0}"/>
              </a:ext>
            </a:extLst>
          </p:cNvPr>
          <p:cNvPicPr>
            <a:picLocks noChangeAspect="1"/>
          </p:cNvPicPr>
          <p:nvPr/>
        </p:nvPicPr>
        <p:blipFill>
          <a:blip r:embed="rId3"/>
          <a:stretch>
            <a:fillRect/>
          </a:stretch>
        </p:blipFill>
        <p:spPr>
          <a:xfrm>
            <a:off x="4211805" y="1925429"/>
            <a:ext cx="4223655" cy="2845946"/>
          </a:xfrm>
          <a:prstGeom prst="rect">
            <a:avLst/>
          </a:prstGeom>
        </p:spPr>
      </p:pic>
    </p:spTree>
    <p:extLst>
      <p:ext uri="{BB962C8B-B14F-4D97-AF65-F5344CB8AC3E}">
        <p14:creationId xmlns:p14="http://schemas.microsoft.com/office/powerpoint/2010/main" val="1489682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26" name="Google Shape;226;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700" b="1"/>
              <a:t>Model Training, Testing and Evaluation</a:t>
            </a:r>
            <a:endParaRPr lang="en-US" sz="2700" b="1"/>
          </a:p>
        </p:txBody>
      </p:sp>
      <p:sp>
        <p:nvSpPr>
          <p:cNvPr id="227" name="Google Shape;227;p33"/>
          <p:cNvSpPr txBox="1">
            <a:spLocks noGrp="1"/>
          </p:cNvSpPr>
          <p:nvPr>
            <p:ph type="body" idx="1"/>
          </p:nvPr>
        </p:nvSpPr>
        <p:spPr>
          <a:xfrm>
            <a:off x="311700" y="1229875"/>
            <a:ext cx="8520600" cy="357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Once our features are prepared, we proceed to the crucial steps of training and testing:</a:t>
            </a:r>
            <a:endParaRPr lang="en-US" sz="1600"/>
          </a:p>
          <a:p>
            <a:pPr marL="457200" lvl="0" indent="-342900" algn="l" rtl="0">
              <a:spcBef>
                <a:spcPts val="1200"/>
              </a:spcBef>
              <a:spcAft>
                <a:spcPts val="0"/>
              </a:spcAft>
              <a:buSzPts val="1800"/>
              <a:buChar char="●"/>
            </a:pPr>
            <a:r>
              <a:rPr lang="en" sz="1600" b="1"/>
              <a:t>Data Splitting:</a:t>
            </a:r>
            <a:r>
              <a:rPr lang="en" sz="1600"/>
              <a:t> The dataset is split into training and testing subsets, ensuring a 20% holdout for testing to validate the model performance accurately.</a:t>
            </a:r>
            <a:endParaRPr sz="1600"/>
          </a:p>
          <a:p>
            <a:pPr marL="457200" lvl="0" indent="-342900" algn="l" rtl="0">
              <a:spcBef>
                <a:spcPts val="0"/>
              </a:spcBef>
              <a:spcAft>
                <a:spcPts val="0"/>
              </a:spcAft>
              <a:buSzPts val="1800"/>
              <a:buChar char="●"/>
            </a:pPr>
            <a:r>
              <a:rPr lang="en" sz="1600" b="1"/>
              <a:t>Model Training:</a:t>
            </a:r>
            <a:r>
              <a:rPr lang="en" sz="1600"/>
              <a:t> A Multinomial Naive Bayes classifier is trained on the processed features. This model is suitable for classification tasks with discrete feature sets like ours.</a:t>
            </a:r>
            <a:endParaRPr sz="1600"/>
          </a:p>
          <a:p>
            <a:pPr marL="457200" lvl="0" indent="-342900" algn="l" rtl="0">
              <a:spcBef>
                <a:spcPts val="0"/>
              </a:spcBef>
              <a:spcAft>
                <a:spcPts val="0"/>
              </a:spcAft>
              <a:buSzPts val="1800"/>
              <a:buChar char="●"/>
            </a:pPr>
            <a:r>
              <a:rPr lang="en" sz="1600" b="1"/>
              <a:t>Prediction: </a:t>
            </a:r>
            <a:r>
              <a:rPr lang="en" sz="1600"/>
              <a:t>Using the trained model, we predict the taxonomies of the test set.</a:t>
            </a:r>
            <a:endParaRPr sz="1600"/>
          </a:p>
          <a:p>
            <a:pPr marL="457200" lvl="0" indent="-342900" algn="l" rtl="0">
              <a:spcBef>
                <a:spcPts val="0"/>
              </a:spcBef>
              <a:spcAft>
                <a:spcPts val="0"/>
              </a:spcAft>
              <a:buSzPts val="1800"/>
              <a:buChar char="●"/>
            </a:pPr>
            <a:r>
              <a:rPr lang="en" sz="1600" b="1"/>
              <a:t>Classification Report:</a:t>
            </a:r>
            <a:r>
              <a:rPr lang="en" sz="1600"/>
              <a:t> A detailed report including precision, recall, and F1-score for each category is generated, providing insights into the model's effectiveness.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33" name="Google Shape;233;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Model 1- Naive Bayes Classifier</a:t>
            </a:r>
            <a:endParaRPr lang="en-US" b="1"/>
          </a:p>
        </p:txBody>
      </p:sp>
      <p:sp>
        <p:nvSpPr>
          <p:cNvPr id="234" name="Google Shape;234;p34"/>
          <p:cNvSpPr txBox="1">
            <a:spLocks noGrp="1"/>
          </p:cNvSpPr>
          <p:nvPr>
            <p:ph type="body" idx="1"/>
          </p:nvPr>
        </p:nvSpPr>
        <p:spPr>
          <a:xfrm>
            <a:off x="311700" y="146810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Naive Bayes Classifier</a:t>
            </a:r>
            <a:r>
              <a:rPr lang="en"/>
              <a:t> demonstrated promising performance in predicting the primary taxonomies of NASA projects. By analyzing the classification report, we can observe the model's strengths and areas for improvement. </a:t>
            </a:r>
            <a:endParaRPr/>
          </a:p>
          <a:p>
            <a:pPr marL="457200" lvl="0" indent="-342900" algn="l" rtl="0">
              <a:spcBef>
                <a:spcPts val="0"/>
              </a:spcBef>
              <a:spcAft>
                <a:spcPts val="0"/>
              </a:spcAft>
              <a:buSzPts val="1800"/>
              <a:buChar char="●"/>
            </a:pPr>
            <a:r>
              <a:rPr lang="en"/>
              <a:t>The report provides valuable metrics such as precision, recall, and F1-score for each category, allowing us to identify which taxonomies the model excels at classifying and where further refinement might be necessary.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00" name="Google Shape;100;p15"/>
          <p:cNvSpPr txBox="1">
            <a:spLocks noGrp="1"/>
          </p:cNvSpPr>
          <p:nvPr>
            <p:ph type="body" idx="1"/>
          </p:nvPr>
        </p:nvSpPr>
        <p:spPr>
          <a:xfrm>
            <a:off x="311700" y="1381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Objective:</a:t>
            </a:r>
            <a:r>
              <a:rPr lang="en"/>
              <a:t> To utilize machine learning to classify NASA's technology projects and predict future trends based on project descriptions and classifications. This analysis aims to:</a:t>
            </a:r>
            <a:endParaRPr/>
          </a:p>
          <a:p>
            <a:pPr marL="457200" lvl="0" indent="-342900" algn="l" rtl="0">
              <a:spcBef>
                <a:spcPts val="1200"/>
              </a:spcBef>
              <a:spcAft>
                <a:spcPts val="0"/>
              </a:spcAft>
              <a:buSzPts val="1800"/>
              <a:buChar char="●"/>
            </a:pPr>
            <a:r>
              <a:rPr lang="en"/>
              <a:t>Identify the dominant themes within NASA's portfolio of technology projects.</a:t>
            </a:r>
            <a:endParaRPr/>
          </a:p>
          <a:p>
            <a:pPr marL="457200" lvl="0" indent="-342900" algn="l" rtl="0">
              <a:spcBef>
                <a:spcPts val="0"/>
              </a:spcBef>
              <a:spcAft>
                <a:spcPts val="0"/>
              </a:spcAft>
              <a:buSzPts val="1800"/>
              <a:buChar char="●"/>
            </a:pPr>
            <a:r>
              <a:rPr lang="en"/>
              <a:t>Classify projects into relevant technological categories.</a:t>
            </a:r>
            <a:endParaRPr/>
          </a:p>
          <a:p>
            <a:pPr marL="457200" lvl="0" indent="-342900" algn="l" rtl="0">
              <a:spcBef>
                <a:spcPts val="0"/>
              </a:spcBef>
              <a:spcAft>
                <a:spcPts val="0"/>
              </a:spcAft>
              <a:buSzPts val="1800"/>
              <a:buChar char="●"/>
            </a:pPr>
            <a:r>
              <a:rPr lang="en"/>
              <a:t>Forecast emerging trends that could dictate the focus of future aerospace technology projects.</a:t>
            </a:r>
            <a:endParaRPr/>
          </a:p>
        </p:txBody>
      </p:sp>
      <p:sp>
        <p:nvSpPr>
          <p:cNvPr id="101" name="Google Shape;101;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t>Research Objective</a:t>
            </a:r>
            <a:br>
              <a:rPr lang="en" sz="2820"/>
            </a:br>
            <a:endParaRPr sz="282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67;p39">
            <a:extLst>
              <a:ext uri="{FF2B5EF4-FFF2-40B4-BE49-F238E27FC236}">
                <a16:creationId xmlns:a16="http://schemas.microsoft.com/office/drawing/2014/main" id="{8B7D5098-C3EE-62C2-862C-C0DA1B64C835}"/>
              </a:ext>
            </a:extLst>
          </p:cNvPr>
          <p:cNvSpPr/>
          <p:nvPr/>
        </p:nvSpPr>
        <p:spPr>
          <a:xfrm>
            <a:off x="5633825" y="3742297"/>
            <a:ext cx="3510300" cy="1152014"/>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pic>
        <p:nvPicPr>
          <p:cNvPr id="7" name="Picture 6" descr="A screenshot of a computer&#10;&#10;Description automatically generated">
            <a:extLst>
              <a:ext uri="{FF2B5EF4-FFF2-40B4-BE49-F238E27FC236}">
                <a16:creationId xmlns:a16="http://schemas.microsoft.com/office/drawing/2014/main" id="{4A3E093C-28C4-E89A-04EF-C9C47CC711DB}"/>
              </a:ext>
            </a:extLst>
          </p:cNvPr>
          <p:cNvPicPr>
            <a:picLocks noChangeAspect="1"/>
          </p:cNvPicPr>
          <p:nvPr/>
        </p:nvPicPr>
        <p:blipFill>
          <a:blip r:embed="rId2"/>
          <a:stretch>
            <a:fillRect/>
          </a:stretch>
        </p:blipFill>
        <p:spPr>
          <a:xfrm>
            <a:off x="309345" y="131939"/>
            <a:ext cx="8520068" cy="4759032"/>
          </a:xfrm>
          <a:prstGeom prst="rect">
            <a:avLst/>
          </a:prstGeom>
        </p:spPr>
      </p:pic>
    </p:spTree>
    <p:extLst>
      <p:ext uri="{BB962C8B-B14F-4D97-AF65-F5344CB8AC3E}">
        <p14:creationId xmlns:p14="http://schemas.microsoft.com/office/powerpoint/2010/main" val="1450731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40" name="Google Shape;240;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Model 2- SVM Classifier</a:t>
            </a:r>
            <a:endParaRPr lang="en-US" b="1"/>
          </a:p>
        </p:txBody>
      </p:sp>
      <p:sp>
        <p:nvSpPr>
          <p:cNvPr id="241" name="Google Shape;241;p35"/>
          <p:cNvSpPr txBox="1">
            <a:spLocks noGrp="1"/>
          </p:cNvSpPr>
          <p:nvPr>
            <p:ph type="body" idx="1"/>
          </p:nvPr>
        </p:nvSpPr>
        <p:spPr>
          <a:xfrm>
            <a:off x="311700" y="1229875"/>
            <a:ext cx="8520600" cy="359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SVM classifier</a:t>
            </a:r>
            <a:r>
              <a:rPr lang="en"/>
              <a:t> with a linear kernel was trained on the preprocessed and scaled feature set.</a:t>
            </a:r>
            <a:endParaRPr/>
          </a:p>
          <a:p>
            <a:pPr marL="457200" lvl="0" indent="-342900" algn="l" rtl="0">
              <a:spcBef>
                <a:spcPts val="0"/>
              </a:spcBef>
              <a:spcAft>
                <a:spcPts val="0"/>
              </a:spcAft>
              <a:buSzPts val="1800"/>
              <a:buChar char="●"/>
            </a:pPr>
            <a:r>
              <a:rPr lang="en"/>
              <a:t>The trained SVM model was used to predict the taxonomies of the test set.</a:t>
            </a:r>
            <a:endParaRPr/>
          </a:p>
          <a:p>
            <a:pPr marL="457200" lvl="0" indent="-342900" algn="l" rtl="0">
              <a:spcBef>
                <a:spcPts val="0"/>
              </a:spcBef>
              <a:spcAft>
                <a:spcPts val="0"/>
              </a:spcAft>
              <a:buSzPts val="1800"/>
              <a:buChar char="●"/>
            </a:pPr>
            <a:r>
              <a:rPr lang="en"/>
              <a:t>The classification report for the SVM model provides detailed metrics such as precision, recall, and F1-score for each category.</a:t>
            </a:r>
            <a:endParaRPr/>
          </a:p>
          <a:p>
            <a:pPr marL="457200" lvl="0" indent="-342900" algn="l" rtl="0">
              <a:spcBef>
                <a:spcPts val="0"/>
              </a:spcBef>
              <a:spcAft>
                <a:spcPts val="0"/>
              </a:spcAft>
              <a:buSzPts val="1800"/>
              <a:buChar char="●"/>
            </a:pPr>
            <a:r>
              <a:rPr lang="en"/>
              <a:t>The classification report allows for a direct comparison of the performance between the Naive Bayes and SVM models.</a:t>
            </a:r>
            <a:endParaRPr/>
          </a:p>
          <a:p>
            <a:pPr marL="457200" lvl="0" indent="-342900" algn="l" rtl="0">
              <a:spcBef>
                <a:spcPts val="0"/>
              </a:spcBef>
              <a:spcAft>
                <a:spcPts val="0"/>
              </a:spcAft>
              <a:buSzPts val="1800"/>
              <a:buChar char="●"/>
            </a:pPr>
            <a:r>
              <a:rPr lang="en"/>
              <a:t>By analyzing the classification reports for both models, we can identify which model performs better for different categories and explore potential areas for improvement.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67;p39">
            <a:extLst>
              <a:ext uri="{FF2B5EF4-FFF2-40B4-BE49-F238E27FC236}">
                <a16:creationId xmlns:a16="http://schemas.microsoft.com/office/drawing/2014/main" id="{8B7D5098-C3EE-62C2-862C-C0DA1B64C835}"/>
              </a:ext>
            </a:extLst>
          </p:cNvPr>
          <p:cNvSpPr/>
          <p:nvPr/>
        </p:nvSpPr>
        <p:spPr>
          <a:xfrm>
            <a:off x="5633825" y="3742297"/>
            <a:ext cx="3510300" cy="1152014"/>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pic>
        <p:nvPicPr>
          <p:cNvPr id="4" name="Picture 3" descr="A screenshot of a computer program&#10;&#10;Description automatically generated">
            <a:extLst>
              <a:ext uri="{FF2B5EF4-FFF2-40B4-BE49-F238E27FC236}">
                <a16:creationId xmlns:a16="http://schemas.microsoft.com/office/drawing/2014/main" id="{900E508B-0D19-B53E-E318-4F2A5F7120E5}"/>
              </a:ext>
            </a:extLst>
          </p:cNvPr>
          <p:cNvPicPr>
            <a:picLocks noChangeAspect="1"/>
          </p:cNvPicPr>
          <p:nvPr/>
        </p:nvPicPr>
        <p:blipFill>
          <a:blip r:embed="rId2"/>
          <a:stretch>
            <a:fillRect/>
          </a:stretch>
        </p:blipFill>
        <p:spPr>
          <a:xfrm>
            <a:off x="907060" y="91750"/>
            <a:ext cx="7329880" cy="4760763"/>
          </a:xfrm>
          <a:prstGeom prst="rect">
            <a:avLst/>
          </a:prstGeom>
        </p:spPr>
      </p:pic>
    </p:spTree>
    <p:extLst>
      <p:ext uri="{BB962C8B-B14F-4D97-AF65-F5344CB8AC3E}">
        <p14:creationId xmlns:p14="http://schemas.microsoft.com/office/powerpoint/2010/main" val="3609623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47" name="Google Shape;247;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Model 3- Random Forest Classifier</a:t>
            </a:r>
            <a:endParaRPr lang="en-US" b="1"/>
          </a:p>
        </p:txBody>
      </p:sp>
      <p:sp>
        <p:nvSpPr>
          <p:cNvPr id="248" name="Google Shape;248;p36"/>
          <p:cNvSpPr txBox="1">
            <a:spLocks noGrp="1"/>
          </p:cNvSpPr>
          <p:nvPr>
            <p:ph type="body" idx="1"/>
          </p:nvPr>
        </p:nvSpPr>
        <p:spPr>
          <a:xfrm>
            <a:off x="311700" y="1458475"/>
            <a:ext cx="8520600" cy="3268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Random Forest classifier exhibited remarkable performance in classifying NASA project taxonomies, achieving an </a:t>
            </a:r>
            <a:r>
              <a:rPr lang="en" b="1"/>
              <a:t>overall accuracy</a:t>
            </a:r>
            <a:r>
              <a:rPr lang="en"/>
              <a:t> of </a:t>
            </a:r>
            <a:r>
              <a:rPr lang="en" b="1"/>
              <a:t>73%</a:t>
            </a:r>
            <a:r>
              <a:rPr lang="en"/>
              <a:t>. This impressive result underscores the model's ability to learn complex patterns and relationships within the data.</a:t>
            </a:r>
            <a:endParaRPr/>
          </a:p>
          <a:p>
            <a:pPr marL="457200" lvl="0" indent="-342900" algn="l" rtl="0">
              <a:spcBef>
                <a:spcPts val="0"/>
              </a:spcBef>
              <a:spcAft>
                <a:spcPts val="0"/>
              </a:spcAft>
              <a:buSzPts val="1800"/>
              <a:buChar char="●"/>
            </a:pPr>
            <a:r>
              <a:rPr lang="en"/>
              <a:t>Upon closer examination of the classification report, we observe that the model excelled in identifying certain categories with high precision, recall, and F1-score. For instance, in the </a:t>
            </a:r>
            <a:r>
              <a:rPr lang="en" b="1"/>
              <a:t>'TX01.2.2 - Electrostatic'</a:t>
            </a:r>
            <a:r>
              <a:rPr lang="en"/>
              <a:t> category, the model achieved a perfect score, correctly classifying all instances.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67;p39">
            <a:extLst>
              <a:ext uri="{FF2B5EF4-FFF2-40B4-BE49-F238E27FC236}">
                <a16:creationId xmlns:a16="http://schemas.microsoft.com/office/drawing/2014/main" id="{8B7D5098-C3EE-62C2-862C-C0DA1B64C835}"/>
              </a:ext>
            </a:extLst>
          </p:cNvPr>
          <p:cNvSpPr/>
          <p:nvPr/>
        </p:nvSpPr>
        <p:spPr>
          <a:xfrm>
            <a:off x="5633825" y="3742297"/>
            <a:ext cx="3510300" cy="1152014"/>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pic>
        <p:nvPicPr>
          <p:cNvPr id="4" name="Picture 3" descr="A screenshot of a computer&#10;&#10;Description automatically generated">
            <a:extLst>
              <a:ext uri="{FF2B5EF4-FFF2-40B4-BE49-F238E27FC236}">
                <a16:creationId xmlns:a16="http://schemas.microsoft.com/office/drawing/2014/main" id="{09810B02-CA39-5D4D-7A2F-7B4FAABC4522}"/>
              </a:ext>
            </a:extLst>
          </p:cNvPr>
          <p:cNvPicPr>
            <a:picLocks noChangeAspect="1"/>
          </p:cNvPicPr>
          <p:nvPr/>
        </p:nvPicPr>
        <p:blipFill>
          <a:blip r:embed="rId2"/>
          <a:stretch>
            <a:fillRect/>
          </a:stretch>
        </p:blipFill>
        <p:spPr>
          <a:xfrm>
            <a:off x="975220" y="100793"/>
            <a:ext cx="7193560" cy="4768892"/>
          </a:xfrm>
          <a:prstGeom prst="rect">
            <a:avLst/>
          </a:prstGeom>
        </p:spPr>
      </p:pic>
    </p:spTree>
    <p:extLst>
      <p:ext uri="{BB962C8B-B14F-4D97-AF65-F5344CB8AC3E}">
        <p14:creationId xmlns:p14="http://schemas.microsoft.com/office/powerpoint/2010/main" val="1674920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Ensemble Model for Taxonomy Classification</a:t>
            </a:r>
            <a:endParaRPr lang="en-US" b="1"/>
          </a:p>
        </p:txBody>
      </p:sp>
      <p:sp>
        <p:nvSpPr>
          <p:cNvPr id="254" name="Google Shape;254;p37"/>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55" name="Google Shape;255;p37"/>
          <p:cNvSpPr txBox="1"/>
          <p:nvPr/>
        </p:nvSpPr>
        <p:spPr>
          <a:xfrm>
            <a:off x="271200" y="1057550"/>
            <a:ext cx="8601600" cy="375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Roboto"/>
                <a:ea typeface="Roboto"/>
                <a:cs typeface="Roboto"/>
                <a:sym typeface="Roboto"/>
              </a:rPr>
              <a:t>Ensemble modeling is a technique used to improve predictive accuracy and stability by combining the predictions of multiple individual classifiers.</a:t>
            </a:r>
            <a:endParaRPr sz="18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sz="1800">
                <a:solidFill>
                  <a:schemeClr val="dk2"/>
                </a:solidFill>
                <a:latin typeface="Roboto"/>
                <a:ea typeface="Roboto"/>
                <a:cs typeface="Roboto"/>
                <a:sym typeface="Roboto"/>
              </a:rPr>
              <a:t>Approach:</a:t>
            </a:r>
            <a:endParaRPr sz="18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8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en" sz="1800">
                <a:solidFill>
                  <a:schemeClr val="dk2"/>
                </a:solidFill>
                <a:latin typeface="Roboto"/>
                <a:ea typeface="Roboto"/>
                <a:cs typeface="Roboto"/>
                <a:sym typeface="Roboto"/>
              </a:rPr>
              <a:t>We implemented an ensemble approach using majority voting, which combines predictions from three distinct models:</a:t>
            </a:r>
            <a:endParaRPr sz="1800">
              <a:solidFill>
                <a:schemeClr val="dk2"/>
              </a:solidFill>
              <a:latin typeface="Roboto"/>
              <a:ea typeface="Roboto"/>
              <a:cs typeface="Roboto"/>
              <a:sym typeface="Roboto"/>
            </a:endParaRPr>
          </a:p>
          <a:p>
            <a:pPr marL="457200" lvl="0" indent="-342900" algn="l" rtl="0">
              <a:lnSpc>
                <a:spcPct val="115000"/>
              </a:lnSpc>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Support Vector Machine (SVM):</a:t>
            </a:r>
            <a:r>
              <a:rPr lang="en" sz="1800">
                <a:solidFill>
                  <a:schemeClr val="dk2"/>
                </a:solidFill>
                <a:latin typeface="Roboto"/>
                <a:ea typeface="Roboto"/>
                <a:cs typeface="Roboto"/>
                <a:sym typeface="Roboto"/>
              </a:rPr>
              <a:t> Effective in high-dimensional spaces.</a:t>
            </a:r>
            <a:endParaRPr sz="1800">
              <a:solidFill>
                <a:schemeClr val="dk2"/>
              </a:solidFill>
              <a:latin typeface="Roboto"/>
              <a:ea typeface="Roboto"/>
              <a:cs typeface="Roboto"/>
              <a:sym typeface="Roboto"/>
            </a:endParaRPr>
          </a:p>
          <a:p>
            <a:pPr marL="457200" lvl="0" indent="-342900" algn="l" rtl="0">
              <a:lnSpc>
                <a:spcPct val="115000"/>
              </a:lnSpc>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Random Forest: </a:t>
            </a:r>
            <a:r>
              <a:rPr lang="en" sz="1800">
                <a:solidFill>
                  <a:schemeClr val="dk2"/>
                </a:solidFill>
                <a:latin typeface="Roboto"/>
                <a:ea typeface="Roboto"/>
                <a:cs typeface="Roboto"/>
                <a:sym typeface="Roboto"/>
              </a:rPr>
              <a:t>Constructs multiple decision trees at training time.</a:t>
            </a:r>
            <a:endParaRPr sz="1800">
              <a:solidFill>
                <a:schemeClr val="dk2"/>
              </a:solidFill>
              <a:latin typeface="Roboto"/>
              <a:ea typeface="Roboto"/>
              <a:cs typeface="Roboto"/>
              <a:sym typeface="Roboto"/>
            </a:endParaRPr>
          </a:p>
          <a:p>
            <a:pPr marL="457200" lvl="0" indent="-342900" algn="l" rtl="0">
              <a:lnSpc>
                <a:spcPct val="115000"/>
              </a:lnSpc>
              <a:spcBef>
                <a:spcPts val="0"/>
              </a:spcBef>
              <a:spcAft>
                <a:spcPts val="0"/>
              </a:spcAft>
              <a:buClr>
                <a:schemeClr val="dk2"/>
              </a:buClr>
              <a:buSzPts val="1800"/>
              <a:buFont typeface="Roboto"/>
              <a:buChar char="●"/>
            </a:pPr>
            <a:r>
              <a:rPr lang="en" sz="1800" b="1">
                <a:solidFill>
                  <a:schemeClr val="dk2"/>
                </a:solidFill>
                <a:latin typeface="Roboto"/>
                <a:ea typeface="Roboto"/>
                <a:cs typeface="Roboto"/>
                <a:sym typeface="Roboto"/>
              </a:rPr>
              <a:t>Naive Bayes: </a:t>
            </a:r>
            <a:r>
              <a:rPr lang="en" sz="1800">
                <a:solidFill>
                  <a:schemeClr val="dk2"/>
                </a:solidFill>
                <a:latin typeface="Roboto"/>
                <a:ea typeface="Roboto"/>
                <a:cs typeface="Roboto"/>
                <a:sym typeface="Roboto"/>
              </a:rPr>
              <a:t>A simple probabilistic classifier based on Bayes' theorem.</a:t>
            </a:r>
            <a:endParaRPr sz="1800">
              <a:solidFill>
                <a:schemeClr val="dk2"/>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67;p39">
            <a:extLst>
              <a:ext uri="{FF2B5EF4-FFF2-40B4-BE49-F238E27FC236}">
                <a16:creationId xmlns:a16="http://schemas.microsoft.com/office/drawing/2014/main" id="{8B7D5098-C3EE-62C2-862C-C0DA1B64C835}"/>
              </a:ext>
            </a:extLst>
          </p:cNvPr>
          <p:cNvSpPr/>
          <p:nvPr/>
        </p:nvSpPr>
        <p:spPr>
          <a:xfrm>
            <a:off x="5633825" y="3742297"/>
            <a:ext cx="3510300" cy="1152014"/>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pic>
        <p:nvPicPr>
          <p:cNvPr id="4" name="Picture 3" descr="A screenshot of a computer program&#10;&#10;Description automatically generated">
            <a:extLst>
              <a:ext uri="{FF2B5EF4-FFF2-40B4-BE49-F238E27FC236}">
                <a16:creationId xmlns:a16="http://schemas.microsoft.com/office/drawing/2014/main" id="{BDFD66D4-0EBD-1EC3-2ADF-9EE911BFD8A5}"/>
              </a:ext>
            </a:extLst>
          </p:cNvPr>
          <p:cNvPicPr>
            <a:picLocks noChangeAspect="1"/>
          </p:cNvPicPr>
          <p:nvPr/>
        </p:nvPicPr>
        <p:blipFill>
          <a:blip r:embed="rId2"/>
          <a:stretch>
            <a:fillRect/>
          </a:stretch>
        </p:blipFill>
        <p:spPr>
          <a:xfrm>
            <a:off x="1356963" y="121641"/>
            <a:ext cx="6430077" cy="4716710"/>
          </a:xfrm>
          <a:prstGeom prst="rect">
            <a:avLst/>
          </a:prstGeom>
        </p:spPr>
      </p:pic>
    </p:spTree>
    <p:extLst>
      <p:ext uri="{BB962C8B-B14F-4D97-AF65-F5344CB8AC3E}">
        <p14:creationId xmlns:p14="http://schemas.microsoft.com/office/powerpoint/2010/main" val="3737567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61" name="Google Shape;261;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algn="ctr"/>
            <a:r>
              <a:rPr lang="en" b="1"/>
              <a:t>Model 4- </a:t>
            </a:r>
            <a:r>
              <a:rPr lang="en" b="1" err="1"/>
              <a:t>XGBoost</a:t>
            </a:r>
            <a:r>
              <a:rPr lang="en" b="1"/>
              <a:t> Classifier</a:t>
            </a:r>
            <a:endParaRPr lang="en-US" b="1"/>
          </a:p>
        </p:txBody>
      </p:sp>
      <p:sp>
        <p:nvSpPr>
          <p:cNvPr id="262" name="Google Shape;262;p38"/>
          <p:cNvSpPr txBox="1">
            <a:spLocks noGrp="1"/>
          </p:cNvSpPr>
          <p:nvPr>
            <p:ph type="body" idx="1"/>
          </p:nvPr>
        </p:nvSpPr>
        <p:spPr>
          <a:xfrm>
            <a:off x="311700" y="1004233"/>
            <a:ext cx="8520600" cy="38841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b="1"/>
              <a:t>Label Encoding: </a:t>
            </a:r>
            <a:r>
              <a:rPr lang="en"/>
              <a:t>Ensuring proper encoding of training and testing labels (y_train and y_test) to fit XGBoost model requirements, necessitating numerical input for labels.</a:t>
            </a:r>
            <a:endParaRPr/>
          </a:p>
          <a:p>
            <a:pPr marL="457200" lvl="0" indent="-342900" algn="l" rtl="0">
              <a:spcBef>
                <a:spcPts val="0"/>
              </a:spcBef>
              <a:spcAft>
                <a:spcPts val="0"/>
              </a:spcAft>
              <a:buSzPts val="1800"/>
              <a:buChar char="●"/>
            </a:pPr>
            <a:r>
              <a:rPr lang="en" b="1"/>
              <a:t>Model Initialization: </a:t>
            </a:r>
            <a:r>
              <a:rPr lang="en"/>
              <a:t>Initializing the XGBoost classifier with the multi:softmax objective, suitable for multi-class classification tasks, and specifying the number of classes derived from the encoded labels.</a:t>
            </a:r>
            <a:endParaRPr/>
          </a:p>
          <a:p>
            <a:pPr marL="457200" lvl="0" indent="-342900" algn="l" rtl="0">
              <a:spcBef>
                <a:spcPts val="0"/>
              </a:spcBef>
              <a:spcAft>
                <a:spcPts val="0"/>
              </a:spcAft>
              <a:buSzPts val="1800"/>
              <a:buChar char="●"/>
            </a:pPr>
            <a:r>
              <a:rPr lang="en" b="1"/>
              <a:t>Model Training: </a:t>
            </a:r>
            <a:r>
              <a:rPr lang="en"/>
              <a:t>Training the classifier on the preprocessed numeric and scaled dataset, utilizing all available computational resources to expedite training.</a:t>
            </a:r>
            <a:endParaRPr/>
          </a:p>
          <a:p>
            <a:pPr marL="457200" lvl="0" indent="-342900" algn="l" rtl="0">
              <a:spcBef>
                <a:spcPts val="0"/>
              </a:spcBef>
              <a:spcAft>
                <a:spcPts val="0"/>
              </a:spcAft>
              <a:buSzPts val="1800"/>
              <a:buChar char="●"/>
            </a:pPr>
            <a:r>
              <a:rPr lang="en" b="1"/>
              <a:t>Prediction: </a:t>
            </a:r>
            <a:r>
              <a:rPr lang="en"/>
              <a:t>Utilizing the trained model to predict the classes of the test dataset, aiming to evaluate its generalization capabilities.</a:t>
            </a:r>
            <a:endParaRPr/>
          </a:p>
          <a:p>
            <a:pPr marL="457200" lvl="0" indent="-342900" algn="l" rtl="0">
              <a:spcBef>
                <a:spcPts val="0"/>
              </a:spcBef>
              <a:spcAft>
                <a:spcPts val="0"/>
              </a:spcAft>
              <a:buSzPts val="1800"/>
              <a:buChar char="●"/>
            </a:pPr>
            <a:r>
              <a:rPr lang="en" b="1"/>
              <a:t>Evaluation: </a:t>
            </a:r>
            <a:r>
              <a:rPr lang="en"/>
              <a:t>Assessing the model's performance using a classification report, providing detailed insights into precision, recall, and F1-score for each class based on the model's predictions.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67;p39">
            <a:extLst>
              <a:ext uri="{FF2B5EF4-FFF2-40B4-BE49-F238E27FC236}">
                <a16:creationId xmlns:a16="http://schemas.microsoft.com/office/drawing/2014/main" id="{530B99EA-0C94-B72C-9448-EA076E99D752}"/>
              </a:ext>
            </a:extLst>
          </p:cNvPr>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pic>
        <p:nvPicPr>
          <p:cNvPr id="6" name="Picture 5" descr="A screenshot of a computer program&#10;&#10;Description automatically generated">
            <a:extLst>
              <a:ext uri="{FF2B5EF4-FFF2-40B4-BE49-F238E27FC236}">
                <a16:creationId xmlns:a16="http://schemas.microsoft.com/office/drawing/2014/main" id="{083A8DA5-86AA-6356-F29B-9BB9CE04AF8D}"/>
              </a:ext>
            </a:extLst>
          </p:cNvPr>
          <p:cNvPicPr>
            <a:picLocks noChangeAspect="1"/>
          </p:cNvPicPr>
          <p:nvPr/>
        </p:nvPicPr>
        <p:blipFill>
          <a:blip r:embed="rId2"/>
          <a:stretch>
            <a:fillRect/>
          </a:stretch>
        </p:blipFill>
        <p:spPr>
          <a:xfrm>
            <a:off x="1261397" y="53480"/>
            <a:ext cx="6621206" cy="4790114"/>
          </a:xfrm>
          <a:prstGeom prst="rect">
            <a:avLst/>
          </a:prstGeom>
        </p:spPr>
      </p:pic>
    </p:spTree>
    <p:extLst>
      <p:ext uri="{BB962C8B-B14F-4D97-AF65-F5344CB8AC3E}">
        <p14:creationId xmlns:p14="http://schemas.microsoft.com/office/powerpoint/2010/main" val="1467344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68" name="Google Shape;268;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algn="ctr"/>
            <a:r>
              <a:rPr lang="en-US" b="1" err="1"/>
              <a:t>XGBoost</a:t>
            </a:r>
            <a:r>
              <a:rPr lang="en-US" b="1"/>
              <a:t> Model Performance Evaluation</a:t>
            </a:r>
          </a:p>
          <a:p>
            <a:endParaRPr lang="en-US"/>
          </a:p>
        </p:txBody>
      </p:sp>
      <p:sp>
        <p:nvSpPr>
          <p:cNvPr id="269" name="Google Shape;269;p39"/>
          <p:cNvSpPr txBox="1">
            <a:spLocks noGrp="1"/>
          </p:cNvSpPr>
          <p:nvPr>
            <p:ph type="body" idx="1"/>
          </p:nvPr>
        </p:nvSpPr>
        <p:spPr>
          <a:xfrm>
            <a:off x="311700" y="1235118"/>
            <a:ext cx="8520600" cy="3595913"/>
          </a:xfrm>
          <a:prstGeom prst="rect">
            <a:avLst/>
          </a:prstGeom>
        </p:spPr>
        <p:txBody>
          <a:bodyPr spcFirstLastPara="1" wrap="square" lIns="91425" tIns="91425" rIns="91425" bIns="91425" anchor="t" anchorCtr="0">
            <a:noAutofit/>
          </a:bodyPr>
          <a:lstStyle/>
          <a:p>
            <a:pPr marL="0" indent="0">
              <a:lnSpc>
                <a:spcPct val="114999"/>
              </a:lnSpc>
              <a:spcAft>
                <a:spcPts val="1200"/>
              </a:spcAft>
              <a:buNone/>
            </a:pPr>
            <a:r>
              <a:rPr lang="en-US" sz="1600"/>
              <a:t>The classification report generated by evaluating the </a:t>
            </a:r>
            <a:r>
              <a:rPr lang="en-US" sz="1600" err="1"/>
              <a:t>XGBoost</a:t>
            </a:r>
            <a:r>
              <a:rPr lang="en-US" sz="1600"/>
              <a:t> model provides detailed metrics that help us understand its performance across various classes:</a:t>
            </a:r>
          </a:p>
          <a:p>
            <a:pPr marL="285750" indent="-285750">
              <a:lnSpc>
                <a:spcPct val="114999"/>
              </a:lnSpc>
            </a:pPr>
            <a:r>
              <a:rPr lang="en-US" sz="1600" b="1"/>
              <a:t>Precision and Recall:</a:t>
            </a:r>
            <a:r>
              <a:rPr lang="en-US" sz="1600"/>
              <a:t> These metrics are crucial to gauge how well the model can identify each class, indicating the model's accuracy and its ability to handle imbalanced data.</a:t>
            </a:r>
          </a:p>
          <a:p>
            <a:pPr marL="285750" indent="-285750">
              <a:lnSpc>
                <a:spcPct val="114999"/>
              </a:lnSpc>
            </a:pPr>
            <a:r>
              <a:rPr lang="en-US" sz="1600" b="1"/>
              <a:t>F1-Score:</a:t>
            </a:r>
            <a:r>
              <a:rPr lang="en-US" sz="1600"/>
              <a:t> Given as the harmonic mean of precision and recall, the F1-score offers a single metric that balances both recall and precision, useful for comparing model performance across different classes.</a:t>
            </a:r>
          </a:p>
          <a:p>
            <a:pPr marL="285750" indent="-285750">
              <a:lnSpc>
                <a:spcPct val="114999"/>
              </a:lnSpc>
            </a:pPr>
            <a:r>
              <a:rPr lang="en-US" sz="1600" b="1"/>
              <a:t>Support:</a:t>
            </a:r>
            <a:r>
              <a:rPr lang="en-US" sz="1600"/>
              <a:t> The number of actual occurrences of each class in the dataset, which helps in understanding the class distribution's impact on the model's metrics.</a:t>
            </a:r>
          </a:p>
          <a:p>
            <a:pPr marL="285750" indent="-285750">
              <a:lnSpc>
                <a:spcPct val="114999"/>
              </a:lnSpc>
            </a:pPr>
            <a:r>
              <a:rPr lang="en-US" sz="1600" b="1"/>
              <a:t>Overall Performance: </a:t>
            </a:r>
            <a:r>
              <a:rPr lang="en-US" sz="1600"/>
              <a:t>The overall accuracy and weighted averages for the metrics tell us how well the model performs across all classes, providing a holistic view of its effectiveness.</a:t>
            </a:r>
          </a:p>
          <a:p>
            <a:pPr marL="285750" lvl="0" indent="-285750" algn="l">
              <a:lnSpc>
                <a:spcPct val="114999"/>
              </a:lnSpc>
              <a:spcBef>
                <a:spcPts val="0"/>
              </a:spcBef>
              <a:spcAft>
                <a:spcPts val="1200"/>
              </a:spcAft>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77" name="Google Shape;177;p26"/>
          <p:cNvSpPr txBox="1">
            <a:spLocks noGrp="1"/>
          </p:cNvSpPr>
          <p:nvPr>
            <p:ph type="body" idx="1"/>
          </p:nvPr>
        </p:nvSpPr>
        <p:spPr>
          <a:xfrm>
            <a:off x="216699" y="1060441"/>
            <a:ext cx="319152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Name: </a:t>
            </a:r>
            <a:r>
              <a:rPr lang="en"/>
              <a:t>NASA TechPort</a:t>
            </a:r>
            <a:endParaRPr/>
          </a:p>
          <a:p>
            <a:pPr marL="0" lvl="0" indent="0" rtl="0">
              <a:spcBef>
                <a:spcPts val="1200"/>
              </a:spcBef>
              <a:spcAft>
                <a:spcPts val="1200"/>
              </a:spcAft>
              <a:buNone/>
            </a:pPr>
            <a:r>
              <a:rPr lang="en" b="1"/>
              <a:t>Description: </a:t>
            </a:r>
            <a:r>
              <a:rPr lang="en"/>
              <a:t>NASA TechPort is a searchable database of technical innovations developed by NASA and its partners. The data includes information on over 4,000 technologies, including their applications, benefits, and potential markets.</a:t>
            </a:r>
            <a:endParaRPr/>
          </a:p>
        </p:txBody>
      </p:sp>
      <p:sp>
        <p:nvSpPr>
          <p:cNvPr id="178" name="Google Shape;178;p26"/>
          <p:cNvSpPr txBox="1">
            <a:spLocks noGrp="1"/>
          </p:cNvSpPr>
          <p:nvPr>
            <p:ph type="title"/>
          </p:nvPr>
        </p:nvSpPr>
        <p:spPr>
          <a:xfrm>
            <a:off x="-2622259" y="101802"/>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Preparation</a:t>
            </a:r>
            <a:br>
              <a:rPr lang="en"/>
            </a:br>
            <a:endParaRPr/>
          </a:p>
        </p:txBody>
      </p:sp>
      <p:pic>
        <p:nvPicPr>
          <p:cNvPr id="5" name="Picture 4" descr="A screenshot of a computer&#10;&#10;Description automatically generated">
            <a:extLst>
              <a:ext uri="{FF2B5EF4-FFF2-40B4-BE49-F238E27FC236}">
                <a16:creationId xmlns:a16="http://schemas.microsoft.com/office/drawing/2014/main" id="{CFA51679-9BEA-536D-6184-95612F2B2C19}"/>
              </a:ext>
            </a:extLst>
          </p:cNvPr>
          <p:cNvPicPr>
            <a:picLocks noChangeAspect="1"/>
          </p:cNvPicPr>
          <p:nvPr/>
        </p:nvPicPr>
        <p:blipFill>
          <a:blip r:embed="rId3"/>
          <a:stretch>
            <a:fillRect/>
          </a:stretch>
        </p:blipFill>
        <p:spPr>
          <a:xfrm>
            <a:off x="3282396" y="0"/>
            <a:ext cx="5644905" cy="2424352"/>
          </a:xfrm>
          <a:prstGeom prst="rect">
            <a:avLst/>
          </a:prstGeom>
        </p:spPr>
      </p:pic>
      <p:pic>
        <p:nvPicPr>
          <p:cNvPr id="3" name="Picture 2" descr="A black screen with white text&#10;&#10;Description automatically generated">
            <a:extLst>
              <a:ext uri="{FF2B5EF4-FFF2-40B4-BE49-F238E27FC236}">
                <a16:creationId xmlns:a16="http://schemas.microsoft.com/office/drawing/2014/main" id="{0B960E30-0C37-52D0-F084-4B02CD6EE9C7}"/>
              </a:ext>
            </a:extLst>
          </p:cNvPr>
          <p:cNvPicPr>
            <a:picLocks noChangeAspect="1"/>
          </p:cNvPicPr>
          <p:nvPr/>
        </p:nvPicPr>
        <p:blipFill>
          <a:blip r:embed="rId4"/>
          <a:stretch>
            <a:fillRect/>
          </a:stretch>
        </p:blipFill>
        <p:spPr>
          <a:xfrm>
            <a:off x="3282396" y="2547649"/>
            <a:ext cx="5644905" cy="22462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75" name="Google Shape;275;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algn="ctr"/>
            <a:r>
              <a:rPr lang="en-US" b="1"/>
              <a:t>Model Comparison and Final Selection</a:t>
            </a:r>
            <a:endParaRPr lang="en-US"/>
          </a:p>
        </p:txBody>
      </p:sp>
      <p:pic>
        <p:nvPicPr>
          <p:cNvPr id="2" name="Picture 1" descr="A table with numbers and text&#10;&#10;Description automatically generated">
            <a:extLst>
              <a:ext uri="{FF2B5EF4-FFF2-40B4-BE49-F238E27FC236}">
                <a16:creationId xmlns:a16="http://schemas.microsoft.com/office/drawing/2014/main" id="{409E4D9F-E765-050F-BE66-1486961D8DF8}"/>
              </a:ext>
            </a:extLst>
          </p:cNvPr>
          <p:cNvPicPr>
            <a:picLocks noChangeAspect="1"/>
          </p:cNvPicPr>
          <p:nvPr/>
        </p:nvPicPr>
        <p:blipFill>
          <a:blip r:embed="rId3"/>
          <a:stretch>
            <a:fillRect/>
          </a:stretch>
        </p:blipFill>
        <p:spPr>
          <a:xfrm>
            <a:off x="1557206" y="1678168"/>
            <a:ext cx="6024344" cy="221710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4;p40">
            <a:extLst>
              <a:ext uri="{FF2B5EF4-FFF2-40B4-BE49-F238E27FC236}">
                <a16:creationId xmlns:a16="http://schemas.microsoft.com/office/drawing/2014/main" id="{679A84B3-D65A-3B5B-3744-7406410B4827}"/>
              </a:ext>
            </a:extLst>
          </p:cNvPr>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 name="Title 1">
            <a:extLst>
              <a:ext uri="{FF2B5EF4-FFF2-40B4-BE49-F238E27FC236}">
                <a16:creationId xmlns:a16="http://schemas.microsoft.com/office/drawing/2014/main" id="{3B91F022-4580-756F-FC43-5272E76ADF8B}"/>
              </a:ext>
            </a:extLst>
          </p:cNvPr>
          <p:cNvSpPr>
            <a:spLocks noGrp="1"/>
          </p:cNvSpPr>
          <p:nvPr>
            <p:ph type="title"/>
          </p:nvPr>
        </p:nvSpPr>
        <p:spPr/>
        <p:txBody>
          <a:bodyPr>
            <a:normAutofit fontScale="90000"/>
          </a:bodyPr>
          <a:lstStyle/>
          <a:p>
            <a:pPr algn="ctr"/>
            <a:r>
              <a:rPr lang="en-US" b="1"/>
              <a:t>Future Work</a:t>
            </a:r>
            <a:endParaRPr lang="en-US"/>
          </a:p>
        </p:txBody>
      </p:sp>
      <p:sp>
        <p:nvSpPr>
          <p:cNvPr id="3" name="Text Placeholder 2">
            <a:extLst>
              <a:ext uri="{FF2B5EF4-FFF2-40B4-BE49-F238E27FC236}">
                <a16:creationId xmlns:a16="http://schemas.microsoft.com/office/drawing/2014/main" id="{FD79C03B-0F2B-3CC0-31C1-CE40D9D905A3}"/>
              </a:ext>
            </a:extLst>
          </p:cNvPr>
          <p:cNvSpPr>
            <a:spLocks noGrp="1"/>
          </p:cNvSpPr>
          <p:nvPr>
            <p:ph type="body" idx="1"/>
          </p:nvPr>
        </p:nvSpPr>
        <p:spPr>
          <a:xfrm>
            <a:off x="311700" y="1198416"/>
            <a:ext cx="8520600" cy="3339000"/>
          </a:xfrm>
        </p:spPr>
        <p:txBody>
          <a:bodyPr>
            <a:noAutofit/>
          </a:bodyPr>
          <a:lstStyle/>
          <a:p>
            <a:pPr marL="114300" indent="0">
              <a:buNone/>
            </a:pPr>
            <a:r>
              <a:rPr lang="en-US" sz="1700"/>
              <a:t>While the project achieved notable successes, there are several areas for further development:</a:t>
            </a:r>
            <a:endParaRPr lang="en-US"/>
          </a:p>
          <a:p>
            <a:pPr>
              <a:lnSpc>
                <a:spcPct val="114999"/>
              </a:lnSpc>
            </a:pPr>
            <a:r>
              <a:rPr lang="en-US" sz="1700" b="1"/>
              <a:t>Data Collection: </a:t>
            </a:r>
            <a:r>
              <a:rPr lang="en-US" sz="1700"/>
              <a:t>Expanding the dataset with more diverse project examples from other similar agencies could enhance the model's robustness and applicability.</a:t>
            </a:r>
          </a:p>
          <a:p>
            <a:pPr>
              <a:lnSpc>
                <a:spcPct val="114999"/>
              </a:lnSpc>
            </a:pPr>
            <a:r>
              <a:rPr lang="en-US" sz="1700" b="1"/>
              <a:t>Feature Engineering:</a:t>
            </a:r>
            <a:r>
              <a:rPr lang="en-US" sz="1700"/>
              <a:t> Investigating more complex features, such as sentiment analysis or named entity recognition, could provide deeper insights into the data.</a:t>
            </a:r>
          </a:p>
          <a:p>
            <a:pPr>
              <a:lnSpc>
                <a:spcPct val="114999"/>
              </a:lnSpc>
            </a:pPr>
            <a:r>
              <a:rPr lang="en-US" sz="1700" b="1"/>
              <a:t>Model Exploration:</a:t>
            </a:r>
            <a:r>
              <a:rPr lang="en-US" sz="1700"/>
              <a:t> Testing newer or more complex models, such as deep learning approaches, might uncover patterns missed by traditional machine learning techniques.</a:t>
            </a:r>
          </a:p>
          <a:p>
            <a:pPr>
              <a:lnSpc>
                <a:spcPct val="114999"/>
              </a:lnSpc>
            </a:pPr>
            <a:r>
              <a:rPr lang="en-US" sz="1700" b="1"/>
              <a:t>Real-Time Analysis:</a:t>
            </a:r>
            <a:r>
              <a:rPr lang="en-US" sz="1700"/>
              <a:t> Developing a real-time predictive system that could help NASA monitor ongoing projects and adjust their strategies promptly based on model predictions.</a:t>
            </a:r>
          </a:p>
          <a:p>
            <a:pPr>
              <a:lnSpc>
                <a:spcPct val="114999"/>
              </a:lnSpc>
            </a:pPr>
            <a:endParaRPr lang="en-US" sz="1700"/>
          </a:p>
        </p:txBody>
      </p:sp>
    </p:spTree>
    <p:extLst>
      <p:ext uri="{BB962C8B-B14F-4D97-AF65-F5344CB8AC3E}">
        <p14:creationId xmlns:p14="http://schemas.microsoft.com/office/powerpoint/2010/main" val="1498772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67;p39">
            <a:extLst>
              <a:ext uri="{FF2B5EF4-FFF2-40B4-BE49-F238E27FC236}">
                <a16:creationId xmlns:a16="http://schemas.microsoft.com/office/drawing/2014/main" id="{BE72D135-70D0-9289-977F-2FB020FBF645}"/>
              </a:ext>
            </a:extLst>
          </p:cNvPr>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 name="Title 1">
            <a:extLst>
              <a:ext uri="{FF2B5EF4-FFF2-40B4-BE49-F238E27FC236}">
                <a16:creationId xmlns:a16="http://schemas.microsoft.com/office/drawing/2014/main" id="{A8134247-9442-59F4-0DDD-A1E1A9D65E0B}"/>
              </a:ext>
            </a:extLst>
          </p:cNvPr>
          <p:cNvSpPr>
            <a:spLocks noGrp="1"/>
          </p:cNvSpPr>
          <p:nvPr>
            <p:ph type="title"/>
          </p:nvPr>
        </p:nvSpPr>
        <p:spPr/>
        <p:txBody>
          <a:bodyPr>
            <a:normAutofit fontScale="90000"/>
          </a:bodyPr>
          <a:lstStyle/>
          <a:p>
            <a:pPr algn="ctr"/>
            <a:r>
              <a:rPr lang="en-US" b="1"/>
              <a:t>Conclusion</a:t>
            </a:r>
            <a:endParaRPr lang="en-US"/>
          </a:p>
        </p:txBody>
      </p:sp>
      <p:sp>
        <p:nvSpPr>
          <p:cNvPr id="3" name="Text Placeholder 2">
            <a:extLst>
              <a:ext uri="{FF2B5EF4-FFF2-40B4-BE49-F238E27FC236}">
                <a16:creationId xmlns:a16="http://schemas.microsoft.com/office/drawing/2014/main" id="{1CAB19AC-03E7-89B9-404C-75D2F92D2110}"/>
              </a:ext>
            </a:extLst>
          </p:cNvPr>
          <p:cNvSpPr>
            <a:spLocks noGrp="1"/>
          </p:cNvSpPr>
          <p:nvPr>
            <p:ph type="body" idx="1"/>
          </p:nvPr>
        </p:nvSpPr>
        <p:spPr>
          <a:xfrm>
            <a:off x="311700" y="1287549"/>
            <a:ext cx="8520600" cy="3339000"/>
          </a:xfrm>
        </p:spPr>
        <p:txBody>
          <a:bodyPr/>
          <a:lstStyle/>
          <a:p>
            <a:r>
              <a:rPr lang="en-US" sz="1700">
                <a:solidFill>
                  <a:srgbClr val="212121"/>
                </a:solidFill>
              </a:rPr>
              <a:t>This project applied various machine learning models to analyze and classify NASA's technology projects, aiming to identify and predict key technological trends. Through rigorous data preparation, exploratory data analysis, and extensive model testing, the </a:t>
            </a:r>
            <a:r>
              <a:rPr lang="en-US" sz="1700" err="1">
                <a:solidFill>
                  <a:srgbClr val="212121"/>
                </a:solidFill>
              </a:rPr>
              <a:t>XGBoost</a:t>
            </a:r>
            <a:r>
              <a:rPr lang="en-US" sz="1700">
                <a:solidFill>
                  <a:srgbClr val="212121"/>
                </a:solidFill>
              </a:rPr>
              <a:t> model demonstrated superior performance in terms of accuracy and F1-score, supported by ensemble techniques that further enhanced predictive capabilities.</a:t>
            </a:r>
          </a:p>
          <a:p>
            <a:pPr>
              <a:lnSpc>
                <a:spcPct val="114999"/>
              </a:lnSpc>
            </a:pPr>
            <a:endParaRPr lang="en-US" sz="1700">
              <a:solidFill>
                <a:srgbClr val="212121"/>
              </a:solidFill>
            </a:endParaRPr>
          </a:p>
          <a:p>
            <a:pPr>
              <a:lnSpc>
                <a:spcPct val="114999"/>
              </a:lnSpc>
            </a:pPr>
            <a:r>
              <a:rPr lang="en-US" sz="1700">
                <a:solidFill>
                  <a:srgbClr val="212121"/>
                </a:solidFill>
              </a:rPr>
              <a:t>The analysis has provided valuable insights into the predominant themes and emerging trends within NASA's projects, offering a data-driven foundation for strategic decision-making and resource allocation.</a:t>
            </a:r>
            <a:endParaRPr lang="en-US" sz="1700"/>
          </a:p>
        </p:txBody>
      </p:sp>
    </p:spTree>
    <p:extLst>
      <p:ext uri="{BB962C8B-B14F-4D97-AF65-F5344CB8AC3E}">
        <p14:creationId xmlns:p14="http://schemas.microsoft.com/office/powerpoint/2010/main" val="2665610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4;p40">
            <a:extLst>
              <a:ext uri="{FF2B5EF4-FFF2-40B4-BE49-F238E27FC236}">
                <a16:creationId xmlns:a16="http://schemas.microsoft.com/office/drawing/2014/main" id="{AD930920-2049-ED59-51EE-A3F22E8192BB}"/>
              </a:ext>
            </a:extLst>
          </p:cNvPr>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2" name="Title 1">
            <a:extLst>
              <a:ext uri="{FF2B5EF4-FFF2-40B4-BE49-F238E27FC236}">
                <a16:creationId xmlns:a16="http://schemas.microsoft.com/office/drawing/2014/main" id="{ED33CA34-FD35-1545-645D-CA2EC6E6CD4A}"/>
              </a:ext>
            </a:extLst>
          </p:cNvPr>
          <p:cNvSpPr>
            <a:spLocks noGrp="1"/>
          </p:cNvSpPr>
          <p:nvPr>
            <p:ph type="title"/>
          </p:nvPr>
        </p:nvSpPr>
        <p:spPr/>
        <p:txBody>
          <a:bodyPr>
            <a:normAutofit fontScale="90000"/>
          </a:bodyPr>
          <a:lstStyle/>
          <a:p>
            <a:pPr algn="ctr"/>
            <a:r>
              <a:rPr lang="en-US" b="1"/>
              <a:t>References</a:t>
            </a:r>
          </a:p>
        </p:txBody>
      </p:sp>
      <p:sp>
        <p:nvSpPr>
          <p:cNvPr id="3" name="Text Placeholder 2">
            <a:extLst>
              <a:ext uri="{FF2B5EF4-FFF2-40B4-BE49-F238E27FC236}">
                <a16:creationId xmlns:a16="http://schemas.microsoft.com/office/drawing/2014/main" id="{5D9382AC-52CF-F167-41C7-38F797783CE2}"/>
              </a:ext>
            </a:extLst>
          </p:cNvPr>
          <p:cNvSpPr>
            <a:spLocks noGrp="1"/>
          </p:cNvSpPr>
          <p:nvPr>
            <p:ph type="body" idx="1"/>
          </p:nvPr>
        </p:nvSpPr>
        <p:spPr/>
        <p:txBody>
          <a:bodyPr>
            <a:normAutofit fontScale="92500"/>
          </a:bodyPr>
          <a:lstStyle/>
          <a:p>
            <a:r>
              <a:rPr lang="en-US" dirty="0"/>
              <a:t>Dataset- </a:t>
            </a:r>
            <a:r>
              <a:rPr lang="en-US" dirty="0">
                <a:hlinkClick r:id="rId2"/>
              </a:rPr>
              <a:t>https://data.nasa.gov/Aerospace/NASA-TechPort/bq5k-hbdz/about_data</a:t>
            </a:r>
            <a:endParaRPr lang="en-US" dirty="0"/>
          </a:p>
          <a:p>
            <a:pPr>
              <a:lnSpc>
                <a:spcPct val="114999"/>
              </a:lnSpc>
            </a:pPr>
            <a:r>
              <a:rPr lang="en-US" dirty="0"/>
              <a:t>NASA Projects- </a:t>
            </a:r>
            <a:r>
              <a:rPr lang="en-US" dirty="0">
                <a:hlinkClick r:id="rId3"/>
              </a:rPr>
              <a:t>https://techport.nasa.gov/home</a:t>
            </a:r>
            <a:endParaRPr lang="en-US" dirty="0"/>
          </a:p>
          <a:p>
            <a:pPr>
              <a:lnSpc>
                <a:spcPct val="114999"/>
              </a:lnSpc>
            </a:pPr>
            <a:r>
              <a:rPr lang="en-US" dirty="0"/>
              <a:t>Scikit-Learn- </a:t>
            </a:r>
            <a:r>
              <a:rPr lang="en-US" dirty="0">
                <a:hlinkClick r:id="rId4"/>
              </a:rPr>
              <a:t>https://scikit-learn.org/stable/user_guide.html</a:t>
            </a:r>
            <a:endParaRPr lang="en-US" dirty="0"/>
          </a:p>
          <a:p>
            <a:pPr>
              <a:lnSpc>
                <a:spcPct val="114999"/>
              </a:lnSpc>
            </a:pPr>
            <a:r>
              <a:rPr lang="en-US" dirty="0" err="1"/>
              <a:t>XGBoost</a:t>
            </a:r>
            <a:r>
              <a:rPr lang="en-US" dirty="0"/>
              <a:t>- </a:t>
            </a:r>
            <a:r>
              <a:rPr lang="en-US" dirty="0">
                <a:hlinkClick r:id="rId5"/>
              </a:rPr>
              <a:t>https://xgboost.readthedocs.io/en/latest/</a:t>
            </a:r>
            <a:endParaRPr lang="en-US" dirty="0"/>
          </a:p>
          <a:p>
            <a:pPr>
              <a:lnSpc>
                <a:spcPct val="114999"/>
              </a:lnSpc>
            </a:pPr>
            <a:r>
              <a:rPr lang="en-US" dirty="0" err="1"/>
              <a:t>MatPlotLib</a:t>
            </a:r>
            <a:r>
              <a:rPr lang="en-US" dirty="0"/>
              <a:t>- </a:t>
            </a:r>
            <a:r>
              <a:rPr lang="en-US" dirty="0">
                <a:hlinkClick r:id="rId6"/>
              </a:rPr>
              <a:t>https://matplotlib.org/stable/users/index.html</a:t>
            </a:r>
            <a:endParaRPr lang="en-US" dirty="0"/>
          </a:p>
          <a:p>
            <a:pPr>
              <a:lnSpc>
                <a:spcPct val="114999"/>
              </a:lnSpc>
            </a:pPr>
            <a:r>
              <a:rPr lang="en-US" dirty="0"/>
              <a:t>Seaborn- </a:t>
            </a:r>
            <a:r>
              <a:rPr lang="en-US" dirty="0">
                <a:hlinkClick r:id="rId7"/>
              </a:rPr>
              <a:t>https://seaborn.pydata.org/</a:t>
            </a:r>
            <a:endParaRPr lang="en-US" dirty="0"/>
          </a:p>
          <a:p>
            <a:pPr>
              <a:lnSpc>
                <a:spcPct val="114999"/>
              </a:lnSpc>
            </a:pPr>
            <a:r>
              <a:rPr lang="en-US" dirty="0"/>
              <a:t>Pandas- </a:t>
            </a:r>
            <a:r>
              <a:rPr lang="en-US" dirty="0">
                <a:hlinkClick r:id="rId8"/>
              </a:rPr>
              <a:t>https://pandas.pydata.org/pandas-docs/stable/index.html</a:t>
            </a:r>
            <a:endParaRPr lang="en-US" dirty="0"/>
          </a:p>
          <a:p>
            <a:pPr>
              <a:lnSpc>
                <a:spcPct val="114999"/>
              </a:lnSpc>
            </a:pPr>
            <a:r>
              <a:rPr lang="en-US" dirty="0">
                <a:hlinkClick r:id="rId9"/>
              </a:rPr>
              <a:t>https://www.python.org/doc/</a:t>
            </a:r>
          </a:p>
          <a:p>
            <a:pPr>
              <a:lnSpc>
                <a:spcPct val="114999"/>
              </a:lnSpc>
            </a:pPr>
            <a:r>
              <a:rPr lang="en-US" dirty="0" err="1">
                <a:hlinkClick r:id="rId9"/>
              </a:rPr>
              <a:t>Github</a:t>
            </a:r>
            <a:r>
              <a:rPr lang="en-US">
                <a:hlinkClick r:id="rId9"/>
              </a:rPr>
              <a:t> link: https://github.com/anuzz999/Analyzing-NASA-s-Technology-Projects</a:t>
            </a:r>
          </a:p>
          <a:p>
            <a:pPr marL="114300" indent="0">
              <a:lnSpc>
                <a:spcPct val="114999"/>
              </a:lnSpc>
              <a:buNone/>
            </a:pPr>
            <a:endParaRPr lang="en-US">
              <a:hlinkClick r:id="rId9"/>
            </a:endParaRPr>
          </a:p>
          <a:p>
            <a:pPr marL="114300" indent="0">
              <a:lnSpc>
                <a:spcPct val="114999"/>
              </a:lnSpc>
              <a:buNone/>
            </a:pPr>
            <a:endParaRPr lang="en-US" dirty="0"/>
          </a:p>
        </p:txBody>
      </p:sp>
    </p:spTree>
    <p:extLst>
      <p:ext uri="{BB962C8B-B14F-4D97-AF65-F5344CB8AC3E}">
        <p14:creationId xmlns:p14="http://schemas.microsoft.com/office/powerpoint/2010/main" val="43603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07" name="Google Shape;107;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The exploratory data analysis (EDA) phase provided valuable insights into the NASA project data, shedding light on the distribution of projects over time, the top NASA programs, the most common technology taxonomies, and the thematic focus of project titles.</a:t>
            </a:r>
            <a:endParaRPr/>
          </a:p>
          <a:p>
            <a:pPr marL="457200" lvl="0" indent="-342900" algn="l" rtl="0">
              <a:lnSpc>
                <a:spcPct val="150000"/>
              </a:lnSpc>
              <a:spcBef>
                <a:spcPts val="1200"/>
              </a:spcBef>
              <a:spcAft>
                <a:spcPts val="0"/>
              </a:spcAft>
              <a:buSzPts val="1800"/>
              <a:buChar char="●"/>
            </a:pPr>
            <a:r>
              <a:rPr lang="en"/>
              <a:t>Distribution of Projects Over Time:</a:t>
            </a:r>
            <a:endParaRPr/>
          </a:p>
          <a:p>
            <a:pPr marL="457200" lvl="0" indent="-342900" algn="l" rtl="0">
              <a:lnSpc>
                <a:spcPct val="150000"/>
              </a:lnSpc>
              <a:spcBef>
                <a:spcPts val="0"/>
              </a:spcBef>
              <a:spcAft>
                <a:spcPts val="0"/>
              </a:spcAft>
              <a:buSzPts val="1800"/>
              <a:buChar char="-"/>
            </a:pPr>
            <a:r>
              <a:rPr lang="en"/>
              <a:t>Line chart showing the annual count of projects since 2018 to 2024.</a:t>
            </a:r>
            <a:endParaRPr/>
          </a:p>
          <a:p>
            <a:pPr marL="457200" lvl="0" indent="-342900" algn="l" rtl="0">
              <a:lnSpc>
                <a:spcPct val="150000"/>
              </a:lnSpc>
              <a:spcBef>
                <a:spcPts val="0"/>
              </a:spcBef>
              <a:spcAft>
                <a:spcPts val="0"/>
              </a:spcAft>
              <a:buSzPts val="1800"/>
              <a:buChar char="-"/>
            </a:pPr>
            <a:r>
              <a:rPr lang="en"/>
              <a:t>Helps identify periods of high and low number of project activity.</a:t>
            </a:r>
            <a:endParaRPr/>
          </a:p>
        </p:txBody>
      </p:sp>
      <p:sp>
        <p:nvSpPr>
          <p:cNvPr id="108" name="Google Shape;108;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Exploratory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pic>
        <p:nvPicPr>
          <p:cNvPr id="114" name="Google Shape;114;p17"/>
          <p:cNvPicPr preferRelativeResize="0"/>
          <p:nvPr/>
        </p:nvPicPr>
        <p:blipFill>
          <a:blip r:embed="rId3">
            <a:alphaModFix/>
          </a:blip>
          <a:stretch>
            <a:fillRect/>
          </a:stretch>
        </p:blipFill>
        <p:spPr>
          <a:xfrm>
            <a:off x="1284850" y="137325"/>
            <a:ext cx="6574301" cy="4201500"/>
          </a:xfrm>
          <a:prstGeom prst="rect">
            <a:avLst/>
          </a:prstGeom>
          <a:noFill/>
          <a:ln>
            <a:noFill/>
          </a:ln>
        </p:spPr>
      </p:pic>
      <p:sp>
        <p:nvSpPr>
          <p:cNvPr id="115" name="Google Shape;115;p17"/>
          <p:cNvSpPr txBox="1">
            <a:spLocks noGrp="1"/>
          </p:cNvSpPr>
          <p:nvPr>
            <p:ph type="body" idx="1"/>
          </p:nvPr>
        </p:nvSpPr>
        <p:spPr>
          <a:xfrm>
            <a:off x="311700" y="4338825"/>
            <a:ext cx="8520600" cy="4677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1200"/>
              </a:spcAft>
              <a:buNone/>
            </a:pPr>
            <a:r>
              <a:rPr lang="en" sz="1400"/>
              <a:t>Fig: Distribution of Projects Over Time.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21" name="Google Shape;121;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Exploratory Data Analysis</a:t>
            </a:r>
            <a:endParaRPr/>
          </a:p>
        </p:txBody>
      </p:sp>
      <p:sp>
        <p:nvSpPr>
          <p:cNvPr id="122" name="Google Shape;122;p18"/>
          <p:cNvSpPr txBox="1">
            <a:spLocks noGrp="1"/>
          </p:cNvSpPr>
          <p:nvPr>
            <p:ph type="body" idx="1"/>
          </p:nvPr>
        </p:nvSpPr>
        <p:spPr>
          <a:xfrm>
            <a:off x="311700" y="1152475"/>
            <a:ext cx="8520600" cy="3567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Top NASA Programs:</a:t>
            </a:r>
            <a:endParaRPr/>
          </a:p>
          <a:p>
            <a:pPr marL="457200" lvl="0" indent="-342900" algn="l" rtl="0">
              <a:lnSpc>
                <a:spcPct val="150000"/>
              </a:lnSpc>
              <a:spcBef>
                <a:spcPts val="0"/>
              </a:spcBef>
              <a:spcAft>
                <a:spcPts val="0"/>
              </a:spcAft>
              <a:buSzPts val="1800"/>
              <a:buChar char="-"/>
            </a:pPr>
            <a:r>
              <a:rPr lang="en"/>
              <a:t>Bar chart displaying the number of projects associated with each NASA program.</a:t>
            </a:r>
            <a:endParaRPr/>
          </a:p>
          <a:p>
            <a:pPr marL="457200" lvl="0" indent="-342900" algn="l" rtl="0">
              <a:lnSpc>
                <a:spcPct val="150000"/>
              </a:lnSpc>
              <a:spcBef>
                <a:spcPts val="0"/>
              </a:spcBef>
              <a:spcAft>
                <a:spcPts val="0"/>
              </a:spcAft>
              <a:buSzPts val="1800"/>
              <a:buChar char="-"/>
            </a:pPr>
            <a:r>
              <a:rPr lang="en"/>
              <a:t>Highlights the programs with the most significant contributions.</a:t>
            </a:r>
            <a:endParaRPr/>
          </a:p>
          <a:p>
            <a:pPr marL="0" lvl="0" indent="0" algn="l" rtl="0">
              <a:lnSpc>
                <a:spcPct val="150000"/>
              </a:lnSpc>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28" name="Google Shape;128;p19"/>
          <p:cNvSpPr txBox="1">
            <a:spLocks noGrp="1"/>
          </p:cNvSpPr>
          <p:nvPr>
            <p:ph type="body" idx="1"/>
          </p:nvPr>
        </p:nvSpPr>
        <p:spPr>
          <a:xfrm>
            <a:off x="302550" y="4567175"/>
            <a:ext cx="8538900" cy="3696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770"/>
              <a:buNone/>
            </a:pPr>
            <a:r>
              <a:rPr lang="en" sz="1400"/>
              <a:t>Fig: Top NASA Programs by Number of Projects</a:t>
            </a:r>
            <a:endParaRPr sz="1400"/>
          </a:p>
        </p:txBody>
      </p:sp>
      <p:pic>
        <p:nvPicPr>
          <p:cNvPr id="129" name="Google Shape;129;p19"/>
          <p:cNvPicPr preferRelativeResize="0"/>
          <p:nvPr/>
        </p:nvPicPr>
        <p:blipFill>
          <a:blip r:embed="rId3">
            <a:alphaModFix/>
          </a:blip>
          <a:stretch>
            <a:fillRect/>
          </a:stretch>
        </p:blipFill>
        <p:spPr>
          <a:xfrm>
            <a:off x="521963" y="167525"/>
            <a:ext cx="8100074" cy="431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p:nvPr/>
        </p:nvSpPr>
        <p:spPr>
          <a:xfrm>
            <a:off x="5633825" y="3721325"/>
            <a:ext cx="3510300" cy="1162500"/>
          </a:xfrm>
          <a:prstGeom prst="rect">
            <a:avLst/>
          </a:prstGeom>
          <a:solidFill>
            <a:schemeClr val="lt1"/>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7F7F7"/>
              </a:highlight>
              <a:latin typeface="Roboto"/>
              <a:ea typeface="Roboto"/>
              <a:cs typeface="Roboto"/>
              <a:sym typeface="Roboto"/>
            </a:endParaRPr>
          </a:p>
        </p:txBody>
      </p:sp>
      <p:sp>
        <p:nvSpPr>
          <p:cNvPr id="135" name="Google Shape;135;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Most Common Technology Taxonomies:</a:t>
            </a:r>
            <a:endParaRPr/>
          </a:p>
          <a:p>
            <a:pPr marL="457200" lvl="0" indent="-342900" algn="l" rtl="0">
              <a:lnSpc>
                <a:spcPct val="150000"/>
              </a:lnSpc>
              <a:spcBef>
                <a:spcPts val="0"/>
              </a:spcBef>
              <a:spcAft>
                <a:spcPts val="0"/>
              </a:spcAft>
              <a:buSzPts val="1800"/>
              <a:buChar char="-"/>
            </a:pPr>
            <a:r>
              <a:rPr lang="en"/>
              <a:t>Bar chart showing the frequency of different technology taxonomies assigned to projects.</a:t>
            </a:r>
            <a:endParaRPr/>
          </a:p>
          <a:p>
            <a:pPr marL="457200" lvl="0" indent="-342900" algn="l" rtl="0">
              <a:lnSpc>
                <a:spcPct val="150000"/>
              </a:lnSpc>
              <a:spcBef>
                <a:spcPts val="0"/>
              </a:spcBef>
              <a:spcAft>
                <a:spcPts val="0"/>
              </a:spcAft>
              <a:buSzPts val="1800"/>
              <a:buChar char="-"/>
            </a:pPr>
            <a:r>
              <a:rPr lang="en"/>
              <a:t>Provides an overview of the technological areas NASA focuses on.</a:t>
            </a:r>
            <a:endParaRPr/>
          </a:p>
        </p:txBody>
      </p:sp>
      <p:sp>
        <p:nvSpPr>
          <p:cNvPr id="136" name="Google Shape;13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Exploratory Data Analysis</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2350</Words>
  <Application>Microsoft Office PowerPoint</Application>
  <PresentationFormat>On-screen Show (16:9)</PresentationFormat>
  <Paragraphs>180</Paragraphs>
  <Slides>43</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Roboto</vt:lpstr>
      <vt:lpstr>Geometric</vt:lpstr>
      <vt:lpstr>Data Science  Final Project Presentation</vt:lpstr>
      <vt:lpstr>Introduction</vt:lpstr>
      <vt:lpstr>Research Objective </vt:lpstr>
      <vt:lpstr>Data Preparation </vt:lpstr>
      <vt:lpstr>Exploratory Data Analysis</vt:lpstr>
      <vt:lpstr>PowerPoint Presentation</vt:lpstr>
      <vt:lpstr>Exploratory Data Analysis</vt:lpstr>
      <vt:lpstr>PowerPoint Presentation</vt:lpstr>
      <vt:lpstr>Exploratory Data Analysis</vt:lpstr>
      <vt:lpstr>PowerPoint Presentation</vt:lpstr>
      <vt:lpstr>Exploratory Data Analysis</vt:lpstr>
      <vt:lpstr>PowerPoint Presentation</vt:lpstr>
      <vt:lpstr>PowerPoint Presentation</vt:lpstr>
      <vt:lpstr>PowerPoint Presentation</vt:lpstr>
      <vt:lpstr>Data Preparation </vt:lpstr>
      <vt:lpstr>Data Preprocessing </vt:lpstr>
      <vt:lpstr>Text Cleaning and Normalization</vt:lpstr>
      <vt:lpstr>PowerPoint Presentation</vt:lpstr>
      <vt:lpstr>Tokenization and Stop Words Removal</vt:lpstr>
      <vt:lpstr>PowerPoint Presentation</vt:lpstr>
      <vt:lpstr>Feature Engineering - TF-IDF and Additional Features</vt:lpstr>
      <vt:lpstr>Encoding and Final Data Preparation</vt:lpstr>
      <vt:lpstr>PowerPoint Presentation</vt:lpstr>
      <vt:lpstr>PowerPoint Presentation</vt:lpstr>
      <vt:lpstr>Topic Modeling with LDA </vt:lpstr>
      <vt:lpstr>PowerPoint Presentation</vt:lpstr>
      <vt:lpstr>PowerPoint Presentation</vt:lpstr>
      <vt:lpstr>Model Training, Testing and Evaluation</vt:lpstr>
      <vt:lpstr>Model 1- Naive Bayes Classifier</vt:lpstr>
      <vt:lpstr>PowerPoint Presentation</vt:lpstr>
      <vt:lpstr>Model 2- SVM Classifier</vt:lpstr>
      <vt:lpstr>PowerPoint Presentation</vt:lpstr>
      <vt:lpstr>Model 3- Random Forest Classifier</vt:lpstr>
      <vt:lpstr>PowerPoint Presentation</vt:lpstr>
      <vt:lpstr>Ensemble Model for Taxonomy Classification</vt:lpstr>
      <vt:lpstr>PowerPoint Presentation</vt:lpstr>
      <vt:lpstr>Model 4- XGBoost Classifier</vt:lpstr>
      <vt:lpstr>PowerPoint Presentation</vt:lpstr>
      <vt:lpstr>XGBoost Model Performance Evaluation </vt:lpstr>
      <vt:lpstr>Model Comparison and Final Selection</vt:lpstr>
      <vt:lpstr>Future Work</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Final Project Presentation</dc:title>
  <cp:lastModifiedBy>Anuj Shah</cp:lastModifiedBy>
  <cp:revision>5</cp:revision>
  <dcterms:modified xsi:type="dcterms:W3CDTF">2024-05-09T02:12:09Z</dcterms:modified>
</cp:coreProperties>
</file>