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4" r:id="rId5"/>
    <p:sldId id="273" r:id="rId6"/>
    <p:sldId id="272" r:id="rId7"/>
    <p:sldId id="275" r:id="rId8"/>
    <p:sldId id="26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121" d="100"/>
          <a:sy n="121" d="100"/>
        </p:scale>
        <p:origin x="19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September 21</a:t>
            </a:r>
            <a:r>
              <a:rPr lang="en-US" sz="2800" b="1" baseline="30000" dirty="0"/>
              <a:t>st</a:t>
            </a:r>
            <a:r>
              <a:rPr lang="en-US" sz="2800" b="1" dirty="0"/>
              <a:t> 2023</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3CE6F8-263F-B95C-0AD6-8C5472D4E3FD}"/>
              </a:ext>
            </a:extLst>
          </p:cNvPr>
          <p:cNvSpPr txBox="1"/>
          <p:nvPr/>
        </p:nvSpPr>
        <p:spPr>
          <a:xfrm>
            <a:off x="5825359" y="1387366"/>
            <a:ext cx="7337312" cy="538609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34400" dirty="0">
                <a:solidFill>
                  <a:schemeClr val="bg1">
                    <a:lumMod val="95000"/>
                  </a:schemeClr>
                </a:solidFill>
              </a:rPr>
              <a:t>XYZ</a:t>
            </a: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51640" y="-554422"/>
            <a:ext cx="6858004" cy="7966840"/>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740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Problem Solving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042945" y="-2042946"/>
            <a:ext cx="6858004" cy="10943898"/>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6" name="Group 15">
            <a:extLst>
              <a:ext uri="{FF2B5EF4-FFF2-40B4-BE49-F238E27FC236}">
                <a16:creationId xmlns:a16="http://schemas.microsoft.com/office/drawing/2014/main" id="{87FF2568-E58C-3FC5-C60A-7A75F638168C}"/>
              </a:ext>
            </a:extLst>
          </p:cNvPr>
          <p:cNvGrpSpPr/>
          <p:nvPr/>
        </p:nvGrpSpPr>
        <p:grpSpPr>
          <a:xfrm>
            <a:off x="994576" y="1213944"/>
            <a:ext cx="1507720" cy="1730422"/>
            <a:chOff x="291920" y="1213944"/>
            <a:chExt cx="1507720" cy="1730422"/>
          </a:xfrm>
        </p:grpSpPr>
        <p:pic>
          <p:nvPicPr>
            <p:cNvPr id="6" name="Graphic 5" descr="Supply And Demand with solid fill">
              <a:extLst>
                <a:ext uri="{FF2B5EF4-FFF2-40B4-BE49-F238E27FC236}">
                  <a16:creationId xmlns:a16="http://schemas.microsoft.com/office/drawing/2014/main" id="{1AB05202-97D6-2728-F527-BFB3FFF8B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235" y="1213944"/>
              <a:ext cx="1361090" cy="1361090"/>
            </a:xfrm>
            <a:prstGeom prst="rect">
              <a:avLst/>
            </a:prstGeom>
          </p:spPr>
        </p:pic>
        <p:sp>
          <p:nvSpPr>
            <p:cNvPr id="7" name="TextBox 6">
              <a:extLst>
                <a:ext uri="{FF2B5EF4-FFF2-40B4-BE49-F238E27FC236}">
                  <a16:creationId xmlns:a16="http://schemas.microsoft.com/office/drawing/2014/main" id="{60684238-5BD2-709F-A1AB-63031059912A}"/>
                </a:ext>
              </a:extLst>
            </p:cNvPr>
            <p:cNvSpPr txBox="1"/>
            <p:nvPr/>
          </p:nvSpPr>
          <p:spPr>
            <a:xfrm>
              <a:off x="291920" y="2575034"/>
              <a:ext cx="1507720" cy="369332"/>
            </a:xfrm>
            <a:prstGeom prst="rect">
              <a:avLst/>
            </a:prstGeom>
            <a:noFill/>
          </p:spPr>
          <p:txBody>
            <a:bodyPr wrap="none" rtlCol="0">
              <a:spAutoFit/>
            </a:bodyPr>
            <a:lstStyle/>
            <a:p>
              <a:r>
                <a:rPr lang="en-US" dirty="0"/>
                <a:t>Profit Analysis</a:t>
              </a:r>
            </a:p>
          </p:txBody>
        </p:sp>
      </p:grpSp>
      <p:grpSp>
        <p:nvGrpSpPr>
          <p:cNvPr id="15" name="Group 14">
            <a:extLst>
              <a:ext uri="{FF2B5EF4-FFF2-40B4-BE49-F238E27FC236}">
                <a16:creationId xmlns:a16="http://schemas.microsoft.com/office/drawing/2014/main" id="{76595F40-3E21-E4C7-95CD-6CFF57BF067F}"/>
              </a:ext>
            </a:extLst>
          </p:cNvPr>
          <p:cNvGrpSpPr/>
          <p:nvPr/>
        </p:nvGrpSpPr>
        <p:grpSpPr>
          <a:xfrm>
            <a:off x="4610172" y="1319549"/>
            <a:ext cx="1723549" cy="1624817"/>
            <a:chOff x="2304465" y="1319549"/>
            <a:chExt cx="1723549" cy="1624817"/>
          </a:xfrm>
        </p:grpSpPr>
        <p:pic>
          <p:nvPicPr>
            <p:cNvPr id="9" name="Graphic 8" descr="Venn diagram outline">
              <a:extLst>
                <a:ext uri="{FF2B5EF4-FFF2-40B4-BE49-F238E27FC236}">
                  <a16:creationId xmlns:a16="http://schemas.microsoft.com/office/drawing/2014/main" id="{6C10C4E8-3175-F767-E6BC-0AB52D56DD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0289" y="1319549"/>
              <a:ext cx="1171903" cy="1171903"/>
            </a:xfrm>
            <a:prstGeom prst="rect">
              <a:avLst/>
            </a:prstGeom>
          </p:spPr>
        </p:pic>
        <p:sp>
          <p:nvSpPr>
            <p:cNvPr id="10" name="TextBox 9">
              <a:extLst>
                <a:ext uri="{FF2B5EF4-FFF2-40B4-BE49-F238E27FC236}">
                  <a16:creationId xmlns:a16="http://schemas.microsoft.com/office/drawing/2014/main" id="{2E5C9154-6E42-8892-F270-89AF6085ABDD}"/>
                </a:ext>
              </a:extLst>
            </p:cNvPr>
            <p:cNvSpPr txBox="1"/>
            <p:nvPr/>
          </p:nvSpPr>
          <p:spPr>
            <a:xfrm>
              <a:off x="2304465" y="2575034"/>
              <a:ext cx="1723549" cy="369332"/>
            </a:xfrm>
            <a:prstGeom prst="rect">
              <a:avLst/>
            </a:prstGeom>
            <a:noFill/>
          </p:spPr>
          <p:txBody>
            <a:bodyPr wrap="none" rtlCol="0">
              <a:spAutoFit/>
            </a:bodyPr>
            <a:lstStyle/>
            <a:p>
              <a:r>
                <a:rPr lang="en-US" dirty="0"/>
                <a:t>City Comparison</a:t>
              </a:r>
            </a:p>
          </p:txBody>
        </p:sp>
      </p:grpSp>
      <p:grpSp>
        <p:nvGrpSpPr>
          <p:cNvPr id="14" name="Group 13">
            <a:extLst>
              <a:ext uri="{FF2B5EF4-FFF2-40B4-BE49-F238E27FC236}">
                <a16:creationId xmlns:a16="http://schemas.microsoft.com/office/drawing/2014/main" id="{1570E530-B2A7-4023-CF84-3E469B803795}"/>
              </a:ext>
            </a:extLst>
          </p:cNvPr>
          <p:cNvGrpSpPr/>
          <p:nvPr/>
        </p:nvGrpSpPr>
        <p:grpSpPr>
          <a:xfrm>
            <a:off x="8514914" y="1415457"/>
            <a:ext cx="1075995" cy="1528909"/>
            <a:chOff x="4721118" y="1415457"/>
            <a:chExt cx="1075995" cy="1528909"/>
          </a:xfrm>
        </p:grpSpPr>
        <p:pic>
          <p:nvPicPr>
            <p:cNvPr id="12" name="Graphic 11" descr="Gender outline">
              <a:extLst>
                <a:ext uri="{FF2B5EF4-FFF2-40B4-BE49-F238E27FC236}">
                  <a16:creationId xmlns:a16="http://schemas.microsoft.com/office/drawing/2014/main" id="{49E5C019-C4E5-020B-447B-62DA4C2DC9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1118" y="1415457"/>
              <a:ext cx="1075995" cy="1075995"/>
            </a:xfrm>
            <a:prstGeom prst="rect">
              <a:avLst/>
            </a:prstGeom>
          </p:spPr>
        </p:pic>
        <p:sp>
          <p:nvSpPr>
            <p:cNvPr id="13" name="TextBox 12">
              <a:extLst>
                <a:ext uri="{FF2B5EF4-FFF2-40B4-BE49-F238E27FC236}">
                  <a16:creationId xmlns:a16="http://schemas.microsoft.com/office/drawing/2014/main" id="{E692CB86-D3F0-DDD8-E577-CB6B91ECC1FA}"/>
                </a:ext>
              </a:extLst>
            </p:cNvPr>
            <p:cNvSpPr txBox="1"/>
            <p:nvPr/>
          </p:nvSpPr>
          <p:spPr>
            <a:xfrm>
              <a:off x="4816525" y="2575034"/>
              <a:ext cx="885179" cy="369332"/>
            </a:xfrm>
            <a:prstGeom prst="rect">
              <a:avLst/>
            </a:prstGeom>
            <a:noFill/>
          </p:spPr>
          <p:txBody>
            <a:bodyPr wrap="none" rtlCol="0">
              <a:spAutoFit/>
            </a:bodyPr>
            <a:lstStyle/>
            <a:p>
              <a:r>
                <a:rPr lang="en-US" dirty="0"/>
                <a:t>Gender</a:t>
              </a:r>
            </a:p>
          </p:txBody>
        </p:sp>
      </p:grpSp>
      <p:grpSp>
        <p:nvGrpSpPr>
          <p:cNvPr id="39" name="Group 38">
            <a:extLst>
              <a:ext uri="{FF2B5EF4-FFF2-40B4-BE49-F238E27FC236}">
                <a16:creationId xmlns:a16="http://schemas.microsoft.com/office/drawing/2014/main" id="{E7A43D3E-2B8E-7C9E-3BC8-D9DDF91341A0}"/>
              </a:ext>
            </a:extLst>
          </p:cNvPr>
          <p:cNvGrpSpPr/>
          <p:nvPr/>
        </p:nvGrpSpPr>
        <p:grpSpPr>
          <a:xfrm>
            <a:off x="1067891" y="3258167"/>
            <a:ext cx="1242615" cy="1643018"/>
            <a:chOff x="1067891" y="3258167"/>
            <a:chExt cx="1242615" cy="1643018"/>
          </a:xfrm>
        </p:grpSpPr>
        <p:pic>
          <p:nvPicPr>
            <p:cNvPr id="26" name="Graphic 25" descr="Man with cane with solid fill">
              <a:extLst>
                <a:ext uri="{FF2B5EF4-FFF2-40B4-BE49-F238E27FC236}">
                  <a16:creationId xmlns:a16="http://schemas.microsoft.com/office/drawing/2014/main" id="{F96FCBB3-02AB-7254-E838-CED8C57259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891" y="3258167"/>
              <a:ext cx="1242615" cy="1242615"/>
            </a:xfrm>
            <a:prstGeom prst="rect">
              <a:avLst/>
            </a:prstGeom>
          </p:spPr>
        </p:pic>
        <p:sp>
          <p:nvSpPr>
            <p:cNvPr id="27" name="TextBox 26">
              <a:extLst>
                <a:ext uri="{FF2B5EF4-FFF2-40B4-BE49-F238E27FC236}">
                  <a16:creationId xmlns:a16="http://schemas.microsoft.com/office/drawing/2014/main" id="{576947E4-D12C-0E49-564D-E43C8AF120E6}"/>
                </a:ext>
              </a:extLst>
            </p:cNvPr>
            <p:cNvSpPr txBox="1"/>
            <p:nvPr/>
          </p:nvSpPr>
          <p:spPr>
            <a:xfrm>
              <a:off x="1384521" y="4531853"/>
              <a:ext cx="540212" cy="369332"/>
            </a:xfrm>
            <a:prstGeom prst="rect">
              <a:avLst/>
            </a:prstGeom>
            <a:noFill/>
          </p:spPr>
          <p:txBody>
            <a:bodyPr wrap="none" rtlCol="0">
              <a:spAutoFit/>
            </a:bodyPr>
            <a:lstStyle/>
            <a:p>
              <a:r>
                <a:rPr lang="en-US" dirty="0"/>
                <a:t>Age</a:t>
              </a:r>
            </a:p>
          </p:txBody>
        </p:sp>
      </p:grpSp>
      <p:grpSp>
        <p:nvGrpSpPr>
          <p:cNvPr id="38" name="Group 37">
            <a:extLst>
              <a:ext uri="{FF2B5EF4-FFF2-40B4-BE49-F238E27FC236}">
                <a16:creationId xmlns:a16="http://schemas.microsoft.com/office/drawing/2014/main" id="{B3A5208A-7685-431C-003D-1D70CEB35831}"/>
              </a:ext>
            </a:extLst>
          </p:cNvPr>
          <p:cNvGrpSpPr/>
          <p:nvPr/>
        </p:nvGrpSpPr>
        <p:grpSpPr>
          <a:xfrm>
            <a:off x="4622739" y="3178393"/>
            <a:ext cx="1813830" cy="1722792"/>
            <a:chOff x="4622739" y="3178393"/>
            <a:chExt cx="1813830" cy="1722792"/>
          </a:xfrm>
        </p:grpSpPr>
        <p:pic>
          <p:nvPicPr>
            <p:cNvPr id="29" name="Graphic 28" descr="Bar chart outline">
              <a:extLst>
                <a:ext uri="{FF2B5EF4-FFF2-40B4-BE49-F238E27FC236}">
                  <a16:creationId xmlns:a16="http://schemas.microsoft.com/office/drawing/2014/main" id="{706E8665-6A13-0D24-035A-68E2FFA061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865" y="3178393"/>
              <a:ext cx="1402162" cy="1402162"/>
            </a:xfrm>
            <a:prstGeom prst="rect">
              <a:avLst/>
            </a:prstGeom>
          </p:spPr>
        </p:pic>
        <p:sp>
          <p:nvSpPr>
            <p:cNvPr id="30" name="TextBox 29">
              <a:extLst>
                <a:ext uri="{FF2B5EF4-FFF2-40B4-BE49-F238E27FC236}">
                  <a16:creationId xmlns:a16="http://schemas.microsoft.com/office/drawing/2014/main" id="{18D48ADC-EAF4-A05A-F7FE-D1E98E8230C6}"/>
                </a:ext>
              </a:extLst>
            </p:cNvPr>
            <p:cNvSpPr txBox="1"/>
            <p:nvPr/>
          </p:nvSpPr>
          <p:spPr>
            <a:xfrm>
              <a:off x="4622739" y="4531853"/>
              <a:ext cx="1813830" cy="369332"/>
            </a:xfrm>
            <a:prstGeom prst="rect">
              <a:avLst/>
            </a:prstGeom>
            <a:noFill/>
          </p:spPr>
          <p:txBody>
            <a:bodyPr wrap="none" rtlCol="0">
              <a:spAutoFit/>
            </a:bodyPr>
            <a:lstStyle/>
            <a:p>
              <a:r>
                <a:rPr lang="en-US" dirty="0"/>
                <a:t>Year over Year </a:t>
              </a:r>
              <a:r>
                <a:rPr lang="el-GR" b="1" i="0" dirty="0">
                  <a:solidFill>
                    <a:srgbClr val="202124"/>
                  </a:solidFill>
                  <a:effectLst/>
                  <a:latin typeface="Google Sans"/>
                </a:rPr>
                <a:t>Δ</a:t>
              </a:r>
              <a:r>
                <a:rPr lang="en-US" b="1" dirty="0">
                  <a:solidFill>
                    <a:srgbClr val="202124"/>
                  </a:solidFill>
                  <a:latin typeface="Google Sans"/>
                </a:rPr>
                <a:t>*</a:t>
              </a:r>
              <a:endParaRPr lang="en-US" dirty="0"/>
            </a:p>
          </p:txBody>
        </p:sp>
      </p:grpSp>
      <p:sp>
        <p:nvSpPr>
          <p:cNvPr id="31" name="TextBox 30">
            <a:extLst>
              <a:ext uri="{FF2B5EF4-FFF2-40B4-BE49-F238E27FC236}">
                <a16:creationId xmlns:a16="http://schemas.microsoft.com/office/drawing/2014/main" id="{3D3CC3A1-8BF8-ED88-8694-8B3CEA3B548E}"/>
              </a:ext>
            </a:extLst>
          </p:cNvPr>
          <p:cNvSpPr txBox="1"/>
          <p:nvPr/>
        </p:nvSpPr>
        <p:spPr>
          <a:xfrm>
            <a:off x="9230860" y="6237776"/>
            <a:ext cx="2651688" cy="246221"/>
          </a:xfrm>
          <a:prstGeom prst="rect">
            <a:avLst/>
          </a:prstGeom>
          <a:noFill/>
        </p:spPr>
        <p:txBody>
          <a:bodyPr wrap="none" rtlCol="0">
            <a:spAutoFit/>
          </a:bodyPr>
          <a:lstStyle/>
          <a:p>
            <a:r>
              <a:rPr lang="en-US" sz="1000" dirty="0"/>
              <a:t>* </a:t>
            </a:r>
            <a:r>
              <a:rPr lang="el-GR" sz="1000" b="1" i="0" dirty="0">
                <a:solidFill>
                  <a:srgbClr val="202124"/>
                </a:solidFill>
                <a:effectLst/>
                <a:latin typeface="Google Sans"/>
              </a:rPr>
              <a:t>Δ</a:t>
            </a:r>
            <a:r>
              <a:rPr lang="en-US" sz="1000" b="1" i="0" dirty="0">
                <a:solidFill>
                  <a:srgbClr val="202124"/>
                </a:solidFill>
                <a:effectLst/>
                <a:latin typeface="Google Sans"/>
              </a:rPr>
              <a:t> is the symbol for Delta; meaning of change</a:t>
            </a:r>
            <a:endParaRPr lang="en-US" sz="1000" dirty="0"/>
          </a:p>
        </p:txBody>
      </p:sp>
      <p:grpSp>
        <p:nvGrpSpPr>
          <p:cNvPr id="37" name="Group 36">
            <a:extLst>
              <a:ext uri="{FF2B5EF4-FFF2-40B4-BE49-F238E27FC236}">
                <a16:creationId xmlns:a16="http://schemas.microsoft.com/office/drawing/2014/main" id="{D456EAFF-42A8-AEE0-D3CA-B8B0ABBF4624}"/>
              </a:ext>
            </a:extLst>
          </p:cNvPr>
          <p:cNvGrpSpPr/>
          <p:nvPr/>
        </p:nvGrpSpPr>
        <p:grpSpPr>
          <a:xfrm>
            <a:off x="8612659" y="3158804"/>
            <a:ext cx="1102931" cy="1700590"/>
            <a:chOff x="8612659" y="3158804"/>
            <a:chExt cx="1102931" cy="1700590"/>
          </a:xfrm>
        </p:grpSpPr>
        <p:pic>
          <p:nvPicPr>
            <p:cNvPr id="33" name="Graphic 32" descr="User outline">
              <a:extLst>
                <a:ext uri="{FF2B5EF4-FFF2-40B4-BE49-F238E27FC236}">
                  <a16:creationId xmlns:a16="http://schemas.microsoft.com/office/drawing/2014/main" id="{DF7C3A5E-CE72-0BB3-D40C-786348AF94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5487" y="3158804"/>
              <a:ext cx="914400" cy="914400"/>
            </a:xfrm>
            <a:prstGeom prst="rect">
              <a:avLst/>
            </a:prstGeom>
          </p:spPr>
        </p:pic>
        <p:pic>
          <p:nvPicPr>
            <p:cNvPr id="35" name="Graphic 34" descr="Rating Star with solid fill">
              <a:extLst>
                <a:ext uri="{FF2B5EF4-FFF2-40B4-BE49-F238E27FC236}">
                  <a16:creationId xmlns:a16="http://schemas.microsoft.com/office/drawing/2014/main" id="{A47933FA-4822-F420-A098-96747625094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705487" y="3734898"/>
              <a:ext cx="914400" cy="914400"/>
            </a:xfrm>
            <a:prstGeom prst="rect">
              <a:avLst/>
            </a:prstGeom>
          </p:spPr>
        </p:pic>
        <p:sp>
          <p:nvSpPr>
            <p:cNvPr id="36" name="TextBox 35">
              <a:extLst>
                <a:ext uri="{FF2B5EF4-FFF2-40B4-BE49-F238E27FC236}">
                  <a16:creationId xmlns:a16="http://schemas.microsoft.com/office/drawing/2014/main" id="{B8D0239A-D8AB-3C74-75BA-6FACC61638A4}"/>
                </a:ext>
              </a:extLst>
            </p:cNvPr>
            <p:cNvSpPr txBox="1"/>
            <p:nvPr/>
          </p:nvSpPr>
          <p:spPr>
            <a:xfrm>
              <a:off x="8612659" y="4490062"/>
              <a:ext cx="1102931" cy="369332"/>
            </a:xfrm>
            <a:prstGeom prst="rect">
              <a:avLst/>
            </a:prstGeom>
            <a:noFill/>
          </p:spPr>
          <p:txBody>
            <a:bodyPr wrap="none" rtlCol="0">
              <a:spAutoFit/>
            </a:bodyPr>
            <a:lstStyle/>
            <a:p>
              <a:r>
                <a:rPr lang="en-US" dirty="0"/>
                <a:t>Retention</a:t>
              </a:r>
            </a:p>
          </p:txBody>
        </p:sp>
      </p:grpSp>
    </p:spTree>
    <p:extLst>
      <p:ext uri="{BB962C8B-B14F-4D97-AF65-F5344CB8AC3E}">
        <p14:creationId xmlns:p14="http://schemas.microsoft.com/office/powerpoint/2010/main" val="16275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164111" y="-2169882"/>
            <a:ext cx="5863773" cy="12192000"/>
          </a:xfrm>
        </p:spPr>
        <p:txBody>
          <a:bodyPr vert="vert270" lIns="91440" tIns="274320" rIns="91440" bIns="274320">
            <a:normAutofit/>
          </a:bodyPr>
          <a:lstStyle/>
          <a:p>
            <a:endParaRPr lang="en-US" sz="900" dirty="0">
              <a:solidFill>
                <a:srgbClr val="FF6600"/>
              </a:solidFill>
            </a:endParaRPr>
          </a:p>
          <a:p>
            <a:pPr marL="342900" indent="-342900" algn="just">
              <a:buFont typeface="Arial" panose="020B0604020202020204" pitchFamily="34" charset="0"/>
              <a:buChar char="•"/>
            </a:pPr>
            <a:r>
              <a:rPr lang="en-US" dirty="0">
                <a:solidFill>
                  <a:srgbClr val="FF6600"/>
                </a:solidFill>
              </a:rPr>
              <a:t>Features:   </a:t>
            </a:r>
            <a:r>
              <a:rPr lang="en-US" b="1" dirty="0">
                <a:solidFill>
                  <a:srgbClr val="FF6600"/>
                </a:solidFill>
              </a:rPr>
              <a:t>19 Features </a:t>
            </a:r>
            <a:r>
              <a:rPr lang="en-US" dirty="0">
                <a:solidFill>
                  <a:srgbClr val="FF6600"/>
                </a:solidFill>
              </a:rPr>
              <a:t>(including 9 derived features)</a:t>
            </a:r>
          </a:p>
          <a:p>
            <a:pPr marL="342900" indent="-342900" algn="just">
              <a:buFont typeface="Arial" panose="020B0604020202020204" pitchFamily="34" charset="0"/>
              <a:buChar char="•"/>
            </a:pPr>
            <a:r>
              <a:rPr lang="en-US" dirty="0">
                <a:solidFill>
                  <a:srgbClr val="FF6600"/>
                </a:solidFill>
              </a:rPr>
              <a:t>Timeframe:  </a:t>
            </a:r>
            <a:r>
              <a:rPr lang="en-US" b="1" dirty="0">
                <a:solidFill>
                  <a:srgbClr val="FF6600"/>
                </a:solidFill>
              </a:rPr>
              <a:t>2016 – 2018</a:t>
            </a:r>
          </a:p>
          <a:p>
            <a:pPr marL="342900" indent="-342900" algn="just">
              <a:buFont typeface="Arial" panose="020B0604020202020204" pitchFamily="34" charset="0"/>
              <a:buChar char="•"/>
            </a:pPr>
            <a:r>
              <a:rPr lang="en-US" dirty="0">
                <a:solidFill>
                  <a:srgbClr val="FF6600"/>
                </a:solidFill>
              </a:rPr>
              <a:t>Total Datapoints in </a:t>
            </a:r>
            <a:r>
              <a:rPr lang="en-US" i="1" u="sng" dirty="0" err="1">
                <a:solidFill>
                  <a:srgbClr val="FF6600"/>
                </a:solidFill>
              </a:rPr>
              <a:t>master_df</a:t>
            </a:r>
            <a:r>
              <a:rPr lang="en-US" dirty="0">
                <a:solidFill>
                  <a:srgbClr val="FF6600"/>
                </a:solidFill>
              </a:rPr>
              <a:t>: </a:t>
            </a:r>
            <a:r>
              <a:rPr lang="en-US" b="1" dirty="0">
                <a:solidFill>
                  <a:srgbClr val="FF6600"/>
                </a:solidFill>
              </a:rPr>
              <a:t>359,392</a:t>
            </a:r>
          </a:p>
          <a:p>
            <a:pPr algn="just"/>
            <a:r>
              <a:rPr lang="en-US" sz="2800" dirty="0">
                <a:solidFill>
                  <a:srgbClr val="FF6600"/>
                </a:solidFill>
              </a:rPr>
              <a:t>         </a:t>
            </a:r>
          </a:p>
          <a:p>
            <a:pPr algn="just"/>
            <a:endParaRPr lang="en-US" sz="1600" dirty="0">
              <a:solidFill>
                <a:srgbClr val="FF6600"/>
              </a:solidFill>
            </a:endParaRPr>
          </a:p>
          <a:p>
            <a:pPr algn="just"/>
            <a:r>
              <a:rPr lang="en-US" sz="2800" dirty="0">
                <a:solidFill>
                  <a:srgbClr val="FF6600"/>
                </a:solidFill>
              </a:rPr>
              <a:t>Assumptions:</a:t>
            </a:r>
          </a:p>
          <a:p>
            <a:pPr algn="just"/>
            <a:r>
              <a:rPr lang="en-US" sz="2000" dirty="0">
                <a:solidFill>
                  <a:srgbClr val="FF6600"/>
                </a:solidFill>
              </a:rPr>
              <a:t>Profits are calculated by subtracting Cost from the Price. </a:t>
            </a:r>
          </a:p>
          <a:p>
            <a:pPr algn="just"/>
            <a:r>
              <a:rPr lang="en-US" sz="2000" dirty="0">
                <a:solidFill>
                  <a:srgbClr val="FF6600"/>
                </a:solidFill>
              </a:rPr>
              <a:t>Outliers found present in Price, but with no additional information of trip duration, it wont be treated as such.</a:t>
            </a:r>
          </a:p>
          <a:p>
            <a:pPr algn="just"/>
            <a:r>
              <a:rPr lang="en-US" sz="2000" dirty="0">
                <a:solidFill>
                  <a:srgbClr val="FF6600"/>
                </a:solidFill>
              </a:rPr>
              <a:t>Users is accounted for the number of cab users in the city, assuming it can be other cab users (including Company)</a:t>
            </a:r>
            <a:endParaRPr lang="en-US" sz="1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7" name="Group 16">
            <a:extLst>
              <a:ext uri="{FF2B5EF4-FFF2-40B4-BE49-F238E27FC236}">
                <a16:creationId xmlns:a16="http://schemas.microsoft.com/office/drawing/2014/main" id="{D782EAF0-1263-19D9-1847-10AC09BA494C}"/>
              </a:ext>
            </a:extLst>
          </p:cNvPr>
          <p:cNvGrpSpPr/>
          <p:nvPr/>
        </p:nvGrpSpPr>
        <p:grpSpPr>
          <a:xfrm>
            <a:off x="7488622" y="1863108"/>
            <a:ext cx="946270" cy="1750221"/>
            <a:chOff x="5454869" y="1968258"/>
            <a:chExt cx="1290132" cy="2386230"/>
          </a:xfrm>
        </p:grpSpPr>
        <p:pic>
          <p:nvPicPr>
            <p:cNvPr id="6" name="Graphic 5" descr="Document with solid fill">
              <a:extLst>
                <a:ext uri="{FF2B5EF4-FFF2-40B4-BE49-F238E27FC236}">
                  <a16:creationId xmlns:a16="http://schemas.microsoft.com/office/drawing/2014/main" id="{054FFB75-4248-2C2D-D0CD-CAACD664A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3208788"/>
              <a:ext cx="914400" cy="914400"/>
            </a:xfrm>
            <a:prstGeom prst="rect">
              <a:avLst/>
            </a:prstGeom>
          </p:spPr>
        </p:pic>
        <p:pic>
          <p:nvPicPr>
            <p:cNvPr id="7" name="Graphic 6" descr="Document with solid fill">
              <a:extLst>
                <a:ext uri="{FF2B5EF4-FFF2-40B4-BE49-F238E27FC236}">
                  <a16:creationId xmlns:a16="http://schemas.microsoft.com/office/drawing/2014/main" id="{099CC5E3-524D-F87D-DE73-DC7B3CDEC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1968258"/>
              <a:ext cx="914400" cy="914400"/>
            </a:xfrm>
            <a:prstGeom prst="rect">
              <a:avLst/>
            </a:prstGeom>
          </p:spPr>
        </p:pic>
        <p:sp>
          <p:nvSpPr>
            <p:cNvPr id="10" name="TextBox 9">
              <a:extLst>
                <a:ext uri="{FF2B5EF4-FFF2-40B4-BE49-F238E27FC236}">
                  <a16:creationId xmlns:a16="http://schemas.microsoft.com/office/drawing/2014/main" id="{1D7A0CF4-18AE-1184-0E22-FE00827B0AD6}"/>
                </a:ext>
              </a:extLst>
            </p:cNvPr>
            <p:cNvSpPr txBox="1"/>
            <p:nvPr/>
          </p:nvSpPr>
          <p:spPr>
            <a:xfrm>
              <a:off x="5582796" y="2840951"/>
              <a:ext cx="1106308" cy="314713"/>
            </a:xfrm>
            <a:prstGeom prst="rect">
              <a:avLst/>
            </a:prstGeom>
            <a:noFill/>
          </p:spPr>
          <p:txBody>
            <a:bodyPr wrap="none" rtlCol="0">
              <a:spAutoFit/>
            </a:bodyPr>
            <a:lstStyle/>
            <a:p>
              <a:r>
                <a:rPr lang="en-US" sz="900" dirty="0"/>
                <a:t>Cab_Data.csv</a:t>
              </a:r>
            </a:p>
          </p:txBody>
        </p:sp>
        <p:sp>
          <p:nvSpPr>
            <p:cNvPr id="11" name="TextBox 10">
              <a:extLst>
                <a:ext uri="{FF2B5EF4-FFF2-40B4-BE49-F238E27FC236}">
                  <a16:creationId xmlns:a16="http://schemas.microsoft.com/office/drawing/2014/main" id="{9E949AF9-A27B-99D7-F962-08CC20575EB9}"/>
                </a:ext>
              </a:extLst>
            </p:cNvPr>
            <p:cNvSpPr txBox="1"/>
            <p:nvPr/>
          </p:nvSpPr>
          <p:spPr>
            <a:xfrm>
              <a:off x="5770573" y="4039774"/>
              <a:ext cx="734770" cy="314714"/>
            </a:xfrm>
            <a:prstGeom prst="rect">
              <a:avLst/>
            </a:prstGeom>
            <a:noFill/>
          </p:spPr>
          <p:txBody>
            <a:bodyPr wrap="none" rtlCol="0">
              <a:spAutoFit/>
            </a:bodyPr>
            <a:lstStyle/>
            <a:p>
              <a:r>
                <a:rPr lang="en-US" sz="900" dirty="0"/>
                <a:t>City.csv</a:t>
              </a:r>
            </a:p>
          </p:txBody>
        </p:sp>
        <p:sp>
          <p:nvSpPr>
            <p:cNvPr id="14" name="Rectangle 13">
              <a:extLst>
                <a:ext uri="{FF2B5EF4-FFF2-40B4-BE49-F238E27FC236}">
                  <a16:creationId xmlns:a16="http://schemas.microsoft.com/office/drawing/2014/main" id="{AD8D6486-BAED-8C67-DE07-345D37C83D02}"/>
                </a:ext>
              </a:extLst>
            </p:cNvPr>
            <p:cNvSpPr/>
            <p:nvPr/>
          </p:nvSpPr>
          <p:spPr>
            <a:xfrm>
              <a:off x="5454869"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7EF88-6A24-0F87-3253-DCC1A9A39234}"/>
              </a:ext>
            </a:extLst>
          </p:cNvPr>
          <p:cNvGrpSpPr/>
          <p:nvPr/>
        </p:nvGrpSpPr>
        <p:grpSpPr>
          <a:xfrm>
            <a:off x="8729304" y="1863108"/>
            <a:ext cx="1071109" cy="1747821"/>
            <a:chOff x="6794579" y="1968258"/>
            <a:chExt cx="1460336" cy="2382958"/>
          </a:xfrm>
        </p:grpSpPr>
        <p:pic>
          <p:nvPicPr>
            <p:cNvPr id="9" name="Graphic 8" descr="Document with solid fill">
              <a:extLst>
                <a:ext uri="{FF2B5EF4-FFF2-40B4-BE49-F238E27FC236}">
                  <a16:creationId xmlns:a16="http://schemas.microsoft.com/office/drawing/2014/main" id="{F70494D2-2CA0-24BD-9D16-E08238CF80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3208788"/>
              <a:ext cx="914400" cy="914400"/>
            </a:xfrm>
            <a:prstGeom prst="rect">
              <a:avLst/>
            </a:prstGeom>
          </p:spPr>
        </p:pic>
        <p:grpSp>
          <p:nvGrpSpPr>
            <p:cNvPr id="16" name="Group 15">
              <a:extLst>
                <a:ext uri="{FF2B5EF4-FFF2-40B4-BE49-F238E27FC236}">
                  <a16:creationId xmlns:a16="http://schemas.microsoft.com/office/drawing/2014/main" id="{E170A84F-B1F4-1BD1-2BE4-AF052E8D989E}"/>
                </a:ext>
              </a:extLst>
            </p:cNvPr>
            <p:cNvGrpSpPr/>
            <p:nvPr/>
          </p:nvGrpSpPr>
          <p:grpSpPr>
            <a:xfrm>
              <a:off x="6794579" y="1968258"/>
              <a:ext cx="1460336" cy="2382958"/>
              <a:chOff x="6794579" y="1968258"/>
              <a:chExt cx="1460336" cy="2382958"/>
            </a:xfrm>
          </p:grpSpPr>
          <p:pic>
            <p:nvPicPr>
              <p:cNvPr id="8" name="Graphic 7" descr="Document with solid fill">
                <a:extLst>
                  <a:ext uri="{FF2B5EF4-FFF2-40B4-BE49-F238E27FC236}">
                    <a16:creationId xmlns:a16="http://schemas.microsoft.com/office/drawing/2014/main" id="{EC091881-A0AA-AD16-DA74-87FCF6F86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1968258"/>
                <a:ext cx="914400" cy="914400"/>
              </a:xfrm>
              <a:prstGeom prst="rect">
                <a:avLst/>
              </a:prstGeom>
            </p:spPr>
          </p:pic>
          <p:sp>
            <p:nvSpPr>
              <p:cNvPr id="12" name="TextBox 11">
                <a:extLst>
                  <a:ext uri="{FF2B5EF4-FFF2-40B4-BE49-F238E27FC236}">
                    <a16:creationId xmlns:a16="http://schemas.microsoft.com/office/drawing/2014/main" id="{1E7626CB-FA8D-03D4-CDE1-E176B3A166A7}"/>
                  </a:ext>
                </a:extLst>
              </p:cNvPr>
              <p:cNvSpPr txBox="1"/>
              <p:nvPr/>
            </p:nvSpPr>
            <p:spPr>
              <a:xfrm>
                <a:off x="6824966" y="2817401"/>
                <a:ext cx="1383136" cy="314714"/>
              </a:xfrm>
              <a:prstGeom prst="rect">
                <a:avLst/>
              </a:prstGeom>
              <a:noFill/>
            </p:spPr>
            <p:txBody>
              <a:bodyPr wrap="square" rtlCol="0">
                <a:spAutoFit/>
              </a:bodyPr>
              <a:lstStyle/>
              <a:p>
                <a:r>
                  <a:rPr lang="en-US" sz="900" dirty="0"/>
                  <a:t>Customer_ID.csv</a:t>
                </a:r>
              </a:p>
            </p:txBody>
          </p:sp>
          <p:sp>
            <p:nvSpPr>
              <p:cNvPr id="13" name="TextBox 12">
                <a:extLst>
                  <a:ext uri="{FF2B5EF4-FFF2-40B4-BE49-F238E27FC236}">
                    <a16:creationId xmlns:a16="http://schemas.microsoft.com/office/drawing/2014/main" id="{B9C79B69-7412-9F8F-0696-47E7C25A752C}"/>
                  </a:ext>
                </a:extLst>
              </p:cNvPr>
              <p:cNvSpPr txBox="1"/>
              <p:nvPr/>
            </p:nvSpPr>
            <p:spPr>
              <a:xfrm>
                <a:off x="6794579" y="4036502"/>
                <a:ext cx="1460336" cy="314714"/>
              </a:xfrm>
              <a:prstGeom prst="rect">
                <a:avLst/>
              </a:prstGeom>
              <a:noFill/>
            </p:spPr>
            <p:txBody>
              <a:bodyPr wrap="square" rtlCol="0">
                <a:spAutoFit/>
              </a:bodyPr>
              <a:lstStyle/>
              <a:p>
                <a:r>
                  <a:rPr lang="en-US" sz="900" dirty="0"/>
                  <a:t>Transaction_ID.csv</a:t>
                </a:r>
              </a:p>
            </p:txBody>
          </p:sp>
          <p:sp>
            <p:nvSpPr>
              <p:cNvPr id="15" name="Rectangle 14">
                <a:extLst>
                  <a:ext uri="{FF2B5EF4-FFF2-40B4-BE49-F238E27FC236}">
                    <a16:creationId xmlns:a16="http://schemas.microsoft.com/office/drawing/2014/main" id="{75A89CBD-FE5D-C758-3972-B011619FBF8A}"/>
                  </a:ext>
                </a:extLst>
              </p:cNvPr>
              <p:cNvSpPr/>
              <p:nvPr/>
            </p:nvSpPr>
            <p:spPr>
              <a:xfrm>
                <a:off x="6840770"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a:extLst>
              <a:ext uri="{FF2B5EF4-FFF2-40B4-BE49-F238E27FC236}">
                <a16:creationId xmlns:a16="http://schemas.microsoft.com/office/drawing/2014/main" id="{C2E55ECD-32E7-B6FA-1B42-B702DD989CA2}"/>
              </a:ext>
            </a:extLst>
          </p:cNvPr>
          <p:cNvSpPr/>
          <p:nvPr/>
        </p:nvSpPr>
        <p:spPr>
          <a:xfrm>
            <a:off x="7236374" y="1739416"/>
            <a:ext cx="2706155" cy="19970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Arrow Right with solid fill">
            <a:extLst>
              <a:ext uri="{FF2B5EF4-FFF2-40B4-BE49-F238E27FC236}">
                <a16:creationId xmlns:a16="http://schemas.microsoft.com/office/drawing/2014/main" id="{ED97293B-5350-3AE6-B8BA-0A3198952F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7350" y="2429816"/>
            <a:ext cx="693326" cy="604433"/>
          </a:xfrm>
          <a:prstGeom prst="rect">
            <a:avLst/>
          </a:prstGeom>
        </p:spPr>
      </p:pic>
      <p:pic>
        <p:nvPicPr>
          <p:cNvPr id="22" name="Graphic 21" descr="Document with solid fill">
            <a:extLst>
              <a:ext uri="{FF2B5EF4-FFF2-40B4-BE49-F238E27FC236}">
                <a16:creationId xmlns:a16="http://schemas.microsoft.com/office/drawing/2014/main" id="{8A637A4B-F00D-6C58-55E5-6235E1D91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2219" y="2235188"/>
            <a:ext cx="975403" cy="975403"/>
          </a:xfrm>
          <a:prstGeom prst="rect">
            <a:avLst/>
          </a:prstGeom>
        </p:spPr>
      </p:pic>
      <p:sp>
        <p:nvSpPr>
          <p:cNvPr id="23" name="TextBox 22">
            <a:extLst>
              <a:ext uri="{FF2B5EF4-FFF2-40B4-BE49-F238E27FC236}">
                <a16:creationId xmlns:a16="http://schemas.microsoft.com/office/drawing/2014/main" id="{983E82A5-CC8C-6553-03CF-3A3D2CFB2C3D}"/>
              </a:ext>
            </a:extLst>
          </p:cNvPr>
          <p:cNvSpPr txBox="1"/>
          <p:nvPr/>
        </p:nvSpPr>
        <p:spPr>
          <a:xfrm>
            <a:off x="10800511" y="3110645"/>
            <a:ext cx="1086559" cy="338554"/>
          </a:xfrm>
          <a:prstGeom prst="rect">
            <a:avLst/>
          </a:prstGeom>
          <a:noFill/>
        </p:spPr>
        <p:txBody>
          <a:bodyPr wrap="square" rtlCol="0">
            <a:spAutoFit/>
          </a:bodyPr>
          <a:lstStyle/>
          <a:p>
            <a:r>
              <a:rPr lang="en-US" sz="1600" b="1" dirty="0" err="1"/>
              <a:t>master_df</a:t>
            </a:r>
            <a:endParaRPr lang="en-US" sz="1600" b="1" dirty="0"/>
          </a:p>
        </p:txBody>
      </p:sp>
    </p:spTree>
    <p:extLst>
      <p:ext uri="{BB962C8B-B14F-4D97-AF65-F5344CB8AC3E}">
        <p14:creationId xmlns:p14="http://schemas.microsoft.com/office/powerpoint/2010/main" val="387808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by 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26C0456B-82DD-7942-5FFF-61B9F5231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91" y="1395414"/>
            <a:ext cx="4207622" cy="31687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4CD048-FFAC-A6C6-47AB-C5D9CB32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694" y="1218543"/>
            <a:ext cx="4133581" cy="334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E88B2E4-6D96-FB6C-87B7-5AAE1BA2E756}"/>
              </a:ext>
            </a:extLst>
          </p:cNvPr>
          <p:cNvGraphicFramePr>
            <a:graphicFrameLocks noGrp="1"/>
          </p:cNvGraphicFramePr>
          <p:nvPr>
            <p:extLst>
              <p:ext uri="{D42A27DB-BD31-4B8C-83A1-F6EECF244321}">
                <p14:modId xmlns:p14="http://schemas.microsoft.com/office/powerpoint/2010/main" val="1414926975"/>
              </p:ext>
            </p:extLst>
          </p:nvPr>
        </p:nvGraphicFramePr>
        <p:xfrm>
          <a:off x="143620" y="4788428"/>
          <a:ext cx="8676186" cy="1095698"/>
        </p:xfrm>
        <a:graphic>
          <a:graphicData uri="http://schemas.openxmlformats.org/drawingml/2006/table">
            <a:tbl>
              <a:tblPr/>
              <a:tblGrid>
                <a:gridCol w="1446031">
                  <a:extLst>
                    <a:ext uri="{9D8B030D-6E8A-4147-A177-3AD203B41FA5}">
                      <a16:colId xmlns:a16="http://schemas.microsoft.com/office/drawing/2014/main" val="4237192653"/>
                    </a:ext>
                  </a:extLst>
                </a:gridCol>
                <a:gridCol w="1446031">
                  <a:extLst>
                    <a:ext uri="{9D8B030D-6E8A-4147-A177-3AD203B41FA5}">
                      <a16:colId xmlns:a16="http://schemas.microsoft.com/office/drawing/2014/main" val="4093757156"/>
                    </a:ext>
                  </a:extLst>
                </a:gridCol>
                <a:gridCol w="1446031">
                  <a:extLst>
                    <a:ext uri="{9D8B030D-6E8A-4147-A177-3AD203B41FA5}">
                      <a16:colId xmlns:a16="http://schemas.microsoft.com/office/drawing/2014/main" val="218044995"/>
                    </a:ext>
                  </a:extLst>
                </a:gridCol>
                <a:gridCol w="1446031">
                  <a:extLst>
                    <a:ext uri="{9D8B030D-6E8A-4147-A177-3AD203B41FA5}">
                      <a16:colId xmlns:a16="http://schemas.microsoft.com/office/drawing/2014/main" val="1385204193"/>
                    </a:ext>
                  </a:extLst>
                </a:gridCol>
                <a:gridCol w="1446031">
                  <a:extLst>
                    <a:ext uri="{9D8B030D-6E8A-4147-A177-3AD203B41FA5}">
                      <a16:colId xmlns:a16="http://schemas.microsoft.com/office/drawing/2014/main" val="4195864073"/>
                    </a:ext>
                  </a:extLst>
                </a:gridCol>
                <a:gridCol w="1446031">
                  <a:extLst>
                    <a:ext uri="{9D8B030D-6E8A-4147-A177-3AD203B41FA5}">
                      <a16:colId xmlns:a16="http://schemas.microsoft.com/office/drawing/2014/main" val="3974611502"/>
                    </a:ext>
                  </a:extLst>
                </a:gridCol>
              </a:tblGrid>
              <a:tr h="421422">
                <a:tc>
                  <a:txBody>
                    <a:bodyPr/>
                    <a:lstStyle/>
                    <a:p>
                      <a:pPr algn="r" fontAlgn="ctr"/>
                      <a:r>
                        <a:rPr lang="en-US" sz="1600" b="1" dirty="0">
                          <a:effectLst/>
                        </a:rPr>
                        <a:t>Gender</a:t>
                      </a:r>
                    </a:p>
                  </a:txBody>
                  <a:tcPr anchor="ctr">
                    <a:lnL>
                      <a:noFill/>
                    </a:lnL>
                    <a:lnR>
                      <a:noFill/>
                    </a:lnR>
                    <a:lnT>
                      <a:noFill/>
                    </a:lnT>
                    <a:lnB>
                      <a:noFill/>
                    </a:lnB>
                  </a:tcPr>
                </a:tc>
                <a:tc>
                  <a:txBody>
                    <a:bodyPr/>
                    <a:lstStyle/>
                    <a:p>
                      <a:pPr algn="r" fontAlgn="ctr"/>
                      <a:r>
                        <a:rPr lang="en-US" sz="1600" b="1">
                          <a:effectLst/>
                        </a:rPr>
                        <a:t>Pink Cab</a:t>
                      </a:r>
                    </a:p>
                  </a:txBody>
                  <a:tcPr anchor="ctr">
                    <a:lnL>
                      <a:noFill/>
                    </a:lnL>
                    <a:lnR>
                      <a:noFill/>
                    </a:lnR>
                    <a:lnT>
                      <a:noFill/>
                    </a:lnT>
                    <a:lnB>
                      <a:noFill/>
                    </a:lnB>
                  </a:tcPr>
                </a:tc>
                <a:tc>
                  <a:txBody>
                    <a:bodyPr/>
                    <a:lstStyle/>
                    <a:p>
                      <a:pPr algn="r" fontAlgn="ctr"/>
                      <a:r>
                        <a:rPr lang="en-US" sz="1600" b="1">
                          <a:effectLst/>
                        </a:rPr>
                        <a:t>Yellow Cab</a:t>
                      </a:r>
                    </a:p>
                  </a:txBody>
                  <a:tcPr anchor="ctr">
                    <a:lnL>
                      <a:noFill/>
                    </a:lnL>
                    <a:lnR>
                      <a:noFill/>
                    </a:lnR>
                    <a:lnT>
                      <a:noFill/>
                    </a:lnT>
                    <a:lnB>
                      <a:noFill/>
                    </a:lnB>
                  </a:tcPr>
                </a:tc>
                <a:tc>
                  <a:txBody>
                    <a:bodyPr/>
                    <a:lstStyle/>
                    <a:p>
                      <a:pPr algn="r" fontAlgn="ctr"/>
                      <a:r>
                        <a:rPr lang="en-US" sz="1600" b="1" dirty="0">
                          <a:effectLst/>
                        </a:rPr>
                        <a:t>Total Count</a:t>
                      </a:r>
                    </a:p>
                  </a:txBody>
                  <a:tcPr anchor="ctr">
                    <a:lnL>
                      <a:noFill/>
                    </a:lnL>
                    <a:lnR>
                      <a:noFill/>
                    </a:lnR>
                    <a:lnT>
                      <a:noFill/>
                    </a:lnT>
                    <a:lnB>
                      <a:noFill/>
                    </a:lnB>
                  </a:tcPr>
                </a:tc>
                <a:tc>
                  <a:txBody>
                    <a:bodyPr/>
                    <a:lstStyle/>
                    <a:p>
                      <a:pPr algn="r" fontAlgn="ctr"/>
                      <a:r>
                        <a:rPr lang="en-US" sz="1600" b="1">
                          <a:effectLst/>
                        </a:rPr>
                        <a:t>Change</a:t>
                      </a:r>
                    </a:p>
                  </a:txBody>
                  <a:tcPr anchor="ctr">
                    <a:lnL>
                      <a:noFill/>
                    </a:lnL>
                    <a:lnR>
                      <a:noFill/>
                    </a:lnR>
                    <a:lnT>
                      <a:noFill/>
                    </a:lnT>
                    <a:lnB>
                      <a:noFill/>
                    </a:lnB>
                  </a:tcPr>
                </a:tc>
                <a:tc>
                  <a:txBody>
                    <a:bodyPr/>
                    <a:lstStyle/>
                    <a:p>
                      <a:pPr algn="r" fontAlgn="ctr"/>
                      <a:r>
                        <a:rPr lang="en-US" sz="1600" b="1">
                          <a:effectLst/>
                        </a:rPr>
                        <a:t>Difference</a:t>
                      </a:r>
                    </a:p>
                  </a:txBody>
                  <a:tcPr anchor="ctr">
                    <a:lnL>
                      <a:noFill/>
                    </a:lnL>
                    <a:lnR>
                      <a:noFill/>
                    </a:lnR>
                    <a:lnT>
                      <a:noFill/>
                    </a:lnT>
                    <a:lnB>
                      <a:noFill/>
                    </a:lnB>
                  </a:tcPr>
                </a:tc>
                <a:extLst>
                  <a:ext uri="{0D108BD9-81ED-4DB2-BD59-A6C34878D82A}">
                    <a16:rowId xmlns:a16="http://schemas.microsoft.com/office/drawing/2014/main" val="3941100530"/>
                  </a:ext>
                </a:extLst>
              </a:tr>
              <a:tr h="337138">
                <a:tc>
                  <a:txBody>
                    <a:bodyPr/>
                    <a:lstStyle/>
                    <a:p>
                      <a:pPr algn="r" fontAlgn="ctr"/>
                      <a:r>
                        <a:rPr lang="en-US" sz="1600">
                          <a:effectLst/>
                        </a:rPr>
                        <a:t>Female</a:t>
                      </a:r>
                    </a:p>
                  </a:txBody>
                  <a:tcPr anchor="ctr">
                    <a:lnL>
                      <a:noFill/>
                    </a:lnL>
                    <a:lnR>
                      <a:noFill/>
                    </a:lnR>
                    <a:lnT>
                      <a:noFill/>
                    </a:lnT>
                    <a:lnB>
                      <a:noFill/>
                    </a:lnB>
                  </a:tcPr>
                </a:tc>
                <a:tc>
                  <a:txBody>
                    <a:bodyPr/>
                    <a:lstStyle/>
                    <a:p>
                      <a:pPr algn="r" fontAlgn="ctr"/>
                      <a:r>
                        <a:rPr lang="en-US" sz="1600">
                          <a:effectLst/>
                        </a:rPr>
                        <a:t>37480</a:t>
                      </a:r>
                    </a:p>
                  </a:txBody>
                  <a:tcPr anchor="ctr">
                    <a:lnL>
                      <a:noFill/>
                    </a:lnL>
                    <a:lnR>
                      <a:noFill/>
                    </a:lnR>
                    <a:lnT>
                      <a:noFill/>
                    </a:lnT>
                    <a:lnB>
                      <a:noFill/>
                    </a:lnB>
                  </a:tcPr>
                </a:tc>
                <a:tc>
                  <a:txBody>
                    <a:bodyPr/>
                    <a:lstStyle/>
                    <a:p>
                      <a:pPr algn="r" fontAlgn="ctr"/>
                      <a:r>
                        <a:rPr lang="en-US" sz="1600">
                          <a:effectLst/>
                        </a:rPr>
                        <a:t>116000</a:t>
                      </a:r>
                    </a:p>
                  </a:txBody>
                  <a:tcPr anchor="ctr">
                    <a:lnL>
                      <a:noFill/>
                    </a:lnL>
                    <a:lnR>
                      <a:noFill/>
                    </a:lnR>
                    <a:lnT>
                      <a:noFill/>
                    </a:lnT>
                    <a:lnB>
                      <a:noFill/>
                    </a:lnB>
                  </a:tcPr>
                </a:tc>
                <a:tc>
                  <a:txBody>
                    <a:bodyPr/>
                    <a:lstStyle/>
                    <a:p>
                      <a:pPr algn="r" fontAlgn="ctr"/>
                      <a:r>
                        <a:rPr lang="en-US" sz="1600">
                          <a:effectLst/>
                        </a:rPr>
                        <a:t>153480</a:t>
                      </a:r>
                    </a:p>
                  </a:txBody>
                  <a:tcPr anchor="ctr">
                    <a:lnL>
                      <a:noFill/>
                    </a:lnL>
                    <a:lnR>
                      <a:noFill/>
                    </a:lnR>
                    <a:lnT>
                      <a:noFill/>
                    </a:lnT>
                    <a:lnB>
                      <a:noFill/>
                    </a:lnB>
                  </a:tcPr>
                </a:tc>
                <a:tc>
                  <a:txBody>
                    <a:bodyPr/>
                    <a:lstStyle/>
                    <a:p>
                      <a:pPr algn="r" fontAlgn="ctr"/>
                      <a:r>
                        <a:rPr lang="en-US" sz="1600">
                          <a:effectLst/>
                        </a:rPr>
                        <a:t>67.69</a:t>
                      </a:r>
                    </a:p>
                  </a:txBody>
                  <a:tcPr anchor="ctr">
                    <a:lnL>
                      <a:noFill/>
                    </a:lnL>
                    <a:lnR>
                      <a:noFill/>
                    </a:lnR>
                    <a:lnT>
                      <a:noFill/>
                    </a:lnT>
                    <a:lnB>
                      <a:noFill/>
                    </a:lnB>
                  </a:tcPr>
                </a:tc>
                <a:tc>
                  <a:txBody>
                    <a:bodyPr/>
                    <a:lstStyle/>
                    <a:p>
                      <a:pPr algn="r" fontAlgn="ctr"/>
                      <a:r>
                        <a:rPr lang="en-US" sz="1600">
                          <a:effectLst/>
                        </a:rPr>
                        <a:t>42.71</a:t>
                      </a:r>
                    </a:p>
                  </a:txBody>
                  <a:tcPr anchor="ctr">
                    <a:lnL>
                      <a:noFill/>
                    </a:lnL>
                    <a:lnR>
                      <a:noFill/>
                    </a:lnR>
                    <a:lnT>
                      <a:noFill/>
                    </a:lnT>
                    <a:lnB>
                      <a:noFill/>
                    </a:lnB>
                  </a:tcPr>
                </a:tc>
                <a:extLst>
                  <a:ext uri="{0D108BD9-81ED-4DB2-BD59-A6C34878D82A}">
                    <a16:rowId xmlns:a16="http://schemas.microsoft.com/office/drawing/2014/main" val="3961071138"/>
                  </a:ext>
                </a:extLst>
              </a:tr>
              <a:tr h="337138">
                <a:tc>
                  <a:txBody>
                    <a:bodyPr/>
                    <a:lstStyle/>
                    <a:p>
                      <a:pPr algn="r" fontAlgn="ctr"/>
                      <a:r>
                        <a:rPr lang="en-US" sz="1600" dirty="0">
                          <a:effectLst/>
                        </a:rPr>
                        <a:t>Male</a:t>
                      </a:r>
                    </a:p>
                  </a:txBody>
                  <a:tcPr anchor="ctr">
                    <a:lnL>
                      <a:noFill/>
                    </a:lnL>
                    <a:lnR>
                      <a:noFill/>
                    </a:lnR>
                    <a:lnT>
                      <a:noFill/>
                    </a:lnT>
                    <a:lnB>
                      <a:noFill/>
                    </a:lnB>
                  </a:tcPr>
                </a:tc>
                <a:tc>
                  <a:txBody>
                    <a:bodyPr/>
                    <a:lstStyle/>
                    <a:p>
                      <a:pPr algn="r" fontAlgn="ctr"/>
                      <a:r>
                        <a:rPr lang="en-US" sz="1600">
                          <a:effectLst/>
                        </a:rPr>
                        <a:t>47231</a:t>
                      </a:r>
                    </a:p>
                  </a:txBody>
                  <a:tcPr anchor="ctr">
                    <a:lnL>
                      <a:noFill/>
                    </a:lnL>
                    <a:lnR>
                      <a:noFill/>
                    </a:lnR>
                    <a:lnT>
                      <a:noFill/>
                    </a:lnT>
                    <a:lnB>
                      <a:noFill/>
                    </a:lnB>
                  </a:tcPr>
                </a:tc>
                <a:tc>
                  <a:txBody>
                    <a:bodyPr/>
                    <a:lstStyle/>
                    <a:p>
                      <a:pPr algn="r" fontAlgn="ctr"/>
                      <a:r>
                        <a:rPr lang="en-US" sz="1600">
                          <a:effectLst/>
                        </a:rPr>
                        <a:t>158681</a:t>
                      </a:r>
                    </a:p>
                  </a:txBody>
                  <a:tcPr anchor="ctr">
                    <a:lnL>
                      <a:noFill/>
                    </a:lnL>
                    <a:lnR>
                      <a:noFill/>
                    </a:lnR>
                    <a:lnT>
                      <a:noFill/>
                    </a:lnT>
                    <a:lnB>
                      <a:noFill/>
                    </a:lnB>
                  </a:tcPr>
                </a:tc>
                <a:tc>
                  <a:txBody>
                    <a:bodyPr/>
                    <a:lstStyle/>
                    <a:p>
                      <a:pPr algn="r" fontAlgn="ctr"/>
                      <a:r>
                        <a:rPr lang="en-US" sz="1600">
                          <a:effectLst/>
                        </a:rPr>
                        <a:t>205912</a:t>
                      </a:r>
                    </a:p>
                  </a:txBody>
                  <a:tcPr anchor="ctr">
                    <a:lnL>
                      <a:noFill/>
                    </a:lnL>
                    <a:lnR>
                      <a:noFill/>
                    </a:lnR>
                    <a:lnT>
                      <a:noFill/>
                    </a:lnT>
                    <a:lnB>
                      <a:noFill/>
                    </a:lnB>
                  </a:tcPr>
                </a:tc>
                <a:tc>
                  <a:txBody>
                    <a:bodyPr/>
                    <a:lstStyle/>
                    <a:p>
                      <a:pPr algn="r" fontAlgn="ctr"/>
                      <a:r>
                        <a:rPr lang="en-US" sz="1600">
                          <a:effectLst/>
                        </a:rPr>
                        <a:t>70.24</a:t>
                      </a:r>
                    </a:p>
                  </a:txBody>
                  <a:tcPr anchor="ctr">
                    <a:lnL>
                      <a:noFill/>
                    </a:lnL>
                    <a:lnR>
                      <a:noFill/>
                    </a:lnR>
                    <a:lnT>
                      <a:noFill/>
                    </a:lnT>
                    <a:lnB>
                      <a:noFill/>
                    </a:lnB>
                  </a:tcPr>
                </a:tc>
                <a:tc>
                  <a:txBody>
                    <a:bodyPr/>
                    <a:lstStyle/>
                    <a:p>
                      <a:pPr algn="r" fontAlgn="ctr"/>
                      <a:r>
                        <a:rPr lang="en-US" sz="1600" dirty="0">
                          <a:effectLst/>
                        </a:rPr>
                        <a:t>57.29</a:t>
                      </a:r>
                    </a:p>
                  </a:txBody>
                  <a:tcPr anchor="ctr">
                    <a:lnL>
                      <a:noFill/>
                    </a:lnL>
                    <a:lnR>
                      <a:noFill/>
                    </a:lnR>
                    <a:lnT>
                      <a:noFill/>
                    </a:lnT>
                    <a:lnB>
                      <a:noFill/>
                    </a:lnB>
                  </a:tcPr>
                </a:tc>
                <a:extLst>
                  <a:ext uri="{0D108BD9-81ED-4DB2-BD59-A6C34878D82A}">
                    <a16:rowId xmlns:a16="http://schemas.microsoft.com/office/drawing/2014/main" val="2521305852"/>
                  </a:ext>
                </a:extLst>
              </a:tr>
            </a:tbl>
          </a:graphicData>
        </a:graphic>
      </p:graphicFrame>
    </p:spTree>
    <p:extLst>
      <p:ext uri="{BB962C8B-B14F-4D97-AF65-F5344CB8AC3E}">
        <p14:creationId xmlns:p14="http://schemas.microsoft.com/office/powerpoint/2010/main" val="21936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C688C52E-CA7A-8E82-73D0-D84ACEB0E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8491"/>
            <a:ext cx="524827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1761-87D5-20A7-1491-7E6FC50B2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6EC79A-7749-7553-F55F-F4A5C94912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316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93</TotalTime>
  <Words>254</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Google Sans</vt:lpstr>
      <vt:lpstr>Arial</vt:lpstr>
      <vt:lpstr>Calibri</vt:lpstr>
      <vt:lpstr>Calibri Light</vt:lpstr>
      <vt:lpstr>Office Theme</vt:lpstr>
      <vt:lpstr>PowerPoint Presentation</vt:lpstr>
      <vt:lpstr>   Agenda</vt:lpstr>
      <vt:lpstr>Executive Summary</vt:lpstr>
      <vt:lpstr>Problem Solving</vt:lpstr>
      <vt:lpstr>Approach</vt:lpstr>
      <vt:lpstr>Customer by Gender</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ANSEL.VALLEJO</dc:creator>
  <cp:lastModifiedBy>ANSEL.VALLEJO</cp:lastModifiedBy>
  <cp:revision>11</cp:revision>
  <dcterms:created xsi:type="dcterms:W3CDTF">2023-09-21T12:52:45Z</dcterms:created>
  <dcterms:modified xsi:type="dcterms:W3CDTF">2023-09-21T14:26:37Z</dcterms:modified>
</cp:coreProperties>
</file>