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1A53-DD91-4BFC-A862-F390A37F51A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6FBD-2C4F-4BC2-9E10-A85F0212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16efd91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7b16efd91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fe6ee57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d9fe6ee57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16efd9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7b16efd9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16efd9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b16efd9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c90781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d9c90781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9fe6ee57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d9fe6ee57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c907815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d9c90781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16efd91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b16efd91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d15f481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d9d15f481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975D-4F80-C6C0-71F7-C0C99451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15F13-393C-3492-ECD0-0CD47ED5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0A2F-8E0F-8190-7460-505314B3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3DA2-CE58-CEB9-DC8F-1F51427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AA52-F9DB-E195-E51E-2D12CA9F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299B-7257-BE45-C542-E46CFFF8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DE663-0E5D-50EE-3EE6-D631578A9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4351-76AA-C412-ADDA-E3B5BAAE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12EA-9F4E-2576-02D9-13505654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0AA2-B8DC-8673-63BD-FADBDED4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E4590-28E9-330B-53EB-028FDB79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D6D9C-5B26-F118-9370-1670556F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B035-64C2-9F79-3B8C-368FAD1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EE3F-E338-15B9-D4D0-C798E538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946-3A4C-E360-8CD5-68691159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3F7D-0025-99F8-FA3D-4A91A8A7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0EEE-B4E3-AFB3-9116-E29B6D5D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F95B-AE8C-431D-0A6B-8E883045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ECB2-1F03-C737-3790-D16D75C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E2BD-F53B-4E53-DC90-E302E4E7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5913-2391-AFA6-0367-249381C1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4A9F-F50F-793E-5877-3878700A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6BE8-0676-C09C-44CE-9E5F8154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9B93-C1F8-CACD-447B-A78C76FB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3248-58E1-2977-E29A-05056E35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A22E-16E1-5F9E-4BC6-3771D1CD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F1B-ED66-D7F2-EFFB-7532400C0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D38D7-D208-180C-F3AF-FE49F5D6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EA43-3FAC-3046-1396-2A422383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419F-1DF9-E2DC-1C1F-15AF383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51FA-37C9-BEF8-03CE-FC50A648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712D-C35C-CA46-699A-4048995F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A1A0-D970-1F4D-6611-F083CD65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4FD5-125C-9A76-1121-B68A11EE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30C4-645B-6EEF-8336-425A20D5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43CB2-F362-6404-BDD5-68A05817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12274-30CD-0471-0E03-C16D3FE1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F1D81-EE55-DB38-B295-9118F5A1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74992-0AE9-F2D4-2C4B-D039DA2D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312A-DC74-637B-0726-57AD22AC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172B6-AB37-D17D-E64F-DF46F780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0ED8-4B7B-AA31-D764-A9DAD4C3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F16ED-A24F-DC29-A681-065C98E1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F0553-756A-B8E9-8831-816CB03D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8BAFE-90B1-B268-9F9E-C4C107C9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ED24-28E0-711E-20E1-85B5DB70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CCF5-D8A5-A74F-34C9-2888AC71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283C-CD39-DF0C-DAA0-5246B2F2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E6B43-3AC7-40AB-0049-8335983E2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29A8-B343-D155-A873-60C2A15E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FFED1-33BC-51D2-DB2E-7855A1ED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DEE8-20EE-66D6-6D29-DA9F1113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78AD-1124-6CBA-D813-B447A5B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98B43-E93B-F9D7-494B-9A11434FC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9BFC6-192B-C113-5D89-EB785BFD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6FBE-5C05-74F4-1740-F846F80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1D68-EC99-9D48-1A19-7A997BFC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C5D0D-C5B5-64FB-46A6-C1536AA1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00C10-F402-3BA9-833A-548EFA46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D924-3A87-D9DB-9644-5F919BC5B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99A5-016A-2971-7B0F-A7CAB4CC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376B-E724-4225-BC5F-357A54F1AB5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F3C1-50DB-815D-C9A3-1AB5F740F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BC5A-4470-F94B-BF63-878AA0C24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AFA3-4313-48D2-B2AB-1927563A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659150" y="1583450"/>
            <a:ext cx="8873700" cy="50088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 and Modelling Proposal</a:t>
            </a:r>
            <a:endParaRPr sz="1900" b="1" dirty="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Persistency of a Drug</a:t>
            </a:r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Team:   Quantic</a:t>
            </a:r>
            <a:endParaRPr sz="2400" dirty="0">
              <a:solidFill>
                <a:schemeClr val="lt1"/>
              </a:solidFill>
            </a:endParaRPr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Members: Ansel Vallejo</a:t>
            </a:r>
          </a:p>
          <a:p>
            <a:pPr marL="444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Date:   November 16</a:t>
            </a:r>
            <a:r>
              <a:rPr lang="en-US" sz="2400" baseline="30000" dirty="0">
                <a:solidFill>
                  <a:schemeClr val="lt1"/>
                </a:solidFill>
              </a:rPr>
              <a:t>th</a:t>
            </a:r>
            <a:r>
              <a:rPr lang="en-US" sz="2400" dirty="0">
                <a:solidFill>
                  <a:schemeClr val="lt1"/>
                </a:solidFill>
              </a:rPr>
              <a:t> , 2023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3880" y="5013157"/>
            <a:ext cx="2325467" cy="232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Recap</a:t>
            </a: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1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>
              <a:solidFill>
                <a:srgbClr val="FF6600"/>
              </a:solidFill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dataset comprises details of 3,424 patients, encompassing demographic data, clinical records, information on other diseases as risk factors, and details about their physicians' specialties.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Söhne"/>
              </a:rPr>
              <a:t>Age and Gender play a key role to help further explain the disparities between the categories in terms of persistency.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Distinct differences emerge between individuals of Asian descent and other racial groups within the dataset, suggesting noteworthy disparities in various aspects.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Notable variations are evident across patients concerning factors like vitamin D deficiencies.</a:t>
            </a:r>
          </a:p>
          <a:p>
            <a:pPr algn="just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3258"/>
              <a:buFont typeface="Arial"/>
              <a:buNone/>
            </a:pPr>
            <a:endParaRPr sz="2542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Model proposals (technical review)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607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endParaRPr lang="en-US"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rgbClr val="FF6600"/>
                </a:solidFill>
              </a:rPr>
              <a:t>Logistic Regression Model: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</a:rPr>
              <a:t>Advantages: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Straightforward binary classification.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Provides probability estimates.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</a:rPr>
              <a:t>Suitability: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Ideal for handling binary outcomes and offering insights into class probabilities.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rgbClr val="FF6600"/>
                </a:solidFill>
              </a:rPr>
              <a:t>Decision Tree Model: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</a:rPr>
              <a:t>Advantages: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Offers interpretability with visual decision pathways.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Accommodates diverse data types effectively.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</a:rPr>
              <a:t>Suitability: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Useful for transparent decision-making processes and handling both categorical and numerical data.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endParaRPr b="1" dirty="0">
              <a:solidFill>
                <a:srgbClr val="FF6600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 dirty="0">
                <a:solidFill>
                  <a:srgbClr val="FF6600"/>
                </a:solidFill>
              </a:rPr>
              <a:t>Thanks! </a:t>
            </a:r>
            <a:r>
              <a:rPr lang="en-US" sz="6600" dirty="0">
                <a:solidFill>
                  <a:srgbClr val="FF6600"/>
                </a:solidFill>
                <a:sym typeface="Wingdings" panose="05000000000000000000" pitchFamily="2" charset="2"/>
              </a:rPr>
              <a:t></a:t>
            </a:r>
            <a:endParaRPr sz="6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733143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 dirty="0">
                <a:solidFill>
                  <a:srgbClr val="FF6600"/>
                </a:solidFill>
              </a:rPr>
              <a:t>  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Business Problem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Approach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EDA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EDA Recap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Business 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Problem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5733143" y="0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 dirty="0">
                <a:solidFill>
                  <a:srgbClr val="FF6600"/>
                </a:solidFill>
              </a:rPr>
              <a:t>  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endParaRPr sz="2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endParaRPr sz="2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endParaRPr sz="2200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 Pharma Company, in its relentless pursuit of pharmaceutical excellence, grappled with a persistent challenge: understanding the duration of drug persistence aligned with physician prescriptions. To surmount this obstacle, ABC Pharma astutely partnered with Quantic, a trailblazer in streamlining and automating processes. Through the strategic application of data analytics, the pharmaceutical titan aimed to unravel intricate drug persistency patterns, empowering informed decision-making and ushering in a new era of superior patient care. This synergistic collaboration between ABC Pharma and Quantic underscores a steadfast commitment to harnessing the power of data-driven solutions, effectively tackling pivotal industry challenges head-on. The ultimate objective remains crystal clear: to accurately predict patient adherence to physician-prescribed treatments, ensuring uninterrupted medication adherence throughout the course of therapy.</a:t>
            </a:r>
            <a:endParaRPr sz="3200"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2401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>
                <a:solidFill>
                  <a:srgbClr val="FF6600"/>
                </a:solidFill>
              </a:rPr>
              <a:t>Approach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5733150" y="25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100000"/>
              <a:buNone/>
            </a:pPr>
            <a:r>
              <a:rPr lang="en-US" dirty="0">
                <a:solidFill>
                  <a:srgbClr val="FF6600"/>
                </a:solidFill>
              </a:rPr>
              <a:t>  </a:t>
            </a:r>
            <a:endParaRPr dirty="0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85714"/>
              <a:buNone/>
            </a:pP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sz="2350" dirty="0"/>
              <a:t>The dataset presented contains </a:t>
            </a:r>
            <a:r>
              <a:rPr lang="en-US" sz="2350" b="1" dirty="0"/>
              <a:t>3,424</a:t>
            </a:r>
            <a:r>
              <a:rPr lang="en-US" sz="2350" dirty="0"/>
              <a:t> datapoints and </a:t>
            </a:r>
            <a:r>
              <a:rPr lang="en-US" sz="2350" b="1" dirty="0"/>
              <a:t>69</a:t>
            </a:r>
            <a:r>
              <a:rPr lang="en-US" sz="2350" dirty="0"/>
              <a:t> variables.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85714"/>
              <a:buNone/>
            </a:pPr>
            <a:endParaRPr lang="en-US" sz="2350" dirty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350" dirty="0"/>
              <a:t>For better understanding, the data is grouped in buckets: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350" dirty="0"/>
              <a:t>Demographics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350" dirty="0"/>
              <a:t>Provider Attributes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350" dirty="0"/>
              <a:t>Clinical Factors</a:t>
            </a: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350" dirty="0"/>
              <a:t>Disease and Treatment Factors</a:t>
            </a: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457200" lvl="0" indent="-34424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350" dirty="0"/>
              <a:t>The exploratory data analysis (</a:t>
            </a:r>
            <a:r>
              <a:rPr lang="en-US" sz="2350" b="1" dirty="0"/>
              <a:t>EDA</a:t>
            </a:r>
            <a:r>
              <a:rPr lang="en-US" sz="2350" dirty="0"/>
              <a:t>) was conducted using a similar framework, encompassing the entirety of the dataset, thereby extracting potential insights from the comprehensive analysis.</a:t>
            </a:r>
            <a:endParaRPr sz="2350" dirty="0"/>
          </a:p>
          <a:p>
            <a:pPr marL="457200" lvl="0" indent="-34424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350" dirty="0"/>
              <a:t>Two </a:t>
            </a:r>
            <a:r>
              <a:rPr lang="en-US" sz="2350" b="1" dirty="0"/>
              <a:t>model</a:t>
            </a:r>
            <a:r>
              <a:rPr lang="en-US" sz="2350" dirty="0"/>
              <a:t> proposals have been formulated.</a:t>
            </a: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Persistent 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vs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Non-Persistent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5733150" y="25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A18AC5-57B2-5252-5927-878410911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953" y="283494"/>
            <a:ext cx="5343525" cy="4943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038C06-0FCD-D9B4-4104-8D9D45E4E5C1}"/>
              </a:ext>
            </a:extLst>
          </p:cNvPr>
          <p:cNvSpPr txBox="1"/>
          <p:nvPr/>
        </p:nvSpPr>
        <p:spPr>
          <a:xfrm>
            <a:off x="6096000" y="56003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non-persistent    2135</a:t>
            </a:r>
          </a:p>
          <a:p>
            <a:r>
              <a:rPr lang="en-US" dirty="0"/>
              <a:t>persistent        1289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419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Gender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419075" y="25"/>
            <a:ext cx="7773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gender is most persistent of taking the drug?</a:t>
            </a:r>
            <a:endParaRPr dirty="0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350" dirty="0"/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5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Males have the lowest sample size of persistent and non-persistent of a drug totaling 194, whereas Females have the highest sample size totaling 3230.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6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Males tend to have higher persistency than Females by 2.17%, whereas Females have higher non-persistency than Males by 2.17%.</a:t>
            </a:r>
            <a:endParaRPr lang="en-US" sz="1650" dirty="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45AFB-C607-E542-C14A-D149E390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766" y="1121130"/>
            <a:ext cx="5256315" cy="39241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733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5733150" y="25"/>
            <a:ext cx="6459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 sz="1650" b="1" dirty="0">
                <a:highlight>
                  <a:srgbClr val="FFFFFF"/>
                </a:highlight>
                <a:latin typeface="Arial"/>
                <a:cs typeface="Arial"/>
                <a:sym typeface="Arial"/>
              </a:rPr>
              <a:t>Is age a big contribution to drug persistency?</a:t>
            </a:r>
            <a:endParaRPr sz="1650" b="1" dirty="0"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endParaRPr sz="10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FF6600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5BBD5-0264-379D-51A2-50E383CAF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90" y="1298997"/>
            <a:ext cx="3865818" cy="3151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0F334-8E20-03B4-2F00-5BB5B70D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588" y="4493788"/>
            <a:ext cx="4876800" cy="1065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C5C895-60EB-6F43-4027-DFC58F43B0A2}"/>
              </a:ext>
            </a:extLst>
          </p:cNvPr>
          <p:cNvSpPr txBox="1"/>
          <p:nvPr/>
        </p:nvSpPr>
        <p:spPr>
          <a:xfrm>
            <a:off x="6094446" y="574684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group of 65-75 has the highest percentage of drug persistency at 39.87% out of the others, exceeding the mean persistency by 2.27% from all age groups.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4739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FF6600"/>
                </a:solidFill>
              </a:rPr>
              <a:t>Race</a:t>
            </a:r>
            <a:endParaRPr b="1" dirty="0">
              <a:solidFill>
                <a:srgbClr val="FF66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B77CF-49EC-330B-3DCB-52998A4F24AC}"/>
              </a:ext>
            </a:extLst>
          </p:cNvPr>
          <p:cNvSpPr txBox="1"/>
          <p:nvPr/>
        </p:nvSpPr>
        <p:spPr>
          <a:xfrm>
            <a:off x="4764505" y="5653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percentage of persistency based on race?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76EEC-FB68-BE4B-7940-E2B8ADDD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16" y="1106907"/>
            <a:ext cx="4156836" cy="3096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249407-90B7-74A4-1BE5-B56E99A8D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505" y="4203033"/>
            <a:ext cx="5715878" cy="9435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9D1042-883F-843C-C897-5F4176B2F73C}"/>
              </a:ext>
            </a:extLst>
          </p:cNvPr>
          <p:cNvSpPr txBox="1"/>
          <p:nvPr/>
        </p:nvSpPr>
        <p:spPr>
          <a:xfrm>
            <a:off x="4473900" y="5490298"/>
            <a:ext cx="7718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Therefore, based on the calculated differences, African Americans exhibit the most substantial contrast in drug persistency percentages between persistent and non-persistent cases among the provided racial groups.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9381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FF6600"/>
                </a:solidFill>
              </a:rPr>
              <a:t>Risk Factor</a:t>
            </a:r>
            <a:endParaRPr b="1" dirty="0">
              <a:solidFill>
                <a:srgbClr val="FF66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7DA25C-864B-2C60-AD01-735D307E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859450"/>
            <a:ext cx="4831681" cy="360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6BBC1-41E4-9171-CB0E-C8D58949D789}"/>
              </a:ext>
            </a:extLst>
          </p:cNvPr>
          <p:cNvSpPr txBox="1"/>
          <p:nvPr/>
        </p:nvSpPr>
        <p:spPr>
          <a:xfrm>
            <a:off x="3938100" y="4653899"/>
            <a:ext cx="8253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an interesting relationship between persistency and the risk of Vitamin D insufficiency. </a:t>
            </a:r>
          </a:p>
          <a:p>
            <a:endParaRPr lang="en-US" dirty="0"/>
          </a:p>
          <a:p>
            <a:r>
              <a:rPr lang="en-US" dirty="0"/>
              <a:t>If the patient is persistent, the chances of Vitamin D insufficiency is greater than non-persistent patients.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339AE-BA82-9A65-D742-6742655BDAFF}"/>
              </a:ext>
            </a:extLst>
          </p:cNvPr>
          <p:cNvSpPr txBox="1"/>
          <p:nvPr/>
        </p:nvSpPr>
        <p:spPr>
          <a:xfrm>
            <a:off x="4026569" y="302769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 of Vitamin D Insufficiency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627</Words>
  <Application>Microsoft Office PowerPoint</Application>
  <PresentationFormat>Widescreen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Calibri Light</vt:lpstr>
      <vt:lpstr>Times New Roman</vt:lpstr>
      <vt:lpstr>Office Theme</vt:lpstr>
      <vt:lpstr>PowerPoint Presentation</vt:lpstr>
      <vt:lpstr>   Agenda</vt:lpstr>
      <vt:lpstr>   Business  Problem</vt:lpstr>
      <vt:lpstr>   Approach</vt:lpstr>
      <vt:lpstr>   Persistent  vs Non-Persistent</vt:lpstr>
      <vt:lpstr>   Gender</vt:lpstr>
      <vt:lpstr>   Age</vt:lpstr>
      <vt:lpstr>   Race</vt:lpstr>
      <vt:lpstr>   Risk Factor</vt:lpstr>
      <vt:lpstr>   EDA Recap</vt:lpstr>
      <vt:lpstr>   Model proposals (technical review)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ANSEL.VALLEJO</dc:creator>
  <cp:lastModifiedBy>ANSEL.VALLEJO</cp:lastModifiedBy>
  <cp:revision>6</cp:revision>
  <dcterms:created xsi:type="dcterms:W3CDTF">2023-11-30T11:16:15Z</dcterms:created>
  <dcterms:modified xsi:type="dcterms:W3CDTF">2023-11-30T16:41:35Z</dcterms:modified>
</cp:coreProperties>
</file>