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2" r:id="rId6"/>
    <p:sldId id="261" r:id="rId7"/>
    <p:sldId id="263" r:id="rId8"/>
    <p:sldId id="264" r:id="rId9"/>
    <p:sldId id="272" r:id="rId10"/>
    <p:sldId id="26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51A53-DD91-4BFC-A862-F390A37F51AC}"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16FBD-2C4F-4BC2-9E10-A85F0212D348}" type="slidenum">
              <a:rPr lang="en-US" smtClean="0"/>
              <a:t>‹#›</a:t>
            </a:fld>
            <a:endParaRPr lang="en-US"/>
          </a:p>
        </p:txBody>
      </p:sp>
    </p:spTree>
    <p:extLst>
      <p:ext uri="{BB962C8B-B14F-4D97-AF65-F5344CB8AC3E}">
        <p14:creationId xmlns:p14="http://schemas.microsoft.com/office/powerpoint/2010/main" val="4022911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9d15f48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d9d15f481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b16efd9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7b16efd9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b16efd91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7b16efd91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9c907815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d9c907815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9fe6ee57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d9fe6ee57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9c907815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9c907815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b16efd91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7b16efd91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b16efd91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7b16efd91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34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975D-4F80-C6C0-71F7-C0C994514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815F13-393C-3492-ECD0-0CD47ED5F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5C0A2F-8E0F-8190-7460-505314B3757E}"/>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5" name="Footer Placeholder 4">
            <a:extLst>
              <a:ext uri="{FF2B5EF4-FFF2-40B4-BE49-F238E27FC236}">
                <a16:creationId xmlns:a16="http://schemas.microsoft.com/office/drawing/2014/main" id="{4A783DA2-CE58-CEB9-DC8F-1F51427F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FAA52-F9DB-E195-E51E-2D12CA9FE5CB}"/>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56847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299B-7257-BE45-C542-E46CFFF891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7DE663-0E5D-50EE-3EE6-D631578A9A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14351-76AA-C412-ADDA-E3B5BAAEEBCB}"/>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5" name="Footer Placeholder 4">
            <a:extLst>
              <a:ext uri="{FF2B5EF4-FFF2-40B4-BE49-F238E27FC236}">
                <a16:creationId xmlns:a16="http://schemas.microsoft.com/office/drawing/2014/main" id="{F17B12EA-9F4E-2576-02D9-135056547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00AA2-B8DC-8673-63BD-FADBDED435C7}"/>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391142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E4590-28E9-330B-53EB-028FDB791A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CD6D9C-5B26-F118-9370-1670556FE5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3B035-64C2-9F79-3B8C-368FAD1B7A89}"/>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5" name="Footer Placeholder 4">
            <a:extLst>
              <a:ext uri="{FF2B5EF4-FFF2-40B4-BE49-F238E27FC236}">
                <a16:creationId xmlns:a16="http://schemas.microsoft.com/office/drawing/2014/main" id="{A89FEE3F-E338-15B9-D4D0-C798E538D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E8946-3A4C-E360-8CD5-68691159E9C9}"/>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386367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3F7D-0025-99F8-FA3D-4A91A8A7C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50EEE-B4E3-AFB3-9116-E29B6D5D2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DF95B-AE8C-431D-0A6B-8E88304565F9}"/>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5" name="Footer Placeholder 4">
            <a:extLst>
              <a:ext uri="{FF2B5EF4-FFF2-40B4-BE49-F238E27FC236}">
                <a16:creationId xmlns:a16="http://schemas.microsoft.com/office/drawing/2014/main" id="{23EFECB2-1F03-C737-3790-D16D75CCC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BE2BD-F53B-4E53-DC90-E302E4E7E3A4}"/>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267295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5913-2391-AFA6-0367-249381C1E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BC4A9F-F50F-793E-5877-3878700A19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866BE8-0676-C09C-44CE-9E5F8154A989}"/>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5" name="Footer Placeholder 4">
            <a:extLst>
              <a:ext uri="{FF2B5EF4-FFF2-40B4-BE49-F238E27FC236}">
                <a16:creationId xmlns:a16="http://schemas.microsoft.com/office/drawing/2014/main" id="{55F29B93-C1F8-CACD-447B-A78C76FB0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43248-58E1-2977-E29A-05056E35AEDF}"/>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395212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A22E-16E1-5F9E-4BC6-3771D1CD9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48F1B-ED66-D7F2-EFFB-7532400C0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DD38D7-D208-180C-F3AF-FE49F5D6F9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A7EA43-3FAC-3046-1396-2A42238393EC}"/>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6" name="Footer Placeholder 5">
            <a:extLst>
              <a:ext uri="{FF2B5EF4-FFF2-40B4-BE49-F238E27FC236}">
                <a16:creationId xmlns:a16="http://schemas.microsoft.com/office/drawing/2014/main" id="{B77E419F-1DF9-E2DC-1C1F-15AF3833D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6751FA-37C9-BEF8-03CE-FC50A648AE53}"/>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20476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712D-C35C-CA46-699A-4048995F6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60A1A0-D970-1F4D-6611-F083CD65DC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C34FD5-125C-9A76-1121-B68A11EEC7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EB30C4-645B-6EEF-8336-425A20D57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43CB2-F362-6404-BDD5-68A05817E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212274-30CD-0471-0E03-C16D3FE1C7D3}"/>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8" name="Footer Placeholder 7">
            <a:extLst>
              <a:ext uri="{FF2B5EF4-FFF2-40B4-BE49-F238E27FC236}">
                <a16:creationId xmlns:a16="http://schemas.microsoft.com/office/drawing/2014/main" id="{9DFF1D81-EE55-DB38-B295-9118F5A1DF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E74992-0AE9-F2D4-2C4B-D039DA2D1A28}"/>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144121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312A-DC74-637B-0726-57AD22ACB0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172B6-AB37-D17D-E64F-DF46F780E7A9}"/>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4" name="Footer Placeholder 3">
            <a:extLst>
              <a:ext uri="{FF2B5EF4-FFF2-40B4-BE49-F238E27FC236}">
                <a16:creationId xmlns:a16="http://schemas.microsoft.com/office/drawing/2014/main" id="{80E20ED8-4B7B-AA31-D764-A9DAD4C32B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5F16ED-A24F-DC29-A681-065C98E1F3C3}"/>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180883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F0553-756A-B8E9-8831-816CB03D9483}"/>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3" name="Footer Placeholder 2">
            <a:extLst>
              <a:ext uri="{FF2B5EF4-FFF2-40B4-BE49-F238E27FC236}">
                <a16:creationId xmlns:a16="http://schemas.microsoft.com/office/drawing/2014/main" id="{4478BAFE-90B1-B268-9F9E-C4C107C96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90ED24-28E0-711E-20E1-85B5DB700F64}"/>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119566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CCF5-D8A5-A74F-34C9-2888AC71C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F0283C-CD39-DF0C-DAA0-5246B2F2C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4E6B43-3AC7-40AB-0049-8335983E2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B29A8-B343-D155-A873-60C2A15E9BA3}"/>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6" name="Footer Placeholder 5">
            <a:extLst>
              <a:ext uri="{FF2B5EF4-FFF2-40B4-BE49-F238E27FC236}">
                <a16:creationId xmlns:a16="http://schemas.microsoft.com/office/drawing/2014/main" id="{B28FFED1-33BC-51D2-DB2E-7855A1ED3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4DEE8-20EE-66D6-6D29-DA9F11138F25}"/>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344711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78AD-1124-6CBA-D813-B447A5BF5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B98B43-E93B-F9D7-494B-9A11434FC2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B9BFC6-192B-C113-5D89-EB785BFD8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86FBE-5C05-74F4-1740-F846F8016F60}"/>
              </a:ext>
            </a:extLst>
          </p:cNvPr>
          <p:cNvSpPr>
            <a:spLocks noGrp="1"/>
          </p:cNvSpPr>
          <p:nvPr>
            <p:ph type="dt" sz="half" idx="10"/>
          </p:nvPr>
        </p:nvSpPr>
        <p:spPr/>
        <p:txBody>
          <a:bodyPr/>
          <a:lstStyle/>
          <a:p>
            <a:fld id="{B89E376B-E724-4225-BC5F-357A54F1AB55}" type="datetimeFigureOut">
              <a:rPr lang="en-US" smtClean="0"/>
              <a:t>1/12/2024</a:t>
            </a:fld>
            <a:endParaRPr lang="en-US"/>
          </a:p>
        </p:txBody>
      </p:sp>
      <p:sp>
        <p:nvSpPr>
          <p:cNvPr id="6" name="Footer Placeholder 5">
            <a:extLst>
              <a:ext uri="{FF2B5EF4-FFF2-40B4-BE49-F238E27FC236}">
                <a16:creationId xmlns:a16="http://schemas.microsoft.com/office/drawing/2014/main" id="{227C1D68-EC99-9D48-1A19-7A997BFC4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C5D0D-C5B5-64FB-46A6-C1536AA1E5AD}"/>
              </a:ext>
            </a:extLst>
          </p:cNvPr>
          <p:cNvSpPr>
            <a:spLocks noGrp="1"/>
          </p:cNvSpPr>
          <p:nvPr>
            <p:ph type="sldNum" sz="quarter" idx="12"/>
          </p:nvPr>
        </p:nvSpPr>
        <p:spPr/>
        <p:txBody>
          <a:bodyPr/>
          <a:lstStyle/>
          <a:p>
            <a:fld id="{607FAFA3-4313-48D2-B2AB-1927563A0E3B}" type="slidenum">
              <a:rPr lang="en-US" smtClean="0"/>
              <a:t>‹#›</a:t>
            </a:fld>
            <a:endParaRPr lang="en-US"/>
          </a:p>
        </p:txBody>
      </p:sp>
    </p:spTree>
    <p:extLst>
      <p:ext uri="{BB962C8B-B14F-4D97-AF65-F5344CB8AC3E}">
        <p14:creationId xmlns:p14="http://schemas.microsoft.com/office/powerpoint/2010/main" val="313015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100C10-F402-3BA9-833A-548EFA461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25D924-3A87-D9DB-9644-5F919BC5B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199A5-016A-2971-7B0F-A7CAB4CC3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E376B-E724-4225-BC5F-357A54F1AB55}" type="datetimeFigureOut">
              <a:rPr lang="en-US" smtClean="0"/>
              <a:t>1/12/2024</a:t>
            </a:fld>
            <a:endParaRPr lang="en-US"/>
          </a:p>
        </p:txBody>
      </p:sp>
      <p:sp>
        <p:nvSpPr>
          <p:cNvPr id="5" name="Footer Placeholder 4">
            <a:extLst>
              <a:ext uri="{FF2B5EF4-FFF2-40B4-BE49-F238E27FC236}">
                <a16:creationId xmlns:a16="http://schemas.microsoft.com/office/drawing/2014/main" id="{8246F3C1-50DB-815D-C9A3-1AB5F740F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13BC5A-4470-F94B-BF63-878AA0C24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FAFA3-4313-48D2-B2AB-1927563A0E3B}" type="slidenum">
              <a:rPr lang="en-US" smtClean="0"/>
              <a:t>‹#›</a:t>
            </a:fld>
            <a:endParaRPr lang="en-US"/>
          </a:p>
        </p:txBody>
      </p:sp>
    </p:spTree>
    <p:extLst>
      <p:ext uri="{BB962C8B-B14F-4D97-AF65-F5344CB8AC3E}">
        <p14:creationId xmlns:p14="http://schemas.microsoft.com/office/powerpoint/2010/main" val="190243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1659150" y="1583450"/>
            <a:ext cx="8873700" cy="5008800"/>
          </a:xfrm>
          <a:prstGeom prst="rect">
            <a:avLst/>
          </a:prstGeom>
          <a:solidFill>
            <a:srgbClr val="3B3B3B"/>
          </a:solid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5800" b="1" i="0" u="none" strike="noStrike" cap="none" dirty="0">
                <a:solidFill>
                  <a:srgbClr val="FF6600"/>
                </a:solidFill>
                <a:latin typeface="Calibri"/>
                <a:ea typeface="Calibri"/>
                <a:cs typeface="Calibri"/>
                <a:sym typeface="Calibri"/>
              </a:rPr>
              <a:t>Models</a:t>
            </a:r>
          </a:p>
          <a:p>
            <a:pPr marL="0" marR="0" lvl="0" indent="0" algn="ctr" rtl="0">
              <a:spcBef>
                <a:spcPts val="0"/>
              </a:spcBef>
              <a:spcAft>
                <a:spcPts val="0"/>
              </a:spcAft>
              <a:buNone/>
            </a:pPr>
            <a:r>
              <a:rPr lang="en-US" sz="2800" dirty="0">
                <a:solidFill>
                  <a:schemeClr val="lt1"/>
                </a:solidFill>
                <a:latin typeface="Calibri"/>
                <a:ea typeface="Calibri"/>
                <a:cs typeface="Calibri"/>
                <a:sym typeface="Calibri"/>
              </a:rPr>
              <a:t>Persistency of a Drug</a:t>
            </a:r>
          </a:p>
          <a:p>
            <a:pPr marL="444500" lvl="0" indent="0" algn="l" rtl="0">
              <a:lnSpc>
                <a:spcPct val="115000"/>
              </a:lnSpc>
              <a:spcBef>
                <a:spcPts val="0"/>
              </a:spcBef>
              <a:spcAft>
                <a:spcPts val="0"/>
              </a:spcAft>
              <a:buClr>
                <a:schemeClr val="dk1"/>
              </a:buClr>
              <a:buSzPts val="1100"/>
              <a:buFont typeface="Arial"/>
              <a:buNone/>
            </a:pPr>
            <a:endParaRPr sz="2800" dirty="0">
              <a:solidFill>
                <a:schemeClr val="lt1"/>
              </a:solidFill>
              <a:latin typeface="Calibri"/>
              <a:ea typeface="Calibri"/>
              <a:cs typeface="Calibri"/>
              <a:sym typeface="Calibri"/>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Team:   Quantic</a:t>
            </a:r>
            <a:endParaRPr sz="2400" dirty="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Members: Ansel Vallejo</a:t>
            </a: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Date:   November 30</a:t>
            </a:r>
            <a:r>
              <a:rPr lang="en-US" sz="2400" baseline="30000" dirty="0">
                <a:solidFill>
                  <a:schemeClr val="lt1"/>
                </a:solidFill>
              </a:rPr>
              <a:t>th</a:t>
            </a:r>
            <a:r>
              <a:rPr lang="en-US" sz="2400" dirty="0">
                <a:solidFill>
                  <a:schemeClr val="lt1"/>
                </a:solidFill>
              </a:rPr>
              <a:t> , 2023</a:t>
            </a:r>
            <a:endParaRPr sz="3200" dirty="0">
              <a:solidFill>
                <a:schemeClr val="lt1"/>
              </a:solidFill>
              <a:latin typeface="Calibri"/>
              <a:ea typeface="Calibri"/>
              <a:cs typeface="Calibri"/>
              <a:sym typeface="Calibri"/>
            </a:endParaRPr>
          </a:p>
        </p:txBody>
      </p:sp>
      <p:pic>
        <p:nvPicPr>
          <p:cNvPr id="84" name="Google Shape;84;p13"/>
          <p:cNvPicPr preferRelativeResize="0"/>
          <p:nvPr/>
        </p:nvPicPr>
        <p:blipFill rotWithShape="1">
          <a:blip r:embed="rId3">
            <a:alphaModFix/>
          </a:blip>
          <a:srcRect/>
          <a:stretch/>
        </p:blipFill>
        <p:spPr>
          <a:xfrm>
            <a:off x="8093880" y="5013157"/>
            <a:ext cx="2325467" cy="23254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ctrTitle"/>
          </p:nvPr>
        </p:nvSpPr>
        <p:spPr>
          <a:xfrm>
            <a:off x="0" y="0"/>
            <a:ext cx="39381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endParaRPr dirty="0"/>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Conclusion</a:t>
            </a:r>
            <a:endParaRPr b="1" dirty="0">
              <a:solidFill>
                <a:srgbClr val="FF6600"/>
              </a:solidFill>
            </a:endParaRPr>
          </a:p>
        </p:txBody>
      </p:sp>
      <p:pic>
        <p:nvPicPr>
          <p:cNvPr id="148" name="Google Shape;148;p21"/>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7" name="TextBox 6">
            <a:extLst>
              <a:ext uri="{FF2B5EF4-FFF2-40B4-BE49-F238E27FC236}">
                <a16:creationId xmlns:a16="http://schemas.microsoft.com/office/drawing/2014/main" id="{2AA6BBC1-41E4-9171-CB0E-C8D58949D789}"/>
              </a:ext>
            </a:extLst>
          </p:cNvPr>
          <p:cNvSpPr txBox="1"/>
          <p:nvPr/>
        </p:nvSpPr>
        <p:spPr>
          <a:xfrm>
            <a:off x="4126952" y="2207478"/>
            <a:ext cx="7367216" cy="1477328"/>
          </a:xfrm>
          <a:prstGeom prst="rect">
            <a:avLst/>
          </a:prstGeom>
          <a:noFill/>
        </p:spPr>
        <p:txBody>
          <a:bodyPr wrap="square">
            <a:spAutoFit/>
          </a:bodyPr>
          <a:lstStyle/>
          <a:p>
            <a:pPr algn="just"/>
            <a:r>
              <a:rPr lang="en-US" b="1" dirty="0"/>
              <a:t>Overall Consideration:</a:t>
            </a:r>
          </a:p>
          <a:p>
            <a:pPr algn="just"/>
            <a:endParaRPr lang="en-US" dirty="0"/>
          </a:p>
          <a:p>
            <a:pPr algn="just"/>
            <a:r>
              <a:rPr lang="en-US" dirty="0"/>
              <a:t>Based on a comprehensive evaluation of accuracy, AUC, precision, recall, and F1-score, the </a:t>
            </a:r>
            <a:r>
              <a:rPr lang="en-US" b="1" dirty="0"/>
              <a:t>Logistic Regression </a:t>
            </a:r>
            <a:r>
              <a:rPr lang="en-US" dirty="0"/>
              <a:t>model appears to be a strong performer, showing a good balance across multiple metrics.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 </a:t>
            </a:r>
            <a:endParaRPr b="1" dirty="0">
              <a:solidFill>
                <a:srgbClr val="FF6600"/>
              </a:solidFill>
            </a:endParaRPr>
          </a:p>
        </p:txBody>
      </p:sp>
      <p:pic>
        <p:nvPicPr>
          <p:cNvPr id="191" name="Google Shape;191;p27"/>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192" name="Google Shape;192;p27"/>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dirty="0">
                <a:solidFill>
                  <a:srgbClr val="FF6600"/>
                </a:solidFill>
              </a:rPr>
              <a:t>Thanks! </a:t>
            </a:r>
            <a:r>
              <a:rPr lang="en-US" sz="6600" dirty="0">
                <a:solidFill>
                  <a:srgbClr val="FF6600"/>
                </a:solidFill>
                <a:sym typeface="Wingdings" panose="05000000000000000000" pitchFamily="2" charset="2"/>
              </a:rPr>
              <a:t></a:t>
            </a:r>
            <a:endParaRPr sz="6600" dirty="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Agenda</a:t>
            </a:r>
            <a:endParaRPr/>
          </a:p>
        </p:txBody>
      </p:sp>
      <p:sp>
        <p:nvSpPr>
          <p:cNvPr id="91" name="Google Shape;91;p14"/>
          <p:cNvSpPr txBox="1">
            <a:spLocks noGrp="1"/>
          </p:cNvSpPr>
          <p:nvPr>
            <p:ph type="subTitle" idx="1"/>
          </p:nvPr>
        </p:nvSpPr>
        <p:spPr>
          <a:xfrm>
            <a:off x="5733143" y="0"/>
            <a:ext cx="6458857" cy="68580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solidFill>
                <a:srgbClr val="FF6600"/>
              </a:solidFill>
            </a:endParaRPr>
          </a:p>
          <a:p>
            <a:pPr marL="0" lvl="0" indent="0" algn="just" rtl="0">
              <a:lnSpc>
                <a:spcPct val="90000"/>
              </a:lnSpc>
              <a:spcBef>
                <a:spcPts val="1000"/>
              </a:spcBef>
              <a:spcAft>
                <a:spcPts val="0"/>
              </a:spcAft>
              <a:buClr>
                <a:srgbClr val="FF6600"/>
              </a:buClr>
              <a:buSzPts val="2400"/>
              <a:buNone/>
            </a:pPr>
            <a:r>
              <a:rPr lang="en-US"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Business Problem</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Logistic Regression</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Decision Tree</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Random Forest</a:t>
            </a:r>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ROC Curve</a:t>
            </a:r>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Analysis</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Conclusion</a:t>
            </a:r>
            <a:endParaRPr sz="3200"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p:txBody>
      </p:sp>
      <p:pic>
        <p:nvPicPr>
          <p:cNvPr id="92" name="Google Shape;92;p1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br>
              <a:rPr lang="en-US" dirty="0"/>
            </a:br>
            <a:r>
              <a:rPr lang="en-US" b="1" dirty="0">
                <a:solidFill>
                  <a:srgbClr val="FF6600"/>
                </a:solidFill>
              </a:rPr>
              <a:t>Business </a:t>
            </a:r>
            <a:br>
              <a:rPr lang="en-US" b="1" dirty="0">
                <a:solidFill>
                  <a:srgbClr val="FF6600"/>
                </a:solidFill>
              </a:rPr>
            </a:br>
            <a:r>
              <a:rPr lang="en-US" b="1" dirty="0">
                <a:solidFill>
                  <a:srgbClr val="FF6600"/>
                </a:solidFill>
              </a:rPr>
              <a:t>Problem</a:t>
            </a:r>
            <a:endParaRPr dirty="0"/>
          </a:p>
        </p:txBody>
      </p:sp>
      <p:sp>
        <p:nvSpPr>
          <p:cNvPr id="98" name="Google Shape;98;p15"/>
          <p:cNvSpPr txBox="1">
            <a:spLocks noGrp="1"/>
          </p:cNvSpPr>
          <p:nvPr>
            <p:ph type="subTitle" idx="1"/>
          </p:nvPr>
        </p:nvSpPr>
        <p:spPr>
          <a:xfrm>
            <a:off x="5733143" y="0"/>
            <a:ext cx="6459000" cy="685800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Clr>
                <a:schemeClr val="dk1"/>
              </a:buClr>
              <a:buSzPts val="2400"/>
              <a:buNone/>
            </a:pPr>
            <a:endParaRPr dirty="0">
              <a:solidFill>
                <a:srgbClr val="FF6600"/>
              </a:solidFill>
            </a:endParaRPr>
          </a:p>
          <a:p>
            <a:pPr marL="0" lvl="0" indent="0" algn="just" rtl="0">
              <a:lnSpc>
                <a:spcPct val="90000"/>
              </a:lnSpc>
              <a:spcBef>
                <a:spcPts val="1000"/>
              </a:spcBef>
              <a:spcAft>
                <a:spcPts val="0"/>
              </a:spcAft>
              <a:buClr>
                <a:srgbClr val="FF6600"/>
              </a:buClr>
              <a:buSzPts val="2400"/>
              <a:buNone/>
            </a:pPr>
            <a:r>
              <a:rPr lang="en-US"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endParaRPr sz="2200" dirty="0"/>
          </a:p>
          <a:p>
            <a:pPr marL="0" lvl="0" indent="0" algn="just" rtl="0">
              <a:lnSpc>
                <a:spcPct val="90000"/>
              </a:lnSpc>
              <a:spcBef>
                <a:spcPts val="1000"/>
              </a:spcBef>
              <a:spcAft>
                <a:spcPts val="0"/>
              </a:spcAft>
              <a:buClr>
                <a:srgbClr val="FF6600"/>
              </a:buClr>
              <a:buSzPts val="2800"/>
              <a:buNone/>
            </a:pPr>
            <a:endParaRPr sz="2200" dirty="0"/>
          </a:p>
          <a:p>
            <a:pPr marL="0" lvl="0" indent="0" algn="just" rtl="0">
              <a:lnSpc>
                <a:spcPct val="90000"/>
              </a:lnSpc>
              <a:spcBef>
                <a:spcPts val="1000"/>
              </a:spcBef>
              <a:spcAft>
                <a:spcPts val="0"/>
              </a:spcAft>
              <a:buClr>
                <a:srgbClr val="FF6600"/>
              </a:buClr>
              <a:buSzPts val="2800"/>
              <a:buNone/>
            </a:pPr>
            <a:endParaRPr sz="2200" dirty="0"/>
          </a:p>
          <a:p>
            <a:pPr marL="0" marR="0" algn="just">
              <a:lnSpc>
                <a:spcPct val="150000"/>
              </a:lnSpc>
              <a:spcBef>
                <a:spcPts val="0"/>
              </a:spcBef>
              <a:spcAft>
                <a:spcPts val="0"/>
              </a:spcAft>
            </a:pPr>
            <a:r>
              <a:rPr lang="en-US" sz="2300" dirty="0">
                <a:effectLst/>
                <a:latin typeface="Calibri" panose="020F0502020204030204" pitchFamily="34" charset="0"/>
                <a:ea typeface="Calibri" panose="020F0502020204030204" pitchFamily="34" charset="0"/>
                <a:cs typeface="Times New Roman" panose="02020603050405020304" pitchFamily="18" charset="0"/>
              </a:rPr>
              <a:t>ABC Pharma Company, in its relentless pursuit of pharmaceutical excellence, grappled with a persistent challenge: understanding the duration of drug persistence aligned with physician prescriptions. To surmount this obstacle, ABC Pharma astutely partnered with Quantic, a trailblazer in streamlining and automating processes. Through the strategic application of data analytics, the pharmaceutical titan aimed to unravel intricate drug persistency patterns, empowering informed decision-making and ushering in a new era of superior patient care. This synergistic collaboration between ABC Pharma and Quantic underscores a steadfast commitment to harnessing the power of data-driven solutions, effectively tackling pivotal industry challenges head-on. The ultimate objective remains crystal clear: to accurately predict patient adherence to physician-prescribed treatments, ensuring uninterrupted medication adherence throughout the course of therapy.</a:t>
            </a:r>
            <a:endParaRPr sz="3200"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p:txBody>
      </p:sp>
      <p:pic>
        <p:nvPicPr>
          <p:cNvPr id="99" name="Google Shape;99;p15"/>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0" y="0"/>
            <a:ext cx="52401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br>
              <a:rPr lang="en-US" dirty="0"/>
            </a:br>
            <a:r>
              <a:rPr lang="en-US" b="1" dirty="0">
                <a:solidFill>
                  <a:srgbClr val="FF6600"/>
                </a:solidFill>
              </a:rPr>
              <a:t>Logistic Regression</a:t>
            </a:r>
            <a:endParaRPr dirty="0"/>
          </a:p>
        </p:txBody>
      </p:sp>
      <p:sp>
        <p:nvSpPr>
          <p:cNvPr id="105" name="Google Shape;105;p16"/>
          <p:cNvSpPr txBox="1">
            <a:spLocks noGrp="1"/>
          </p:cNvSpPr>
          <p:nvPr>
            <p:ph type="subTitle" idx="1"/>
          </p:nvPr>
        </p:nvSpPr>
        <p:spPr>
          <a:xfrm>
            <a:off x="5476477" y="0"/>
            <a:ext cx="6459000" cy="2390249"/>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ct val="100000"/>
              <a:buNone/>
            </a:pPr>
            <a:endParaRPr dirty="0">
              <a:solidFill>
                <a:srgbClr val="FF6600"/>
              </a:solidFill>
            </a:endParaRPr>
          </a:p>
          <a:p>
            <a:pPr marL="0" lvl="0" indent="0" algn="just" rtl="0">
              <a:lnSpc>
                <a:spcPct val="90000"/>
              </a:lnSpc>
              <a:spcBef>
                <a:spcPts val="1000"/>
              </a:spcBef>
              <a:spcAft>
                <a:spcPts val="0"/>
              </a:spcAft>
              <a:buClr>
                <a:srgbClr val="FF6600"/>
              </a:buClr>
              <a:buSzPct val="100000"/>
              <a:buNone/>
            </a:pPr>
            <a:r>
              <a:rPr lang="en-US" dirty="0">
                <a:solidFill>
                  <a:srgbClr val="FF6600"/>
                </a:solidFill>
              </a:rPr>
              <a:t>  </a:t>
            </a:r>
            <a:endParaRPr dirty="0">
              <a:solidFill>
                <a:srgbClr val="FF6600"/>
              </a:solidFill>
            </a:endParaRPr>
          </a:p>
          <a:p>
            <a:pPr marL="0" lvl="0" indent="0" algn="just" rtl="0">
              <a:lnSpc>
                <a:spcPct val="90000"/>
              </a:lnSpc>
              <a:spcBef>
                <a:spcPts val="1000"/>
              </a:spcBef>
              <a:spcAft>
                <a:spcPts val="0"/>
              </a:spcAft>
              <a:buClr>
                <a:srgbClr val="FF6600"/>
              </a:buClr>
              <a:buSzPct val="85714"/>
              <a:buNone/>
            </a:pPr>
            <a:r>
              <a:rPr lang="en-US" dirty="0">
                <a:solidFill>
                  <a:srgbClr val="FF6600"/>
                </a:solidFill>
              </a:rPr>
              <a:t> </a:t>
            </a:r>
            <a:r>
              <a:rPr lang="en-US" sz="2350" dirty="0"/>
              <a:t>The logistic regression model, with regularization parameters set to {'C': 0.01, 'penalty': 'l2'}, achieved an overall accuracy of approximately 80.88% on the test dataset. It demonstrated good precision (82%) and recall (89%) for class 0, indicating accurate predictions for the majority class. For class 1, precision was 78%, and recall was 68%, suggesting a somewhat balanced performance in identifying instances of the minority class.</a:t>
            </a:r>
            <a:endParaRPr lang="en-US" dirty="0">
              <a:solidFill>
                <a:srgbClr val="FF6600"/>
              </a:solidFill>
            </a:endParaRPr>
          </a:p>
        </p:txBody>
      </p:sp>
      <p:pic>
        <p:nvPicPr>
          <p:cNvPr id="106" name="Google Shape;106;p16"/>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3" name="Picture 2">
            <a:extLst>
              <a:ext uri="{FF2B5EF4-FFF2-40B4-BE49-F238E27FC236}">
                <a16:creationId xmlns:a16="http://schemas.microsoft.com/office/drawing/2014/main" id="{CB297AB3-ABFE-FCD0-596D-02325263A768}"/>
              </a:ext>
            </a:extLst>
          </p:cNvPr>
          <p:cNvPicPr>
            <a:picLocks noChangeAspect="1"/>
          </p:cNvPicPr>
          <p:nvPr/>
        </p:nvPicPr>
        <p:blipFill>
          <a:blip r:embed="rId4"/>
          <a:stretch>
            <a:fillRect/>
          </a:stretch>
        </p:blipFill>
        <p:spPr>
          <a:xfrm>
            <a:off x="6243764" y="2811379"/>
            <a:ext cx="4924425" cy="1809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br>
              <a:rPr lang="en-US" dirty="0"/>
            </a:br>
            <a:r>
              <a:rPr lang="en-US" b="1" dirty="0">
                <a:solidFill>
                  <a:srgbClr val="FF6600"/>
                </a:solidFill>
              </a:rPr>
              <a:t>Decision Tree</a:t>
            </a:r>
            <a:endParaRPr dirty="0"/>
          </a:p>
        </p:txBody>
      </p:sp>
      <p:sp>
        <p:nvSpPr>
          <p:cNvPr id="120" name="Google Shape;120;p18"/>
          <p:cNvSpPr txBox="1">
            <a:spLocks noGrp="1"/>
          </p:cNvSpPr>
          <p:nvPr>
            <p:ph type="subTitle" idx="1"/>
          </p:nvPr>
        </p:nvSpPr>
        <p:spPr>
          <a:xfrm>
            <a:off x="5733150" y="25"/>
            <a:ext cx="6459000" cy="6858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endParaRPr dirty="0">
              <a:solidFill>
                <a:srgbClr val="FF6600"/>
              </a:solidFill>
            </a:endParaRPr>
          </a:p>
          <a:p>
            <a:pPr marL="0" lvl="0" indent="0" algn="l" rtl="0">
              <a:lnSpc>
                <a:spcPct val="90000"/>
              </a:lnSpc>
              <a:spcBef>
                <a:spcPts val="1000"/>
              </a:spcBef>
              <a:spcAft>
                <a:spcPts val="0"/>
              </a:spcAft>
              <a:buClr>
                <a:schemeClr val="dk1"/>
              </a:buClr>
              <a:buSzPct val="100000"/>
              <a:buNone/>
            </a:pPr>
            <a:endParaRPr dirty="0">
              <a:solidFill>
                <a:srgbClr val="FF6600"/>
              </a:solidFill>
            </a:endParaRPr>
          </a:p>
          <a:p>
            <a:pPr marL="0" lvl="0" indent="0" algn="ctr" rtl="0">
              <a:lnSpc>
                <a:spcPct val="90000"/>
              </a:lnSpc>
              <a:spcBef>
                <a:spcPts val="1000"/>
              </a:spcBef>
              <a:spcAft>
                <a:spcPts val="0"/>
              </a:spcAft>
              <a:buClr>
                <a:schemeClr val="dk1"/>
              </a:buClr>
              <a:buSzPct val="100000"/>
              <a:buNone/>
            </a:pPr>
            <a:endParaRPr dirty="0">
              <a:solidFill>
                <a:srgbClr val="FF6600"/>
              </a:solidFill>
            </a:endParaRPr>
          </a:p>
        </p:txBody>
      </p:sp>
      <p:pic>
        <p:nvPicPr>
          <p:cNvPr id="121" name="Google Shape;121;p18"/>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7" name="TextBox 6">
            <a:extLst>
              <a:ext uri="{FF2B5EF4-FFF2-40B4-BE49-F238E27FC236}">
                <a16:creationId xmlns:a16="http://schemas.microsoft.com/office/drawing/2014/main" id="{58038C06-0FCD-D9B4-4104-8D9D45E4E5C1}"/>
              </a:ext>
            </a:extLst>
          </p:cNvPr>
          <p:cNvSpPr txBox="1"/>
          <p:nvPr/>
        </p:nvSpPr>
        <p:spPr>
          <a:xfrm>
            <a:off x="5914650" y="466908"/>
            <a:ext cx="6096000" cy="2308324"/>
          </a:xfrm>
          <a:prstGeom prst="rect">
            <a:avLst/>
          </a:prstGeom>
          <a:noFill/>
        </p:spPr>
        <p:txBody>
          <a:bodyPr wrap="square">
            <a:spAutoFit/>
          </a:bodyPr>
          <a:lstStyle/>
          <a:p>
            <a:pPr algn="just"/>
            <a:r>
              <a:rPr lang="en-US" dirty="0"/>
              <a:t>The decision tree model, optimized with {'</a:t>
            </a:r>
            <a:r>
              <a:rPr lang="en-US" dirty="0" err="1"/>
              <a:t>max_depth</a:t>
            </a:r>
            <a:r>
              <a:rPr lang="en-US" dirty="0"/>
              <a:t>': 5, '</a:t>
            </a:r>
            <a:r>
              <a:rPr lang="en-US" dirty="0" err="1"/>
              <a:t>min_samples_leaf</a:t>
            </a:r>
            <a:r>
              <a:rPr lang="en-US" dirty="0"/>
              <a:t>': 2, '</a:t>
            </a:r>
            <a:r>
              <a:rPr lang="en-US" dirty="0" err="1"/>
              <a:t>min_samples_split</a:t>
            </a:r>
            <a:r>
              <a:rPr lang="en-US" dirty="0"/>
              <a:t>': 10}, yielded an accuracy of 77.23% on the test dataset. It exhibited commendable precision (80%) and recall (86%) for class 0, signifying accurate predictions for the majority class. However, for class 1, precision was 72%, and recall was 63%, suggesting a somewhat imbalanced performance in identifying instances of the minority class.</a:t>
            </a:r>
          </a:p>
        </p:txBody>
      </p:sp>
      <p:pic>
        <p:nvPicPr>
          <p:cNvPr id="6" name="Picture 5">
            <a:extLst>
              <a:ext uri="{FF2B5EF4-FFF2-40B4-BE49-F238E27FC236}">
                <a16:creationId xmlns:a16="http://schemas.microsoft.com/office/drawing/2014/main" id="{54D1CC52-A0EB-A988-4E39-AAF108A6BF82}"/>
              </a:ext>
            </a:extLst>
          </p:cNvPr>
          <p:cNvPicPr>
            <a:picLocks noChangeAspect="1"/>
          </p:cNvPicPr>
          <p:nvPr/>
        </p:nvPicPr>
        <p:blipFill>
          <a:blip r:embed="rId4"/>
          <a:stretch>
            <a:fillRect/>
          </a:stretch>
        </p:blipFill>
        <p:spPr>
          <a:xfrm>
            <a:off x="5862262" y="3730291"/>
            <a:ext cx="6200775" cy="1771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0" y="0"/>
            <a:ext cx="4419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br>
              <a:rPr lang="en-US" dirty="0"/>
            </a:br>
            <a:r>
              <a:rPr lang="en-US" b="1" dirty="0">
                <a:solidFill>
                  <a:srgbClr val="FF6600"/>
                </a:solidFill>
              </a:rPr>
              <a:t>Random Forest</a:t>
            </a:r>
            <a:endParaRPr dirty="0"/>
          </a:p>
        </p:txBody>
      </p:sp>
      <p:sp>
        <p:nvSpPr>
          <p:cNvPr id="112" name="Google Shape;112;p17"/>
          <p:cNvSpPr txBox="1">
            <a:spLocks noGrp="1"/>
          </p:cNvSpPr>
          <p:nvPr>
            <p:ph type="subTitle" idx="1"/>
          </p:nvPr>
        </p:nvSpPr>
        <p:spPr>
          <a:xfrm>
            <a:off x="4636168" y="425141"/>
            <a:ext cx="7323296" cy="2350144"/>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rgbClr val="FF6600"/>
              </a:buClr>
              <a:buSzPts val="2400"/>
              <a:buNone/>
            </a:pPr>
            <a:r>
              <a:rPr lang="en-US" sz="1800" dirty="0">
                <a:sym typeface="Arial"/>
              </a:rPr>
              <a:t>The random forest model, tuned with {'</a:t>
            </a:r>
            <a:r>
              <a:rPr lang="en-US" sz="1800" dirty="0" err="1">
                <a:sym typeface="Arial"/>
              </a:rPr>
              <a:t>max_depth</a:t>
            </a:r>
            <a:r>
              <a:rPr lang="en-US" sz="1800" dirty="0">
                <a:sym typeface="Arial"/>
              </a:rPr>
              <a:t>': 15, '</a:t>
            </a:r>
            <a:r>
              <a:rPr lang="en-US" sz="1800" dirty="0" err="1">
                <a:sym typeface="Arial"/>
              </a:rPr>
              <a:t>min_samples_leaf</a:t>
            </a:r>
            <a:r>
              <a:rPr lang="en-US" sz="1800" dirty="0">
                <a:sym typeface="Arial"/>
              </a:rPr>
              <a:t>': 2, '</a:t>
            </a:r>
            <a:r>
              <a:rPr lang="en-US" sz="1800" dirty="0" err="1">
                <a:sym typeface="Arial"/>
              </a:rPr>
              <a:t>min_samples_split</a:t>
            </a:r>
            <a:r>
              <a:rPr lang="en-US" sz="1800" dirty="0">
                <a:sym typeface="Arial"/>
              </a:rPr>
              <a:t>': 5, '</a:t>
            </a:r>
            <a:r>
              <a:rPr lang="en-US" sz="1800" dirty="0" err="1">
                <a:sym typeface="Arial"/>
              </a:rPr>
              <a:t>n_estimators</a:t>
            </a:r>
            <a:r>
              <a:rPr lang="en-US" sz="1800" dirty="0">
                <a:sym typeface="Arial"/>
              </a:rPr>
              <a:t>': 100}, achieved an accuracy of 80.15% on the test dataset. It demonstrated solid precision (82%) and recall (88%) for class 0, indicating accurate predictions for the majority class. For class 1, precision was 76%, and recall was 67%, reflecting a balanced performance in identifying instances of the minority class. Overall, the random forest model showed favorable results with a macro-average F1-score of 78%.</a:t>
            </a:r>
          </a:p>
        </p:txBody>
      </p:sp>
      <p:pic>
        <p:nvPicPr>
          <p:cNvPr id="113" name="Google Shape;113;p17"/>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4" name="Picture 3">
            <a:extLst>
              <a:ext uri="{FF2B5EF4-FFF2-40B4-BE49-F238E27FC236}">
                <a16:creationId xmlns:a16="http://schemas.microsoft.com/office/drawing/2014/main" id="{DF930DB0-7B9F-20D3-329B-1282A1E28A87}"/>
              </a:ext>
            </a:extLst>
          </p:cNvPr>
          <p:cNvPicPr>
            <a:picLocks noChangeAspect="1"/>
          </p:cNvPicPr>
          <p:nvPr/>
        </p:nvPicPr>
        <p:blipFill>
          <a:blip r:embed="rId4"/>
          <a:stretch>
            <a:fillRect/>
          </a:stretch>
        </p:blipFill>
        <p:spPr>
          <a:xfrm>
            <a:off x="4557378" y="3202123"/>
            <a:ext cx="7323296" cy="17611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ctrTitle"/>
          </p:nvPr>
        </p:nvSpPr>
        <p:spPr>
          <a:xfrm>
            <a:off x="-1" y="0"/>
            <a:ext cx="5085185"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br>
              <a:rPr lang="en-US" dirty="0"/>
            </a:br>
            <a:r>
              <a:rPr lang="en-US" b="1" dirty="0">
                <a:solidFill>
                  <a:srgbClr val="FF6600"/>
                </a:solidFill>
              </a:rPr>
              <a:t>ROC Curve</a:t>
            </a:r>
            <a:endParaRPr dirty="0"/>
          </a:p>
        </p:txBody>
      </p:sp>
      <p:pic>
        <p:nvPicPr>
          <p:cNvPr id="132" name="Google Shape;132;p19"/>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3" name="Picture 2">
            <a:extLst>
              <a:ext uri="{FF2B5EF4-FFF2-40B4-BE49-F238E27FC236}">
                <a16:creationId xmlns:a16="http://schemas.microsoft.com/office/drawing/2014/main" id="{AC6B12E5-DE58-890A-B18C-56C733AE8418}"/>
              </a:ext>
            </a:extLst>
          </p:cNvPr>
          <p:cNvPicPr>
            <a:picLocks noChangeAspect="1"/>
          </p:cNvPicPr>
          <p:nvPr/>
        </p:nvPicPr>
        <p:blipFill>
          <a:blip r:embed="rId4"/>
          <a:stretch>
            <a:fillRect/>
          </a:stretch>
        </p:blipFill>
        <p:spPr>
          <a:xfrm>
            <a:off x="5622646" y="1123415"/>
            <a:ext cx="5858897" cy="46111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ctrTitle"/>
          </p:nvPr>
        </p:nvSpPr>
        <p:spPr>
          <a:xfrm>
            <a:off x="0" y="0"/>
            <a:ext cx="44739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endParaRPr dirty="0"/>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ROC Curve</a:t>
            </a:r>
            <a:endParaRPr b="1" dirty="0">
              <a:solidFill>
                <a:srgbClr val="FF6600"/>
              </a:solidFill>
            </a:endParaRPr>
          </a:p>
        </p:txBody>
      </p:sp>
      <p:pic>
        <p:nvPicPr>
          <p:cNvPr id="141" name="Google Shape;141;p20"/>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15" name="TextBox 14">
            <a:extLst>
              <a:ext uri="{FF2B5EF4-FFF2-40B4-BE49-F238E27FC236}">
                <a16:creationId xmlns:a16="http://schemas.microsoft.com/office/drawing/2014/main" id="{909D1042-883F-843C-C897-5F4176B2F73C}"/>
              </a:ext>
            </a:extLst>
          </p:cNvPr>
          <p:cNvSpPr txBox="1"/>
          <p:nvPr/>
        </p:nvSpPr>
        <p:spPr>
          <a:xfrm>
            <a:off x="4955163" y="445999"/>
            <a:ext cx="6747553" cy="5016758"/>
          </a:xfrm>
          <a:prstGeom prst="rect">
            <a:avLst/>
          </a:prstGeom>
          <a:noFill/>
        </p:spPr>
        <p:txBody>
          <a:bodyPr wrap="square">
            <a:spAutoFit/>
          </a:bodyPr>
          <a:lstStyle/>
          <a:p>
            <a:pPr algn="just"/>
            <a:endParaRPr lang="en-US" sz="1600" dirty="0"/>
          </a:p>
          <a:p>
            <a:pPr algn="just"/>
            <a:r>
              <a:rPr lang="en-US" sz="1600" b="1" dirty="0"/>
              <a:t>Logistic Regression (AUC = 0.88):</a:t>
            </a:r>
          </a:p>
          <a:p>
            <a:pPr algn="just"/>
            <a:endParaRPr lang="en-US" sz="1600" dirty="0"/>
          </a:p>
          <a:p>
            <a:pPr algn="just"/>
            <a:r>
              <a:rPr lang="en-US" sz="1600" dirty="0"/>
              <a:t>The logistic regression model demonstrates a strong ability to discriminate between the positive and negative classes. An AUC of 0.88 suggests that the model's true positive rate is high while keeping the false positive rate relatively low across different probability thresholds.</a:t>
            </a:r>
          </a:p>
          <a:p>
            <a:pPr algn="just"/>
            <a:endParaRPr lang="en-US" sz="1600" dirty="0"/>
          </a:p>
          <a:p>
            <a:pPr algn="just"/>
            <a:r>
              <a:rPr lang="en-US" sz="1600" b="1" dirty="0"/>
              <a:t>Decision Tree (AUC = 0.83):</a:t>
            </a:r>
          </a:p>
          <a:p>
            <a:pPr algn="just"/>
            <a:endParaRPr lang="en-US" sz="1600" dirty="0"/>
          </a:p>
          <a:p>
            <a:pPr algn="just"/>
            <a:r>
              <a:rPr lang="en-US" sz="1600" dirty="0"/>
              <a:t>The decision tree model, with an AUC of 0.83, also indicates a good discriminatory power. Although slightly lower than logistic regression, an AUC of 0.83 still suggests effective separation between the classes at different decision thresholds.</a:t>
            </a:r>
          </a:p>
          <a:p>
            <a:pPr algn="just"/>
            <a:endParaRPr lang="en-US" sz="1600" dirty="0"/>
          </a:p>
          <a:p>
            <a:pPr algn="just"/>
            <a:r>
              <a:rPr lang="en-US" sz="1600" b="1" dirty="0"/>
              <a:t>Random Forest (AUC = 0.87):</a:t>
            </a:r>
          </a:p>
          <a:p>
            <a:pPr algn="just"/>
            <a:endParaRPr lang="en-US" sz="1600" dirty="0"/>
          </a:p>
          <a:p>
            <a:pPr algn="just"/>
            <a:r>
              <a:rPr lang="en-US" sz="1600" dirty="0"/>
              <a:t>The random forest model performs well with an AUC of 0.87. This indicates that the ensemble of decision trees in the random forest collectively provides a strong ability to discriminate between the positive and negative 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ctrTitle"/>
          </p:nvPr>
        </p:nvSpPr>
        <p:spPr>
          <a:xfrm>
            <a:off x="0" y="0"/>
            <a:ext cx="44739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endParaRPr dirty="0"/>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Analysis</a:t>
            </a:r>
            <a:endParaRPr b="1" dirty="0">
              <a:solidFill>
                <a:srgbClr val="FF6600"/>
              </a:solidFill>
            </a:endParaRPr>
          </a:p>
        </p:txBody>
      </p:sp>
      <p:pic>
        <p:nvPicPr>
          <p:cNvPr id="141" name="Google Shape;141;p20"/>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15" name="TextBox 14">
            <a:extLst>
              <a:ext uri="{FF2B5EF4-FFF2-40B4-BE49-F238E27FC236}">
                <a16:creationId xmlns:a16="http://schemas.microsoft.com/office/drawing/2014/main" id="{909D1042-883F-843C-C897-5F4176B2F73C}"/>
              </a:ext>
            </a:extLst>
          </p:cNvPr>
          <p:cNvSpPr txBox="1"/>
          <p:nvPr/>
        </p:nvSpPr>
        <p:spPr>
          <a:xfrm>
            <a:off x="4899015" y="1022571"/>
            <a:ext cx="6747553" cy="4524315"/>
          </a:xfrm>
          <a:prstGeom prst="rect">
            <a:avLst/>
          </a:prstGeom>
          <a:noFill/>
        </p:spPr>
        <p:txBody>
          <a:bodyPr wrap="square">
            <a:spAutoFit/>
          </a:bodyPr>
          <a:lstStyle/>
          <a:p>
            <a:pPr algn="just"/>
            <a:endParaRPr lang="en-US" dirty="0"/>
          </a:p>
          <a:p>
            <a:pPr algn="just"/>
            <a:r>
              <a:rPr lang="en-US" b="1" dirty="0"/>
              <a:t>Logistic Regression: </a:t>
            </a:r>
            <a:r>
              <a:rPr lang="en-US" dirty="0"/>
              <a:t>This model shows the highest overall accuracy and a good balance between precision and recall for both classes. It performs well on the majority class (Class 0) and reasonably well on the minority class (Class 1).</a:t>
            </a:r>
          </a:p>
          <a:p>
            <a:pPr algn="just"/>
            <a:endParaRPr lang="en-US" dirty="0"/>
          </a:p>
          <a:p>
            <a:pPr algn="just"/>
            <a:r>
              <a:rPr lang="en-US" b="1" dirty="0"/>
              <a:t>Decision Tree: </a:t>
            </a:r>
            <a:r>
              <a:rPr lang="en-US" dirty="0"/>
              <a:t>While achieving a slightly lower accuracy compared to logistic regression, the decision tree model has solid precision and recall for the majority class. However, it shows a lower recall for the minority class, indicating a potential challenge in identifying instances of Class 1.</a:t>
            </a:r>
          </a:p>
          <a:p>
            <a:pPr algn="just"/>
            <a:endParaRPr lang="en-US" dirty="0"/>
          </a:p>
          <a:p>
            <a:pPr algn="just"/>
            <a:r>
              <a:rPr lang="en-US" b="1" dirty="0"/>
              <a:t>Random Forest: </a:t>
            </a:r>
            <a:r>
              <a:rPr lang="en-US" dirty="0"/>
              <a:t>The random forest model provides competitive accuracy and performs well in terms of precision and recall for both classes. It offers a balanced trade-off between the two classes, with a notable performance on the majority class.</a:t>
            </a:r>
          </a:p>
        </p:txBody>
      </p:sp>
    </p:spTree>
    <p:extLst>
      <p:ext uri="{BB962C8B-B14F-4D97-AF65-F5344CB8AC3E}">
        <p14:creationId xmlns:p14="http://schemas.microsoft.com/office/powerpoint/2010/main" val="2645789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828</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   Agenda</vt:lpstr>
      <vt:lpstr>   Business  Problem</vt:lpstr>
      <vt:lpstr>   Logistic Regression</vt:lpstr>
      <vt:lpstr>   Decision Tree</vt:lpstr>
      <vt:lpstr>   Random Forest</vt:lpstr>
      <vt:lpstr>   ROC Curve</vt:lpstr>
      <vt:lpstr>   ROC Curve</vt:lpstr>
      <vt:lpstr>   Analysis</vt:lpstr>
      <vt:lpstr>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ANSEL.VALLEJO</dc:creator>
  <cp:lastModifiedBy>ANSEL.VALLEJO</cp:lastModifiedBy>
  <cp:revision>10</cp:revision>
  <dcterms:created xsi:type="dcterms:W3CDTF">2023-11-30T11:16:15Z</dcterms:created>
  <dcterms:modified xsi:type="dcterms:W3CDTF">2024-01-12T14:31:21Z</dcterms:modified>
</cp:coreProperties>
</file>