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66" r:id="rId4"/>
    <p:sldId id="258" r:id="rId5"/>
    <p:sldId id="264" r:id="rId6"/>
    <p:sldId id="265" r:id="rId7"/>
    <p:sldId id="259" r:id="rId8"/>
    <p:sldId id="260" r:id="rId9"/>
    <p:sldId id="261" r:id="rId10"/>
    <p:sldId id="263" r:id="rId11"/>
    <p:sldId id="267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87" autoAdjust="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57E0CF6C-748E-4B7A-BC8B-3011EF78ED13}" type="datetime1">
              <a:rPr lang="en-US" smtClean="0"/>
              <a:pPr/>
              <a:t>12/19/2023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4374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12/19/2023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75894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12/19/2023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46786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12/19/2023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95954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12/19/2023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74523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12/19/2023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21026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12/19/2023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88632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12/19/2023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951515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12/19/2023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38149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12/19/2023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46890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12/19/2023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26960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12/19/2023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5962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12/19/2023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77173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12/19/2023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14937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12/19/2023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14645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12/19/2023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01071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12/19/2023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83511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12/19/2023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0108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2" r:id="rId12"/>
    <p:sldLayoutId id="2147483853" r:id="rId13"/>
    <p:sldLayoutId id="2147483854" r:id="rId14"/>
    <p:sldLayoutId id="2147483855" r:id="rId15"/>
    <p:sldLayoutId id="2147483856" r:id="rId16"/>
    <p:sldLayoutId id="214748385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ae72pKpXe-s" TargetMode="External"/><Relationship Id="rId7" Type="http://schemas.openxmlformats.org/officeDocument/2006/relationships/hyperlink" Target="https://t.me/ru_hashicorp" TargetMode="External"/><Relationship Id="rId2" Type="http://schemas.openxmlformats.org/officeDocument/2006/relationships/hyperlink" Target="https://habr.com/ru/companies/jetinfosystems/articles/762194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abr.com/ru/articles/306812/" TargetMode="External"/><Relationship Id="rId5" Type="http://schemas.openxmlformats.org/officeDocument/2006/relationships/hyperlink" Target="https://gist.github.com/Mishco/b47b341f852c5934cf736870f0b5da81" TargetMode="External"/><Relationship Id="rId4" Type="http://schemas.openxmlformats.org/officeDocument/2006/relationships/hyperlink" Target="https://medium.com/rahasak/run-hashicorp-vault-on-docker-with-filesystem-and-consul-backends-a67a7c958e02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3" descr="Фон с сетевыми технологиями">
            <a:extLst>
              <a:ext uri="{FF2B5EF4-FFF2-40B4-BE49-F238E27FC236}">
                <a16:creationId xmlns:a16="http://schemas.microsoft.com/office/drawing/2014/main" id="{245D996A-37EC-C937-7FFA-BCB607CA24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r="-1" b="3428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E743E7-47BA-429D-BE44-07F48544C1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740211"/>
            <a:ext cx="7530685" cy="2193489"/>
          </a:xfrm>
        </p:spPr>
        <p:txBody>
          <a:bodyPr>
            <a:normAutofit/>
          </a:bodyPr>
          <a:lstStyle/>
          <a:p>
            <a:pPr algn="l"/>
            <a:r>
              <a:rPr lang="ru-RU" sz="5200" b="0" dirty="0" err="1">
                <a:solidFill>
                  <a:srgbClr val="FFFFFF"/>
                </a:solidFill>
              </a:rPr>
              <a:t>HashiCorp</a:t>
            </a:r>
            <a:r>
              <a:rPr lang="ru-RU" sz="5200" b="0" dirty="0">
                <a:solidFill>
                  <a:srgbClr val="FFFFFF"/>
                </a:solidFill>
              </a:rPr>
              <a:t> </a:t>
            </a:r>
            <a:r>
              <a:rPr lang="ru-RU" sz="5200" b="0" dirty="0" err="1">
                <a:solidFill>
                  <a:srgbClr val="FFFFFF"/>
                </a:solidFill>
              </a:rPr>
              <a:t>Vault</a:t>
            </a:r>
            <a:endParaRPr lang="ru-RU" sz="5200" b="0" dirty="0">
              <a:solidFill>
                <a:srgbClr val="FFFFFF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48F8360-5116-4AC5-BBAA-9322FD4698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2933700"/>
            <a:ext cx="7583133" cy="1279124"/>
          </a:xfrm>
        </p:spPr>
        <p:txBody>
          <a:bodyPr>
            <a:normAutofit/>
          </a:bodyPr>
          <a:lstStyle/>
          <a:p>
            <a:pPr algn="l"/>
            <a:r>
              <a:rPr lang="ru-RU" sz="2200" dirty="0">
                <a:solidFill>
                  <a:srgbClr val="FFFFFF"/>
                </a:solidFill>
              </a:rPr>
              <a:t>«</a:t>
            </a:r>
            <a:r>
              <a:rPr lang="en-US" sz="2200" dirty="0">
                <a:solidFill>
                  <a:srgbClr val="FFFFFF"/>
                </a:solidFill>
              </a:rPr>
              <a:t>Securing your digital kingdom starts with guarding the keys to the castle</a:t>
            </a:r>
            <a:r>
              <a:rPr lang="ru-RU" sz="2200" dirty="0">
                <a:solidFill>
                  <a:srgbClr val="FFFFFF"/>
                </a:solidFill>
              </a:rPr>
              <a:t>»</a:t>
            </a:r>
            <a:endParaRPr lang="en-US" sz="2200" dirty="0">
              <a:solidFill>
                <a:srgbClr val="FFFFFF"/>
              </a:solidFill>
            </a:endParaRPr>
          </a:p>
          <a:p>
            <a:pPr algn="l"/>
            <a:r>
              <a:rPr lang="en-US" sz="2200" dirty="0">
                <a:solidFill>
                  <a:srgbClr val="FFFFFF"/>
                </a:solidFill>
              </a:rPr>
              <a:t>						- </a:t>
            </a:r>
            <a:r>
              <a:rPr lang="en-US" sz="2200" dirty="0" err="1">
                <a:solidFill>
                  <a:srgbClr val="FFFFFF"/>
                </a:solidFill>
              </a:rPr>
              <a:t>ChatGPT</a:t>
            </a:r>
            <a:endParaRPr lang="ru-RU" sz="2200" dirty="0">
              <a:solidFill>
                <a:srgbClr val="FFFFFF"/>
              </a:solidFill>
            </a:endParaRPr>
          </a:p>
        </p:txBody>
      </p:sp>
      <p:sp>
        <p:nvSpPr>
          <p:cNvPr id="64" name="Подзаголовок 2">
            <a:extLst>
              <a:ext uri="{FF2B5EF4-FFF2-40B4-BE49-F238E27FC236}">
                <a16:creationId xmlns:a16="http://schemas.microsoft.com/office/drawing/2014/main" id="{41278D21-C80D-42A5-BC00-7A5B65F0FB7E}"/>
              </a:ext>
            </a:extLst>
          </p:cNvPr>
          <p:cNvSpPr txBox="1">
            <a:spLocks/>
          </p:cNvSpPr>
          <p:nvPr/>
        </p:nvSpPr>
        <p:spPr>
          <a:xfrm>
            <a:off x="9816068" y="5929914"/>
            <a:ext cx="2595007" cy="9280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2200" dirty="0">
                <a:solidFill>
                  <a:srgbClr val="FFFFFF"/>
                </a:solidFill>
              </a:rPr>
              <a:t>Анвар Сабитов </a:t>
            </a:r>
          </a:p>
          <a:p>
            <a:pPr algn="l"/>
            <a:r>
              <a:rPr lang="ru-RU" sz="1100" dirty="0">
                <a:solidFill>
                  <a:srgbClr val="FFFFFF"/>
                </a:solidFill>
              </a:rPr>
              <a:t>отдел разработки </a:t>
            </a:r>
            <a:r>
              <a:rPr lang="en-US" sz="1100" dirty="0">
                <a:solidFill>
                  <a:srgbClr val="FFFFFF"/>
                </a:solidFill>
              </a:rPr>
              <a:t>core </a:t>
            </a:r>
            <a:r>
              <a:rPr lang="ru-RU" sz="1100" dirty="0">
                <a:solidFill>
                  <a:srgbClr val="FFFFFF"/>
                </a:solidFill>
              </a:rPr>
              <a:t>сервисов</a:t>
            </a:r>
          </a:p>
        </p:txBody>
      </p:sp>
    </p:spTree>
    <p:extLst>
      <p:ext uri="{BB962C8B-B14F-4D97-AF65-F5344CB8AC3E}">
        <p14:creationId xmlns:p14="http://schemas.microsoft.com/office/powerpoint/2010/main" val="119159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AE3359-BA9F-4D27-B5A2-0CC26BA91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23850"/>
            <a:ext cx="10131425" cy="561975"/>
          </a:xfrm>
        </p:spPr>
        <p:txBody>
          <a:bodyPr>
            <a:normAutofit fontScale="90000"/>
          </a:bodyPr>
          <a:lstStyle/>
          <a:p>
            <a:r>
              <a:rPr lang="ru-RU" dirty="0"/>
              <a:t>Настройка политик</a:t>
            </a:r>
          </a:p>
        </p:txBody>
      </p:sp>
      <p:pic>
        <p:nvPicPr>
          <p:cNvPr id="3074" name="Picture 2" descr="Источник  ">
            <a:extLst>
              <a:ext uri="{FF2B5EF4-FFF2-40B4-BE49-F238E27FC236}">
                <a16:creationId xmlns:a16="http://schemas.microsoft.com/office/drawing/2014/main" id="{842459C8-5991-4E20-999D-70A29D594D3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2" y="885825"/>
            <a:ext cx="8401050" cy="299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FC94852E-3F75-4DA3-84E5-B606E5C7E2E2}"/>
              </a:ext>
            </a:extLst>
          </p:cNvPr>
          <p:cNvSpPr/>
          <p:nvPr/>
        </p:nvSpPr>
        <p:spPr>
          <a:xfrm>
            <a:off x="685800" y="4000411"/>
            <a:ext cx="109918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-apple-system"/>
              </a:rPr>
              <a:t>Когда какое-то приложение обращается по данному пути, предоставляя токен, </a:t>
            </a:r>
            <a:r>
              <a:rPr lang="ru-RU" dirty="0" err="1">
                <a:latin typeface="-apple-system"/>
              </a:rPr>
              <a:t>Vault</a:t>
            </a:r>
            <a:r>
              <a:rPr lang="ru-RU" dirty="0">
                <a:latin typeface="-apple-system"/>
              </a:rPr>
              <a:t> «смотрит», какая политика соответствует предъявленному токену, и определяет соответствующие доступы</a:t>
            </a:r>
            <a:r>
              <a:rPr lang="ru-RU" dirty="0" smtClean="0">
                <a:latin typeface="-apple-system"/>
              </a:rPr>
              <a:t>.</a:t>
            </a:r>
            <a:endParaRPr lang="ru-RU" dirty="0"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401015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837460"/>
          </a:xfrm>
        </p:spPr>
        <p:txBody>
          <a:bodyPr/>
          <a:lstStyle/>
          <a:p>
            <a:r>
              <a:rPr lang="ru-RU" dirty="0" smtClean="0"/>
              <a:t>Для подключения проекта к </a:t>
            </a:r>
            <a:r>
              <a:rPr lang="en-US" dirty="0" smtClean="0"/>
              <a:t>VAULT 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408373" y="1526959"/>
            <a:ext cx="113811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ru-RU" dirty="0" smtClean="0"/>
              <a:t>Есть </a:t>
            </a:r>
            <a:r>
              <a:rPr lang="en-US" dirty="0" smtClean="0"/>
              <a:t>dev, test, prod </a:t>
            </a:r>
            <a:r>
              <a:rPr lang="ru-RU" dirty="0" smtClean="0"/>
              <a:t>среды</a:t>
            </a:r>
          </a:p>
          <a:p>
            <a:pPr marL="342900" indent="-342900">
              <a:buAutoNum type="arabicParenR"/>
            </a:pPr>
            <a:r>
              <a:rPr lang="ru-RU" dirty="0" smtClean="0"/>
              <a:t>Убедиться, что есть плагины или библиотеки для вашего решения. Либо разработать свои</a:t>
            </a:r>
          </a:p>
          <a:p>
            <a:pPr marL="342900" indent="-342900">
              <a:buAutoNum type="arabicParenR"/>
            </a:pPr>
            <a:r>
              <a:rPr lang="ru-RU" dirty="0" smtClean="0"/>
              <a:t>Создать заявку в </a:t>
            </a:r>
            <a:r>
              <a:rPr lang="en-US" dirty="0" smtClean="0"/>
              <a:t>Jira </a:t>
            </a:r>
            <a:r>
              <a:rPr lang="ru-RU" dirty="0" smtClean="0"/>
              <a:t>на </a:t>
            </a:r>
            <a:r>
              <a:rPr lang="en-US" dirty="0" smtClean="0"/>
              <a:t>DevOps</a:t>
            </a:r>
            <a:r>
              <a:rPr lang="ru-RU" dirty="0" smtClean="0"/>
              <a:t> для создания </a:t>
            </a:r>
            <a:r>
              <a:rPr lang="en-US" dirty="0" smtClean="0"/>
              <a:t>namespace </a:t>
            </a:r>
            <a:r>
              <a:rPr lang="ru-RU" dirty="0" smtClean="0"/>
              <a:t>вашего проекта</a:t>
            </a:r>
          </a:p>
          <a:p>
            <a:pPr marL="342900" indent="-342900">
              <a:buAutoNum type="arabicParenR"/>
            </a:pPr>
            <a:r>
              <a:rPr lang="en-US" dirty="0" err="1" smtClean="0"/>
              <a:t>Auth</a:t>
            </a:r>
            <a:r>
              <a:rPr lang="en-US" dirty="0" smtClean="0"/>
              <a:t> Method – Kubernetes. </a:t>
            </a:r>
            <a:r>
              <a:rPr lang="ru-RU" dirty="0" smtClean="0"/>
              <a:t>Необходимо у </a:t>
            </a:r>
            <a:r>
              <a:rPr lang="en-US" dirty="0" smtClean="0"/>
              <a:t>DevOps </a:t>
            </a:r>
            <a:r>
              <a:rPr lang="ru-RU" dirty="0" smtClean="0"/>
              <a:t>запросить</a:t>
            </a:r>
            <a:r>
              <a:rPr lang="en-US" dirty="0" smtClean="0"/>
              <a:t> </a:t>
            </a:r>
            <a:r>
              <a:rPr lang="en-US" dirty="0" err="1" smtClean="0"/>
              <a:t>RoleName</a:t>
            </a:r>
            <a:r>
              <a:rPr lang="en-US" dirty="0"/>
              <a:t> </a:t>
            </a:r>
            <a:r>
              <a:rPr lang="ru-RU" dirty="0" smtClean="0"/>
              <a:t>для вашего проекта</a:t>
            </a:r>
          </a:p>
          <a:p>
            <a:pPr marL="342900" indent="-342900">
              <a:buAutoNum type="arabicParenR" startAt="5"/>
            </a:pPr>
            <a:r>
              <a:rPr lang="ru-RU" dirty="0" smtClean="0"/>
              <a:t>Настроить интеграцию, указав </a:t>
            </a:r>
            <a:r>
              <a:rPr lang="en-US" dirty="0" err="1" smtClean="0"/>
              <a:t>RoleName</a:t>
            </a:r>
            <a:r>
              <a:rPr lang="en-US" dirty="0" smtClean="0"/>
              <a:t> </a:t>
            </a:r>
            <a:r>
              <a:rPr lang="ru-RU" dirty="0" smtClean="0"/>
              <a:t>и адрес </a:t>
            </a:r>
            <a:r>
              <a:rPr lang="en-US" dirty="0" smtClean="0"/>
              <a:t>Vault (</a:t>
            </a:r>
            <a:r>
              <a:rPr lang="ru-RU" dirty="0" smtClean="0"/>
              <a:t>хост, порт, протокол)</a:t>
            </a:r>
          </a:p>
          <a:p>
            <a:pPr marL="342900" indent="-342900">
              <a:buAutoNum type="arabicParenR" startAt="5"/>
            </a:pPr>
            <a:r>
              <a:rPr lang="ru-RU" dirty="0" smtClean="0"/>
              <a:t>Для тестирования либо поднимать у себя </a:t>
            </a:r>
            <a:r>
              <a:rPr lang="en-US" dirty="0" smtClean="0"/>
              <a:t>Kubernetes, vault</a:t>
            </a:r>
            <a:r>
              <a:rPr lang="ru-RU" dirty="0" smtClean="0"/>
              <a:t>, либо проверять на самом окружении</a:t>
            </a:r>
          </a:p>
        </p:txBody>
      </p:sp>
    </p:spTree>
    <p:extLst>
      <p:ext uri="{BB962C8B-B14F-4D97-AF65-F5344CB8AC3E}">
        <p14:creationId xmlns:p14="http://schemas.microsoft.com/office/powerpoint/2010/main" val="1196417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CAFB4E-9D1E-4777-A822-AFD6B3A57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Полезные ресурсы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A74EA3-5CCF-4763-86DD-A213C8413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>
                <a:hlinkClick r:id="rId2"/>
              </a:rPr>
              <a:t>https://habr.com/ru/companies/jetinfosystems/articles/762194/</a:t>
            </a:r>
            <a:endParaRPr lang="ru-RU" dirty="0"/>
          </a:p>
          <a:p>
            <a:r>
              <a:rPr lang="en-US" dirty="0">
                <a:hlinkClick r:id="rId3"/>
              </a:rPr>
              <a:t>https://www.youtube.com/watch?v=ae72pKpXe-s</a:t>
            </a:r>
            <a:endParaRPr lang="ru-RU" dirty="0"/>
          </a:p>
          <a:p>
            <a:r>
              <a:rPr lang="en-US" dirty="0">
                <a:hlinkClick r:id="rId4"/>
              </a:rPr>
              <a:t>https://medium.com/rahasak/run-hashicorp-vault-on-docker-with-filesystem-and-consul-backends-a67a7c958e02</a:t>
            </a:r>
            <a:endParaRPr lang="ru-RU" dirty="0"/>
          </a:p>
          <a:p>
            <a:r>
              <a:rPr lang="en-US" dirty="0">
                <a:hlinkClick r:id="rId5"/>
              </a:rPr>
              <a:t>https://gist.github.com/Mishco/b47b341f852c5934cf736870f0b5da81</a:t>
            </a:r>
            <a:endParaRPr lang="en-US" dirty="0"/>
          </a:p>
          <a:p>
            <a:r>
              <a:rPr lang="en-US" dirty="0">
                <a:hlinkClick r:id="rId6"/>
              </a:rPr>
              <a:t>https://habr.com/ru/articles/306812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t.me/ru_hashicorp</a:t>
            </a:r>
            <a:endParaRPr lang="en-US" dirty="0" smtClean="0"/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894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CAFF8BEB-7069-4194-87E5-5B5F12BE9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800" y="4322353"/>
            <a:ext cx="9775826" cy="2196980"/>
          </a:xfrm>
        </p:spPr>
        <p:txBody>
          <a:bodyPr anchor="t"/>
          <a:lstStyle/>
          <a:p>
            <a:r>
              <a:rPr lang="ru-RU" dirty="0"/>
              <a:t>В разработке с 2012 года</a:t>
            </a:r>
          </a:p>
          <a:p>
            <a:r>
              <a:rPr lang="ru-RU" dirty="0"/>
              <a:t>Начинал как </a:t>
            </a:r>
            <a:r>
              <a:rPr lang="en-US" dirty="0"/>
              <a:t>backend dev</a:t>
            </a:r>
            <a:r>
              <a:rPr lang="ru-RU" dirty="0"/>
              <a:t>, перешел на </a:t>
            </a:r>
            <a:r>
              <a:rPr lang="en-US" dirty="0"/>
              <a:t>Android </a:t>
            </a:r>
            <a:r>
              <a:rPr lang="ru-RU" dirty="0"/>
              <a:t>(2013</a:t>
            </a:r>
            <a:r>
              <a:rPr lang="en-US" dirty="0"/>
              <a:t>)</a:t>
            </a:r>
            <a:r>
              <a:rPr lang="ru-RU" dirty="0"/>
              <a:t>, в 2015 вернулся в </a:t>
            </a:r>
            <a:r>
              <a:rPr lang="en-US" dirty="0"/>
              <a:t>backend </a:t>
            </a:r>
            <a:r>
              <a:rPr lang="ru-RU" dirty="0"/>
              <a:t>разработку</a:t>
            </a:r>
            <a:endParaRPr lang="en-US" dirty="0"/>
          </a:p>
          <a:p>
            <a:r>
              <a:rPr lang="ru-RU" dirty="0"/>
              <a:t>Работал в «</a:t>
            </a:r>
            <a:r>
              <a:rPr lang="en-US" dirty="0" err="1"/>
              <a:t>PrimeSource</a:t>
            </a:r>
            <a:r>
              <a:rPr lang="ru-RU" dirty="0"/>
              <a:t>»</a:t>
            </a:r>
            <a:r>
              <a:rPr lang="en-US" dirty="0"/>
              <a:t>, </a:t>
            </a:r>
            <a:r>
              <a:rPr lang="ru-RU" dirty="0"/>
              <a:t>«Банк Астаны» </a:t>
            </a:r>
            <a:r>
              <a:rPr lang="en-US" dirty="0"/>
              <a:t>(</a:t>
            </a:r>
            <a:r>
              <a:rPr lang="ru-RU" dirty="0"/>
              <a:t>ДИТ - </a:t>
            </a:r>
            <a:r>
              <a:rPr lang="en-US" dirty="0" err="1"/>
              <a:t>SanScrIT</a:t>
            </a:r>
            <a:r>
              <a:rPr lang="en-US" dirty="0"/>
              <a:t>), </a:t>
            </a:r>
            <a:r>
              <a:rPr lang="ru-RU" dirty="0"/>
              <a:t>«</a:t>
            </a:r>
            <a:r>
              <a:rPr lang="en-US" dirty="0"/>
              <a:t>EPAM Kazakhstan</a:t>
            </a:r>
            <a:r>
              <a:rPr lang="ru-RU" dirty="0"/>
              <a:t>»</a:t>
            </a:r>
            <a:r>
              <a:rPr lang="en-US" dirty="0"/>
              <a:t>, </a:t>
            </a:r>
            <a:r>
              <a:rPr lang="ru-RU" dirty="0"/>
              <a:t>Платежная организация </a:t>
            </a:r>
            <a:r>
              <a:rPr lang="en-US" dirty="0"/>
              <a:t>(</a:t>
            </a:r>
            <a:r>
              <a:rPr lang="ru-RU" dirty="0"/>
              <a:t>«</a:t>
            </a:r>
            <a:r>
              <a:rPr lang="ru-RU" dirty="0" err="1"/>
              <a:t>Пейтех</a:t>
            </a:r>
            <a:r>
              <a:rPr lang="ru-RU" dirty="0"/>
              <a:t>», затем «</a:t>
            </a:r>
            <a:r>
              <a:rPr lang="en-US" dirty="0"/>
              <a:t>Payment industry Technologies</a:t>
            </a:r>
            <a:r>
              <a:rPr lang="ru-RU" dirty="0"/>
              <a:t>»</a:t>
            </a:r>
            <a:r>
              <a:rPr lang="en-US" dirty="0"/>
              <a:t>)</a:t>
            </a:r>
          </a:p>
          <a:p>
            <a:r>
              <a:rPr lang="en-US" dirty="0" err="1"/>
              <a:t>HashiCorp</a:t>
            </a:r>
            <a:r>
              <a:rPr lang="en-US" dirty="0"/>
              <a:t> Vault </a:t>
            </a:r>
            <a:r>
              <a:rPr lang="ru-RU" dirty="0"/>
              <a:t>использовали на проекте «Интернет Эквайринг» в </a:t>
            </a:r>
            <a:r>
              <a:rPr lang="en-US" dirty="0"/>
              <a:t>Payment industry Technologies</a:t>
            </a:r>
            <a:endParaRPr lang="ru-RU" dirty="0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58A887D4-1CF3-4F96-957A-3CFF4D419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4419599" cy="1456267"/>
          </a:xfrm>
        </p:spPr>
        <p:txBody>
          <a:bodyPr/>
          <a:lstStyle/>
          <a:p>
            <a:r>
              <a:rPr lang="ru-RU" dirty="0"/>
              <a:t>Обо мне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0DF6A1-E9A3-41C4-9F20-0EE46B7F0E0A}"/>
              </a:ext>
            </a:extLst>
          </p:cNvPr>
          <p:cNvSpPr txBox="1"/>
          <p:nvPr/>
        </p:nvSpPr>
        <p:spPr>
          <a:xfrm>
            <a:off x="685801" y="2065867"/>
            <a:ext cx="55753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Анвар Сабитов</a:t>
            </a:r>
            <a:endParaRPr lang="en-US" sz="2800" dirty="0"/>
          </a:p>
          <a:p>
            <a:r>
              <a:rPr lang="en-US" dirty="0"/>
              <a:t>Software Engineer (Java, Kotlin)</a:t>
            </a:r>
            <a:endParaRPr lang="ru-RU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2C6AA74-4DF1-46A3-8AFF-5A9DAC2D66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422" y="151725"/>
            <a:ext cx="3899753" cy="4430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594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1" y="221942"/>
            <a:ext cx="10131425" cy="902892"/>
          </a:xfrm>
        </p:spPr>
        <p:txBody>
          <a:bodyPr/>
          <a:lstStyle/>
          <a:p>
            <a:r>
              <a:rPr lang="ru-RU" dirty="0" smtClean="0"/>
              <a:t>Проблемы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355108" y="1124834"/>
            <a:ext cx="1128351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ru-RU" dirty="0" smtClean="0"/>
              <a:t>Где хранить секреты: логины/пароли, </a:t>
            </a:r>
            <a:r>
              <a:rPr lang="ru-RU" dirty="0" err="1" smtClean="0"/>
              <a:t>токены</a:t>
            </a:r>
            <a:r>
              <a:rPr lang="ru-RU" dirty="0" smtClean="0"/>
              <a:t>, ключи и т.д. если большая команда, много баз? А как передавать знания? </a:t>
            </a:r>
            <a:r>
              <a:rPr lang="ru-RU" dirty="0"/>
              <a:t>К</a:t>
            </a:r>
            <a:r>
              <a:rPr lang="ru-RU" dirty="0" smtClean="0"/>
              <a:t>ак </a:t>
            </a:r>
            <a:r>
              <a:rPr lang="ru-RU" dirty="0"/>
              <a:t>отзывать доступы, когда кто-то покинул команду и вы не хотели бы менять все пароли до </a:t>
            </a:r>
            <a:r>
              <a:rPr lang="ru-RU" dirty="0" smtClean="0"/>
              <a:t>единого?</a:t>
            </a:r>
          </a:p>
          <a:p>
            <a:pPr marL="342900" indent="-342900">
              <a:buAutoNum type="arabicParenR"/>
            </a:pPr>
            <a:endParaRPr lang="ru-RU" dirty="0" smtClean="0"/>
          </a:p>
          <a:p>
            <a:pPr marL="342900" indent="-342900">
              <a:buAutoNum type="arabicParenR"/>
            </a:pPr>
            <a:r>
              <a:rPr lang="ru-RU" dirty="0" smtClean="0"/>
              <a:t>Как безопасно хранить конфиденциальные данные?</a:t>
            </a:r>
          </a:p>
          <a:p>
            <a:pPr marL="342900" indent="-342900">
              <a:buAutoNum type="arabicParenR"/>
            </a:pPr>
            <a:endParaRPr lang="ru-RU" dirty="0" smtClean="0"/>
          </a:p>
          <a:p>
            <a:pPr marL="342900" indent="-342900">
              <a:buAutoNum type="arabicParenR"/>
            </a:pPr>
            <a:r>
              <a:rPr lang="ru-RU" dirty="0" smtClean="0"/>
              <a:t>Как настроить динамические краткосрочные доступы к ресурсу, с целью минимизировать риски несанкционированного доступа?</a:t>
            </a:r>
          </a:p>
          <a:p>
            <a:pPr marL="342900" indent="-342900">
              <a:buAutoNum type="arabicParenR"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05085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810976AD-7F28-41C1-8A00-58DA4E24F7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347694"/>
            <a:ext cx="10131425" cy="2163233"/>
          </a:xfrm>
        </p:spPr>
        <p:txBody>
          <a:bodyPr anchor="t">
            <a:normAutofit/>
          </a:bodyPr>
          <a:lstStyle/>
          <a:p>
            <a:r>
              <a:rPr lang="ru-RU" sz="2000" dirty="0"/>
              <a:t>обеспечивает безопасное хранение и доступ к различным секретам (логинам и паролям, сертификатам, токенам</a:t>
            </a:r>
            <a:r>
              <a:rPr lang="en-US" sz="2000" dirty="0"/>
              <a:t>, SSH </a:t>
            </a:r>
            <a:r>
              <a:rPr lang="ru-RU" sz="2000" dirty="0"/>
              <a:t>ключам, </a:t>
            </a:r>
            <a:r>
              <a:rPr lang="en-US" sz="2000" dirty="0"/>
              <a:t>API </a:t>
            </a:r>
            <a:r>
              <a:rPr lang="ru-RU" sz="2000" dirty="0"/>
              <a:t>ключам, ключам шифрования)</a:t>
            </a:r>
            <a:endParaRPr lang="en-US" sz="2000" dirty="0"/>
          </a:p>
          <a:p>
            <a:r>
              <a:rPr lang="ru-RU" sz="2000" dirty="0"/>
              <a:t>позволяет хранить конфиденциальные данные </a:t>
            </a:r>
            <a:endParaRPr lang="en-US" sz="2000" dirty="0"/>
          </a:p>
          <a:p>
            <a:r>
              <a:rPr lang="ru-RU" sz="2000" dirty="0"/>
              <a:t>управляется  с помощью </a:t>
            </a:r>
            <a:r>
              <a:rPr lang="en-US" sz="2000" dirty="0"/>
              <a:t>API (API driven)</a:t>
            </a:r>
            <a:endParaRPr lang="ru-RU" sz="2000" dirty="0"/>
          </a:p>
          <a:p>
            <a:r>
              <a:rPr lang="ru-RU" sz="2000" dirty="0"/>
              <a:t>обеспечивает генерацию динамических краткосрочных реквизитов доступа (</a:t>
            </a:r>
            <a:r>
              <a:rPr lang="en-US" sz="2000" dirty="0"/>
              <a:t>credentials)</a:t>
            </a:r>
            <a:endParaRPr lang="ru-RU" sz="2000" dirty="0"/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E2BC454-B7B0-40B0-8976-25C258DA38AB}"/>
              </a:ext>
            </a:extLst>
          </p:cNvPr>
          <p:cNvSpPr/>
          <p:nvPr/>
        </p:nvSpPr>
        <p:spPr>
          <a:xfrm>
            <a:off x="685801" y="591235"/>
            <a:ext cx="109536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HashiCorp</a:t>
            </a:r>
            <a:r>
              <a:rPr lang="en-US" sz="2400" dirty="0"/>
              <a:t> </a:t>
            </a:r>
            <a:r>
              <a:rPr lang="en-US" sz="2800" dirty="0"/>
              <a:t>Vault</a:t>
            </a:r>
            <a:r>
              <a:rPr lang="en-US" sz="2400" dirty="0"/>
              <a:t> – </a:t>
            </a:r>
            <a:r>
              <a:rPr lang="ru-RU" sz="2400" dirty="0"/>
              <a:t>это инструмент с открытым исходным кодом, который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3C4E283-1433-4727-962A-B5762E5F45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278" y="3510927"/>
            <a:ext cx="7338706" cy="3194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584708" y="3950563"/>
            <a:ext cx="33113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Топ 3 популярных </a:t>
            </a:r>
            <a:r>
              <a:rPr lang="en-US" dirty="0" smtClean="0"/>
              <a:t>Storage Backend: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Consul 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PostgreSQL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Google Cloud Storage</a:t>
            </a: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96742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15305A-8ECA-4BEE-9621-A88CB83C5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338667"/>
            <a:ext cx="11334749" cy="842434"/>
          </a:xfrm>
        </p:spPr>
        <p:txBody>
          <a:bodyPr/>
          <a:lstStyle/>
          <a:p>
            <a:r>
              <a:rPr lang="ru-RU" dirty="0"/>
              <a:t>Почему </a:t>
            </a:r>
            <a:r>
              <a:rPr lang="en-US" dirty="0"/>
              <a:t>VAULT?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99FEEC-F8D9-42AE-9841-15914CF33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226" y="1399117"/>
            <a:ext cx="10820399" cy="4744508"/>
          </a:xfrm>
        </p:spPr>
        <p:txBody>
          <a:bodyPr>
            <a:normAutofit fontScale="85000" lnSpcReduction="10000"/>
          </a:bodyPr>
          <a:lstStyle/>
          <a:p>
            <a:r>
              <a:rPr lang="ru-RU" dirty="0"/>
              <a:t>Все данные хранятся в зашифрованном контейнере. Получение самого контейнера не раскрывает данные.</a:t>
            </a:r>
          </a:p>
          <a:p>
            <a:r>
              <a:rPr lang="ru-RU" dirty="0"/>
              <a:t>Гибкие политики доступа. Вы можете создать столько токенов для доступа и управления секретами, сколько вам нужно. И дать им те разрешения, которые необходимы и достаточны для выполнения работ.</a:t>
            </a:r>
          </a:p>
          <a:p>
            <a:r>
              <a:rPr lang="ru-RU" dirty="0"/>
              <a:t>Возможность аудирования доступа к секретам. Каждый запрос к </a:t>
            </a:r>
            <a:r>
              <a:rPr lang="ru-RU" dirty="0" err="1"/>
              <a:t>Vault</a:t>
            </a:r>
            <a:r>
              <a:rPr lang="ru-RU" dirty="0"/>
              <a:t> будет записан в лог для последующего аудита.</a:t>
            </a:r>
          </a:p>
          <a:p>
            <a:r>
              <a:rPr lang="ru-RU" dirty="0"/>
              <a:t>Поддерживается автоматическая генерация секретов для нескольких популярных баз данных (</a:t>
            </a:r>
            <a:r>
              <a:rPr lang="ru-RU" dirty="0" err="1"/>
              <a:t>postgresql</a:t>
            </a:r>
            <a:r>
              <a:rPr lang="ru-RU" dirty="0"/>
              <a:t>, </a:t>
            </a:r>
            <a:r>
              <a:rPr lang="ru-RU" dirty="0" err="1"/>
              <a:t>mysql</a:t>
            </a:r>
            <a:r>
              <a:rPr lang="ru-RU" dirty="0"/>
              <a:t>, </a:t>
            </a:r>
            <a:r>
              <a:rPr lang="ru-RU" dirty="0" err="1"/>
              <a:t>mssql</a:t>
            </a:r>
            <a:r>
              <a:rPr lang="ru-RU" dirty="0"/>
              <a:t>, </a:t>
            </a:r>
            <a:r>
              <a:rPr lang="ru-RU" dirty="0" err="1"/>
              <a:t>cassandra</a:t>
            </a:r>
            <a:r>
              <a:rPr lang="ru-RU" dirty="0"/>
              <a:t>), для </a:t>
            </a:r>
            <a:r>
              <a:rPr lang="ru-RU" dirty="0" err="1"/>
              <a:t>rabbitmq</a:t>
            </a:r>
            <a:r>
              <a:rPr lang="ru-RU" dirty="0"/>
              <a:t>, </a:t>
            </a:r>
            <a:r>
              <a:rPr lang="ru-RU" dirty="0" err="1"/>
              <a:t>ssh</a:t>
            </a:r>
            <a:r>
              <a:rPr lang="ru-RU" dirty="0"/>
              <a:t> и для </a:t>
            </a:r>
            <a:r>
              <a:rPr lang="ru-RU" dirty="0" err="1"/>
              <a:t>aws</a:t>
            </a:r>
            <a:r>
              <a:rPr lang="ru-RU" dirty="0"/>
              <a:t>.</a:t>
            </a:r>
          </a:p>
          <a:p>
            <a:r>
              <a:rPr lang="ru-RU" dirty="0"/>
              <a:t>Поддержка шифрования-дешифрования данных без их сохранения. Это может быть удобно для передачи данных в зашифрованном виде по незащищённым каналам связи.</a:t>
            </a:r>
          </a:p>
          <a:p>
            <a:r>
              <a:rPr lang="ru-RU" dirty="0"/>
              <a:t>Поддержка полного жизненного цикла секрета: создание/отзыв/завершение срока хранения/продление.</a:t>
            </a:r>
          </a:p>
          <a:p>
            <a:r>
              <a:rPr lang="ru-RU" dirty="0" smtClean="0"/>
              <a:t>Возможность </a:t>
            </a:r>
            <a:r>
              <a:rPr lang="ru-RU" dirty="0"/>
              <a:t>создания собственного CA (</a:t>
            </a:r>
            <a:r>
              <a:rPr lang="ru-RU" dirty="0" err="1"/>
              <a:t>Certificate</a:t>
            </a:r>
            <a:r>
              <a:rPr lang="ru-RU" dirty="0"/>
              <a:t> </a:t>
            </a:r>
            <a:r>
              <a:rPr lang="ru-RU" dirty="0" err="1"/>
              <a:t>Authority</a:t>
            </a:r>
            <a:r>
              <a:rPr lang="ru-RU" dirty="0"/>
              <a:t>) для управления </a:t>
            </a:r>
            <a:r>
              <a:rPr lang="ru-RU" dirty="0" err="1"/>
              <a:t>самоподписанными</a:t>
            </a:r>
            <a:r>
              <a:rPr lang="ru-RU" dirty="0"/>
              <a:t> сертификатами внутри своей инфраструктуры.</a:t>
            </a:r>
          </a:p>
          <a:p>
            <a:r>
              <a:rPr lang="ru-RU" dirty="0"/>
              <a:t>Бэкенд /</a:t>
            </a:r>
            <a:r>
              <a:rPr lang="ru-RU" dirty="0" err="1"/>
              <a:t>cubbyhole</a:t>
            </a:r>
            <a:r>
              <a:rPr lang="ru-RU" dirty="0"/>
              <a:t>, который позволяет создать собственное хранилище секретов, не доступное даже другим </a:t>
            </a:r>
            <a:r>
              <a:rPr lang="ru-RU" dirty="0" err="1"/>
              <a:t>root</a:t>
            </a:r>
            <a:r>
              <a:rPr lang="ru-RU" dirty="0"/>
              <a:t>-токенам.</a:t>
            </a:r>
          </a:p>
          <a:p>
            <a:r>
              <a:rPr lang="ru-RU" dirty="0"/>
              <a:t>Готовые модули и плагины для популярных систем управления конфигурацией.</a:t>
            </a:r>
            <a:endParaRPr lang="en-US" dirty="0"/>
          </a:p>
          <a:p>
            <a:r>
              <a:rPr lang="en-US" dirty="0"/>
              <a:t>Open Source </a:t>
            </a:r>
            <a:r>
              <a:rPr lang="ru-RU" dirty="0"/>
              <a:t>версия не уступает платной</a:t>
            </a:r>
          </a:p>
          <a:p>
            <a:r>
              <a:rPr lang="ru-RU" dirty="0"/>
              <a:t>Большое комьюнити, намного популярнее аналогов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ashiCorp Vault Secure Storage Backend in Apache APISIX Ecosystem | Apache  APISIX® -- Cloud-Native API Gateway">
            <a:extLst>
              <a:ext uri="{FF2B5EF4-FFF2-40B4-BE49-F238E27FC236}">
                <a16:creationId xmlns:a16="http://schemas.microsoft.com/office/drawing/2014/main" id="{3A875CA9-198A-4DA0-9BE8-9B4745F6A21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4102" name="Picture 6" descr="Un poco de Hashicorp Vault – Un poco de Java">
            <a:extLst>
              <a:ext uri="{FF2B5EF4-FFF2-40B4-BE49-F238E27FC236}">
                <a16:creationId xmlns:a16="http://schemas.microsoft.com/office/drawing/2014/main" id="{115DB15A-CF34-46B5-B5AF-D8308883D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737" y="0"/>
            <a:ext cx="115665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5599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FDB75C-7302-4C35-9512-50D7EDF59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226" y="66675"/>
            <a:ext cx="11658599" cy="962025"/>
          </a:xfrm>
        </p:spPr>
        <p:txBody>
          <a:bodyPr/>
          <a:lstStyle/>
          <a:p>
            <a:r>
              <a:rPr lang="ru-RU" dirty="0"/>
              <a:t>Возможность 1: управление секретами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FD381734-4FB2-4669-BDCC-0A13C8E750D2}"/>
              </a:ext>
            </a:extLst>
          </p:cNvPr>
          <p:cNvSpPr/>
          <p:nvPr/>
        </p:nvSpPr>
        <p:spPr>
          <a:xfrm>
            <a:off x="2143125" y="2600326"/>
            <a:ext cx="1447800" cy="6953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  <a:endParaRPr lang="ru-RU" dirty="0"/>
          </a:p>
          <a:p>
            <a:pPr algn="ctr"/>
            <a:r>
              <a:rPr lang="en-US" sz="1200" dirty="0"/>
              <a:t>(user or app)</a:t>
            </a:r>
            <a:endParaRPr lang="ru-RU" sz="1200" dirty="0"/>
          </a:p>
        </p:txBody>
      </p:sp>
      <p:sp>
        <p:nvSpPr>
          <p:cNvPr id="6" name="Блок-схема: объединение 5">
            <a:extLst>
              <a:ext uri="{FF2B5EF4-FFF2-40B4-BE49-F238E27FC236}">
                <a16:creationId xmlns:a16="http://schemas.microsoft.com/office/drawing/2014/main" id="{8ED305E5-DC05-483F-B4CB-C0821C3295CA}"/>
              </a:ext>
            </a:extLst>
          </p:cNvPr>
          <p:cNvSpPr/>
          <p:nvPr/>
        </p:nvSpPr>
        <p:spPr>
          <a:xfrm>
            <a:off x="6296025" y="2466976"/>
            <a:ext cx="838200" cy="962024"/>
          </a:xfrm>
          <a:prstGeom prst="flowChartMerg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  <a:endParaRPr lang="ru-RU" dirty="0"/>
          </a:p>
        </p:txBody>
      </p:sp>
      <p:sp>
        <p:nvSpPr>
          <p:cNvPr id="14" name="Стрелка: вправо 13">
            <a:extLst>
              <a:ext uri="{FF2B5EF4-FFF2-40B4-BE49-F238E27FC236}">
                <a16:creationId xmlns:a16="http://schemas.microsoft.com/office/drawing/2014/main" id="{A4F40382-4F2D-4685-9BA6-DA3AF38F9DA6}"/>
              </a:ext>
            </a:extLst>
          </p:cNvPr>
          <p:cNvSpPr/>
          <p:nvPr/>
        </p:nvSpPr>
        <p:spPr>
          <a:xfrm>
            <a:off x="3657600" y="2847975"/>
            <a:ext cx="2771775" cy="2000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6043756-00E2-495A-B04B-8350042F6BF4}"/>
              </a:ext>
            </a:extLst>
          </p:cNvPr>
          <p:cNvSpPr/>
          <p:nvPr/>
        </p:nvSpPr>
        <p:spPr>
          <a:xfrm>
            <a:off x="4100512" y="2600326"/>
            <a:ext cx="1885950" cy="2000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KV/SECRET/FOO</a:t>
            </a:r>
            <a:endParaRPr lang="ru-RU" sz="1000" dirty="0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DA21BCD3-0CB2-4B6A-B47A-319649D1FA27}"/>
              </a:ext>
            </a:extLst>
          </p:cNvPr>
          <p:cNvSpPr/>
          <p:nvPr/>
        </p:nvSpPr>
        <p:spPr>
          <a:xfrm>
            <a:off x="8643937" y="2747963"/>
            <a:ext cx="1104900" cy="5238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POLICY</a:t>
            </a:r>
            <a:endParaRPr lang="ru-RU" dirty="0"/>
          </a:p>
        </p:txBody>
      </p:sp>
      <p:sp>
        <p:nvSpPr>
          <p:cNvPr id="19" name="Стрелка: вправо 18">
            <a:extLst>
              <a:ext uri="{FF2B5EF4-FFF2-40B4-BE49-F238E27FC236}">
                <a16:creationId xmlns:a16="http://schemas.microsoft.com/office/drawing/2014/main" id="{38A9CEC8-8FA1-4B66-80D7-9424AE096B5B}"/>
              </a:ext>
            </a:extLst>
          </p:cNvPr>
          <p:cNvSpPr/>
          <p:nvPr/>
        </p:nvSpPr>
        <p:spPr>
          <a:xfrm rot="10800000">
            <a:off x="3686175" y="3095626"/>
            <a:ext cx="2771775" cy="2000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Стрелка: влево-вправо 19">
            <a:extLst>
              <a:ext uri="{FF2B5EF4-FFF2-40B4-BE49-F238E27FC236}">
                <a16:creationId xmlns:a16="http://schemas.microsoft.com/office/drawing/2014/main" id="{5E037F63-403D-47BD-96A8-3CE9EF4E9BF0}"/>
              </a:ext>
            </a:extLst>
          </p:cNvPr>
          <p:cNvSpPr/>
          <p:nvPr/>
        </p:nvSpPr>
        <p:spPr>
          <a:xfrm>
            <a:off x="7081838" y="2924175"/>
            <a:ext cx="1419225" cy="20002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9255819F-DE37-439C-AE85-596EE76C4E0F}"/>
              </a:ext>
            </a:extLst>
          </p:cNvPr>
          <p:cNvSpPr/>
          <p:nvPr/>
        </p:nvSpPr>
        <p:spPr>
          <a:xfrm>
            <a:off x="4100512" y="3343278"/>
            <a:ext cx="1885950" cy="2000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FOO = VAL</a:t>
            </a:r>
            <a:endParaRPr lang="ru-RU" sz="1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A0C58EB-306C-42E6-9862-68DD1A93E45A}"/>
              </a:ext>
            </a:extLst>
          </p:cNvPr>
          <p:cNvSpPr txBox="1"/>
          <p:nvPr/>
        </p:nvSpPr>
        <p:spPr>
          <a:xfrm>
            <a:off x="2057400" y="4638675"/>
            <a:ext cx="64440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- </a:t>
            </a:r>
            <a:r>
              <a:rPr lang="en-US" dirty="0"/>
              <a:t>Client </a:t>
            </a:r>
            <a:r>
              <a:rPr lang="ru-RU" dirty="0"/>
              <a:t>запрашивает значение </a:t>
            </a:r>
            <a:r>
              <a:rPr lang="en-US" dirty="0"/>
              <a:t>secret</a:t>
            </a:r>
            <a:r>
              <a:rPr lang="ru-RU" dirty="0"/>
              <a:t> </a:t>
            </a:r>
            <a:r>
              <a:rPr lang="en-US" dirty="0"/>
              <a:t>FOO</a:t>
            </a:r>
          </a:p>
          <a:p>
            <a:r>
              <a:rPr lang="ru-RU" dirty="0"/>
              <a:t>- </a:t>
            </a:r>
            <a:r>
              <a:rPr lang="en-US" dirty="0"/>
              <a:t>Client </a:t>
            </a:r>
            <a:r>
              <a:rPr lang="ru-RU" dirty="0"/>
              <a:t>передает токен и путь до </a:t>
            </a:r>
            <a:r>
              <a:rPr lang="en-US" dirty="0"/>
              <a:t>secret KV/SECRET/FOO</a:t>
            </a:r>
          </a:p>
          <a:p>
            <a:r>
              <a:rPr lang="ru-RU" dirty="0"/>
              <a:t>- </a:t>
            </a:r>
            <a:r>
              <a:rPr lang="en-US" dirty="0"/>
              <a:t>Vault </a:t>
            </a:r>
            <a:r>
              <a:rPr lang="ru-RU" dirty="0"/>
              <a:t>проверяет в Политике доступы до секрета</a:t>
            </a:r>
          </a:p>
          <a:p>
            <a:r>
              <a:rPr lang="ru-RU" dirty="0"/>
              <a:t>- Если клиенту доступен секрет, </a:t>
            </a:r>
            <a:r>
              <a:rPr lang="en-US" dirty="0"/>
              <a:t>Vault </a:t>
            </a:r>
            <a:r>
              <a:rPr lang="ru-RU" dirty="0"/>
              <a:t>возвращает </a:t>
            </a:r>
            <a:r>
              <a:rPr lang="en-US" dirty="0"/>
              <a:t>secret </a:t>
            </a:r>
            <a:r>
              <a:rPr lang="ru-RU" dirty="0"/>
              <a:t>клиенту</a:t>
            </a:r>
          </a:p>
        </p:txBody>
      </p:sp>
    </p:spTree>
    <p:extLst>
      <p:ext uri="{BB962C8B-B14F-4D97-AF65-F5344CB8AC3E}">
        <p14:creationId xmlns:p14="http://schemas.microsoft.com/office/powerpoint/2010/main" val="424253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FDB75C-7302-4C35-9512-50D7EDF59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226" y="66675"/>
            <a:ext cx="11658599" cy="962025"/>
          </a:xfrm>
        </p:spPr>
        <p:txBody>
          <a:bodyPr/>
          <a:lstStyle/>
          <a:p>
            <a:r>
              <a:rPr lang="ru-RU" dirty="0"/>
              <a:t>Возможность </a:t>
            </a:r>
            <a:r>
              <a:rPr lang="en-US" dirty="0"/>
              <a:t>2</a:t>
            </a:r>
            <a:r>
              <a:rPr lang="ru-RU" dirty="0"/>
              <a:t>: ШИФРОВАНИЕ ДАННЫХ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FD381734-4FB2-4669-BDCC-0A13C8E750D2}"/>
              </a:ext>
            </a:extLst>
          </p:cNvPr>
          <p:cNvSpPr/>
          <p:nvPr/>
        </p:nvSpPr>
        <p:spPr>
          <a:xfrm>
            <a:off x="2143125" y="2600326"/>
            <a:ext cx="1447800" cy="6953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  <a:endParaRPr lang="ru-RU" dirty="0"/>
          </a:p>
          <a:p>
            <a:pPr algn="ctr"/>
            <a:r>
              <a:rPr lang="en-US" sz="1200" dirty="0"/>
              <a:t>(user or app)</a:t>
            </a:r>
            <a:endParaRPr lang="ru-RU" sz="1200" dirty="0"/>
          </a:p>
        </p:txBody>
      </p:sp>
      <p:sp>
        <p:nvSpPr>
          <p:cNvPr id="6" name="Блок-схема: объединение 5">
            <a:extLst>
              <a:ext uri="{FF2B5EF4-FFF2-40B4-BE49-F238E27FC236}">
                <a16:creationId xmlns:a16="http://schemas.microsoft.com/office/drawing/2014/main" id="{8ED305E5-DC05-483F-B4CB-C0821C3295CA}"/>
              </a:ext>
            </a:extLst>
          </p:cNvPr>
          <p:cNvSpPr/>
          <p:nvPr/>
        </p:nvSpPr>
        <p:spPr>
          <a:xfrm>
            <a:off x="6296025" y="2466976"/>
            <a:ext cx="838200" cy="962024"/>
          </a:xfrm>
          <a:prstGeom prst="flowChartMerg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  <a:endParaRPr lang="ru-RU" dirty="0"/>
          </a:p>
        </p:txBody>
      </p:sp>
      <p:sp>
        <p:nvSpPr>
          <p:cNvPr id="14" name="Стрелка: вправо 13">
            <a:extLst>
              <a:ext uri="{FF2B5EF4-FFF2-40B4-BE49-F238E27FC236}">
                <a16:creationId xmlns:a16="http://schemas.microsoft.com/office/drawing/2014/main" id="{A4F40382-4F2D-4685-9BA6-DA3AF38F9DA6}"/>
              </a:ext>
            </a:extLst>
          </p:cNvPr>
          <p:cNvSpPr/>
          <p:nvPr/>
        </p:nvSpPr>
        <p:spPr>
          <a:xfrm>
            <a:off x="3657600" y="2847975"/>
            <a:ext cx="2771775" cy="2000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6043756-00E2-495A-B04B-8350042F6BF4}"/>
              </a:ext>
            </a:extLst>
          </p:cNvPr>
          <p:cNvSpPr/>
          <p:nvPr/>
        </p:nvSpPr>
        <p:spPr>
          <a:xfrm>
            <a:off x="4100512" y="2600326"/>
            <a:ext cx="1885950" cy="2000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PLAIN TEXT</a:t>
            </a:r>
            <a:endParaRPr lang="ru-RU" sz="1000" dirty="0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DA21BCD3-0CB2-4B6A-B47A-319649D1FA27}"/>
              </a:ext>
            </a:extLst>
          </p:cNvPr>
          <p:cNvSpPr/>
          <p:nvPr/>
        </p:nvSpPr>
        <p:spPr>
          <a:xfrm>
            <a:off x="8643937" y="2747963"/>
            <a:ext cx="1104900" cy="5238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POLICY</a:t>
            </a:r>
            <a:endParaRPr lang="ru-RU" dirty="0"/>
          </a:p>
        </p:txBody>
      </p:sp>
      <p:sp>
        <p:nvSpPr>
          <p:cNvPr id="19" name="Стрелка: вправо 18">
            <a:extLst>
              <a:ext uri="{FF2B5EF4-FFF2-40B4-BE49-F238E27FC236}">
                <a16:creationId xmlns:a16="http://schemas.microsoft.com/office/drawing/2014/main" id="{38A9CEC8-8FA1-4B66-80D7-9424AE096B5B}"/>
              </a:ext>
            </a:extLst>
          </p:cNvPr>
          <p:cNvSpPr/>
          <p:nvPr/>
        </p:nvSpPr>
        <p:spPr>
          <a:xfrm rot="10800000">
            <a:off x="3686175" y="3095626"/>
            <a:ext cx="2771775" cy="2000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Стрелка: влево-вправо 19">
            <a:extLst>
              <a:ext uri="{FF2B5EF4-FFF2-40B4-BE49-F238E27FC236}">
                <a16:creationId xmlns:a16="http://schemas.microsoft.com/office/drawing/2014/main" id="{5E037F63-403D-47BD-96A8-3CE9EF4E9BF0}"/>
              </a:ext>
            </a:extLst>
          </p:cNvPr>
          <p:cNvSpPr/>
          <p:nvPr/>
        </p:nvSpPr>
        <p:spPr>
          <a:xfrm>
            <a:off x="7081838" y="2924175"/>
            <a:ext cx="1419225" cy="20002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9255819F-DE37-439C-AE85-596EE76C4E0F}"/>
              </a:ext>
            </a:extLst>
          </p:cNvPr>
          <p:cNvSpPr/>
          <p:nvPr/>
        </p:nvSpPr>
        <p:spPr>
          <a:xfrm>
            <a:off x="4100512" y="3343278"/>
            <a:ext cx="1885950" cy="2000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ID of encrypted data</a:t>
            </a:r>
            <a:endParaRPr lang="ru-RU" sz="1000" dirty="0"/>
          </a:p>
        </p:txBody>
      </p:sp>
      <p:sp>
        <p:nvSpPr>
          <p:cNvPr id="3" name="Блок-схема: магнитный диск 2">
            <a:extLst>
              <a:ext uri="{FF2B5EF4-FFF2-40B4-BE49-F238E27FC236}">
                <a16:creationId xmlns:a16="http://schemas.microsoft.com/office/drawing/2014/main" id="{55DF776B-D643-4771-8800-7FF3A61C36F1}"/>
              </a:ext>
            </a:extLst>
          </p:cNvPr>
          <p:cNvSpPr/>
          <p:nvPr/>
        </p:nvSpPr>
        <p:spPr>
          <a:xfrm>
            <a:off x="2338387" y="4995862"/>
            <a:ext cx="1057275" cy="714375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  <a:endParaRPr lang="ru-RU" dirty="0"/>
          </a:p>
        </p:txBody>
      </p:sp>
      <p:sp>
        <p:nvSpPr>
          <p:cNvPr id="12" name="Стрелка: влево-вправо 11">
            <a:extLst>
              <a:ext uri="{FF2B5EF4-FFF2-40B4-BE49-F238E27FC236}">
                <a16:creationId xmlns:a16="http://schemas.microsoft.com/office/drawing/2014/main" id="{14B7C32D-1456-4691-B55F-024A79BF57E3}"/>
              </a:ext>
            </a:extLst>
          </p:cNvPr>
          <p:cNvSpPr/>
          <p:nvPr/>
        </p:nvSpPr>
        <p:spPr>
          <a:xfrm rot="5400000">
            <a:off x="2157411" y="4057652"/>
            <a:ext cx="1419225" cy="20002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D4A4F166-6B5E-4D5A-A36F-8C6E8356A590}"/>
              </a:ext>
            </a:extLst>
          </p:cNvPr>
          <p:cNvSpPr/>
          <p:nvPr/>
        </p:nvSpPr>
        <p:spPr>
          <a:xfrm>
            <a:off x="1323975" y="3971924"/>
            <a:ext cx="1200151" cy="5429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Store encrypted data ID in DB</a:t>
            </a:r>
            <a:endParaRPr lang="ru-RU" sz="1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BE4D2C-E675-468B-B5FE-98572DBB9F66}"/>
              </a:ext>
            </a:extLst>
          </p:cNvPr>
          <p:cNvSpPr txBox="1"/>
          <p:nvPr/>
        </p:nvSpPr>
        <p:spPr>
          <a:xfrm>
            <a:off x="4914900" y="4648110"/>
            <a:ext cx="718209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- </a:t>
            </a:r>
            <a:r>
              <a:rPr lang="en-US" dirty="0"/>
              <a:t>Client </a:t>
            </a:r>
            <a:r>
              <a:rPr lang="ru-RU" dirty="0"/>
              <a:t>шифрует данные и хранит их в </a:t>
            </a:r>
            <a:r>
              <a:rPr lang="en-US" dirty="0"/>
              <a:t>vault</a:t>
            </a:r>
          </a:p>
          <a:p>
            <a:r>
              <a:rPr lang="ru-RU" dirty="0"/>
              <a:t>- </a:t>
            </a:r>
            <a:r>
              <a:rPr lang="en-US" dirty="0"/>
              <a:t>Client </a:t>
            </a:r>
            <a:r>
              <a:rPr lang="ru-RU" dirty="0"/>
              <a:t>передает токен и данные в </a:t>
            </a:r>
            <a:r>
              <a:rPr lang="en-US" dirty="0"/>
              <a:t>Plain</a:t>
            </a:r>
          </a:p>
          <a:p>
            <a:r>
              <a:rPr lang="ru-RU" dirty="0"/>
              <a:t>- </a:t>
            </a:r>
            <a:r>
              <a:rPr lang="en-US" dirty="0"/>
              <a:t>Vault </a:t>
            </a:r>
            <a:r>
              <a:rPr lang="ru-RU" dirty="0"/>
              <a:t>проверяет в Политике доступы</a:t>
            </a:r>
            <a:r>
              <a:rPr lang="en-US" dirty="0"/>
              <a:t> </a:t>
            </a:r>
            <a:r>
              <a:rPr lang="ru-RU" dirty="0"/>
              <a:t>клиента</a:t>
            </a:r>
          </a:p>
          <a:p>
            <a:r>
              <a:rPr lang="ru-RU" dirty="0"/>
              <a:t>- Если клиенту доступна возможность хранения шифрованных данных, </a:t>
            </a:r>
          </a:p>
          <a:p>
            <a:r>
              <a:rPr lang="en-US" dirty="0"/>
              <a:t>Vault </a:t>
            </a:r>
            <a:r>
              <a:rPr lang="ru-RU" dirty="0"/>
              <a:t>возвращает клиенту </a:t>
            </a:r>
            <a:r>
              <a:rPr lang="en-US" dirty="0"/>
              <a:t>ID </a:t>
            </a:r>
            <a:r>
              <a:rPr lang="ru-RU" dirty="0"/>
              <a:t>шифрованных данных</a:t>
            </a:r>
          </a:p>
        </p:txBody>
      </p:sp>
    </p:spTree>
    <p:extLst>
      <p:ext uri="{BB962C8B-B14F-4D97-AF65-F5344CB8AC3E}">
        <p14:creationId xmlns:p14="http://schemas.microsoft.com/office/powerpoint/2010/main" val="827800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FDB75C-7302-4C35-9512-50D7EDF59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226" y="66675"/>
            <a:ext cx="11658599" cy="962025"/>
          </a:xfrm>
        </p:spPr>
        <p:txBody>
          <a:bodyPr/>
          <a:lstStyle/>
          <a:p>
            <a:r>
              <a:rPr lang="ru-RU" dirty="0"/>
              <a:t>Возможность </a:t>
            </a:r>
            <a:r>
              <a:rPr lang="en-US" dirty="0"/>
              <a:t>3</a:t>
            </a:r>
            <a:r>
              <a:rPr lang="ru-RU" dirty="0"/>
              <a:t>: Динамические реквизиты доступа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FD381734-4FB2-4669-BDCC-0A13C8E750D2}"/>
              </a:ext>
            </a:extLst>
          </p:cNvPr>
          <p:cNvSpPr/>
          <p:nvPr/>
        </p:nvSpPr>
        <p:spPr>
          <a:xfrm>
            <a:off x="2143125" y="2600326"/>
            <a:ext cx="1447800" cy="6953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  <a:endParaRPr lang="ru-RU" dirty="0"/>
          </a:p>
          <a:p>
            <a:pPr algn="ctr"/>
            <a:r>
              <a:rPr lang="en-US" sz="1200" dirty="0"/>
              <a:t>(user or app)</a:t>
            </a:r>
            <a:endParaRPr lang="ru-RU" sz="1200" dirty="0"/>
          </a:p>
        </p:txBody>
      </p:sp>
      <p:sp>
        <p:nvSpPr>
          <p:cNvPr id="6" name="Блок-схема: объединение 5">
            <a:extLst>
              <a:ext uri="{FF2B5EF4-FFF2-40B4-BE49-F238E27FC236}">
                <a16:creationId xmlns:a16="http://schemas.microsoft.com/office/drawing/2014/main" id="{8ED305E5-DC05-483F-B4CB-C0821C3295CA}"/>
              </a:ext>
            </a:extLst>
          </p:cNvPr>
          <p:cNvSpPr/>
          <p:nvPr/>
        </p:nvSpPr>
        <p:spPr>
          <a:xfrm>
            <a:off x="6296025" y="2466976"/>
            <a:ext cx="838200" cy="962024"/>
          </a:xfrm>
          <a:prstGeom prst="flowChartMerg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  <a:endParaRPr lang="ru-RU" dirty="0"/>
          </a:p>
        </p:txBody>
      </p:sp>
      <p:sp>
        <p:nvSpPr>
          <p:cNvPr id="14" name="Стрелка: вправо 13">
            <a:extLst>
              <a:ext uri="{FF2B5EF4-FFF2-40B4-BE49-F238E27FC236}">
                <a16:creationId xmlns:a16="http://schemas.microsoft.com/office/drawing/2014/main" id="{A4F40382-4F2D-4685-9BA6-DA3AF38F9DA6}"/>
              </a:ext>
            </a:extLst>
          </p:cNvPr>
          <p:cNvSpPr/>
          <p:nvPr/>
        </p:nvSpPr>
        <p:spPr>
          <a:xfrm>
            <a:off x="3657600" y="2847975"/>
            <a:ext cx="2771775" cy="2000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6043756-00E2-495A-B04B-8350042F6BF4}"/>
              </a:ext>
            </a:extLst>
          </p:cNvPr>
          <p:cNvSpPr/>
          <p:nvPr/>
        </p:nvSpPr>
        <p:spPr>
          <a:xfrm>
            <a:off x="4100512" y="2600326"/>
            <a:ext cx="1885950" cy="2000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postgresql</a:t>
            </a:r>
            <a:r>
              <a:rPr lang="en-US" sz="1000" dirty="0"/>
              <a:t>/prod1</a:t>
            </a:r>
            <a:endParaRPr lang="ru-RU" sz="1000" dirty="0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DA21BCD3-0CB2-4B6A-B47A-319649D1FA27}"/>
              </a:ext>
            </a:extLst>
          </p:cNvPr>
          <p:cNvSpPr/>
          <p:nvPr/>
        </p:nvSpPr>
        <p:spPr>
          <a:xfrm>
            <a:off x="8643937" y="2747963"/>
            <a:ext cx="1104900" cy="5238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POLICY</a:t>
            </a:r>
            <a:endParaRPr lang="ru-RU" dirty="0"/>
          </a:p>
        </p:txBody>
      </p:sp>
      <p:sp>
        <p:nvSpPr>
          <p:cNvPr id="19" name="Стрелка: вправо 18">
            <a:extLst>
              <a:ext uri="{FF2B5EF4-FFF2-40B4-BE49-F238E27FC236}">
                <a16:creationId xmlns:a16="http://schemas.microsoft.com/office/drawing/2014/main" id="{38A9CEC8-8FA1-4B66-80D7-9424AE096B5B}"/>
              </a:ext>
            </a:extLst>
          </p:cNvPr>
          <p:cNvSpPr/>
          <p:nvPr/>
        </p:nvSpPr>
        <p:spPr>
          <a:xfrm rot="10800000">
            <a:off x="3686175" y="3095626"/>
            <a:ext cx="2771775" cy="2000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Стрелка: влево-вправо 19">
            <a:extLst>
              <a:ext uri="{FF2B5EF4-FFF2-40B4-BE49-F238E27FC236}">
                <a16:creationId xmlns:a16="http://schemas.microsoft.com/office/drawing/2014/main" id="{5E037F63-403D-47BD-96A8-3CE9EF4E9BF0}"/>
              </a:ext>
            </a:extLst>
          </p:cNvPr>
          <p:cNvSpPr/>
          <p:nvPr/>
        </p:nvSpPr>
        <p:spPr>
          <a:xfrm>
            <a:off x="7081838" y="2924175"/>
            <a:ext cx="1419225" cy="20002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9255819F-DE37-439C-AE85-596EE76C4E0F}"/>
              </a:ext>
            </a:extLst>
          </p:cNvPr>
          <p:cNvSpPr/>
          <p:nvPr/>
        </p:nvSpPr>
        <p:spPr>
          <a:xfrm>
            <a:off x="4129087" y="3343278"/>
            <a:ext cx="1885950" cy="2000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short live credentials</a:t>
            </a:r>
            <a:endParaRPr lang="ru-RU" sz="1000" dirty="0"/>
          </a:p>
        </p:txBody>
      </p:sp>
      <p:sp>
        <p:nvSpPr>
          <p:cNvPr id="12" name="Стрелка: влево-вправо 11">
            <a:extLst>
              <a:ext uri="{FF2B5EF4-FFF2-40B4-BE49-F238E27FC236}">
                <a16:creationId xmlns:a16="http://schemas.microsoft.com/office/drawing/2014/main" id="{8708F29F-518D-476B-924A-35EDCFE9CE68}"/>
              </a:ext>
            </a:extLst>
          </p:cNvPr>
          <p:cNvSpPr/>
          <p:nvPr/>
        </p:nvSpPr>
        <p:spPr>
          <a:xfrm rot="5400000">
            <a:off x="6005512" y="4238625"/>
            <a:ext cx="1419225" cy="20002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Цилиндр 4">
            <a:extLst>
              <a:ext uri="{FF2B5EF4-FFF2-40B4-BE49-F238E27FC236}">
                <a16:creationId xmlns:a16="http://schemas.microsoft.com/office/drawing/2014/main" id="{65892886-294C-4C8F-9B74-4AE6E9AB4C48}"/>
              </a:ext>
            </a:extLst>
          </p:cNvPr>
          <p:cNvSpPr/>
          <p:nvPr/>
        </p:nvSpPr>
        <p:spPr>
          <a:xfrm>
            <a:off x="6296025" y="5248275"/>
            <a:ext cx="914400" cy="1216152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PostgreSQL</a:t>
            </a:r>
          </a:p>
          <a:p>
            <a:pPr algn="ctr"/>
            <a:r>
              <a:rPr lang="en-US" dirty="0"/>
              <a:t>DB</a:t>
            </a:r>
            <a:endParaRPr lang="ru-RU" dirty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FF77A2AC-8398-406D-8CD5-A8897B3BD6A0}"/>
              </a:ext>
            </a:extLst>
          </p:cNvPr>
          <p:cNvSpPr/>
          <p:nvPr/>
        </p:nvSpPr>
        <p:spPr>
          <a:xfrm>
            <a:off x="6815137" y="4055269"/>
            <a:ext cx="1076325" cy="7072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Create account in DBMS</a:t>
            </a:r>
          </a:p>
          <a:p>
            <a:pPr algn="ctr"/>
            <a:r>
              <a:rPr lang="en-US" sz="1000" dirty="0"/>
              <a:t>and returns credentials </a:t>
            </a:r>
            <a:endParaRPr lang="ru-RU" sz="1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1D60566-1EC9-4355-A708-D023F013679A}"/>
              </a:ext>
            </a:extLst>
          </p:cNvPr>
          <p:cNvSpPr txBox="1"/>
          <p:nvPr/>
        </p:nvSpPr>
        <p:spPr>
          <a:xfrm>
            <a:off x="171205" y="4867275"/>
            <a:ext cx="59247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- </a:t>
            </a:r>
            <a:r>
              <a:rPr lang="en-US" dirty="0"/>
              <a:t>Client </a:t>
            </a:r>
            <a:r>
              <a:rPr lang="ru-RU" dirty="0"/>
              <a:t>пытается авторизоваться в </a:t>
            </a:r>
            <a:r>
              <a:rPr lang="en-US" dirty="0"/>
              <a:t>PostgreSQL DBMS </a:t>
            </a:r>
          </a:p>
          <a:p>
            <a:r>
              <a:rPr lang="en-US" dirty="0"/>
              <a:t>- Client </a:t>
            </a:r>
            <a:r>
              <a:rPr lang="ru-RU" dirty="0"/>
              <a:t>передает токен</a:t>
            </a:r>
            <a:r>
              <a:rPr lang="en-US" dirty="0"/>
              <a:t> </a:t>
            </a:r>
            <a:r>
              <a:rPr lang="ru-RU" dirty="0"/>
              <a:t>и путь до соединения </a:t>
            </a:r>
            <a:endParaRPr lang="en-US" dirty="0"/>
          </a:p>
          <a:p>
            <a:r>
              <a:rPr lang="ru-RU" dirty="0"/>
              <a:t>- </a:t>
            </a:r>
            <a:r>
              <a:rPr lang="en-US" dirty="0"/>
              <a:t>Vault </a:t>
            </a:r>
            <a:r>
              <a:rPr lang="ru-RU" dirty="0"/>
              <a:t>проверяет в Политике доступы</a:t>
            </a:r>
            <a:r>
              <a:rPr lang="en-US" dirty="0"/>
              <a:t> </a:t>
            </a:r>
            <a:r>
              <a:rPr lang="ru-RU" dirty="0"/>
              <a:t>клиента</a:t>
            </a:r>
          </a:p>
          <a:p>
            <a:r>
              <a:rPr lang="ru-RU" dirty="0"/>
              <a:t>- Если клиенту доступна возможность получения временных реквизитов доступа, </a:t>
            </a:r>
          </a:p>
          <a:p>
            <a:r>
              <a:rPr lang="en-US" dirty="0"/>
              <a:t>Vault </a:t>
            </a:r>
            <a:r>
              <a:rPr lang="ru-RU" dirty="0"/>
              <a:t>возвращает клиенту реквизиты доступа</a:t>
            </a:r>
          </a:p>
        </p:txBody>
      </p:sp>
    </p:spTree>
    <p:extLst>
      <p:ext uri="{BB962C8B-B14F-4D97-AF65-F5344CB8AC3E}">
        <p14:creationId xmlns:p14="http://schemas.microsoft.com/office/powerpoint/2010/main" val="82332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ная">
  <a:themeElements>
    <a:clrScheme name="Небесная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Небес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Небесна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TM03457452[[fn=Небесная]]</Template>
  <TotalTime>6660</TotalTime>
  <Words>739</Words>
  <Application>Microsoft Office PowerPoint</Application>
  <PresentationFormat>Широкоэкранный</PresentationFormat>
  <Paragraphs>96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-apple-system</vt:lpstr>
      <vt:lpstr>Arial</vt:lpstr>
      <vt:lpstr>Calibri</vt:lpstr>
      <vt:lpstr>Calibri Light</vt:lpstr>
      <vt:lpstr>Небесная</vt:lpstr>
      <vt:lpstr>HashiCorp Vault</vt:lpstr>
      <vt:lpstr>Обо мне</vt:lpstr>
      <vt:lpstr>Проблемы</vt:lpstr>
      <vt:lpstr>Презентация PowerPoint</vt:lpstr>
      <vt:lpstr>Почему VAULT?</vt:lpstr>
      <vt:lpstr>Презентация PowerPoint</vt:lpstr>
      <vt:lpstr>Возможность 1: управление секретами</vt:lpstr>
      <vt:lpstr>Возможность 2: ШИФРОВАНИЕ ДАННЫХ</vt:lpstr>
      <vt:lpstr>Возможность 3: Динамические реквизиты доступа</vt:lpstr>
      <vt:lpstr>Настройка политик</vt:lpstr>
      <vt:lpstr>Для подключения проекта к VAULT </vt:lpstr>
      <vt:lpstr>Полезные ресурсы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HashiCorp Vault</dc:title>
  <dc:creator>Anvar Anvar</dc:creator>
  <cp:lastModifiedBy>Sabitov Anvar</cp:lastModifiedBy>
  <cp:revision>47</cp:revision>
  <dcterms:created xsi:type="dcterms:W3CDTF">2023-11-19T10:30:01Z</dcterms:created>
  <dcterms:modified xsi:type="dcterms:W3CDTF">2023-12-22T07:33:09Z</dcterms:modified>
</cp:coreProperties>
</file>