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68" r:id="rId2"/>
    <p:sldId id="274" r:id="rId3"/>
    <p:sldId id="275" r:id="rId4"/>
    <p:sldId id="285" r:id="rId5"/>
    <p:sldId id="273" r:id="rId6"/>
    <p:sldId id="270" r:id="rId7"/>
    <p:sldId id="277" r:id="rId8"/>
    <p:sldId id="276" r:id="rId9"/>
    <p:sldId id="280" r:id="rId10"/>
    <p:sldId id="287" r:id="rId11"/>
    <p:sldId id="278" r:id="rId12"/>
    <p:sldId id="279" r:id="rId13"/>
    <p:sldId id="281" r:id="rId14"/>
    <p:sldId id="282" r:id="rId15"/>
    <p:sldId id="283" r:id="rId16"/>
    <p:sldId id="289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06D6AF-C89F-49D3-9964-8F0D3786B8EB}">
          <p14:sldIdLst>
            <p14:sldId id="268"/>
            <p14:sldId id="274"/>
            <p14:sldId id="275"/>
            <p14:sldId id="285"/>
            <p14:sldId id="273"/>
            <p14:sldId id="270"/>
            <p14:sldId id="277"/>
            <p14:sldId id="276"/>
            <p14:sldId id="280"/>
            <p14:sldId id="287"/>
            <p14:sldId id="278"/>
            <p14:sldId id="279"/>
          </p14:sldIdLst>
        </p14:section>
        <p14:section name="Бизнес инсайты" id="{C416E8E9-E7EC-41F4-B500-3E4D9B98D50E}">
          <p14:sldIdLst>
            <p14:sldId id="281"/>
            <p14:sldId id="282"/>
            <p14:sldId id="283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E41"/>
    <a:srgbClr val="FFFF00"/>
    <a:srgbClr val="55C8CB"/>
    <a:srgbClr val="00CC66"/>
    <a:srgbClr val="FF5050"/>
    <a:srgbClr val="4AD697"/>
    <a:srgbClr val="C8E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7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7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7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4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2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6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47BC63-E68C-4873-8899-D42660F85693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A94F99-7BB7-40CD-B30C-07189A65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3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C8CB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947" y="646043"/>
            <a:ext cx="8994913" cy="3955773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ASEK crew</a:t>
            </a:r>
            <a:r>
              <a:rPr lang="en-US" sz="9600" dirty="0">
                <a:solidFill>
                  <a:schemeClr val="bg1"/>
                </a:solidFill>
              </a:rPr>
              <a:t/>
            </a:r>
            <a:br>
              <a:rPr lang="en-US" sz="9600" dirty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4" name="Заголовок Verdana Bold не более 2-х строк 48 pt"/>
          <p:cNvSpPr txBox="1"/>
          <p:nvPr/>
        </p:nvSpPr>
        <p:spPr>
          <a:xfrm>
            <a:off x="1204085" y="4692586"/>
            <a:ext cx="900726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r>
              <a:rPr lang="en-US" sz="3200" b="1" dirty="0" smtClean="0">
                <a:solidFill>
                  <a:srgbClr val="1F2E41"/>
                </a:solidFill>
              </a:rPr>
              <a:t>Siberian </a:t>
            </a:r>
            <a:r>
              <a:rPr lang="en-US" sz="3200" b="1" dirty="0" smtClean="0"/>
              <a:t>Alfa</a:t>
            </a:r>
            <a:r>
              <a:rPr lang="en-US" sz="3200" b="1" dirty="0" smtClean="0">
                <a:solidFill>
                  <a:srgbClr val="1F2E41"/>
                </a:solidFill>
              </a:rPr>
              <a:t> Hack</a:t>
            </a:r>
            <a:endParaRPr sz="3200" b="1" dirty="0">
              <a:solidFill>
                <a:srgbClr val="1F2E4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3677" y="3420442"/>
            <a:ext cx="45123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Плотников </a:t>
            </a: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Егор Дмитриевич 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Мукумов Анвар Рустамович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Кириллов Кирилл Сергеевич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Криворот Юлия Александровна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1F2E4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Семенов Семён Антонович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97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01315" y="253616"/>
            <a:ext cx="11231218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</a:t>
            </a:r>
            <a:r>
              <a:rPr lang="ru-RU" dirty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Важность </a:t>
            </a:r>
            <a:r>
              <a:rPr lang="ru-RU" smtClean="0">
                <a:solidFill>
                  <a:srgbClr val="1F2E41"/>
                </a:solidFill>
              </a:rPr>
              <a:t>признаков </a:t>
            </a:r>
            <a:r>
              <a:rPr lang="en-US" smtClean="0">
                <a:solidFill>
                  <a:srgbClr val="1F2E41"/>
                </a:solidFill>
              </a:rPr>
              <a:t>target2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8" y="1080552"/>
            <a:ext cx="10898349" cy="55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31134" y="166978"/>
            <a:ext cx="11012557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 </a:t>
            </a:r>
            <a:r>
              <a:rPr lang="en-US" dirty="0" smtClean="0">
                <a:solidFill>
                  <a:srgbClr val="1F2E41"/>
                </a:solidFill>
              </a:rPr>
              <a:t>ROC </a:t>
            </a:r>
            <a:r>
              <a:rPr lang="ru-RU" dirty="0" smtClean="0">
                <a:solidFill>
                  <a:srgbClr val="1F2E41"/>
                </a:solidFill>
              </a:rPr>
              <a:t>кривые интерпретируемой модели</a:t>
            </a:r>
            <a:endParaRPr lang="ru-RU" dirty="0">
              <a:solidFill>
                <a:srgbClr val="1F2E4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1134" y="1148042"/>
            <a:ext cx="9745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1F2E41"/>
                </a:solidFill>
              </a:rPr>
              <a:t>В нашем случае как интерпретируемая модель была выбрана </a:t>
            </a:r>
            <a:r>
              <a:rPr lang="en-US" smtClean="0">
                <a:solidFill>
                  <a:srgbClr val="1F2E41"/>
                </a:solidFill>
                <a:latin typeface="Cooper Black" panose="0208090404030B020404" pitchFamily="18" charset="0"/>
              </a:rPr>
              <a:t>DecisionTreeClassifier</a:t>
            </a:r>
            <a:endParaRPr lang="ru-RU" smtClean="0">
              <a:solidFill>
                <a:srgbClr val="1F2E41"/>
              </a:solidFill>
              <a:latin typeface="Cooper Black" panose="0208090404030B020404" pitchFamily="18" charset="0"/>
            </a:endParaRPr>
          </a:p>
          <a:p>
            <a:r>
              <a:rPr lang="ru-RU" dirty="0" smtClean="0">
                <a:solidFill>
                  <a:srgbClr val="1F2E41"/>
                </a:solidFill>
              </a:rPr>
              <a:t>Полученные результаты: </a:t>
            </a:r>
            <a:r>
              <a:rPr lang="ru-RU" b="1" dirty="0" smtClean="0">
                <a:solidFill>
                  <a:srgbClr val="1F2E41"/>
                </a:solidFill>
              </a:rPr>
              <a:t>ROC_AUC</a:t>
            </a:r>
            <a:r>
              <a:rPr lang="ru-RU" dirty="0" smtClean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равный </a:t>
            </a:r>
            <a:r>
              <a:rPr lang="ru-RU" b="1" dirty="0">
                <a:solidFill>
                  <a:srgbClr val="1F2E41"/>
                </a:solidFill>
              </a:rPr>
              <a:t>0.76</a:t>
            </a:r>
            <a:r>
              <a:rPr lang="ru-RU" dirty="0">
                <a:solidFill>
                  <a:srgbClr val="1F2E41"/>
                </a:solidFill>
              </a:rPr>
              <a:t>, и </a:t>
            </a:r>
            <a:r>
              <a:rPr lang="ru-RU" b="1" dirty="0">
                <a:solidFill>
                  <a:srgbClr val="1F2E41"/>
                </a:solidFill>
              </a:rPr>
              <a:t>RECALL</a:t>
            </a:r>
            <a:r>
              <a:rPr lang="ru-RU" dirty="0">
                <a:solidFill>
                  <a:srgbClr val="1F2E41"/>
                </a:solidFill>
              </a:rPr>
              <a:t> равный </a:t>
            </a:r>
            <a:r>
              <a:rPr lang="ru-RU" b="1" dirty="0" smtClean="0">
                <a:solidFill>
                  <a:srgbClr val="1F2E41"/>
                </a:solidFill>
              </a:rPr>
              <a:t>0,58</a:t>
            </a:r>
            <a:r>
              <a:rPr lang="ru-RU" dirty="0" smtClean="0">
                <a:solidFill>
                  <a:srgbClr val="1F2E41"/>
                </a:solidFill>
              </a:rPr>
              <a:t>.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9218" name="Picture 2" descr="https://cdn.discordapp.com/attachments/1157276947357913109/1180077041404629033/c32a37e234706d71.png?ex=657c1b63&amp;is=6569a663&amp;hm=f5626b5268aa3b55eb64c549c8c6556e3b7963a220d37c5b626442a2c7af1120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73" y="1987826"/>
            <a:ext cx="6270280" cy="44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785190" y="233238"/>
            <a:ext cx="10774018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</a:t>
            </a:r>
            <a:r>
              <a:rPr lang="ru-RU" dirty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Интерпретируемая модель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7" name="Picture 2" descr="https://cdn.discordapp.com/attachments/1157276947357913109/1179400361237291018/image.png?ex=6579a52e&amp;is=6567302e&amp;hm=405b0754fb0f59311962d9f15d7de51298c084dd969d2fb1e62796dc5f7c802e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50" y="1313867"/>
            <a:ext cx="9640097" cy="48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7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4" y="490329"/>
            <a:ext cx="11051330" cy="5738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71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660738"/>
            <a:ext cx="11030719" cy="5726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48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.discordapp.com/attachments/1157276947357913109/117899344028187450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" y="694705"/>
            <a:ext cx="11043933" cy="566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4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discordapp.com/attachments/1157276947357913109/1180376731882893353/IMG_20231202_121508_6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24" y="737559"/>
            <a:ext cx="6900833" cy="52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3193" y="215659"/>
            <a:ext cx="4612717" cy="99258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1F2E41"/>
                </a:solidFill>
              </a:rPr>
              <a:t>Бизнес инсайты</a:t>
            </a:r>
            <a:endParaRPr lang="ru-RU" dirty="0">
              <a:solidFill>
                <a:srgbClr val="1F2E4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245" y="1656272"/>
            <a:ext cx="9123987" cy="4523865"/>
          </a:xfrm>
        </p:spPr>
        <p:txBody>
          <a:bodyPr/>
          <a:lstStyle/>
          <a:p>
            <a:r>
              <a:rPr lang="ru-RU" dirty="0" smtClean="0"/>
              <a:t>Исходя из данных можно сделать вывод, что в некоторых филиалах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b="1" dirty="0" smtClean="0"/>
              <a:t>branch_code</a:t>
            </a:r>
            <a:r>
              <a:rPr lang="ru-RU" dirty="0" smtClean="0"/>
              <a:t>) отток клиентов больше, чем в других</a:t>
            </a:r>
          </a:p>
          <a:p>
            <a:r>
              <a:rPr lang="ru-RU" dirty="0" smtClean="0"/>
              <a:t>Исходя из графиков для некоторых категорий </a:t>
            </a:r>
            <a:r>
              <a:rPr lang="en-US" b="1" dirty="0" smtClean="0"/>
              <a:t>okved</a:t>
            </a:r>
            <a:r>
              <a:rPr lang="ru-RU" dirty="0" smtClean="0"/>
              <a:t> отток клиентов составляет больший процент</a:t>
            </a:r>
          </a:p>
          <a:p>
            <a:r>
              <a:rPr lang="ru-RU" dirty="0" smtClean="0"/>
              <a:t>Из временных признаков можно сделать вывод, что чем клиент дольше пользуется счётом, тем больше вероятность того что он останется и не закроет счёт</a:t>
            </a:r>
          </a:p>
          <a:p>
            <a:r>
              <a:rPr lang="ru-RU" dirty="0" smtClean="0"/>
              <a:t>Из соотношения признаков </a:t>
            </a:r>
            <a:r>
              <a:rPr lang="en-US" b="1" dirty="0" smtClean="0"/>
              <a:t>channel_code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segment</a:t>
            </a:r>
            <a:r>
              <a:rPr lang="en-US" dirty="0" smtClean="0"/>
              <a:t>  </a:t>
            </a:r>
            <a:r>
              <a:rPr lang="ru-RU" dirty="0" smtClean="0"/>
              <a:t>можно сделать выводы о каналах по которым приходят клиенты из конкретных групп доходности</a:t>
            </a:r>
          </a:p>
        </p:txBody>
      </p:sp>
    </p:spTree>
    <p:extLst>
      <p:ext uri="{BB962C8B-B14F-4D97-AF65-F5344CB8AC3E}">
        <p14:creationId xmlns:p14="http://schemas.microsoft.com/office/powerpoint/2010/main" val="35297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61872" y="365760"/>
            <a:ext cx="9692640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Анализ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57" y="1530853"/>
            <a:ext cx="4866355" cy="510766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6" y="1530853"/>
            <a:ext cx="4859394" cy="511143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24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93505" y="192826"/>
            <a:ext cx="8313449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Анализ данных</a:t>
            </a:r>
          </a:p>
        </p:txBody>
      </p:sp>
      <p:pic>
        <p:nvPicPr>
          <p:cNvPr id="5128" name="Picture 8" descr="https://cdn.discordapp.com/attachments/1157276947357913109/1180080154798731275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52" y="3065224"/>
            <a:ext cx="3905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.discordapp.com/attachments/1157276947357913109/118008025836447336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29" y="3065224"/>
            <a:ext cx="38576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071052" y="1935416"/>
            <a:ext cx="9008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1F2E41"/>
                </a:solidFill>
              </a:rPr>
              <a:t>Количество </a:t>
            </a:r>
            <a:r>
              <a:rPr lang="en-US" dirty="0" smtClean="0">
                <a:solidFill>
                  <a:srgbClr val="1F2E41"/>
                </a:solidFill>
              </a:rPr>
              <a:t>Nan</a:t>
            </a:r>
            <a:r>
              <a:rPr lang="ru-RU" dirty="0" smtClean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– </a:t>
            </a:r>
            <a:r>
              <a:rPr lang="ru-RU" dirty="0" smtClean="0">
                <a:solidFill>
                  <a:srgbClr val="1F2E41"/>
                </a:solidFill>
              </a:rPr>
              <a:t>значени</a:t>
            </a:r>
            <a:r>
              <a:rPr lang="ru-RU" dirty="0">
                <a:solidFill>
                  <a:srgbClr val="1F2E41"/>
                </a:solidFill>
              </a:rPr>
              <a:t>й</a:t>
            </a:r>
            <a:r>
              <a:rPr lang="ru-RU" dirty="0" smtClean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в различных признаках в </a:t>
            </a:r>
            <a:r>
              <a:rPr lang="en-US" dirty="0" smtClean="0">
                <a:solidFill>
                  <a:srgbClr val="1F2E41"/>
                </a:solidFill>
              </a:rPr>
              <a:t>train </a:t>
            </a:r>
            <a:r>
              <a:rPr lang="ru-RU" dirty="0" smtClean="0">
                <a:solidFill>
                  <a:srgbClr val="1F2E41"/>
                </a:solidFill>
              </a:rPr>
              <a:t>и </a:t>
            </a:r>
            <a:r>
              <a:rPr lang="en-US" dirty="0" smtClean="0">
                <a:solidFill>
                  <a:srgbClr val="1F2E41"/>
                </a:solidFill>
              </a:rPr>
              <a:t>test </a:t>
            </a:r>
            <a:r>
              <a:rPr lang="ru-RU" dirty="0" smtClean="0">
                <a:solidFill>
                  <a:srgbClr val="1F2E41"/>
                </a:solidFill>
              </a:rPr>
              <a:t>выборках</a:t>
            </a:r>
            <a:endParaRPr lang="ru-RU" dirty="0">
              <a:solidFill>
                <a:srgbClr val="1F2E4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49329" y="2590674"/>
            <a:ext cx="154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F2E41"/>
                </a:solidFill>
              </a:rPr>
              <a:t>Train</a:t>
            </a:r>
            <a:endParaRPr lang="ru-RU" b="1" dirty="0">
              <a:solidFill>
                <a:srgbClr val="1F2E4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71052" y="2599113"/>
            <a:ext cx="154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F2E41"/>
                </a:solidFill>
              </a:rPr>
              <a:t>Test</a:t>
            </a:r>
            <a:endParaRPr lang="ru-RU" b="1" dirty="0">
              <a:solidFill>
                <a:srgbClr val="1F2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884725" y="211725"/>
            <a:ext cx="9692640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Анализ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4725" y="1200243"/>
            <a:ext cx="901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1F2E41"/>
                </a:solidFill>
              </a:rPr>
              <a:t>Количество </a:t>
            </a:r>
            <a:r>
              <a:rPr lang="ru-RU" dirty="0" smtClean="0">
                <a:solidFill>
                  <a:srgbClr val="1F2E41"/>
                </a:solidFill>
              </a:rPr>
              <a:t>отрицательных </a:t>
            </a:r>
            <a:r>
              <a:rPr lang="ru-RU" dirty="0" smtClean="0">
                <a:solidFill>
                  <a:srgbClr val="1F2E41"/>
                </a:solidFill>
              </a:rPr>
              <a:t>значени</a:t>
            </a:r>
            <a:r>
              <a:rPr lang="ru-RU" dirty="0" smtClean="0">
                <a:solidFill>
                  <a:srgbClr val="1F2E41"/>
                </a:solidFill>
              </a:rPr>
              <a:t>й</a:t>
            </a:r>
            <a:r>
              <a:rPr lang="ru-RU" dirty="0" smtClean="0">
                <a:solidFill>
                  <a:srgbClr val="1F2E41"/>
                </a:solidFill>
              </a:rPr>
              <a:t> </a:t>
            </a:r>
            <a:r>
              <a:rPr lang="ru-RU" dirty="0" smtClean="0">
                <a:solidFill>
                  <a:srgbClr val="1F2E41"/>
                </a:solidFill>
              </a:rPr>
              <a:t>в различных признаках в </a:t>
            </a:r>
            <a:r>
              <a:rPr lang="en-US" smtClean="0">
                <a:solidFill>
                  <a:srgbClr val="1F2E41"/>
                </a:solidFill>
              </a:rPr>
              <a:t>train</a:t>
            </a:r>
            <a:r>
              <a:rPr lang="ru-RU" smtClean="0">
                <a:solidFill>
                  <a:srgbClr val="1F2E41"/>
                </a:solidFill>
              </a:rPr>
              <a:t> выборке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3078" name="Picture 6" descr="https://cdn.discordapp.com/attachments/1157276947357913109/1180081823242526760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7" b="1"/>
          <a:stretch/>
        </p:blipFill>
        <p:spPr bwMode="auto">
          <a:xfrm>
            <a:off x="6385983" y="1731157"/>
            <a:ext cx="4376082" cy="46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.discordapp.com/attachments/1157276947357913109/1180362559342260246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81"/>
          <a:stretch/>
        </p:blipFill>
        <p:spPr bwMode="auto">
          <a:xfrm>
            <a:off x="1998990" y="1731157"/>
            <a:ext cx="4117134" cy="46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7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6936"/>
          </a:xfrm>
        </p:spPr>
        <p:txBody>
          <a:bodyPr/>
          <a:lstStyle/>
          <a:p>
            <a:r>
              <a:rPr lang="ru-RU" dirty="0" smtClean="0"/>
              <a:t>Этап</a:t>
            </a:r>
            <a:r>
              <a:rPr lang="en-US" dirty="0" smtClean="0"/>
              <a:t> </a:t>
            </a:r>
            <a:r>
              <a:rPr lang="ru-RU" dirty="0" smtClean="0"/>
              <a:t>первый: </a:t>
            </a:r>
            <a:r>
              <a:rPr lang="ru-RU" dirty="0"/>
              <a:t>Анализ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765"/>
            <a:ext cx="5468312" cy="39755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12" y="1616765"/>
            <a:ext cx="5534202" cy="39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76283" y="113969"/>
            <a:ext cx="10626521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Этап</a:t>
            </a:r>
            <a:r>
              <a:rPr lang="en-US" dirty="0" smtClean="0">
                <a:latin typeface="Cooper Black" panose="0208090404030B020404" pitchFamily="18" charset="0"/>
              </a:rPr>
              <a:t> </a:t>
            </a:r>
            <a:r>
              <a:rPr lang="ru-RU" dirty="0" smtClean="0"/>
              <a:t>первый: Пробные модели и вектор работ</a:t>
            </a:r>
            <a:endParaRPr lang="ru-RU" dirty="0"/>
          </a:p>
        </p:txBody>
      </p:sp>
      <p:pic>
        <p:nvPicPr>
          <p:cNvPr id="2050" name="Picture 2" descr="https://cdn.discordapp.com/attachments/1157276947357913109/1178251661492371467/image.png?ex=6575775e&amp;is=6563025e&amp;hm=7800d2a5edf573ed305499e0088d678bdc150462e60563740d8471819618a879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8" y="1864235"/>
            <a:ext cx="9784340" cy="49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7992" y="940905"/>
            <a:ext cx="109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Построив пробные модели мы определили направление дальнейшей работы:</a:t>
            </a:r>
            <a:br>
              <a:rPr lang="ru-RU" dirty="0" smtClean="0"/>
            </a:br>
            <a:r>
              <a:rPr lang="ru-RU" dirty="0" smtClean="0"/>
              <a:t>Мы решили больше времени уделить анализу данных</a:t>
            </a:r>
            <a:br>
              <a:rPr lang="ru-RU" dirty="0" smtClean="0"/>
            </a:br>
            <a:r>
              <a:rPr lang="ru-RU" dirty="0" smtClean="0"/>
              <a:t>Также как основную модель выбрали </a:t>
            </a:r>
            <a:r>
              <a:rPr lang="en-US" dirty="0" smtClean="0">
                <a:latin typeface="Cooper Black" panose="0208090404030B020404" pitchFamily="18" charset="0"/>
              </a:rPr>
              <a:t>LGBMClassifier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03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261872" y="365760"/>
            <a:ext cx="9692640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1F2E41"/>
                </a:solidFill>
              </a:rPr>
              <a:t>Этап</a:t>
            </a:r>
            <a:r>
              <a:rPr lang="en-US" dirty="0">
                <a:solidFill>
                  <a:srgbClr val="1F2E41"/>
                </a:solidFill>
              </a:rPr>
              <a:t> </a:t>
            </a:r>
            <a:r>
              <a:rPr lang="ru-RU" dirty="0">
                <a:solidFill>
                  <a:srgbClr val="1F2E41"/>
                </a:solidFill>
              </a:rPr>
              <a:t>первый: </a:t>
            </a:r>
            <a:r>
              <a:rPr lang="ru-RU" dirty="0" smtClean="0">
                <a:solidFill>
                  <a:srgbClr val="1F2E41"/>
                </a:solidFill>
              </a:rPr>
              <a:t>Построение финальной модели первого этапа</a:t>
            </a:r>
            <a:endParaRPr lang="ru-RU" dirty="0">
              <a:solidFill>
                <a:srgbClr val="1F2E4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Шаблон оформления – это файл, содержащий стили презентации, включая типы и размеры маркеров и шрифтов, размеры и положение рамок, параметры оформления фона, цветовые схемы."/>
              <p:cNvSpPr txBox="1"/>
              <p:nvPr/>
            </p:nvSpPr>
            <p:spPr>
              <a:xfrm>
                <a:off x="1261872" y="1605588"/>
                <a:ext cx="10294024" cy="374461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anchor="b">
                <a:spAutoFit/>
              </a:bodyPr>
              <a:lstStyle/>
              <a:p>
                <a:pPr>
                  <a:lnSpc>
                    <a:spcPts val="3150"/>
                  </a:lnSpc>
                  <a:defRPr sz="5200" spc="-104"/>
                </a:pPr>
                <a:r>
                  <a:rPr lang="ru-RU" sz="2400" dirty="0" smtClean="0">
                    <a:solidFill>
                      <a:srgbClr val="1F2E41"/>
                    </a:solidFill>
                  </a:rPr>
                  <a:t>Командой была выбрана модель </a:t>
                </a:r>
                <a:r>
                  <a:rPr lang="en-US" sz="2400" b="1" dirty="0" smtClean="0">
                    <a:solidFill>
                      <a:srgbClr val="1F2E41"/>
                    </a:solidFill>
                    <a:latin typeface="Arial Rounded MT Bold" panose="020F0704030504030204" pitchFamily="34" charset="0"/>
                  </a:rPr>
                  <a:t>LGBMClassifier</a:t>
                </a:r>
                <a:r>
                  <a:rPr lang="ru-RU" sz="2400" dirty="0" smtClean="0">
                    <a:solidFill>
                      <a:srgbClr val="1F2E41"/>
                    </a:solidFill>
                  </a:rPr>
                  <a:t>, поскольку она показала наилучшие результаты, мы решили прогнозировать </a:t>
                </a:r>
                <a:r>
                  <a:rPr lang="en-US" sz="2400" dirty="0" smtClean="0">
                    <a:solidFill>
                      <a:srgbClr val="1F2E41"/>
                    </a:solidFill>
                  </a:rPr>
                  <a:t>target_1 </a:t>
                </a:r>
                <a:r>
                  <a:rPr lang="ru-RU" sz="2400" dirty="0" smtClean="0">
                    <a:solidFill>
                      <a:srgbClr val="1F2E41"/>
                    </a:solidFill>
                  </a:rPr>
                  <a:t>и </a:t>
                </a:r>
                <a:r>
                  <a:rPr lang="en-US" sz="2400" dirty="0" smtClean="0">
                    <a:solidFill>
                      <a:srgbClr val="1F2E41"/>
                    </a:solidFill>
                  </a:rPr>
                  <a:t>target_2 </a:t>
                </a:r>
                <a:r>
                  <a:rPr lang="ru-RU" sz="2400" dirty="0" smtClean="0">
                    <a:solidFill>
                      <a:srgbClr val="1F2E41"/>
                    </a:solidFill>
                  </a:rPr>
                  <a:t>двумя различными моделями и собирать итоговый результат как комбинацию результатов двух </a:t>
                </a:r>
                <a:r>
                  <a:rPr lang="ru-RU" sz="2400" dirty="0" smtClean="0">
                    <a:solidFill>
                      <a:srgbClr val="1F2E41"/>
                    </a:solidFill>
                  </a:rPr>
                  <a:t>моделей</a:t>
                </a:r>
              </a:p>
              <a:p>
                <a:pPr>
                  <a:lnSpc>
                    <a:spcPts val="3150"/>
                  </a:lnSpc>
                  <a:defRPr sz="5200" spc="-104"/>
                </a:pPr>
                <a:endParaRPr lang="ru-RU" sz="2400" dirty="0" smtClean="0">
                  <a:solidFill>
                    <a:srgbClr val="1F2E41"/>
                  </a:solidFill>
                </a:endParaRPr>
              </a:p>
              <a:p>
                <a:pPr>
                  <a:lnSpc>
                    <a:spcPts val="3150"/>
                  </a:lnSpc>
                  <a:defRPr sz="5200" spc="-104"/>
                </a:pPr>
                <a:endParaRPr lang="ru-RU" sz="3200" dirty="0">
                  <a:solidFill>
                    <a:srgbClr val="1F2E41"/>
                  </a:solidFill>
                </a:endParaRPr>
              </a:p>
              <a:p>
                <a:pPr>
                  <a:lnSpc>
                    <a:spcPts val="3150"/>
                  </a:lnSpc>
                  <a:defRPr sz="5200" spc="-10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𝒓𝒆𝒔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1F2E4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>
                          <a:solidFill>
                            <a:srgbClr val="1F2E41"/>
                          </a:solidFill>
                          <a:latin typeface="Arial Rounded MT Bold" panose="020F0704030504030204" pitchFamily="34" charset="0"/>
                        </a:rPr>
                        <m:t> =</m:t>
                      </m:r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3200" b="1" i="1" dirty="0" smtClean="0">
                                  <a:solidFill>
                                    <a:srgbClr val="1F2E4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 dirty="0">
                                  <a:solidFill>
                                    <a:srgbClr val="1F2E4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200" b="1" i="1" dirty="0" smtClean="0">
                                  <a:solidFill>
                                    <a:srgbClr val="1F2E41"/>
                                  </a:solidFill>
                                  <a:latin typeface="Cambria Math" panose="02040503050406030204" pitchFamily="18" charset="0"/>
                                </a:rPr>
                                <m:t>𝒕𝒆𝒔𝒕</m:t>
                              </m:r>
                            </m:sub>
                            <m:sup>
                              <m:r>
                                <a:rPr lang="en-US" sz="3200" b="1" i="1" dirty="0" smtClean="0">
                                  <a:solidFill>
                                    <a:srgbClr val="1F2E4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 dirty="0" smtClean="0">
                                  <a:solidFill>
                                    <a:srgbClr val="1F2E4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1" i="1" dirty="0" smtClean="0">
                          <a:solidFill>
                            <a:srgbClr val="1F2E4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 smtClean="0">
                          <a:solidFill>
                            <a:srgbClr val="1F2E4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1F2E41"/>
                          </a:solidFill>
                          <a:latin typeface="Arial Rounded MT Bold" panose="020F0704030504030204" pitchFamily="34" charset="0"/>
                        </a:rPr>
                        <m:t>  </m:t>
                      </m:r>
                      <m:sSubSup>
                        <m:sSubSupPr>
                          <m:ctrlP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b>
                        <m:sup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1F2E4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 smtClean="0">
                          <a:solidFill>
                            <a:srgbClr val="1F2E4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1F2E41"/>
                          </a:solidFill>
                          <a:latin typeface="Arial Rounded MT Bold" panose="020F070403050403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 smtClean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b>
                        <m:sup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3200" b="1" i="1" dirty="0" smtClean="0">
                          <a:solidFill>
                            <a:srgbClr val="1F2E4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b>
                        <m:sup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dirty="0">
                              <a:solidFill>
                                <a:srgbClr val="1F2E4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400" dirty="0" smtClean="0">
                  <a:solidFill>
                    <a:srgbClr val="1F2E41"/>
                  </a:solidFill>
                </a:endParaRPr>
              </a:p>
              <a:p>
                <a:pPr>
                  <a:lnSpc>
                    <a:spcPts val="3150"/>
                  </a:lnSpc>
                  <a:defRPr sz="5200" spc="-104"/>
                </a:pPr>
                <a:endParaRPr lang="ru-RU" sz="2400" dirty="0">
                  <a:solidFill>
                    <a:srgbClr val="1F2E41"/>
                  </a:solidFill>
                </a:endParaRPr>
              </a:p>
              <a:p>
                <a:pPr>
                  <a:lnSpc>
                    <a:spcPts val="3150"/>
                  </a:lnSpc>
                  <a:defRPr sz="5200" spc="-104"/>
                </a:pPr>
                <a:r>
                  <a:rPr lang="ru-RU" sz="2400" dirty="0" smtClean="0">
                    <a:solidFill>
                      <a:srgbClr val="1F2E41"/>
                    </a:solidFill>
                  </a:rPr>
                  <a:t>Результаты работы модели: </a:t>
                </a:r>
                <a:r>
                  <a:rPr lang="en-US" sz="2400" b="1" smtClean="0">
                    <a:solidFill>
                      <a:srgbClr val="1F2E41"/>
                    </a:solidFill>
                  </a:rPr>
                  <a:t>ROC_AUC</a:t>
                </a:r>
                <a:r>
                  <a:rPr lang="ru-RU" sz="2400" b="1" smtClean="0">
                    <a:solidFill>
                      <a:srgbClr val="1F2E41"/>
                    </a:solidFill>
                  </a:rPr>
                  <a:t> </a:t>
                </a:r>
                <a:r>
                  <a:rPr lang="en-US" sz="2400" b="1" smtClean="0">
                    <a:solidFill>
                      <a:srgbClr val="1F2E41"/>
                    </a:solidFill>
                  </a:rPr>
                  <a:t>score</a:t>
                </a:r>
                <a:r>
                  <a:rPr lang="en-US" sz="2400" smtClean="0">
                    <a:solidFill>
                      <a:srgbClr val="1F2E41"/>
                    </a:solidFill>
                  </a:rPr>
                  <a:t> </a:t>
                </a:r>
                <a:r>
                  <a:rPr lang="ru-RU" sz="2400" smtClean="0">
                    <a:solidFill>
                      <a:srgbClr val="1F2E41"/>
                    </a:solidFill>
                  </a:rPr>
                  <a:t>равный 0,8744.</a:t>
                </a:r>
                <a:endParaRPr lang="ru-RU" sz="2400" dirty="0" smtClean="0">
                  <a:solidFill>
                    <a:srgbClr val="1F2E41"/>
                  </a:solidFill>
                </a:endParaRPr>
              </a:p>
            </p:txBody>
          </p:sp>
        </mc:Choice>
        <mc:Fallback>
          <p:sp>
            <p:nvSpPr>
              <p:cNvPr id="4" name="Шаблон оформления – это файл, содержащий стили презентации, включая типы и размеры маркеров и шрифтов, размеры и положение рамок, параметры оформления фона, цветовые схемы.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605588"/>
                <a:ext cx="10294024" cy="3744615"/>
              </a:xfrm>
              <a:prstGeom prst="rect">
                <a:avLst/>
              </a:prstGeom>
              <a:blipFill>
                <a:blip r:embed="rId2"/>
                <a:stretch>
                  <a:fillRect l="-1539" t="-650" b="-32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02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74644" y="233239"/>
            <a:ext cx="10641496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 Анализ результатов по отдельным сегментам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6146" name="Picture 2" descr="https://cdn.discordapp.com/attachments/1157276947357913109/1180077270447177859/image.png?ex=657c1b9a&amp;is=6569a69a&amp;hm=91e8aee41eaba6dcd68118052ccd96d3c664a61b19adefd53a6486ee77784b89&amp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7"/>
          <a:stretch/>
        </p:blipFill>
        <p:spPr bwMode="auto">
          <a:xfrm>
            <a:off x="480763" y="1192696"/>
            <a:ext cx="3539212" cy="26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cdn.discordapp.com/attachments/1157276947357913109/11800774232792309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25" y="1272209"/>
            <a:ext cx="3631922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cdn.discordapp.com/attachments/1157276947357913109/1180077365544620092/image.png?ex=657c1bb0&amp;is=6569a6b0&amp;hm=db121bc2304fe75d334cf8f7ead82aaf6e98be660eed68619ee07536132902cc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64" y="1192696"/>
            <a:ext cx="3626061" cy="28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cdn.discordapp.com/attachments/1157276947357913109/1180077481089314847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4114800"/>
            <a:ext cx="3105576" cy="24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cdn.discordapp.com/attachments/1157276947357913109/1180078999213453322/image.png?ex=657c1d36&amp;is=6569a836&amp;hm=5bedaea2947f8463af30cc9ade88da78e1209251a5d52d43ecf3dc51077666b1&amp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19" y="4035287"/>
            <a:ext cx="3510852" cy="26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s://cdn.discordapp.com/attachments/1157276947357913109/1180078891440816189/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70" y="3955902"/>
            <a:ext cx="3641927" cy="27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6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56591" y="365760"/>
            <a:ext cx="11231218" cy="826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F2E41"/>
                </a:solidFill>
              </a:rPr>
              <a:t>Второй этап:</a:t>
            </a:r>
            <a:r>
              <a:rPr lang="ru-RU" dirty="0">
                <a:solidFill>
                  <a:srgbClr val="1F2E41"/>
                </a:solidFill>
              </a:rPr>
              <a:t> </a:t>
            </a:r>
            <a:r>
              <a:rPr lang="ru-RU" smtClean="0">
                <a:solidFill>
                  <a:srgbClr val="1F2E41"/>
                </a:solidFill>
              </a:rPr>
              <a:t>Важность </a:t>
            </a:r>
            <a:r>
              <a:rPr lang="ru-RU" smtClean="0">
                <a:solidFill>
                  <a:srgbClr val="1F2E41"/>
                </a:solidFill>
              </a:rPr>
              <a:t>признаков</a:t>
            </a:r>
            <a:r>
              <a:rPr lang="en-US" smtClean="0">
                <a:solidFill>
                  <a:srgbClr val="1F2E41"/>
                </a:solidFill>
              </a:rPr>
              <a:t> target1</a:t>
            </a:r>
            <a:endParaRPr lang="ru-RU" dirty="0">
              <a:solidFill>
                <a:srgbClr val="1F2E4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1233471"/>
            <a:ext cx="10967831" cy="56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52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Другая 1">
      <a:dk1>
        <a:sysClr val="windowText" lastClr="000000"/>
      </a:dk1>
      <a:lt1>
        <a:sysClr val="window" lastClr="FFFFFF"/>
      </a:lt1>
      <a:dk2>
        <a:srgbClr val="00B0F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1067</TotalTime>
  <Words>326</Words>
  <Application>Microsoft Office PowerPoint</Application>
  <PresentationFormat>Широкоэкранный</PresentationFormat>
  <Paragraphs>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Cambria Math</vt:lpstr>
      <vt:lpstr>Century Gothic</vt:lpstr>
      <vt:lpstr>Century Schoolbook</vt:lpstr>
      <vt:lpstr>Cooper Black</vt:lpstr>
      <vt:lpstr>Tahoma</vt:lpstr>
      <vt:lpstr>Wingdings 2</vt:lpstr>
      <vt:lpstr>View</vt:lpstr>
      <vt:lpstr>ASEK crew </vt:lpstr>
      <vt:lpstr>Презентация PowerPoint</vt:lpstr>
      <vt:lpstr>Презентация PowerPoint</vt:lpstr>
      <vt:lpstr>Презентация PowerPoint</vt:lpstr>
      <vt:lpstr>Этап первый: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Бизнес инсайты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SamMI</dc:creator>
  <cp:lastModifiedBy>SamMI</cp:lastModifiedBy>
  <cp:revision>36</cp:revision>
  <dcterms:created xsi:type="dcterms:W3CDTF">2023-11-30T10:10:18Z</dcterms:created>
  <dcterms:modified xsi:type="dcterms:W3CDTF">2023-12-02T05:27:19Z</dcterms:modified>
</cp:coreProperties>
</file>