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3" r:id="rId5"/>
    <p:sldId id="260" r:id="rId6"/>
    <p:sldId id="261" r:id="rId7"/>
    <p:sldId id="258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jT59YLGkNmcXiN5qfINGg7uZOM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re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11T07:47:21.810" idx="1">
    <p:pos x="7680" y="0"/>
    <p:text/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PWxdEMY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69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5020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4254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427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8961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1121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9041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75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77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1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5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31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71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73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79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84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730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307194" y="1671443"/>
            <a:ext cx="959684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/>
              <a:t>»</a:t>
            </a:r>
            <a:br>
              <a:rPr lang="ru-RU" dirty="0"/>
            </a:br>
            <a:r>
              <a:rPr lang="ru-RU" sz="3100" cap="small" dirty="0"/>
              <a:t>МИНОБРНАУКИ РОССИИ</a:t>
            </a:r>
            <a:r>
              <a:rPr lang="ru-RU" sz="3100" dirty="0"/>
              <a:t/>
            </a:r>
            <a:br>
              <a:rPr lang="ru-RU" sz="3100" dirty="0"/>
            </a:br>
            <a:r>
              <a:rPr lang="ru-RU" sz="3100" dirty="0"/>
              <a:t>Федеральное государственное бюджетное образовательное учреждение</a:t>
            </a:r>
            <a:br>
              <a:rPr lang="ru-RU" sz="3100" dirty="0"/>
            </a:br>
            <a:r>
              <a:rPr lang="ru-RU" sz="3100" dirty="0"/>
              <a:t>высшего образования</a:t>
            </a:r>
            <a:br>
              <a:rPr lang="ru-RU" sz="3100" dirty="0"/>
            </a:br>
            <a:r>
              <a:rPr lang="ru-RU" sz="3100" dirty="0"/>
              <a:t>«МИРЭА – Российский технологический университет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3998" y="412852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Институт информационных технологий (ИТ)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Кафедра практической и прикладной информатики(ППИ)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000" dirty="0"/>
              <a:t>Отчет по практической работе </a:t>
            </a:r>
            <a:r>
              <a:rPr lang="ru-RU" sz="3000" dirty="0" smtClean="0"/>
              <a:t>№</a:t>
            </a:r>
            <a:r>
              <a:rPr lang="ru-RU" sz="3000" dirty="0" smtClean="0"/>
              <a:t>20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000" dirty="0"/>
              <a:t>По дисциплине «Моделирование бизнес процессов»</a:t>
            </a:r>
            <a:endParaRPr sz="3000"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1173" y="0"/>
            <a:ext cx="1729649" cy="18173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372323" y="5599622"/>
            <a:ext cx="40852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 группы ИКБО-20-19</a:t>
            </a:r>
            <a:endParaRPr sz="18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9903751" y="5560593"/>
            <a:ext cx="15284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Анваржонов</a:t>
            </a:r>
            <a:r>
              <a:rPr lang="ru-RU" sz="18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Ж Т</a:t>
            </a:r>
            <a:endParaRPr sz="1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72323" y="6084549"/>
            <a:ext cx="9348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Принял</a:t>
            </a:r>
            <a:endParaRPr sz="18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903751" y="6206883"/>
            <a:ext cx="1230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Исаев Р.И. </a:t>
            </a:r>
            <a:endParaRPr sz="1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226267" y="719689"/>
            <a:ext cx="10081515" cy="79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Times New Roman"/>
              <a:buNone/>
            </a:pPr>
            <a:r>
              <a:rPr lang="ru-RU" sz="4000" dirty="0" smtClean="0">
                <a:latin typeface="Times New Roman"/>
                <a:ea typeface="Times New Roman"/>
                <a:cs typeface="Times New Roman"/>
                <a:sym typeface="Times New Roman"/>
              </a:rPr>
              <a:t>Индивидуальный вариант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4"/>
          <p:cNvSpPr txBox="1"/>
          <p:nvPr/>
        </p:nvSpPr>
        <p:spPr>
          <a:xfrm>
            <a:off x="106195" y="1511559"/>
            <a:ext cx="1189342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 smtClean="0">
                <a:solidFill>
                  <a:schemeClr val="tx1"/>
                </a:solidFill>
                <a:sym typeface="Arial"/>
              </a:rPr>
              <a:t>Задание</a:t>
            </a:r>
            <a:r>
              <a:rPr lang="en-US" sz="2000" b="0" i="0" u="none" strike="noStrike" cap="none" dirty="0" smtClean="0">
                <a:solidFill>
                  <a:schemeClr val="tx1"/>
                </a:solidFill>
                <a:sym typeface="Arial"/>
              </a:rPr>
              <a:t>:</a:t>
            </a:r>
            <a:endParaRPr lang="ru-RU" sz="2000" b="0" i="0" u="none" strike="noStrike" cap="none" dirty="0" smtClean="0">
              <a:solidFill>
                <a:schemeClr val="tx1"/>
              </a:solidFill>
              <a:sym typeface="Arial"/>
            </a:endParaRPr>
          </a:p>
          <a:p>
            <a:pPr lvl="0"/>
            <a:r>
              <a:rPr lang="ru-RU" sz="2000" dirty="0">
                <a:solidFill>
                  <a:schemeClr val="tx1"/>
                </a:solidFill>
              </a:rPr>
              <a:t>сформировать текстовое описание на основе наименования процесса и трех его крупных (сложных) функций, определив роли (возможно, организационные единицы). При формировании текстового описания учесть, что сложные функции должны быть декомпозированы;</a:t>
            </a:r>
          </a:p>
          <a:p>
            <a:pPr lvl="0"/>
            <a:r>
              <a:rPr lang="ru-RU" sz="2000" dirty="0">
                <a:solidFill>
                  <a:schemeClr val="tx1"/>
                </a:solidFill>
              </a:rPr>
              <a:t>Построить процессно-событийную модель верхнего уровня, провести декомпозиции сложных функций, обеспечить ветвление с применением логических правил.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Индивидуальный вариант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b="0" i="0" u="none" strike="noStrike" cap="none" dirty="0" smtClean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Организовать </a:t>
            </a:r>
            <a:r>
              <a:rPr lang="ru-RU" sz="2000" dirty="0" smtClean="0">
                <a:solidFill>
                  <a:schemeClr val="tx1"/>
                </a:solidFill>
              </a:rPr>
              <a:t>продажу туристической путевки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</a:rPr>
              <a:t>Обработка запроса клиента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</a:rPr>
              <a:t>Сформировать предложение по запросу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000" b="0" i="0" u="none" strike="noStrike" cap="none" dirty="0" smtClean="0">
                <a:solidFill>
                  <a:schemeClr val="tx1"/>
                </a:solidFill>
                <a:sym typeface="Arial"/>
              </a:rPr>
              <a:t>Получить оплату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процессе участвуют </a:t>
            </a:r>
            <a:r>
              <a:rPr lang="ru-RU" dirty="0" smtClean="0"/>
              <a:t>три роли</a:t>
            </a:r>
            <a:r>
              <a:rPr lang="en-US" dirty="0" smtClean="0"/>
              <a:t>:</a:t>
            </a:r>
            <a:r>
              <a:rPr lang="ru-RU" dirty="0" smtClean="0"/>
              <a:t> Менеджер</a:t>
            </a:r>
            <a:r>
              <a:rPr lang="en-US" dirty="0" smtClean="0"/>
              <a:t>,</a:t>
            </a:r>
            <a:r>
              <a:rPr lang="ru-RU" dirty="0" smtClean="0"/>
              <a:t> менеджер 2 и</a:t>
            </a:r>
            <a:r>
              <a:rPr lang="en-US" dirty="0" smtClean="0"/>
              <a:t> </a:t>
            </a:r>
            <a:r>
              <a:rPr lang="ru-RU" dirty="0" smtClean="0"/>
              <a:t>Клиент</a:t>
            </a:r>
            <a:endParaRPr lang="ru-RU" dirty="0" smtClean="0"/>
          </a:p>
          <a:p>
            <a:r>
              <a:rPr lang="ru-RU" dirty="0" smtClean="0"/>
              <a:t>Клиент предоставляет свои пожелания относительно путевки</a:t>
            </a:r>
          </a:p>
          <a:p>
            <a:r>
              <a:rPr lang="ru-RU" dirty="0" smtClean="0"/>
              <a:t>Менеджеры </a:t>
            </a:r>
            <a:r>
              <a:rPr lang="ru-RU" dirty="0" smtClean="0"/>
              <a:t>принимает запрос по путевки от клиента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29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183" y="249518"/>
            <a:ext cx="9404723" cy="997391"/>
          </a:xfrm>
        </p:spPr>
        <p:txBody>
          <a:bodyPr/>
          <a:lstStyle/>
          <a:p>
            <a:r>
              <a:rPr lang="ru-RU" sz="3200" dirty="0" smtClean="0"/>
              <a:t>Текстовое описание </a:t>
            </a:r>
            <a:r>
              <a:rPr lang="ru-RU" sz="3200" dirty="0" smtClean="0"/>
              <a:t>процесса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Первым делом менеджер принимает запрос клиента и обрабатывать </a:t>
            </a:r>
            <a:r>
              <a:rPr lang="ru-RU" dirty="0" smtClean="0"/>
              <a:t>его</a:t>
            </a:r>
            <a:endParaRPr lang="ru-RU" dirty="0"/>
          </a:p>
          <a:p>
            <a:r>
              <a:rPr lang="ru-RU" dirty="0" smtClean="0"/>
              <a:t>Далее</a:t>
            </a:r>
            <a:r>
              <a:rPr lang="en-US" dirty="0" smtClean="0"/>
              <a:t> </a:t>
            </a:r>
            <a:r>
              <a:rPr lang="ru-RU" dirty="0" smtClean="0"/>
              <a:t>происходит поиск вариантов туристических путевок по запросу клиента и формирование предложения по этому </a:t>
            </a:r>
            <a:r>
              <a:rPr lang="ru-RU" dirty="0" smtClean="0"/>
              <a:t>запросу</a:t>
            </a:r>
            <a:endParaRPr lang="ru-RU" dirty="0"/>
          </a:p>
          <a:p>
            <a:r>
              <a:rPr lang="ru-RU" dirty="0" smtClean="0"/>
              <a:t>После </a:t>
            </a:r>
            <a:r>
              <a:rPr lang="ru-RU" dirty="0" smtClean="0"/>
              <a:t>менеджер рассказывает об найденных свободных путевках и если клиент соглашается</a:t>
            </a:r>
            <a:r>
              <a:rPr lang="en-US" dirty="0" smtClean="0"/>
              <a:t>,</a:t>
            </a:r>
            <a:r>
              <a:rPr lang="ru-RU" dirty="0" smtClean="0"/>
              <a:t> то  начинается оформление его документов</a:t>
            </a:r>
            <a:r>
              <a:rPr lang="en-US" dirty="0" smtClean="0"/>
              <a:t>,</a:t>
            </a:r>
            <a:r>
              <a:rPr lang="ru-RU" dirty="0" smtClean="0"/>
              <a:t> следом оплата и выдача туристической </a:t>
            </a:r>
            <a:r>
              <a:rPr lang="ru-RU" dirty="0" smtClean="0"/>
              <a:t>путевки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8483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32607" y="145465"/>
            <a:ext cx="5092906" cy="1574808"/>
          </a:xfrm>
        </p:spPr>
        <p:txBody>
          <a:bodyPr/>
          <a:lstStyle/>
          <a:p>
            <a:r>
              <a:rPr lang="ru-RU" dirty="0" smtClean="0"/>
              <a:t>Процессно-событийная модель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60" y="483261"/>
            <a:ext cx="6479013" cy="57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1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5089" y="267991"/>
            <a:ext cx="9404723" cy="1400530"/>
          </a:xfrm>
        </p:spPr>
        <p:txBody>
          <a:bodyPr/>
          <a:lstStyle/>
          <a:p>
            <a:r>
              <a:rPr lang="ru-RU" dirty="0" smtClean="0"/>
              <a:t>Процессно-событийная модель (ч</a:t>
            </a:r>
            <a:r>
              <a:rPr lang="en-US" dirty="0" smtClean="0"/>
              <a:t>. </a:t>
            </a:r>
            <a:r>
              <a:rPr lang="ru-RU" dirty="0" smtClean="0"/>
              <a:t>2)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42" y="875893"/>
            <a:ext cx="7416692" cy="49522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09" y="5828146"/>
            <a:ext cx="3427816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6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3622948" y="2715491"/>
            <a:ext cx="4325885" cy="1240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</TotalTime>
  <Words>201</Words>
  <Application>Microsoft Office PowerPoint</Application>
  <PresentationFormat>Широкоэкранный</PresentationFormat>
  <Paragraphs>30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Ион</vt:lpstr>
      <vt:lpstr>» МИНОБРНАУКИ РОССИИ Федеральное государственное бюджетное образовательное учреждение высшего образования «МИРЭА – Российский технологический университет</vt:lpstr>
      <vt:lpstr>Индивидуальный вариант</vt:lpstr>
      <vt:lpstr>Описание</vt:lpstr>
      <vt:lpstr>Текстовое описание процесса</vt:lpstr>
      <vt:lpstr>Процессно-событийная модель</vt:lpstr>
      <vt:lpstr>Процессно-событийная модель (ч. 2)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» МИНОБРНАУКИ РОССИИ Федеральное государственное бюджетное образовательное учреждение высшего образования «МИРЭА – Российский технологический университет</dc:title>
  <dc:creator>mirea</dc:creator>
  <cp:lastModifiedBy>anvar</cp:lastModifiedBy>
  <cp:revision>7</cp:revision>
  <dcterms:created xsi:type="dcterms:W3CDTF">2021-09-11T07:26:34Z</dcterms:created>
  <dcterms:modified xsi:type="dcterms:W3CDTF">2021-12-17T19:33:04Z</dcterms:modified>
</cp:coreProperties>
</file>