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5" r:id="rId4"/>
    <p:sldId id="275" r:id="rId5"/>
    <p:sldId id="277" r:id="rId6"/>
    <p:sldId id="271" r:id="rId7"/>
    <p:sldId id="272" r:id="rId8"/>
    <p:sldId id="273" r:id="rId9"/>
    <p:sldId id="274" r:id="rId10"/>
    <p:sldId id="278" r:id="rId11"/>
    <p:sldId id="279" r:id="rId12"/>
    <p:sldId id="280" r:id="rId13"/>
    <p:sldId id="281" r:id="rId14"/>
    <p:sldId id="268" r:id="rId15"/>
    <p:sldId id="261" r:id="rId16"/>
    <p:sldId id="269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gX6q4zQxT6TfgEKFeJihHti+8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83"/>
  </p:normalViewPr>
  <p:slideViewPr>
    <p:cSldViewPr>
      <p:cViewPr varScale="1">
        <p:scale>
          <a:sx n="83" d="100"/>
          <a:sy n="83" d="100"/>
        </p:scale>
        <p:origin x="2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960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88798" y="1949878"/>
            <a:ext cx="10058400" cy="366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ПРАКТИЧЕСКОЙ РАБОТЕ №8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«Моделирование бизнес-процессов»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200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№6: «Назначение исследования деятельности организации и моделирования бизнес-процессов»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 descr="http://biotech2030.ru/wp-content/uploads/2015/03/MIREA_Gerb_Colour-250x27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191" y="188640"/>
            <a:ext cx="1340337" cy="146901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141461" y="4417398"/>
            <a:ext cx="9363900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Выполнил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С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тудент группы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ИКБО-20-19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– </a:t>
            </a:r>
            <a:r>
              <a:rPr lang="ru-RU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Анваржонов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Ж Т</a:t>
            </a:r>
            <a:endParaRPr lang="ru-RU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Преподаватель                    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Исаев Р. А.</a:t>
            </a:r>
            <a:r>
              <a:rPr lang="ru-RU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294030CF-893C-B34E-9C6D-96F6D76E658A}"/>
              </a:ext>
            </a:extLst>
          </p:cNvPr>
          <p:cNvSpPr txBox="1">
            <a:spLocks/>
          </p:cNvSpPr>
          <p:nvPr/>
        </p:nvSpPr>
        <p:spPr>
          <a:xfrm>
            <a:off x="1794211" y="480868"/>
            <a:ext cx="10058400" cy="7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SzPts val="2000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ТЕХНОЛОГИЧЕСКИЙ УНИВЕРСИТЕТ «МИРЭА»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459747-AF08-5C4F-BCE6-81040CF7854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0</a:t>
            </a:fld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Кодирование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Следующим шагом становится непосредственная работа с кодом, опираясь на выбранный в процессе подготовки язык программирования. Описывать особенности и тонкости самого трудоемкого и сложного этапа вряд ли стоит, достаточно указать, что успех реализации любого проекта напрямую зависит от качества предварительного анализа и оценки конкурирующих решений, с которыми создаваемой программе предстоит “бороться” за право называться лучшей в своей нише. Если речь идет о написании кода для выполнения узкоспециализированных задач в рамках конкретного предприятия, то от грамотного подхода к этапу кодирования зависит эффективность работы компании, заказавшей разработку. Кодирование может происходить параллельно со следующим этапом разработки — тестированием программного обеспечения, что помогает вносить изменения непосредственно по ходу написания кода. Уровень и эффективность взаимодействия всех элементов, задействованных для выполнения сформулированных задач компанией-разработчиком, на текущем этапе является самым важным — от слаженности действий программистов, </a:t>
            </a:r>
            <a:r>
              <a:rPr lang="ru-RU" dirty="0" err="1"/>
              <a:t>тестировщиков</a:t>
            </a:r>
            <a:r>
              <a:rPr lang="ru-RU" dirty="0"/>
              <a:t> и проектировщиков зависит качество реализации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9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Тестирование и отладка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После достижения задуманного программистами в написанном коде следуют не менее важные этапы разработки программного обеспечения, зачастую объединяемые в одну фазу — тестирование продукта и последующая отладка, позволяющая ликвидировать огрехи программирования и добиться конечной цели — полнофункциональной работы разработанной программы. Процесс тестирования позволяет смоделировать ситуации, при которых программный продукт перестает функционировать. Отдел отладки затем локализует и исправляет обнаруженные ошибки кода, “вылизывая” его до практически идеального состояния. Эти два этапа занимают не меньше 30% затрачиваемого на весь проект времени, так как от их качественного исполнения зависит судьба созданного силами программистов программного обеспечения. Нередко функции </a:t>
            </a:r>
            <a:r>
              <a:rPr lang="ru-RU" dirty="0" err="1"/>
              <a:t>тестировщика</a:t>
            </a:r>
            <a:r>
              <a:rPr lang="ru-RU" dirty="0"/>
              <a:t> и отладчика исполняет один отдел, однако самым оптимальным будет распределить эти обязанности между разными исполнителями, что позволит увеличить эффективность поиска имеющихся в программном коде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49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 fontAlgn="base">
              <a:buNone/>
            </a:pPr>
            <a:r>
              <a:rPr lang="ru-RU" b="1" dirty="0"/>
              <a:t>Внедрение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Процедура внедрения программного обеспечения в эксплуатацию является завершающей стадией разработки и нередко происходит совместно с отладкой системы. Как правило, ввод в эксплуатацию ПО осуществляется в три этапа:</a:t>
            </a:r>
          </a:p>
          <a:p>
            <a:pPr fontAlgn="base"/>
            <a:r>
              <a:rPr lang="ru-RU" dirty="0"/>
              <a:t>первоначальная загрузка данных;</a:t>
            </a:r>
          </a:p>
          <a:p>
            <a:pPr fontAlgn="base"/>
            <a:r>
              <a:rPr lang="ru-RU" dirty="0"/>
              <a:t>постепенное накопление информации;</a:t>
            </a:r>
          </a:p>
          <a:p>
            <a:pPr fontAlgn="base"/>
            <a:r>
              <a:rPr lang="ru-RU" dirty="0"/>
              <a:t>вывод созданного ПО на проектную мощность.</a:t>
            </a:r>
          </a:p>
          <a:p>
            <a:pPr fontAlgn="base"/>
            <a:r>
              <a:rPr lang="ru-RU" dirty="0"/>
              <a:t>Ключевой целью поэтапного внедрения разработанной программы становится постепенное выявление не обнаруженных ранее ошибок и недочетов кода. В рамках этого этапа разработки программного обеспечения и заказчик, и исполнитель могут столкнуться с рядом достаточно узкого спектра ошибок, связанных с частичной рассогласованностью данных при их загрузке в БД, а также срывов выполнения программных процедур в связи с применением многопользовательского доступа. Именно на этой стадии выкристаллизовывается окончательная картина взаимодействия пользователя с программой, а также определяется степень лояльности последнего к разработанному интерфейсу. Если выход системы на проектную мощность после ряда проведенных доработок и улучшений произошел без особых осложнений, значит предварительная работа над проектом и реализация предыдущих стадий разработки осуществлялась правильно.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85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Важные моменты разработки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Создание даже небольшого и технически простого ПО зависит от четкого выполнения каждой фазы, то есть деятельности всех отделов, задействованных в процессе разработки. Четкий план выполнения необходимых мероприятий с указанием конечных целей становится неотъемлемой частью работы разработчиков, планирующих оставаться широко востребованными на рынке труда специалистами. Только правильно составленное техническое задание позволит добиться нужного результата и осуществить разработку по-настоящему качественного и конкурентного ПО для любой платформы — серверной, стационарной или мобильной.</a:t>
            </a:r>
          </a:p>
          <a:p>
            <a:pPr fontAlgn="base"/>
            <a:r>
              <a:rPr lang="ru-RU" dirty="0"/>
              <a:t>Неотъемлемой частью завершающего этапа разработки программного обеспечения также является последующая техническая поддержка созданного продукта в процессе его эксплуатации на предприятии заказчика. Грамотно организованная служба техподдержки зачастую становится ключевым фактором при выборе исполнителя в рамках достижения поставленной цели.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2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352" y="257520"/>
            <a:ext cx="1173852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ИССЛЕДОВАНИЯ КОМПАНИИ</a:t>
            </a:r>
          </a:p>
        </p:txBody>
      </p:sp>
      <p:cxnSp>
        <p:nvCxnSpPr>
          <p:cNvPr id="5" name="Прямая со стрелкой 4"/>
          <p:cNvCxnSpPr>
            <a:cxnSpLocks/>
          </p:cNvCxnSpPr>
          <p:nvPr/>
        </p:nvCxnSpPr>
        <p:spPr>
          <a:xfrm flipH="1">
            <a:off x="2135560" y="1556792"/>
            <a:ext cx="936104" cy="171180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cxnSpLocks/>
          </p:cNvCxnSpPr>
          <p:nvPr/>
        </p:nvCxnSpPr>
        <p:spPr>
          <a:xfrm>
            <a:off x="5951984" y="1565176"/>
            <a:ext cx="0" cy="162172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>
            <a:off x="8584149" y="1668996"/>
            <a:ext cx="1112251" cy="219976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5400" y="3655176"/>
            <a:ext cx="2376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изучения и последующего создания бизнес-процессов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3852" y="3452807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проблемных мест бизнес-процессов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07274" y="4070675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плана оптимизации процессов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9303E-2316-E24D-A6DB-E88F11DC2B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39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A9E4C-59B0-6D4F-B9E3-65706BA209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2C37A22-F117-9747-B4C7-0D0E750A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47253"/>
            <a:ext cx="1173852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МОДЕЛИРОВАНИЯ БИЗНЕС-ПРОЦЕССОВ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9F06C-9059-D84E-A77F-91464820471C}"/>
              </a:ext>
            </a:extLst>
          </p:cNvPr>
          <p:cNvSpPr txBox="1"/>
          <p:nvPr/>
        </p:nvSpPr>
        <p:spPr>
          <a:xfrm>
            <a:off x="836663" y="2582902"/>
            <a:ext cx="109263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понимание структуры организации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понимание текущих проблем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Одинаковое понимание цели и задач организации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требования к ПО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00" y="343202"/>
            <a:ext cx="113538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ИНФОРМАЦИОННЫХ ИСТОЧНИКОВ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Моделирование бизнес-процессов.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https://www.kpms.ru/Automatization/BPM.htm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Анализ  бизнес-процессов компании.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http://znaydelo.ru/personal/upravlenie/analiz-biznes-processov.html</a:t>
            </a:r>
          </a:p>
          <a:p>
            <a:pPr marL="11430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Управление бизнес-процессами.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rzbpm.ru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/knowledge/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upravlenie-biznes-processami-eto.html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DCBE9-E1CC-9643-BDA2-AA8A04600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8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448" y="2708920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B896C-7F24-B94C-9A30-F1D644EEED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77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2FD45-F4F7-BF41-9EEF-71AE2901EC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92425FB-B9E9-074B-92C6-AFA9346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80" y="346250"/>
            <a:ext cx="11280576" cy="106652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БИЗНЕС-ПРОЦЕССОВ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291D9-0E26-F64A-9786-E409A5CE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95" y="1144758"/>
            <a:ext cx="7292005" cy="55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6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46250"/>
            <a:ext cx="11280576" cy="1066526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УПРАВЛЕНИЯ БП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340B7-6266-384F-933C-BC17A1CD30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21993-59FA-C44C-B92E-5B9DA8BE8515}"/>
              </a:ext>
            </a:extLst>
          </p:cNvPr>
          <p:cNvSpPr txBox="1"/>
          <p:nvPr/>
        </p:nvSpPr>
        <p:spPr>
          <a:xfrm>
            <a:off x="836663" y="2043281"/>
            <a:ext cx="475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F41D2-4293-9F4C-B7AA-2DBAB20AB5CC}"/>
              </a:ext>
            </a:extLst>
          </p:cNvPr>
          <p:cNvSpPr txBox="1"/>
          <p:nvPr/>
        </p:nvSpPr>
        <p:spPr>
          <a:xfrm>
            <a:off x="4295800" y="3362706"/>
            <a:ext cx="323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3189B-D04D-D84C-8E4A-04F7836DFCCD}"/>
              </a:ext>
            </a:extLst>
          </p:cNvPr>
          <p:cNvSpPr txBox="1"/>
          <p:nvPr/>
        </p:nvSpPr>
        <p:spPr>
          <a:xfrm>
            <a:off x="7896200" y="4941168"/>
            <a:ext cx="326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</a:t>
            </a:r>
          </a:p>
        </p:txBody>
      </p:sp>
      <p:cxnSp>
        <p:nvCxnSpPr>
          <p:cNvPr id="11" name="Прямая со стрелкой 4">
            <a:extLst>
              <a:ext uri="{FF2B5EF4-FFF2-40B4-BE49-F238E27FC236}">
                <a16:creationId xmlns:a16="http://schemas.microsoft.com/office/drawing/2014/main" id="{FC807178-5C0F-C444-A7C2-B733DF7B69EB}"/>
              </a:ext>
            </a:extLst>
          </p:cNvPr>
          <p:cNvCxnSpPr>
            <a:cxnSpLocks/>
          </p:cNvCxnSpPr>
          <p:nvPr/>
        </p:nvCxnSpPr>
        <p:spPr>
          <a:xfrm>
            <a:off x="3215680" y="2732074"/>
            <a:ext cx="1080120" cy="63063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4">
            <a:extLst>
              <a:ext uri="{FF2B5EF4-FFF2-40B4-BE49-F238E27FC236}">
                <a16:creationId xmlns:a16="http://schemas.microsoft.com/office/drawing/2014/main" id="{B45131F9-6C06-9442-BE2D-29992178C3C2}"/>
              </a:ext>
            </a:extLst>
          </p:cNvPr>
          <p:cNvCxnSpPr>
            <a:cxnSpLocks/>
          </p:cNvCxnSpPr>
          <p:nvPr/>
        </p:nvCxnSpPr>
        <p:spPr>
          <a:xfrm>
            <a:off x="6096000" y="4009037"/>
            <a:ext cx="1656184" cy="93213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423592" y="368175"/>
            <a:ext cx="6048672" cy="806051"/>
          </a:xfrm>
        </p:spPr>
        <p:txBody>
          <a:bodyPr/>
          <a:lstStyle/>
          <a:p>
            <a:r>
              <a:rPr lang="ru-RU" dirty="0" smtClean="0"/>
              <a:t>Этапы работы над проектом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2390" b="2390"/>
          <a:stretch>
            <a:fillRect/>
          </a:stretch>
        </p:blipFill>
        <p:spPr>
          <a:xfrm>
            <a:off x="983432" y="1511038"/>
            <a:ext cx="979646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423592" y="368175"/>
            <a:ext cx="6048672" cy="806051"/>
          </a:xfrm>
        </p:spPr>
        <p:txBody>
          <a:bodyPr/>
          <a:lstStyle/>
          <a:p>
            <a:r>
              <a:rPr lang="ru-RU" dirty="0" smtClean="0"/>
              <a:t>Этапы работы над проектом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10221751" cy="45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и этапы проектирования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Составление задания на проектирование.</a:t>
            </a:r>
          </a:p>
          <a:p>
            <a:r>
              <a:rPr lang="ru-RU" dirty="0"/>
              <a:t>Сбор исходно-разрешительной документации.</a:t>
            </a:r>
          </a:p>
          <a:p>
            <a:r>
              <a:rPr lang="ru-RU" dirty="0"/>
              <a:t>Выполнение инженерных изысканий на площадке строительства.</a:t>
            </a:r>
          </a:p>
          <a:p>
            <a:r>
              <a:rPr lang="ru-RU" dirty="0"/>
              <a:t>Разработка основных технических решений (ОТР).</a:t>
            </a:r>
          </a:p>
          <a:p>
            <a:r>
              <a:rPr lang="ru-RU" dirty="0"/>
              <a:t>Разработка проектной документации для получения согласований и заключения экспертизы.</a:t>
            </a:r>
          </a:p>
          <a:p>
            <a:r>
              <a:rPr lang="ru-RU" dirty="0"/>
              <a:t>Экспертиза проектной документации.</a:t>
            </a:r>
          </a:p>
          <a:p>
            <a:r>
              <a:rPr lang="ru-RU" dirty="0"/>
              <a:t>Разработка рабочей документации.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04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исходные данные  при любом проектировании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ЗнП</a:t>
            </a:r>
            <a:r>
              <a:rPr lang="ru-RU" dirty="0"/>
              <a:t>, выданное проектной организации заказчиком и служащее юридической основой для проектирования</a:t>
            </a:r>
            <a:r>
              <a:rPr lang="ru-RU" dirty="0" smtClean="0"/>
              <a:t>. (</a:t>
            </a:r>
            <a:r>
              <a:rPr lang="ru-RU" dirty="0" err="1" smtClean="0"/>
              <a:t>ЗнП</a:t>
            </a:r>
            <a:r>
              <a:rPr lang="ru-RU" dirty="0" smtClean="0"/>
              <a:t>- ЗАДАНИЕ </a:t>
            </a:r>
            <a:r>
              <a:rPr lang="ru-RU" dirty="0"/>
              <a:t>НА ПРОЕКТИРОВАНИЕ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Правоустанавливающие и разрешительные документы.</a:t>
            </a:r>
          </a:p>
          <a:p>
            <a:r>
              <a:rPr lang="ru-RU" dirty="0"/>
              <a:t>Технические условия (ТУ).</a:t>
            </a:r>
          </a:p>
          <a:p>
            <a:r>
              <a:rPr lang="ru-RU" dirty="0"/>
              <a:t>Данные об условиях участка под размещение объекта.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Разработка основных технических решений</a:t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технические решения (ОТР) обычно разрабатываются до начала работ по проектной документации и на достаточно сложные технологически насыщенные объекты. В составе ОТР обычно разрабатываются основные схемы: технологическая, электроснабжения, автоматизации.</a:t>
            </a:r>
          </a:p>
          <a:p>
            <a:r>
              <a:rPr lang="ru-RU" dirty="0"/>
              <a:t>ОТР позволяет согласовать основные параметры технологического и вспомогательного оборудования, что значительно сокращает количество переделок при разработке проектной документации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02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Согласование и экспертиза проектной и рабочей документации</a:t>
            </a:r>
            <a:br>
              <a:rPr lang="ru-RU" sz="2800" b="1" dirty="0"/>
            </a:b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Цели и задачи проведения экспертизы:</a:t>
            </a:r>
          </a:p>
          <a:p>
            <a:r>
              <a:rPr lang="ru-RU" dirty="0"/>
              <a:t>обеспечение целостности, устойчивости функционирования и безопасности сети связи общего пользования,</a:t>
            </a:r>
          </a:p>
          <a:p>
            <a:r>
              <a:rPr lang="ru-RU" dirty="0"/>
              <a:t>предотвращение строительства сетей и объектов связи и информатизации, сооружение и эксплуатация которых нарушает права физических и юридических лиц или не отвечает требованиям норм и правил, утвержденных в установленном порядке.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9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490</Words>
  <Application>Microsoft Office PowerPoint</Application>
  <PresentationFormat>Широкоэкранный</PresentationFormat>
  <Paragraphs>84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Презентация PowerPoint</vt:lpstr>
      <vt:lpstr>МОДЕЛИРОВАНИЕ БИЗНЕС-ПРОЦЕССОВ</vt:lpstr>
      <vt:lpstr>ОСНОВНЫЕ ЭТАПЫ УПРАВЛЕНИЯ БП</vt:lpstr>
      <vt:lpstr>Этапы работы над проектом</vt:lpstr>
      <vt:lpstr>Этапы работы над проектом</vt:lpstr>
      <vt:lpstr>Порядок и этапы проектирования</vt:lpstr>
      <vt:lpstr>Основные исходные данные  при любом проектировании</vt:lpstr>
      <vt:lpstr>Разработка основных технических решений  </vt:lpstr>
      <vt:lpstr>Согласование и экспертиза проектной и рабочей документации  </vt:lpstr>
      <vt:lpstr>Разработка</vt:lpstr>
      <vt:lpstr>Разработка</vt:lpstr>
      <vt:lpstr>Разработка</vt:lpstr>
      <vt:lpstr>Важные моменты разработки</vt:lpstr>
      <vt:lpstr>ЦЕЛИ ИССЛЕДОВАНИЯ КОМПАНИИ</vt:lpstr>
      <vt:lpstr>ЦЕЛИ МОДЕЛИРОВАНИЯ БИЗНЕС-ПРОЦЕССОВ</vt:lpstr>
      <vt:lpstr>СПИСОК ИНФОРМАЦИОННЫХ ИСТОЧНИКОВ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SHAMIL</dc:creator>
  <cp:keywords/>
  <dc:description/>
  <cp:lastModifiedBy>anvar</cp:lastModifiedBy>
  <cp:revision>20</cp:revision>
  <dcterms:created xsi:type="dcterms:W3CDTF">2021-09-11T07:50:38Z</dcterms:created>
  <dcterms:modified xsi:type="dcterms:W3CDTF">2021-12-04T09:09:16Z</dcterms:modified>
  <cp:category/>
</cp:coreProperties>
</file>