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7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2641" y="1811384"/>
            <a:ext cx="8437758" cy="1470778"/>
          </a:xfrm>
        </p:spPr>
        <p:txBody>
          <a:bodyPr/>
          <a:lstStyle/>
          <a:p>
            <a:r>
              <a:rPr lang="ru-RU" sz="4800" dirty="0"/>
              <a:t>Серверная часть веб-приложения “Расписание”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ИКБО-20-19</a:t>
            </a:r>
          </a:p>
          <a:p>
            <a:r>
              <a:rPr lang="ru-RU" dirty="0" err="1" smtClean="0"/>
              <a:t>Анваржонов</a:t>
            </a:r>
            <a:r>
              <a:rPr lang="ru-RU" dirty="0" smtClean="0"/>
              <a:t> Ж Т</a:t>
            </a:r>
          </a:p>
          <a:p>
            <a:r>
              <a:rPr lang="ru-RU" dirty="0" smtClean="0"/>
              <a:t>2021г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8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1434" y="1419497"/>
            <a:ext cx="3718455" cy="28220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____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________</a:t>
            </a:r>
            <a:br>
              <a:rPr lang="ru-RU" dirty="0" smtClean="0"/>
            </a:br>
            <a:r>
              <a:rPr lang="ru-RU" dirty="0" smtClean="0"/>
              <a:t>Страница с имеющимися дисциплинами </a:t>
            </a:r>
            <a:br>
              <a:rPr lang="ru-RU" dirty="0" smtClean="0"/>
            </a:br>
            <a:r>
              <a:rPr lang="ru-RU" dirty="0" smtClean="0"/>
              <a:t>_______</a:t>
            </a:r>
            <a:br>
              <a:rPr lang="ru-RU" dirty="0" smtClean="0"/>
            </a:br>
            <a:r>
              <a:rPr lang="ru-RU" dirty="0" smtClean="0"/>
              <a:t>__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605" y="1271937"/>
            <a:ext cx="5681755" cy="42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 расписанием групп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На данном слайде представлено само расписание занятий для групп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здесь мы можем создать расписание для группы</a:t>
            </a:r>
            <a:r>
              <a:rPr lang="en-US" dirty="0" smtClean="0"/>
              <a:t>,</a:t>
            </a:r>
            <a:r>
              <a:rPr lang="ru-RU" dirty="0" smtClean="0"/>
              <a:t> которой ещё не было ранее представлено расписание занятий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58" y="701052"/>
            <a:ext cx="5470525" cy="373161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58" y="4432664"/>
            <a:ext cx="5470525" cy="15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4265" y="3788227"/>
            <a:ext cx="3718455" cy="1371600"/>
          </a:xfrm>
        </p:spPr>
        <p:txBody>
          <a:bodyPr/>
          <a:lstStyle/>
          <a:p>
            <a:r>
              <a:rPr lang="ru-RU" dirty="0" smtClean="0"/>
              <a:t>Страница с созданием нового расписания для группы ИКБО-10-19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686" y="853939"/>
            <a:ext cx="5470525" cy="20905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49089" y="853939"/>
            <a:ext cx="4728808" cy="22942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63735" y="3358650"/>
            <a:ext cx="5940425" cy="22307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59672" y="1366838"/>
            <a:ext cx="4286795" cy="1371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Новое расписание для группы</a:t>
            </a:r>
            <a:br>
              <a:rPr lang="ru-RU" dirty="0" smtClean="0"/>
            </a:br>
            <a:r>
              <a:rPr lang="ru-RU" dirty="0" smtClean="0"/>
              <a:t>_______</a:t>
            </a:r>
            <a:br>
              <a:rPr lang="ru-RU" dirty="0" smtClean="0"/>
            </a:br>
            <a:r>
              <a:rPr lang="ru-RU" dirty="0" smtClean="0"/>
              <a:t>___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621573" y="2895034"/>
            <a:ext cx="4362994" cy="18288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Здесь показано успешное создание расписание для группы ИКБО-10-19</a:t>
            </a:r>
            <a:r>
              <a:rPr lang="en-US" dirty="0" smtClean="0"/>
              <a:t>,</a:t>
            </a:r>
            <a:r>
              <a:rPr lang="ru-RU" dirty="0" smtClean="0"/>
              <a:t>  у которой ранее не было представлено расписание</a:t>
            </a:r>
          </a:p>
          <a:p>
            <a:r>
              <a:rPr lang="ru-RU" dirty="0" smtClean="0"/>
              <a:t>____</a:t>
            </a:r>
          </a:p>
          <a:p>
            <a:r>
              <a:rPr lang="ru-RU" dirty="0" smtClean="0"/>
              <a:t>_____________________</a:t>
            </a:r>
            <a:endParaRPr lang="ru-RU" dirty="0"/>
          </a:p>
        </p:txBody>
      </p:sp>
      <p:pic>
        <p:nvPicPr>
          <p:cNvPr id="9" name="Рисунок 8"/>
          <p:cNvPicPr>
            <a:picLocks noGrp="1"/>
          </p:cNvPicPr>
          <p:nvPr>
            <p:ph type="pic" idx="1"/>
          </p:nvPr>
        </p:nvPicPr>
        <p:blipFill>
          <a:blip r:embed="rId2"/>
          <a:srcRect l="1968" r="1968"/>
          <a:stretch>
            <a:fillRect/>
          </a:stretch>
        </p:blipFill>
        <p:spPr>
          <a:xfrm>
            <a:off x="5121275" y="1366838"/>
            <a:ext cx="6383338" cy="4449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08316" y="2628052"/>
            <a:ext cx="9601196" cy="1303867"/>
          </a:xfrm>
        </p:spPr>
        <p:txBody>
          <a:bodyPr/>
          <a:lstStyle/>
          <a:p>
            <a:r>
              <a:rPr lang="ru-RU" dirty="0" smtClean="0"/>
              <a:t>Конец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2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5218609" cy="13038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495971"/>
            <a:ext cx="9601196" cy="348681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Предметной областью для данной курсовой работы является создание веб-ресурса наподобие его аналогов – расписания для студентов/ школьников</a:t>
            </a:r>
          </a:p>
          <a:p>
            <a:r>
              <a:rPr lang="ru-RU" dirty="0" smtClean="0"/>
              <a:t>В </a:t>
            </a:r>
            <a:r>
              <a:rPr lang="ru-RU" dirty="0"/>
              <a:t>приложениях, в которых уклон сделан на расписание предметов, не так много уникального функционала. В каждом приложении есть возможность создавать расписание таким, каким ты его хочешь видеть, а именно: можно выбрать аудиторию в какой будет проводиться занятие, выбрать время начала дисциплины, а так же выбрать цвет блока для каждого типа дисциплины, что помогает различать обычные занятия от занятий, посещение которых обязательно или тех, где будет проводиться, например,  итоговая работа. </a:t>
            </a:r>
          </a:p>
          <a:p>
            <a:r>
              <a:rPr lang="ru-RU" dirty="0"/>
              <a:t>У аналогов данного веб-приложения заметно одно отличие – простой дизайн  для удобства пользователей. Оно то и понятно, ведь это веб-ресурс связанный с расписанием, а значит здесь не должно быть потайных кнопок, </a:t>
            </a:r>
            <a:r>
              <a:rPr lang="ru-RU" dirty="0" err="1" smtClean="0"/>
              <a:t>замудрённого</a:t>
            </a:r>
            <a:r>
              <a:rPr lang="ru-RU" dirty="0" smtClean="0"/>
              <a:t> </a:t>
            </a:r>
            <a:r>
              <a:rPr lang="ru-RU" dirty="0"/>
              <a:t>дизайна, у студентов и так со временем не ладно. Красота – в простоте, особенно для приложений, уклон которых сделан на расписание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002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26674" y="982132"/>
            <a:ext cx="7569924" cy="1303867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Выбор средств и технологии ведения разработки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95400" y="2556932"/>
            <a:ext cx="10008325" cy="331893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dirty="0"/>
              <a:t>Веб- приложение будет реализовано при помощи языка программирования </a:t>
            </a:r>
            <a:r>
              <a:rPr lang="en-US" dirty="0"/>
              <a:t>Java</a:t>
            </a:r>
            <a:r>
              <a:rPr lang="ru-RU" dirty="0"/>
              <a:t>, среды разработки </a:t>
            </a:r>
            <a:r>
              <a:rPr lang="en-US" dirty="0" err="1"/>
              <a:t>Inlelij</a:t>
            </a:r>
            <a:r>
              <a:rPr lang="en-US" dirty="0"/>
              <a:t> IDEA</a:t>
            </a:r>
            <a:r>
              <a:rPr lang="ru-RU" dirty="0"/>
              <a:t> и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Spring Boot </a:t>
            </a:r>
            <a:r>
              <a:rPr lang="ru-RU" dirty="0"/>
              <a:t>со всеми его составляющими.</a:t>
            </a:r>
          </a:p>
          <a:p>
            <a:pPr lvl="0"/>
            <a:r>
              <a:rPr lang="en-US" b="1" dirty="0"/>
              <a:t>Spring Boot</a:t>
            </a:r>
            <a:r>
              <a:rPr lang="ru-RU" dirty="0"/>
              <a:t> - это полезный проект, целью которого является упрощение создания приложений на основе </a:t>
            </a:r>
            <a:r>
              <a:rPr lang="ru-RU" dirty="0" err="1"/>
              <a:t>Spring</a:t>
            </a:r>
            <a:r>
              <a:rPr lang="ru-RU" dirty="0"/>
              <a:t>. Он позволяет наиболее простым способом создать </a:t>
            </a:r>
            <a:r>
              <a:rPr lang="ru-RU" dirty="0" err="1"/>
              <a:t>web</a:t>
            </a:r>
            <a:r>
              <a:rPr lang="ru-RU" dirty="0"/>
              <a:t>-приложение, требуя от разработчиков минимум усилий по его настройке и написанию кода.</a:t>
            </a:r>
          </a:p>
          <a:p>
            <a:pPr lvl="0"/>
            <a:r>
              <a:rPr lang="en-US" b="1" dirty="0"/>
              <a:t>Spring Data JPA</a:t>
            </a:r>
            <a:r>
              <a:rPr lang="ru-RU" dirty="0"/>
              <a:t> - это библиотека, которая добавляет дополнительный уровень абстракции поверх ORM реализации JPA. По умолчанию </a:t>
            </a: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JPA использует </a:t>
            </a:r>
            <a:r>
              <a:rPr lang="ru-RU" dirty="0" err="1"/>
              <a:t>Hibernate</a:t>
            </a:r>
            <a:r>
              <a:rPr lang="ru-RU" dirty="0"/>
              <a:t>, в качестве ORM провайдера</a:t>
            </a:r>
          </a:p>
          <a:p>
            <a:pPr lvl="0"/>
            <a:r>
              <a:rPr lang="en-US" b="1" dirty="0" err="1"/>
              <a:t>Thymeleaf</a:t>
            </a:r>
            <a:r>
              <a:rPr lang="ru-RU" dirty="0"/>
              <a:t> - современный серверный механизм </a:t>
            </a:r>
            <a:r>
              <a:rPr lang="ru-RU" dirty="0" err="1"/>
              <a:t>Java</a:t>
            </a:r>
            <a:r>
              <a:rPr lang="ru-RU" dirty="0"/>
              <a:t>-шаблонов для веб- и автономных сред, способный обрабатывать HTML, XML, </a:t>
            </a:r>
            <a:r>
              <a:rPr lang="ru-RU" dirty="0" err="1"/>
              <a:t>JavaScript</a:t>
            </a:r>
            <a:r>
              <a:rPr lang="ru-RU" dirty="0"/>
              <a:t>, CSS и даже простой текст. В нашем приложении он нужен для динамического отображения шаблонов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/>
              <a:t>MySQL</a:t>
            </a:r>
            <a:r>
              <a:rPr lang="ru-RU" dirty="0"/>
              <a:t> - подключает драйвера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Connectivit</a:t>
            </a:r>
            <a:r>
              <a:rPr lang="en-US" dirty="0"/>
              <a:t>y</a:t>
            </a:r>
            <a:r>
              <a:rPr lang="ru-RU" dirty="0"/>
              <a:t> для выполнения SQL-запросов к базе данных.</a:t>
            </a:r>
          </a:p>
          <a:p>
            <a:pPr lvl="0"/>
            <a:r>
              <a:rPr lang="en-US" b="1" dirty="0"/>
              <a:t>Maven</a:t>
            </a:r>
            <a:r>
              <a:rPr lang="ru-RU" b="1" dirty="0"/>
              <a:t> - </a:t>
            </a:r>
            <a:r>
              <a:rPr lang="ru-RU" dirty="0"/>
              <a:t>инструмент для автоматизации сборки проектов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9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1" y="1263225"/>
            <a:ext cx="3835538" cy="1767840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Архитектура приложения на основе выбранного </a:t>
            </a:r>
            <a:r>
              <a:rPr lang="ru-RU" b="1" dirty="0" smtClean="0"/>
              <a:t>паттерна</a:t>
            </a:r>
            <a:br>
              <a:rPr lang="ru-RU" b="1" dirty="0" smtClean="0"/>
            </a:br>
            <a:r>
              <a:rPr lang="ru-RU" b="1" dirty="0" smtClean="0"/>
              <a:t>___</a:t>
            </a:r>
            <a:br>
              <a:rPr lang="ru-RU" b="1" dirty="0" smtClean="0"/>
            </a:br>
            <a:r>
              <a:rPr lang="ru-RU" b="1" dirty="0"/>
              <a:t>_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2013" y="1388533"/>
            <a:ext cx="5580787" cy="4080935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качестве паттерна проектирования архитектуры был выбран популярный </a:t>
            </a:r>
            <a:r>
              <a:rPr lang="en-US" dirty="0"/>
              <a:t>MVC </a:t>
            </a:r>
            <a:r>
              <a:rPr lang="ru-RU" dirty="0"/>
              <a:t>паттерн, потому что зачастую именно он используется в сердце </a:t>
            </a:r>
            <a:r>
              <a:rPr lang="en-US" dirty="0"/>
              <a:t>Spring Boot</a:t>
            </a:r>
            <a:r>
              <a:rPr lang="ru-RU" dirty="0"/>
              <a:t>.</a:t>
            </a:r>
          </a:p>
          <a:p>
            <a:r>
              <a:rPr lang="ru-RU" dirty="0" err="1"/>
              <a:t>Spring</a:t>
            </a:r>
            <a:r>
              <a:rPr lang="ru-RU" dirty="0"/>
              <a:t> MVC обеспечивает архитектуру паттерна </a:t>
            </a:r>
            <a:r>
              <a:rPr lang="ru-RU" dirty="0" err="1"/>
              <a:t>Model</a:t>
            </a:r>
            <a:r>
              <a:rPr lang="ru-RU" dirty="0"/>
              <a:t> — </a:t>
            </a:r>
            <a:r>
              <a:rPr lang="ru-RU" dirty="0" err="1"/>
              <a:t>View</a:t>
            </a:r>
            <a:r>
              <a:rPr lang="ru-RU" dirty="0"/>
              <a:t> — </a:t>
            </a:r>
            <a:r>
              <a:rPr lang="ru-RU" dirty="0" err="1"/>
              <a:t>Controller</a:t>
            </a:r>
            <a:r>
              <a:rPr lang="ru-RU" dirty="0"/>
              <a:t> (Модель — Отображение (далее — Вид) — Контроллер) при помощи слабо связанных готовых компонентов. Паттерн MVC разделяет аспекты приложения (логику ввода, бизнес-логику и логику UI), обеспечивая при этом свободную связь между ними.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0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1" y="1263225"/>
            <a:ext cx="3835538" cy="1767840"/>
          </a:xfrm>
        </p:spPr>
        <p:txBody>
          <a:bodyPr>
            <a:normAutofit/>
          </a:bodyPr>
          <a:lstStyle/>
          <a:p>
            <a:pPr lvl="0"/>
            <a:r>
              <a:rPr lang="ru-RU" b="1" dirty="0" smtClean="0"/>
              <a:t>Структура базы данных</a:t>
            </a:r>
            <a:br>
              <a:rPr lang="ru-RU" b="1" dirty="0" smtClean="0"/>
            </a:br>
            <a:r>
              <a:rPr lang="ru-RU" b="1" dirty="0" smtClean="0"/>
              <a:t>___</a:t>
            </a:r>
            <a:br>
              <a:rPr lang="ru-RU" b="1" dirty="0" smtClean="0"/>
            </a:br>
            <a:r>
              <a:rPr lang="ru-RU" b="1" dirty="0"/>
              <a:t>_</a:t>
            </a:r>
            <a:br>
              <a:rPr lang="ru-RU" b="1" dirty="0"/>
            </a:b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00606" y="1499098"/>
            <a:ext cx="6190205" cy="39873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054533" y="782117"/>
            <a:ext cx="9609666" cy="566738"/>
          </a:xfrm>
        </p:spPr>
        <p:txBody>
          <a:bodyPr/>
          <a:lstStyle/>
          <a:p>
            <a:r>
              <a:rPr lang="ru-RU" dirty="0" smtClean="0"/>
              <a:t>Главная страница веб-приложения</a:t>
            </a:r>
            <a:endParaRPr lang="ru-RU" dirty="0"/>
          </a:p>
        </p:txBody>
      </p:sp>
      <p:pic>
        <p:nvPicPr>
          <p:cNvPr id="8" name="Рисунок 7"/>
          <p:cNvPicPr>
            <a:picLocks noGrp="1"/>
          </p:cNvPicPr>
          <p:nvPr>
            <p:ph type="pic" idx="1"/>
          </p:nvPr>
        </p:nvPicPr>
        <p:blipFill>
          <a:blip r:embed="rId2"/>
          <a:srcRect l="3603" r="3603"/>
          <a:stretch>
            <a:fillRect/>
          </a:stretch>
        </p:blipFill>
        <p:spPr>
          <a:xfrm>
            <a:off x="1047248" y="1581331"/>
            <a:ext cx="10105972" cy="33358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9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 для группы ИКБО-01-19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1293811" y="3248779"/>
            <a:ext cx="3718455" cy="2438404"/>
          </a:xfrm>
        </p:spPr>
        <p:txBody>
          <a:bodyPr/>
          <a:lstStyle/>
          <a:p>
            <a:r>
              <a:rPr lang="ru-RU" dirty="0" smtClean="0"/>
              <a:t>На данном слайде представлено расписание для группы</a:t>
            </a:r>
            <a:r>
              <a:rPr lang="en-US" dirty="0" smtClean="0"/>
              <a:t>,</a:t>
            </a:r>
            <a:r>
              <a:rPr lang="ru-RU" dirty="0" smtClean="0"/>
              <a:t> которое было динамически вставлено с помощью </a:t>
            </a:r>
            <a:r>
              <a:rPr lang="en-US" dirty="0" err="1" smtClean="0"/>
              <a:t>Thymeleaf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5418668" y="982131"/>
            <a:ext cx="5606383" cy="4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</a:t>
            </a:r>
            <a:r>
              <a:rPr lang="en-US" dirty="0"/>
              <a:t> </a:t>
            </a:r>
            <a:r>
              <a:rPr lang="ru-RU" dirty="0" smtClean="0"/>
              <a:t>у которой ещё не ввели расписание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переходе по ссылке к расписанию какой-либо группы может быть такое</a:t>
            </a:r>
            <a:r>
              <a:rPr lang="en-US" dirty="0" smtClean="0"/>
              <a:t>,</a:t>
            </a:r>
            <a:r>
              <a:rPr lang="ru-RU" dirty="0" smtClean="0"/>
              <a:t> что информации о расписании для этой конкретной группы ещё не ввели</a:t>
            </a:r>
            <a:r>
              <a:rPr lang="en-US" dirty="0" smtClean="0"/>
              <a:t>,</a:t>
            </a:r>
            <a:r>
              <a:rPr lang="ru-RU" dirty="0" smtClean="0"/>
              <a:t> в этом случае пользователю покажется с баннер с просьбой вернуться позже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0389" y="2403566"/>
            <a:ext cx="5754960" cy="14791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3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Пользовательский интерфейс для работы с </a:t>
            </a:r>
            <a:r>
              <a:rPr lang="en-US" dirty="0" smtClean="0"/>
              <a:t>CRUD</a:t>
            </a:r>
            <a:r>
              <a:rPr lang="ru-RU" dirty="0"/>
              <a:t> </a:t>
            </a:r>
            <a:r>
              <a:rPr lang="ru-RU" dirty="0" smtClean="0"/>
              <a:t>операциями различных сущностей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123407"/>
            <a:ext cx="5470525" cy="46590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0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314</TotalTime>
  <Words>548</Words>
  <Application>Microsoft Office PowerPoint</Application>
  <PresentationFormat>Широкоэкранный</PresentationFormat>
  <Paragraphs>34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Garamond</vt:lpstr>
      <vt:lpstr>Натуральные материалы</vt:lpstr>
      <vt:lpstr>Серверная часть веб-приложения “Расписание” </vt:lpstr>
      <vt:lpstr>Анализ предметной области</vt:lpstr>
      <vt:lpstr>Выбор средств и технологии ведения разработки</vt:lpstr>
      <vt:lpstr>Архитектура приложения на основе выбранного паттерна ___ _ </vt:lpstr>
      <vt:lpstr>Структура базы данных ___ _ </vt:lpstr>
      <vt:lpstr>Главная страница веб-приложения</vt:lpstr>
      <vt:lpstr>Расписание для группы ИКБО-01-19</vt:lpstr>
      <vt:lpstr>Группа у которой ещё не ввели расписание</vt:lpstr>
      <vt:lpstr>Пользовательский интерфейс для работы с CRUD операциями различных сущностей</vt:lpstr>
      <vt:lpstr>  ____ ________ Страница с имеющимися дисциплинами  _______ __</vt:lpstr>
      <vt:lpstr>Страница с расписанием групп</vt:lpstr>
      <vt:lpstr>Страница с созданием нового расписания для группы ИКБО-10-19</vt:lpstr>
      <vt:lpstr>Новое расписание для группы _______ ___</vt:lpstr>
      <vt:lpstr>Конец 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Серверная часть веб-приложения “Расписание”</dc:title>
  <dc:creator>anvar</dc:creator>
  <cp:lastModifiedBy>anvar</cp:lastModifiedBy>
  <cp:revision>7</cp:revision>
  <dcterms:created xsi:type="dcterms:W3CDTF">2021-12-14T18:08:52Z</dcterms:created>
  <dcterms:modified xsi:type="dcterms:W3CDTF">2022-05-23T17:46:24Z</dcterms:modified>
</cp:coreProperties>
</file>