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265" r:id="rId4"/>
    <p:sldId id="266" r:id="rId5"/>
    <p:sldId id="267" r:id="rId6"/>
    <p:sldId id="268" r:id="rId7"/>
    <p:sldId id="269" r:id="rId8"/>
    <p:sldId id="281" r:id="rId9"/>
    <p:sldId id="271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58" r:id="rId18"/>
    <p:sldId id="259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085391-6776-409F-ACA5-30E35F5C59A8}">
          <p14:sldIdLst>
            <p14:sldId id="262"/>
            <p14:sldId id="263"/>
            <p14:sldId id="265"/>
            <p14:sldId id="266"/>
            <p14:sldId id="267"/>
            <p14:sldId id="268"/>
            <p14:sldId id="269"/>
            <p14:sldId id="281"/>
            <p14:sldId id="271"/>
            <p14:sldId id="273"/>
            <p14:sldId id="274"/>
            <p14:sldId id="276"/>
            <p14:sldId id="277"/>
            <p14:sldId id="278"/>
            <p14:sldId id="279"/>
            <p14:sldId id="280"/>
            <p14:sldId id="258"/>
            <p14:sldId id="259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7CA0B-C305-43E1-A9CA-1D2042363A6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0CDC7-9377-4B9E-B386-63A72860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25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724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ing-hotell-frontend.herokuapp.com/login" TargetMode="External"/><Relationship Id="rId2" Type="http://schemas.openxmlformats.org/officeDocument/2006/relationships/hyperlink" Target="https://booking-hotell-frontend.herokuapp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297576" y="1330378"/>
            <a:ext cx="95968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»</a:t>
            </a:r>
            <a:br>
              <a:rPr lang="ru-RU" dirty="0"/>
            </a:br>
            <a:r>
              <a:rPr lang="ru-RU" sz="3100" cap="small" dirty="0"/>
              <a:t>МИНОБРНАУКИ РОССИИ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/>
              <a:t>Федеральное государственное бюджетное образовательное учреждение</a:t>
            </a:r>
            <a:br>
              <a:rPr lang="ru-RU" sz="3100" dirty="0"/>
            </a:br>
            <a:r>
              <a:rPr lang="ru-RU" sz="3100" dirty="0"/>
              <a:t>высшего образования</a:t>
            </a:r>
            <a:br>
              <a:rPr lang="ru-RU" sz="3100" dirty="0"/>
            </a:br>
            <a:r>
              <a:rPr lang="ru-RU" sz="3100" dirty="0"/>
              <a:t>«МИРЭА – Российский технологический университет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3999" y="367052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Институт информационных технологий (ИТ)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Кафедра практической и прикладной информатики(ППИ)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 smtClean="0"/>
              <a:t>Курсовая работа</a:t>
            </a:r>
            <a:endParaRPr lang="ru-RU" sz="3000" dirty="0"/>
          </a:p>
          <a:p>
            <a:pPr lvl="0" algn="ctr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ru-RU" sz="3000" dirty="0" smtClean="0"/>
              <a:t>По </a:t>
            </a:r>
            <a:r>
              <a:rPr lang="ru-RU" sz="3000" dirty="0" smtClean="0"/>
              <a:t>дисциплине «</a:t>
            </a:r>
            <a:r>
              <a:rPr lang="ru-RU" u="sng" dirty="0"/>
              <a:t>Разработка клиент-серверных приложений</a:t>
            </a:r>
            <a:r>
              <a:rPr lang="ru-RU" sz="3000" dirty="0" smtClean="0"/>
              <a:t>»</a:t>
            </a:r>
            <a:endParaRPr sz="3000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1175" y="0"/>
            <a:ext cx="1729649" cy="18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63070" y="5505968"/>
            <a:ext cx="44495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 smtClean="0">
                <a:latin typeface="Times New Roman"/>
                <a:ea typeface="Times New Roman"/>
                <a:cs typeface="Times New Roman"/>
                <a:sym typeface="Times New Roman"/>
              </a:rPr>
              <a:t>Выполнили студенты </a:t>
            </a:r>
            <a:r>
              <a:rPr lang="ru-RU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группы ИКБО-20-19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867718" y="5609596"/>
            <a:ext cx="257107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dirty="0" err="1" smtClean="0">
                <a:latin typeface="Calibri"/>
                <a:ea typeface="Calibri"/>
                <a:cs typeface="Calibri"/>
                <a:sym typeface="Calibri"/>
              </a:rPr>
              <a:t>Анваржонов</a:t>
            </a:r>
            <a:r>
              <a:rPr lang="ru-RU" dirty="0" smtClean="0">
                <a:latin typeface="Calibri"/>
                <a:ea typeface="Calibri"/>
                <a:cs typeface="Calibri"/>
                <a:sym typeface="Calibri"/>
              </a:rPr>
              <a:t> Ж</a:t>
            </a:r>
            <a:r>
              <a:rPr lang="ru-RU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u-RU" sz="18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63069" y="6054939"/>
            <a:ext cx="624874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ru-RU" dirty="0"/>
              <a:t>Руководитель: </a:t>
            </a:r>
            <a:r>
              <a:rPr lang="ru-RU" u="sng" dirty="0"/>
              <a:t>к.т.н., доцент Куликов Александр Анатольевич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60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9653" y="-556411"/>
            <a:ext cx="8784976" cy="1470025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Верхний уровень диаграммы </a:t>
            </a:r>
            <a:r>
              <a:rPr lang="en-US" sz="3600" dirty="0"/>
              <a:t>IDEF0</a:t>
            </a:r>
            <a:endParaRPr lang="ru-RU" sz="3600" dirty="0"/>
          </a:p>
        </p:txBody>
      </p:sp>
      <p:pic>
        <p:nvPicPr>
          <p:cNvPr id="4" name="Picture 2" descr="C:\Users\Данил\Desktop\Новая папка\01_A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16" y="1124744"/>
            <a:ext cx="82486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3512" y="1"/>
            <a:ext cx="8784976" cy="105273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Декомпозиция верхнего уровня</a:t>
            </a:r>
            <a:br>
              <a:rPr lang="ru-RU" sz="3600" dirty="0"/>
            </a:br>
            <a:r>
              <a:rPr lang="ru-RU" sz="3600" dirty="0"/>
              <a:t>диаграммы </a:t>
            </a:r>
            <a:r>
              <a:rPr lang="en-US" sz="3600" dirty="0"/>
              <a:t>IDEF0</a:t>
            </a:r>
            <a:endParaRPr lang="ru-RU" sz="3600" dirty="0"/>
          </a:p>
        </p:txBody>
      </p:sp>
      <p:pic>
        <p:nvPicPr>
          <p:cNvPr id="2050" name="Picture 2" descr="C:\Users\Данил\Desktop\Новая папка\02_A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052736"/>
            <a:ext cx="824865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3512" y="-243408"/>
            <a:ext cx="8784976" cy="1470025"/>
          </a:xfrm>
        </p:spPr>
        <p:txBody>
          <a:bodyPr>
            <a:normAutofit/>
          </a:bodyPr>
          <a:lstStyle/>
          <a:p>
            <a:r>
              <a:rPr lang="ru-RU" sz="3600" dirty="0"/>
              <a:t>Описание функционала приложения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95600" y="980729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/>
              <a:t>Регистрация / авторизация пользователей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1844825"/>
            <a:ext cx="3723371" cy="315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48" y="5010158"/>
            <a:ext cx="3670120" cy="80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844825"/>
            <a:ext cx="4221460" cy="336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2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3512" y="-243408"/>
            <a:ext cx="8784976" cy="1470025"/>
          </a:xfrm>
        </p:spPr>
        <p:txBody>
          <a:bodyPr>
            <a:normAutofit/>
          </a:bodyPr>
          <a:lstStyle/>
          <a:p>
            <a:r>
              <a:rPr lang="ru-RU" sz="3600" dirty="0"/>
              <a:t>Описание функционала приложения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95600" y="980729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/>
              <a:t>Поиск отелей по выбранным условиям поиска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40" y="1628800"/>
            <a:ext cx="5256584" cy="226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40" y="4149080"/>
            <a:ext cx="5237942" cy="2489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430512" y="2420889"/>
            <a:ext cx="2492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400" dirty="0"/>
              <a:t>Ввод данных в строку поиска: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462480" y="5209374"/>
            <a:ext cx="249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Результат поиска:</a:t>
            </a:r>
          </a:p>
        </p:txBody>
      </p:sp>
    </p:spTree>
    <p:extLst>
      <p:ext uri="{BB962C8B-B14F-4D97-AF65-F5344CB8AC3E}">
        <p14:creationId xmlns:p14="http://schemas.microsoft.com/office/powerpoint/2010/main" val="12133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3512" y="-243408"/>
            <a:ext cx="8784976" cy="1470025"/>
          </a:xfrm>
        </p:spPr>
        <p:txBody>
          <a:bodyPr>
            <a:normAutofit/>
          </a:bodyPr>
          <a:lstStyle/>
          <a:p>
            <a:r>
              <a:rPr lang="ru-RU" sz="3600" dirty="0"/>
              <a:t>Описание функционала приложения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95600" y="980729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/>
              <a:t>Просмотр информации о конкретном отеле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488097"/>
            <a:ext cx="5112568" cy="522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8088" y="-705321"/>
            <a:ext cx="8784976" cy="1470025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Тестирование веб-приложения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2104" y="764704"/>
            <a:ext cx="864096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100" b="1" u="sng" dirty="0"/>
              <a:t>Этапы выполнения тестирования: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100" dirty="0"/>
              <a:t>На основе матрицы требований были составлены тест кейсы.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100" dirty="0"/>
              <a:t>Составлена программа и методика испытаний в соответствии с ГОСТами.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100" dirty="0"/>
              <a:t>Проведено тестирование согласно выбранным методам тестирования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100" dirty="0"/>
              <a:t>Результаты тестирования приложения занесены в матрицу требований и тест кейсы.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ru-RU" sz="2100" dirty="0"/>
          </a:p>
          <a:p>
            <a:pPr lvl="0" algn="just"/>
            <a:r>
              <a:rPr lang="ru-RU" sz="2100" b="1" u="sng" dirty="0"/>
              <a:t>Методы тестирования приложения: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100" dirty="0"/>
              <a:t>По степени автоматизации – </a:t>
            </a:r>
            <a:r>
              <a:rPr lang="ru-RU" sz="2100" b="1" dirty="0"/>
              <a:t>ручное тестирование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100" dirty="0"/>
              <a:t>По знанию внутреннего строения системы - </a:t>
            </a:r>
            <a:r>
              <a:rPr lang="ru-RU" sz="2100" b="1" dirty="0"/>
              <a:t>тестирование чёрного ящика</a:t>
            </a:r>
            <a:endParaRPr lang="ru-RU" sz="21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100" b="1" dirty="0"/>
              <a:t>Функциональное тестирование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100" b="1" dirty="0"/>
              <a:t>Интеграционное тестирование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100" b="1" dirty="0"/>
              <a:t>Сквозное тестирование</a:t>
            </a:r>
          </a:p>
          <a:p>
            <a:pPr lvl="0" algn="just"/>
            <a:endParaRPr lang="ru-RU" sz="2100" dirty="0"/>
          </a:p>
          <a:p>
            <a:pPr lvl="0" algn="just"/>
            <a:r>
              <a:rPr lang="ru-RU" sz="2000" dirty="0"/>
              <a:t>Тестирование проводится согласно документу «Программа и методика испытаний»</a:t>
            </a:r>
          </a:p>
        </p:txBody>
      </p:sp>
    </p:spTree>
    <p:extLst>
      <p:ext uri="{BB962C8B-B14F-4D97-AF65-F5344CB8AC3E}">
        <p14:creationId xmlns:p14="http://schemas.microsoft.com/office/powerpoint/2010/main" val="34799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7640" y="-171400"/>
            <a:ext cx="8784976" cy="1470025"/>
          </a:xfrm>
        </p:spPr>
        <p:txBody>
          <a:bodyPr>
            <a:normAutofit/>
          </a:bodyPr>
          <a:lstStyle/>
          <a:p>
            <a:r>
              <a:rPr lang="ru-RU" sz="3600" dirty="0"/>
              <a:t>Пример тестового случая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703513" y="1700809"/>
          <a:ext cx="5155937" cy="4521805"/>
        </p:xfrm>
        <a:graphic>
          <a:graphicData uri="http://schemas.openxmlformats.org/drawingml/2006/table">
            <a:tbl>
              <a:tblPr/>
              <a:tblGrid>
                <a:gridCol w="1196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Название</a:t>
                      </a:r>
                      <a:r>
                        <a:rPr lang="en-US" sz="9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ru-RU" sz="9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Проверка выхода из аккаунта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Функция: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Выход из аккаунта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3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Действие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Ожидаемый результат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Результат теста: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·   пройден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·   провален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·   заблокирован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Предусловие: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6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Открыть сайт по ссылке </a:t>
                      </a:r>
                      <a:r>
                        <a:rPr lang="ru-RU" sz="900">
                          <a:solidFill>
                            <a:srgbClr val="4F81BD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https://booking-hotell-frontend.herokuapp.com/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сайт по ссылке </a:t>
                      </a:r>
                      <a:r>
                        <a:rPr lang="ru-RU" sz="900">
                          <a:solidFill>
                            <a:srgbClr val="4F81BD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https://booking-hotell-frontend.herokuapp.com/</a:t>
                      </a: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открыт и функционирует согласно с ТЗ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пройден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3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Нажать кнопку «</a:t>
                      </a:r>
                      <a:r>
                        <a:rPr lang="en-US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Login</a:t>
                      </a: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»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Страница авторизации открыта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пройден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31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Заполнить поля формы </a:t>
                      </a:r>
                      <a:r>
                        <a:rPr lang="ru-RU" sz="9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введя </a:t>
                      </a:r>
                      <a:r>
                        <a:rPr lang="ru-RU" sz="9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имя пользователя и пароль</a:t>
                      </a:r>
                      <a:endParaRPr lang="ru-RU" sz="9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Имя пользователя: </a:t>
                      </a:r>
                      <a:r>
                        <a:rPr lang="en-US" sz="9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r>
                        <a:rPr lang="ru-RU" sz="9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Пароль: </a:t>
                      </a:r>
                      <a:r>
                        <a:rPr lang="en-US" sz="9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r>
                        <a:rPr lang="ru-RU" sz="9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сайт по ссылке </a:t>
                      </a:r>
                      <a:r>
                        <a:rPr lang="ru-RU" sz="900">
                          <a:solidFill>
                            <a:srgbClr val="4F81BD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https://booking-hotell-frontend.herokuapp.com/</a:t>
                      </a: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открыт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Пользователь успешно авторизован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пройден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Шаги теста: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Нажать кнопку «ВЫЙТИ»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Уведомление «Вы успешно вышли из аккаунта»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Открыта страница авторизации </a:t>
                      </a:r>
                      <a:r>
                        <a:rPr lang="ru-RU" sz="900">
                          <a:solidFill>
                            <a:srgbClr val="4F81BD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https://booking-hotell-frontend.herokuapp.com/login</a:t>
                      </a: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9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пройден</a:t>
                      </a:r>
                      <a:endParaRPr lang="ru-RU" sz="9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9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8881" marR="48881" marT="48881" marB="488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47328" y="980728"/>
            <a:ext cx="46805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/>
              <a:t>Тест кейс №12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36" y="1700809"/>
            <a:ext cx="3386336" cy="18166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36" y="4365105"/>
            <a:ext cx="3386336" cy="14326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744072" y="4490659"/>
            <a:ext cx="46805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8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139136" y="5797785"/>
            <a:ext cx="338633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/>
              <a:t>Уведомление «Вы успешно вышли из аккаунта»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139136" y="3356992"/>
            <a:ext cx="338633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/>
              <a:t>Страница авторизации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7139136" y="947608"/>
            <a:ext cx="338633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/>
              <a:t>Результаты теста:</a:t>
            </a:r>
          </a:p>
        </p:txBody>
      </p:sp>
    </p:spTree>
    <p:extLst>
      <p:ext uri="{BB962C8B-B14F-4D97-AF65-F5344CB8AC3E}">
        <p14:creationId xmlns:p14="http://schemas.microsoft.com/office/powerpoint/2010/main" val="24000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6704" y="72888"/>
            <a:ext cx="3856037" cy="1639884"/>
          </a:xfrm>
        </p:spPr>
        <p:txBody>
          <a:bodyPr/>
          <a:lstStyle/>
          <a:p>
            <a:pPr algn="ctr"/>
            <a:r>
              <a:rPr lang="ru-RU" dirty="0" smtClean="0"/>
              <a:t>____</a:t>
            </a:r>
            <a:br>
              <a:rPr lang="ru-RU" dirty="0" smtClean="0"/>
            </a:br>
            <a:r>
              <a:rPr lang="ru-RU" dirty="0" smtClean="0"/>
              <a:t>РАЗВЕРТЫВАНИЕ</a:t>
            </a:r>
            <a:br>
              <a:rPr lang="ru-RU" dirty="0" smtClean="0"/>
            </a:br>
            <a:r>
              <a:rPr lang="ru-RU" dirty="0" smtClean="0"/>
              <a:t>_____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139" y="609601"/>
            <a:ext cx="5891213" cy="5181599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146704" y="2060643"/>
            <a:ext cx="3856037" cy="3942592"/>
          </a:xfrm>
        </p:spPr>
        <p:txBody>
          <a:bodyPr>
            <a:noAutofit/>
          </a:bodyPr>
          <a:lstStyle/>
          <a:p>
            <a:r>
              <a:rPr lang="ru-RU" sz="1400" b="1" dirty="0"/>
              <a:t>В результате разработки приложения было принято решение воспользоваться облачной платформой для развертывания приложения, но большинство таких платформ были закрыты для русского пользователя.</a:t>
            </a:r>
          </a:p>
          <a:p>
            <a:r>
              <a:rPr lang="ru-RU" sz="1400" b="1" dirty="0"/>
              <a:t>Был выполнен обход запрета с помощью </a:t>
            </a:r>
            <a:r>
              <a:rPr lang="ru-RU" sz="1400" b="1" dirty="0" err="1"/>
              <a:t>Browsec</a:t>
            </a:r>
            <a:r>
              <a:rPr lang="ru-RU" sz="1400" b="1" dirty="0"/>
              <a:t>. </a:t>
            </a:r>
            <a:r>
              <a:rPr lang="ru-RU" sz="1400" b="1" dirty="0" err="1"/>
              <a:t>Browsec</a:t>
            </a:r>
            <a:r>
              <a:rPr lang="ru-RU" sz="1400" b="1" dirty="0"/>
              <a:t> – это прокси надстройка, расширение для браузера, которая открывает доступ к ограниченному по </a:t>
            </a:r>
            <a:r>
              <a:rPr lang="ru-RU" sz="1400" b="1" dirty="0" err="1"/>
              <a:t>геолокации</a:t>
            </a:r>
            <a:r>
              <a:rPr lang="ru-RU" sz="1400" b="1" dirty="0"/>
              <a:t> контенту.</a:t>
            </a:r>
          </a:p>
          <a:p>
            <a:r>
              <a:rPr lang="ru-RU" sz="1400" b="1" dirty="0"/>
              <a:t>В результате нетрудных действий получили развернутый в </a:t>
            </a:r>
            <a:r>
              <a:rPr lang="ru-RU" sz="1400" b="1" dirty="0" err="1"/>
              <a:t>хероку</a:t>
            </a:r>
            <a:r>
              <a:rPr lang="ru-RU" sz="1400" b="1" dirty="0"/>
              <a:t> веб-ресурс: </a:t>
            </a:r>
            <a:r>
              <a:rPr lang="en-US" sz="1400" b="1" dirty="0"/>
              <a:t>https://booking-hotell-frontend.herokuapp.com/</a:t>
            </a:r>
            <a:endParaRPr lang="ru-RU" sz="1400" b="1" dirty="0"/>
          </a:p>
          <a:p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6132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691916" y="0"/>
            <a:ext cx="9906000" cy="866773"/>
          </a:xfrm>
        </p:spPr>
        <p:txBody>
          <a:bodyPr>
            <a:normAutofit/>
          </a:bodyPr>
          <a:lstStyle/>
          <a:p>
            <a:r>
              <a:rPr lang="ru-RU" dirty="0" smtClean="0"/>
              <a:t>Документация разработчика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1201044" y="1013790"/>
            <a:ext cx="3738703" cy="1374776"/>
          </a:xfrm>
        </p:spPr>
        <p:txBody>
          <a:bodyPr>
            <a:normAutofit fontScale="92500"/>
          </a:bodyPr>
          <a:lstStyle/>
          <a:p>
            <a:r>
              <a:rPr lang="ru-RU" dirty="0"/>
              <a:t>В качестве средства генерации документации разработчика был выбран встроенный в </a:t>
            </a:r>
            <a:r>
              <a:rPr lang="en-US" dirty="0" err="1"/>
              <a:t>Intelij</a:t>
            </a:r>
            <a:r>
              <a:rPr lang="en-US" dirty="0"/>
              <a:t> IDEA</a:t>
            </a:r>
            <a:r>
              <a:rPr lang="ru-RU" dirty="0"/>
              <a:t> инструмент – J</a:t>
            </a:r>
            <a:r>
              <a:rPr lang="en-US" dirty="0" err="1"/>
              <a:t>avadoc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85864" y="1013790"/>
            <a:ext cx="6152515" cy="28624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285863" y="3951632"/>
            <a:ext cx="6152515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15691" y="3611079"/>
            <a:ext cx="3897114" cy="23641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24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25190" y="2315434"/>
            <a:ext cx="5364895" cy="1478570"/>
          </a:xfrm>
        </p:spPr>
        <p:txBody>
          <a:bodyPr/>
          <a:lstStyle/>
          <a:p>
            <a:r>
              <a:rPr lang="ru-RU" dirty="0" smtClean="0"/>
              <a:t>Спасибо за внимание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92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WEB-</a:t>
            </a:r>
            <a:r>
              <a:rPr lang="ru-RU" dirty="0" smtClean="0"/>
              <a:t>ПРИЛОЖЕНИЕ «Бронирование отелей»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85002" y="5853119"/>
            <a:ext cx="9144000" cy="565266"/>
          </a:xfrm>
        </p:spPr>
        <p:txBody>
          <a:bodyPr>
            <a:normAutofit/>
          </a:bodyPr>
          <a:lstStyle/>
          <a:p>
            <a:pPr algn="r"/>
            <a:r>
              <a:rPr lang="ru-RU" dirty="0" err="1" smtClean="0"/>
              <a:t>Анваржонов</a:t>
            </a:r>
            <a:r>
              <a:rPr lang="ru-RU" dirty="0" smtClean="0"/>
              <a:t> </a:t>
            </a:r>
            <a:r>
              <a:rPr lang="ru-RU" dirty="0" smtClean="0"/>
              <a:t>Ж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933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68233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Приезжая </a:t>
            </a:r>
            <a:r>
              <a:rPr lang="ru-RU" dirty="0"/>
              <a:t>в другое место понадобится жилье, но его нужно выбирать заранее. Звонить по объявлениям, найденным на заборе никому не хочется, поэтому мы все идем в интернет. Множество сложных и непонятных сервисов, найденных в интернете приводят вас в отчаяние? Наше </a:t>
            </a:r>
            <a:r>
              <a:rPr lang="en-US" dirty="0"/>
              <a:t>Web</a:t>
            </a:r>
            <a:r>
              <a:rPr lang="ru-RU" dirty="0"/>
              <a:t>-Приложение поможет вам.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23" y="1144462"/>
            <a:ext cx="6381964" cy="35378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26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ru-RU" sz="3200" dirty="0" smtClean="0"/>
              <a:t>Поиск </a:t>
            </a:r>
            <a:r>
              <a:rPr lang="ru-RU" sz="3200" dirty="0" smtClean="0"/>
              <a:t>отелей в выбранном пользователе городе </a:t>
            </a:r>
            <a:endParaRPr lang="ru-RU" sz="3200" dirty="0" smtClean="0"/>
          </a:p>
          <a:p>
            <a:pPr lvl="0" algn="just"/>
            <a:r>
              <a:rPr lang="ru-RU" sz="3200" dirty="0" smtClean="0"/>
              <a:t>Регистрация</a:t>
            </a:r>
            <a:r>
              <a:rPr lang="en-US" sz="3200" dirty="0" smtClean="0"/>
              <a:t>/</a:t>
            </a:r>
            <a:r>
              <a:rPr lang="ru-RU" sz="3200" dirty="0" smtClean="0"/>
              <a:t> Авторизация </a:t>
            </a:r>
            <a:endParaRPr lang="ru-RU" sz="3200" dirty="0"/>
          </a:p>
          <a:p>
            <a:pPr lvl="0" algn="just"/>
            <a:r>
              <a:rPr lang="en-US" sz="3200" dirty="0" err="1" smtClean="0"/>
              <a:t>Бронирование</a:t>
            </a:r>
            <a:r>
              <a:rPr lang="ru-RU" sz="3200" dirty="0" smtClean="0"/>
              <a:t> </a:t>
            </a:r>
            <a:r>
              <a:rPr lang="ru-RU" sz="3200" dirty="0" smtClean="0"/>
              <a:t>номеров</a:t>
            </a:r>
            <a:r>
              <a:rPr lang="en-US" sz="3200" dirty="0" smtClean="0"/>
              <a:t>,</a:t>
            </a:r>
            <a:r>
              <a:rPr lang="ru-RU" sz="3200" dirty="0" smtClean="0"/>
              <a:t> вилл</a:t>
            </a:r>
            <a:r>
              <a:rPr lang="en-US" sz="3200" dirty="0" smtClean="0"/>
              <a:t>,</a:t>
            </a:r>
            <a:r>
              <a:rPr lang="ru-RU" sz="3200" dirty="0" smtClean="0"/>
              <a:t> апартаментов</a:t>
            </a:r>
            <a:endParaRPr lang="ru-RU" sz="3200" dirty="0"/>
          </a:p>
          <a:p>
            <a:pPr lvl="0" algn="just"/>
            <a:r>
              <a:rPr lang="en-US" sz="3200" dirty="0" err="1"/>
              <a:t>Выбор</a:t>
            </a:r>
            <a:r>
              <a:rPr lang="en-US" sz="3200" dirty="0"/>
              <a:t> </a:t>
            </a:r>
            <a:r>
              <a:rPr lang="en-US" sz="3200" dirty="0" err="1"/>
              <a:t>времени</a:t>
            </a:r>
            <a:r>
              <a:rPr lang="en-US" sz="3200" dirty="0"/>
              <a:t> </a:t>
            </a:r>
            <a:r>
              <a:rPr lang="en-US" sz="3200" dirty="0" err="1"/>
              <a:t>приезда</a:t>
            </a:r>
            <a:r>
              <a:rPr lang="en-US" sz="3200" dirty="0"/>
              <a:t> и </a:t>
            </a:r>
            <a:r>
              <a:rPr lang="en-US" sz="3200" dirty="0" err="1" smtClean="0"/>
              <a:t>отъезда</a:t>
            </a:r>
            <a:endParaRPr lang="ru-RU" sz="3200" dirty="0"/>
          </a:p>
          <a:p>
            <a:pPr lvl="0" algn="just"/>
            <a:r>
              <a:rPr lang="ru-RU" sz="3200" dirty="0" smtClean="0"/>
              <a:t>Возможность узнать детальную информацию о конкретном отеле и его номерах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123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Цели и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ru-RU" dirty="0" smtClean="0"/>
              <a:t>1) Функциональные</a:t>
            </a:r>
          </a:p>
          <a:p>
            <a:pPr lvl="1" algn="just"/>
            <a:r>
              <a:rPr lang="ru-RU" dirty="0" smtClean="0"/>
              <a:t>Должен быть добавлен интерфейс с выбором Даты</a:t>
            </a:r>
            <a:r>
              <a:rPr lang="en-US" dirty="0" smtClean="0"/>
              <a:t>;</a:t>
            </a:r>
            <a:endParaRPr lang="ru-RU" dirty="0" smtClean="0"/>
          </a:p>
          <a:p>
            <a:pPr lvl="1" algn="just"/>
            <a:r>
              <a:rPr lang="ru-RU" dirty="0" smtClean="0"/>
              <a:t>Должна быть возможность фильтрации отелей по бюджетам который выбрал пользователь</a:t>
            </a:r>
          </a:p>
          <a:p>
            <a:pPr lvl="1" algn="just"/>
            <a:r>
              <a:rPr lang="ru-RU" dirty="0" smtClean="0"/>
              <a:t>Должен быть добавлен интерфейс с выбором Количества человек</a:t>
            </a:r>
            <a:r>
              <a:rPr lang="en-US" dirty="0" smtClean="0"/>
              <a:t>;</a:t>
            </a:r>
            <a:endParaRPr lang="ru-RU" dirty="0" smtClean="0"/>
          </a:p>
          <a:p>
            <a:pPr lvl="1" algn="just"/>
            <a:r>
              <a:rPr lang="ru-RU" dirty="0" smtClean="0"/>
              <a:t>Должен быть добавлен интерфейс с выбором города</a:t>
            </a:r>
          </a:p>
          <a:p>
            <a:r>
              <a:rPr lang="ru-RU" dirty="0" smtClean="0"/>
              <a:t>2) Нефункциональные</a:t>
            </a:r>
            <a:endParaRPr lang="ru-RU" dirty="0"/>
          </a:p>
          <a:p>
            <a:pPr lvl="1" algn="just"/>
            <a:r>
              <a:rPr lang="ru-RU" dirty="0" smtClean="0"/>
              <a:t>Адаптирован под разные размеры окон;</a:t>
            </a:r>
          </a:p>
          <a:p>
            <a:pPr lvl="1" algn="just"/>
            <a:r>
              <a:rPr lang="ru-RU" dirty="0" smtClean="0"/>
              <a:t>Язык меняется автоматически в зависимости от региона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11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Цели и </a:t>
            </a:r>
            <a:r>
              <a:rPr lang="ru-RU" dirty="0" smtClean="0"/>
              <a:t>требования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нереализованный функционал 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0467"/>
            <a:ext cx="10515600" cy="4351338"/>
          </a:xfrm>
        </p:spPr>
        <p:txBody>
          <a:bodyPr/>
          <a:lstStyle/>
          <a:p>
            <a:pPr marL="228600" lvl="1" algn="ctr">
              <a:spcBef>
                <a:spcPts val="1000"/>
              </a:spcBef>
            </a:pPr>
            <a:r>
              <a:rPr lang="ru-RU" sz="3200" strike="sngStrike" dirty="0" smtClean="0"/>
              <a:t>Отправка уведомлений о бронировании на </a:t>
            </a:r>
            <a:r>
              <a:rPr lang="en-US" sz="3200" strike="sngStrike" dirty="0" smtClean="0"/>
              <a:t>email</a:t>
            </a:r>
            <a:r>
              <a:rPr lang="ru-RU" sz="3200" strike="sngStrike" dirty="0" smtClean="0"/>
              <a:t>;</a:t>
            </a:r>
          </a:p>
          <a:p>
            <a:pPr marL="228600" lvl="1" algn="ctr">
              <a:spcBef>
                <a:spcPts val="1000"/>
              </a:spcBef>
            </a:pPr>
            <a:r>
              <a:rPr lang="ru-RU" sz="3200" strike="sngStrike" dirty="0" smtClean="0"/>
              <a:t>Добавление платёжной системы</a:t>
            </a:r>
          </a:p>
          <a:p>
            <a:pPr marL="0" lvl="1" indent="0" algn="ctr">
              <a:spcBef>
                <a:spcPts val="1000"/>
              </a:spcBef>
              <a:buNone/>
            </a:pPr>
            <a:endParaRPr lang="ru-RU" sz="3200" strike="sngStrike" dirty="0"/>
          </a:p>
          <a:p>
            <a:pPr marL="0" lvl="1" indent="0">
              <a:spcBef>
                <a:spcPts val="1000"/>
              </a:spcBef>
              <a:buNone/>
            </a:pPr>
            <a:endParaRPr lang="ru-RU" sz="3200" strike="sngStrike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3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137" y="1173480"/>
            <a:ext cx="3835538" cy="1767840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Архитектура приложения на основе выбранного </a:t>
            </a:r>
            <a:r>
              <a:rPr lang="ru-RU" b="1" dirty="0" smtClean="0"/>
              <a:t>паттерна</a:t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0375" y="548640"/>
            <a:ext cx="7127786" cy="5766815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</a:t>
            </a:r>
            <a:r>
              <a:rPr lang="ru-RU" dirty="0" smtClean="0"/>
              <a:t>качестве </a:t>
            </a:r>
            <a:r>
              <a:rPr lang="ru-RU" dirty="0"/>
              <a:t>паттерна проектирования архитектуры был выбран популярный </a:t>
            </a:r>
            <a:r>
              <a:rPr lang="en-US" dirty="0"/>
              <a:t>MVC </a:t>
            </a:r>
            <a:r>
              <a:rPr lang="ru-RU" dirty="0"/>
              <a:t>паттерн, потому что зачастую именно он используется в сердце </a:t>
            </a:r>
            <a:r>
              <a:rPr lang="en-US" dirty="0"/>
              <a:t>Spring Boot</a:t>
            </a:r>
            <a:r>
              <a:rPr lang="ru-RU" dirty="0"/>
              <a:t>.</a:t>
            </a:r>
          </a:p>
          <a:p>
            <a:r>
              <a:rPr lang="ru-RU" dirty="0" err="1"/>
              <a:t>Spring</a:t>
            </a:r>
            <a:r>
              <a:rPr lang="ru-RU" dirty="0"/>
              <a:t> MVC обеспечивает архитектуру паттерна </a:t>
            </a:r>
            <a:r>
              <a:rPr lang="ru-RU" dirty="0" err="1"/>
              <a:t>Model</a:t>
            </a:r>
            <a:r>
              <a:rPr lang="ru-RU" dirty="0"/>
              <a:t> — </a:t>
            </a:r>
            <a:r>
              <a:rPr lang="ru-RU" dirty="0" err="1"/>
              <a:t>View</a:t>
            </a:r>
            <a:r>
              <a:rPr lang="ru-RU" dirty="0"/>
              <a:t> — </a:t>
            </a:r>
            <a:r>
              <a:rPr lang="ru-RU" dirty="0" err="1"/>
              <a:t>Controller</a:t>
            </a:r>
            <a:r>
              <a:rPr lang="ru-RU" dirty="0"/>
              <a:t> (Модель — Отображение (далее — Вид) — Контроллер) при помощи слабо связанных готовых компонентов. Паттерн MVC разделяет аспекты приложения (логику ввода, бизнес-логику и логику UI), обеспечивая при этом свободную связь между ними.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2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4625" y="314325"/>
            <a:ext cx="6505575" cy="754060"/>
          </a:xfrm>
        </p:spPr>
        <p:txBody>
          <a:bodyPr/>
          <a:lstStyle/>
          <a:p>
            <a:pPr algn="ctr"/>
            <a:r>
              <a:rPr lang="ru-RU" dirty="0" smtClean="0"/>
              <a:t>Архитектура базы данных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670830" y="2801936"/>
            <a:ext cx="3856037" cy="354171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8" name="Picture 4" descr="https://sun1-87.userapi.com/s/v1/ig2/y6gxtsX0epeGPnHwHaGlp2kFtdr9qq78IiNU-BsOCyrpxjPLeLhCURoUWtZqkFlI-fc29pPlUgc791w4oJ3Cy6ro.jpg?size=648x279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99" y="1443036"/>
            <a:ext cx="9479523" cy="408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4600" y="725458"/>
            <a:ext cx="7569924" cy="1303867"/>
          </a:xfrm>
        </p:spPr>
        <p:txBody>
          <a:bodyPr>
            <a:normAutofit/>
          </a:bodyPr>
          <a:lstStyle/>
          <a:p>
            <a:pPr lvl="0" algn="ctr"/>
            <a:r>
              <a:rPr lang="ru-RU" b="1" dirty="0"/>
              <a:t>Выбор средств и технологии ведения разработки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10540" y="1943100"/>
            <a:ext cx="10793185" cy="473202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ru-RU" sz="3800" dirty="0"/>
              <a:t>Веб- приложение будет реализовано при помощи языка программирования </a:t>
            </a:r>
            <a:r>
              <a:rPr lang="en-US" sz="3800" dirty="0"/>
              <a:t>Java</a:t>
            </a:r>
            <a:r>
              <a:rPr lang="ru-RU" sz="3800" dirty="0"/>
              <a:t>, среды разработки </a:t>
            </a:r>
            <a:r>
              <a:rPr lang="en-US" sz="3800" dirty="0" err="1"/>
              <a:t>Inlelij</a:t>
            </a:r>
            <a:r>
              <a:rPr lang="en-US" sz="3800" dirty="0"/>
              <a:t> IDEA</a:t>
            </a:r>
            <a:r>
              <a:rPr lang="ru-RU" sz="3800" dirty="0"/>
              <a:t> и </a:t>
            </a:r>
            <a:r>
              <a:rPr lang="ru-RU" sz="3800" dirty="0" err="1"/>
              <a:t>фреймворка</a:t>
            </a:r>
            <a:r>
              <a:rPr lang="ru-RU" sz="3800" dirty="0"/>
              <a:t> </a:t>
            </a:r>
            <a:r>
              <a:rPr lang="en-US" sz="3800" dirty="0"/>
              <a:t>Spring Boot </a:t>
            </a:r>
            <a:r>
              <a:rPr lang="ru-RU" sz="3800" dirty="0"/>
              <a:t>со всеми его составляющими.</a:t>
            </a:r>
          </a:p>
          <a:p>
            <a:pPr lvl="0"/>
            <a:r>
              <a:rPr lang="en-US" sz="3800" b="1" dirty="0" smtClean="0"/>
              <a:t>Spring Boot</a:t>
            </a:r>
            <a:r>
              <a:rPr lang="ru-RU" sz="3800" dirty="0" smtClean="0"/>
              <a:t> - это полезный проект, целью которого является упрощение создания приложений на основе </a:t>
            </a:r>
            <a:r>
              <a:rPr lang="ru-RU" sz="3800" dirty="0" err="1" smtClean="0"/>
              <a:t>Spring</a:t>
            </a:r>
            <a:r>
              <a:rPr lang="ru-RU" sz="3800" dirty="0" smtClean="0"/>
              <a:t>. Он позволяет наиболее </a:t>
            </a:r>
            <a:r>
              <a:rPr lang="ru-RU" sz="3800" dirty="0"/>
              <a:t>простым способом создать </a:t>
            </a:r>
            <a:r>
              <a:rPr lang="ru-RU" sz="3800" dirty="0" err="1"/>
              <a:t>web</a:t>
            </a:r>
            <a:r>
              <a:rPr lang="ru-RU" sz="3800" dirty="0"/>
              <a:t>-приложение, требуя от разработчиков минимум усилий по его настройке и написанию кода</a:t>
            </a:r>
            <a:r>
              <a:rPr lang="ru-RU" sz="3800" dirty="0" smtClean="0"/>
              <a:t>.</a:t>
            </a:r>
          </a:p>
          <a:p>
            <a:pPr lvl="0"/>
            <a:r>
              <a:rPr lang="en-US" sz="3800" b="1" dirty="0"/>
              <a:t>Java</a:t>
            </a:r>
            <a:r>
              <a:rPr lang="ru-RU" sz="3800" dirty="0"/>
              <a:t> — лидирующий в мире язык программирования и платформа разработки. </a:t>
            </a:r>
            <a:r>
              <a:rPr lang="en-US" sz="3800" dirty="0"/>
              <a:t>Java</a:t>
            </a:r>
            <a:r>
              <a:rPr lang="ru-RU" sz="3800" dirty="0"/>
              <a:t> снижает затраты, сокращает сроки разработки, стимулирует инновации и улучшает работу приложений.</a:t>
            </a:r>
          </a:p>
          <a:p>
            <a:pPr lvl="0"/>
            <a:r>
              <a:rPr lang="en-US" sz="3800" b="1" dirty="0"/>
              <a:t>Spring Data JPA</a:t>
            </a:r>
            <a:r>
              <a:rPr lang="ru-RU" sz="3800" dirty="0"/>
              <a:t> - это библиотека, которая добавляет дополнительный уровень абстракции поверх ORM реализации JPA. По умолчанию </a:t>
            </a:r>
            <a:r>
              <a:rPr lang="ru-RU" sz="3800" dirty="0" err="1"/>
              <a:t>Spring</a:t>
            </a:r>
            <a:r>
              <a:rPr lang="ru-RU" sz="3800" dirty="0"/>
              <a:t> </a:t>
            </a:r>
            <a:r>
              <a:rPr lang="ru-RU" sz="3800" dirty="0" err="1"/>
              <a:t>Data</a:t>
            </a:r>
            <a:r>
              <a:rPr lang="ru-RU" sz="3800" dirty="0"/>
              <a:t> JPA использует </a:t>
            </a:r>
            <a:r>
              <a:rPr lang="ru-RU" sz="3800" dirty="0" err="1"/>
              <a:t>Hibernate</a:t>
            </a:r>
            <a:r>
              <a:rPr lang="ru-RU" sz="3800" dirty="0"/>
              <a:t>, в качестве ORM провайдера</a:t>
            </a:r>
          </a:p>
          <a:p>
            <a:pPr lvl="0"/>
            <a:r>
              <a:rPr lang="en-US" sz="3800" b="1" dirty="0" smtClean="0"/>
              <a:t>MySQL</a:t>
            </a:r>
            <a:r>
              <a:rPr lang="ru-RU" sz="3800" dirty="0" smtClean="0"/>
              <a:t> </a:t>
            </a:r>
            <a:r>
              <a:rPr lang="ru-RU" sz="3800" dirty="0"/>
              <a:t>- подключает драйвера </a:t>
            </a:r>
            <a:r>
              <a:rPr lang="ru-RU" sz="3800" dirty="0" err="1"/>
              <a:t>Java</a:t>
            </a:r>
            <a:r>
              <a:rPr lang="ru-RU" sz="3800" dirty="0"/>
              <a:t> </a:t>
            </a:r>
            <a:r>
              <a:rPr lang="ru-RU" sz="3800" dirty="0" err="1"/>
              <a:t>Database</a:t>
            </a:r>
            <a:r>
              <a:rPr lang="ru-RU" sz="3800" dirty="0"/>
              <a:t> </a:t>
            </a:r>
            <a:r>
              <a:rPr lang="ru-RU" sz="3800" dirty="0" err="1"/>
              <a:t>Connectivit</a:t>
            </a:r>
            <a:r>
              <a:rPr lang="en-US" sz="3800" dirty="0"/>
              <a:t>y</a:t>
            </a:r>
            <a:r>
              <a:rPr lang="ru-RU" sz="3800" dirty="0"/>
              <a:t> для выполнения SQL-запросов к базе данных.</a:t>
            </a:r>
          </a:p>
          <a:p>
            <a:pPr lvl="0"/>
            <a:r>
              <a:rPr lang="en-US" sz="3800" b="1" dirty="0"/>
              <a:t>Maven</a:t>
            </a:r>
            <a:r>
              <a:rPr lang="ru-RU" sz="3800" b="1" dirty="0"/>
              <a:t> - </a:t>
            </a:r>
            <a:r>
              <a:rPr lang="ru-RU" sz="3800" dirty="0"/>
              <a:t>инструмент для автоматизации сборки </a:t>
            </a:r>
            <a:r>
              <a:rPr lang="ru-RU" sz="3800" dirty="0" smtClean="0"/>
              <a:t>проектов</a:t>
            </a:r>
          </a:p>
          <a:p>
            <a:pPr lvl="0"/>
            <a:r>
              <a:rPr lang="en-US" sz="3800" b="1" dirty="0"/>
              <a:t>React</a:t>
            </a:r>
            <a:r>
              <a:rPr lang="ru-RU" sz="3800" dirty="0"/>
              <a:t> - </a:t>
            </a:r>
            <a:r>
              <a:rPr lang="en-US" sz="3800" dirty="0"/>
              <a:t>JavaScript</a:t>
            </a:r>
            <a:r>
              <a:rPr lang="ru-RU" sz="3800" dirty="0"/>
              <a:t>-библиотека с открытым исходным кодом для разработки пользовательских интерфейсов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2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79</TotalTime>
  <Words>721</Words>
  <Application>Microsoft Office PowerPoint</Application>
  <PresentationFormat>Широкоэкранный</PresentationFormat>
  <Paragraphs>114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Trebuchet MS</vt:lpstr>
      <vt:lpstr>Tw Cen MT</vt:lpstr>
      <vt:lpstr>Wingdings</vt:lpstr>
      <vt:lpstr>Контур</vt:lpstr>
      <vt:lpstr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vt:lpstr>
      <vt:lpstr>WEB-ПРИЛОЖЕНИЕ «Бронирование отелей»</vt:lpstr>
      <vt:lpstr>Описание проекта</vt:lpstr>
      <vt:lpstr>Функционал</vt:lpstr>
      <vt:lpstr>Цели и требования</vt:lpstr>
      <vt:lpstr>Цели и требования  нереализованный функционал </vt:lpstr>
      <vt:lpstr>Архитектура приложения на основе выбранного паттерна  </vt:lpstr>
      <vt:lpstr>Архитектура базы данных </vt:lpstr>
      <vt:lpstr>Выбор средств и технологии ведения разработки</vt:lpstr>
      <vt:lpstr>Верхний уровень диаграммы IDEF0</vt:lpstr>
      <vt:lpstr>Декомпозиция верхнего уровня диаграммы IDEF0</vt:lpstr>
      <vt:lpstr>Описание функционала приложения</vt:lpstr>
      <vt:lpstr>Описание функционала приложения</vt:lpstr>
      <vt:lpstr>Описание функционала приложения</vt:lpstr>
      <vt:lpstr>Тестирование веб-приложения </vt:lpstr>
      <vt:lpstr>Пример тестового случая</vt:lpstr>
      <vt:lpstr>____ РАЗВЕРТЫВАНИЕ _____</vt:lpstr>
      <vt:lpstr>Документация разработчика</vt:lpstr>
      <vt:lpstr>Спасибо за внимание 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anvar</dc:creator>
  <cp:lastModifiedBy>anvar</cp:lastModifiedBy>
  <cp:revision>10</cp:revision>
  <dcterms:created xsi:type="dcterms:W3CDTF">2022-05-31T10:00:57Z</dcterms:created>
  <dcterms:modified xsi:type="dcterms:W3CDTF">2022-06-11T06:33:57Z</dcterms:modified>
</cp:coreProperties>
</file>