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aleway"/>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6D8138-6AC4-4FCE-BEFC-B6C13D2DCF34}">
  <a:tblStyle styleId="{616D8138-6AC4-4FCE-BEFC-B6C13D2DCF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regular.fntdata"/><Relationship Id="rId50" Type="http://schemas.openxmlformats.org/officeDocument/2006/relationships/slide" Target="slides/slide44.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font" Target="fonts/Raleway-boldItalic.fntdata"/><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bfee5dd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bfee5dd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27bca915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27bca915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2773f80a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2773f80a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27bca915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27bca915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2773f80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2773f80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27bca915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27bca915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2773f80a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2773f80a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7bca915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27bca915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2773f80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2773f80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7bca915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27bca915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26c108a4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26c108a4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2773f80a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2773f80a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2773f80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2773f80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2773f80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2773f80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27bca915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27bca915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2773f80a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2773f80a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27bca915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27bca915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2773f80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2773f80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27bca91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27bca91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2773f80a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2773f80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27bca915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27bca915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3ce45f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3ce45f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27bca915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27bca915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2773f80a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2773f80a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27bca915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27bca915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27bca915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27bca915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27bca915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27bca91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2773f80a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2773f80a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27bca915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27bca915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2773f80a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2773f80a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bce8fe1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bce8fe1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02124"/>
                </a:solidFill>
                <a:highlight>
                  <a:srgbClr val="FFFFFF"/>
                </a:highlight>
                <a:latin typeface="Lato"/>
                <a:ea typeface="Lato"/>
                <a:cs typeface="Lato"/>
                <a:sym typeface="Lato"/>
              </a:rPr>
              <a:t>Assumptions: data is stationary (* if not stationary; differencing applied</a:t>
            </a:r>
            <a:endParaRPr sz="1200">
              <a:solidFill>
                <a:srgbClr val="202124"/>
              </a:solidFill>
              <a:highlight>
                <a:srgbClr val="FFFFFF"/>
              </a:highlight>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bfee5dd6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bfee5dd6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26c108a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26c108a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bfee5dd6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bfee5dd6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26c108a4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26c108a4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bce8fe1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bce8fe1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bfee5dd6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fbfee5dd6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bfee5dd6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bfee5dd6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7bca91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7bca91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27bca91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27bca91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27bca915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27bca915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27bca91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27bca91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bce8fe1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bce8fe1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 independency &amp; interpretability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mailto:ag1900@rutgers.edu" TargetMode="External"/><Relationship Id="rId4" Type="http://schemas.openxmlformats.org/officeDocument/2006/relationships/hyperlink" Target="mailto:ms3073@rutgers.edu" TargetMode="External"/><Relationship Id="rId5" Type="http://schemas.openxmlformats.org/officeDocument/2006/relationships/hyperlink" Target="mailto:travis.mcdougal@rutgers.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Forecasting</a:t>
            </a:r>
            <a:endParaRPr/>
          </a:p>
          <a:p>
            <a:pPr indent="0" lvl="0" marL="0" rtl="0" algn="l">
              <a:spcBef>
                <a:spcPts val="0"/>
              </a:spcBef>
              <a:spcAft>
                <a:spcPts val="0"/>
              </a:spcAft>
              <a:buNone/>
            </a:pPr>
            <a:r>
              <a:t/>
            </a:r>
            <a:endParaRPr sz="2800"/>
          </a:p>
        </p:txBody>
      </p:sp>
      <p:sp>
        <p:nvSpPr>
          <p:cNvPr id="87" name="Google Shape;87;p13"/>
          <p:cNvSpPr txBox="1"/>
          <p:nvPr>
            <p:ph idx="1" type="subTitle"/>
          </p:nvPr>
        </p:nvSpPr>
        <p:spPr>
          <a:xfrm>
            <a:off x="729625" y="3172900"/>
            <a:ext cx="7688100" cy="148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Group 6</a:t>
            </a:r>
            <a:endParaRPr/>
          </a:p>
          <a:p>
            <a:pPr indent="0" lvl="0" marL="0" marR="0" rtl="0" algn="l">
              <a:lnSpc>
                <a:spcPct val="115000"/>
              </a:lnSpc>
              <a:spcBef>
                <a:spcPts val="0"/>
              </a:spcBef>
              <a:spcAft>
                <a:spcPts val="0"/>
              </a:spcAft>
              <a:buNone/>
            </a:pPr>
            <a:r>
              <a:rPr lang="en" sz="1350">
                <a:solidFill>
                  <a:srgbClr val="000000"/>
                </a:solidFill>
                <a:highlight>
                  <a:srgbClr val="F2F2F2"/>
                </a:highlight>
              </a:rPr>
              <a:t>ANVAY </a:t>
            </a:r>
            <a:r>
              <a:rPr lang="en" sz="1350">
                <a:solidFill>
                  <a:srgbClr val="000000"/>
                </a:solidFill>
                <a:highlight>
                  <a:srgbClr val="F2F2F2"/>
                </a:highlight>
                <a:latin typeface="Arial"/>
                <a:ea typeface="Arial"/>
                <a:cs typeface="Arial"/>
                <a:sym typeface="Arial"/>
              </a:rPr>
              <a:t>GOTHIVAREKAR</a:t>
            </a:r>
            <a:endParaRPr sz="1350">
              <a:solidFill>
                <a:srgbClr val="000000"/>
              </a:solidFill>
              <a:highlight>
                <a:srgbClr val="F2F2F2"/>
              </a:highlight>
              <a:latin typeface="Arial"/>
              <a:ea typeface="Arial"/>
              <a:cs typeface="Arial"/>
              <a:sym typeface="Arial"/>
            </a:endParaRPr>
          </a:p>
          <a:p>
            <a:pPr indent="0" lvl="0" marL="0" marR="0" rtl="0" algn="l">
              <a:lnSpc>
                <a:spcPct val="115000"/>
              </a:lnSpc>
              <a:spcBef>
                <a:spcPts val="0"/>
              </a:spcBef>
              <a:spcAft>
                <a:spcPts val="0"/>
              </a:spcAft>
              <a:buNone/>
            </a:pPr>
            <a:r>
              <a:rPr lang="en" sz="1350">
                <a:solidFill>
                  <a:srgbClr val="000000"/>
                </a:solidFill>
                <a:highlight>
                  <a:srgbClr val="F2F2F2"/>
                </a:highlight>
                <a:latin typeface="Arial"/>
                <a:ea typeface="Arial"/>
                <a:cs typeface="Arial"/>
                <a:sym typeface="Arial"/>
              </a:rPr>
              <a:t>MIHIR SHAH</a:t>
            </a:r>
            <a:endParaRPr sz="1350">
              <a:solidFill>
                <a:srgbClr val="000000"/>
              </a:solidFill>
              <a:highlight>
                <a:srgbClr val="F2F2F2"/>
              </a:highlight>
              <a:latin typeface="Arial"/>
              <a:ea typeface="Arial"/>
              <a:cs typeface="Arial"/>
              <a:sym typeface="Arial"/>
            </a:endParaRPr>
          </a:p>
          <a:p>
            <a:pPr indent="0" lvl="0" marL="0" marR="0" rtl="0" algn="l">
              <a:lnSpc>
                <a:spcPct val="115000"/>
              </a:lnSpc>
              <a:spcBef>
                <a:spcPts val="0"/>
              </a:spcBef>
              <a:spcAft>
                <a:spcPts val="0"/>
              </a:spcAft>
              <a:buNone/>
            </a:pPr>
            <a:r>
              <a:rPr lang="en" sz="1350">
                <a:solidFill>
                  <a:srgbClr val="000000"/>
                </a:solidFill>
                <a:highlight>
                  <a:srgbClr val="F2F2F2"/>
                </a:highlight>
                <a:latin typeface="Arial"/>
                <a:ea typeface="Arial"/>
                <a:cs typeface="Arial"/>
                <a:sym typeface="Arial"/>
              </a:rPr>
              <a:t>TRAVIS MCDOUGAL</a:t>
            </a:r>
            <a:endParaRPr sz="1350">
              <a:solidFill>
                <a:srgbClr val="000000"/>
              </a:solidFill>
              <a:highlight>
                <a:srgbClr val="F2F2F2"/>
              </a:highlight>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000000"/>
              </a:solidFill>
              <a:highlight>
                <a:srgbClr val="F2F2F2"/>
              </a:highlight>
              <a:latin typeface="Arial"/>
              <a:ea typeface="Arial"/>
              <a:cs typeface="Arial"/>
              <a:sym typeface="Arial"/>
            </a:endParaRPr>
          </a:p>
          <a:p>
            <a:pPr indent="0" lvl="0" marL="0" marR="0" rtl="0" algn="l">
              <a:lnSpc>
                <a:spcPct val="115000"/>
              </a:lnSpc>
              <a:spcBef>
                <a:spcPts val="0"/>
              </a:spcBef>
              <a:spcAft>
                <a:spcPts val="0"/>
              </a:spcAft>
              <a:buNone/>
            </a:pPr>
            <a:r>
              <a:t/>
            </a:r>
            <a:endParaRPr sz="1350">
              <a:solidFill>
                <a:srgbClr val="000000"/>
              </a:solidFill>
              <a:highlight>
                <a:srgbClr val="F2F2F2"/>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43" name="Google Shape;143;p22"/>
          <p:cNvSpPr txBox="1"/>
          <p:nvPr>
            <p:ph idx="1" type="body"/>
          </p:nvPr>
        </p:nvSpPr>
        <p:spPr>
          <a:xfrm>
            <a:off x="729450" y="2078875"/>
            <a:ext cx="7872000" cy="28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understand the data set better and provide accurate forecasts, we have performed a number of Forecasting and smoothing techniques which are as follows:</a:t>
            </a:r>
            <a:br>
              <a:rPr lang="en"/>
            </a:br>
            <a:r>
              <a:rPr lang="en"/>
              <a:t>1. Mean Forecast.</a:t>
            </a:r>
            <a:br>
              <a:rPr lang="en"/>
            </a:br>
            <a:r>
              <a:rPr lang="en"/>
              <a:t>2. Naive Forecast.</a:t>
            </a:r>
            <a:br>
              <a:rPr lang="en"/>
            </a:br>
            <a:r>
              <a:rPr lang="en"/>
              <a:t>3. Seasonal Naive Forecast.</a:t>
            </a:r>
            <a:br>
              <a:rPr lang="en"/>
            </a:br>
            <a:r>
              <a:rPr lang="en"/>
              <a:t>4. </a:t>
            </a:r>
            <a:r>
              <a:rPr lang="en"/>
              <a:t>Random Walk Forecast.</a:t>
            </a:r>
            <a:br>
              <a:rPr lang="en"/>
            </a:br>
            <a:r>
              <a:rPr lang="en"/>
              <a:t>5. ETS.</a:t>
            </a:r>
            <a:br>
              <a:rPr lang="en"/>
            </a:br>
            <a:r>
              <a:rPr lang="en"/>
              <a:t>6. Holts-Winter.</a:t>
            </a:r>
            <a:br>
              <a:rPr lang="en"/>
            </a:br>
            <a:r>
              <a:rPr lang="en"/>
              <a:t>7. Moving Averages.</a:t>
            </a:r>
            <a:br>
              <a:rPr lang="en"/>
            </a:br>
            <a:r>
              <a:rPr lang="en"/>
              <a:t>8.ARIMA.</a:t>
            </a:r>
            <a:br>
              <a:rPr lang="en"/>
            </a:br>
            <a:r>
              <a:rPr lang="en"/>
              <a:t>Let us have a look at each of the model forecast and accuracy to understand them better.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729450" y="1364900"/>
            <a:ext cx="7934100" cy="3477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sz="1800"/>
              <a:t>Mean Forecast:</a:t>
            </a:r>
            <a:br>
              <a:rPr lang="en"/>
            </a:br>
            <a:endParaRPr/>
          </a:p>
        </p:txBody>
      </p:sp>
      <p:pic>
        <p:nvPicPr>
          <p:cNvPr id="149" name="Google Shape;149;p23"/>
          <p:cNvPicPr preferRelativeResize="0"/>
          <p:nvPr/>
        </p:nvPicPr>
        <p:blipFill>
          <a:blip r:embed="rId3">
            <a:alphaModFix/>
          </a:blip>
          <a:stretch>
            <a:fillRect/>
          </a:stretch>
        </p:blipFill>
        <p:spPr>
          <a:xfrm>
            <a:off x="1662225" y="1809850"/>
            <a:ext cx="5635280" cy="314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729450" y="1313750"/>
            <a:ext cx="7688700" cy="353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Output for Mean Forecast:</a:t>
            </a:r>
            <a:br>
              <a:rPr b="1" lang="en" sz="1800"/>
            </a:br>
            <a:endParaRPr b="1" sz="1800"/>
          </a:p>
        </p:txBody>
      </p:sp>
      <p:pic>
        <p:nvPicPr>
          <p:cNvPr id="155" name="Google Shape;155;p24"/>
          <p:cNvPicPr preferRelativeResize="0"/>
          <p:nvPr/>
        </p:nvPicPr>
        <p:blipFill>
          <a:blip r:embed="rId3">
            <a:alphaModFix/>
          </a:blip>
          <a:stretch>
            <a:fillRect/>
          </a:stretch>
        </p:blipFill>
        <p:spPr>
          <a:xfrm>
            <a:off x="1355175" y="1945850"/>
            <a:ext cx="2313450" cy="231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729450" y="1321800"/>
            <a:ext cx="7991400" cy="353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Accuracy for Mean Forecast:</a:t>
            </a:r>
            <a:br>
              <a:rPr b="1" lang="en" sz="1800"/>
            </a:br>
            <a:endParaRPr/>
          </a:p>
        </p:txBody>
      </p:sp>
      <p:pic>
        <p:nvPicPr>
          <p:cNvPr id="161" name="Google Shape;161;p25"/>
          <p:cNvPicPr preferRelativeResize="0"/>
          <p:nvPr/>
        </p:nvPicPr>
        <p:blipFill>
          <a:blip r:embed="rId3">
            <a:alphaModFix/>
          </a:blip>
          <a:stretch>
            <a:fillRect/>
          </a:stretch>
        </p:blipFill>
        <p:spPr>
          <a:xfrm>
            <a:off x="971325" y="1833375"/>
            <a:ext cx="6229350" cy="594700"/>
          </a:xfrm>
          <a:prstGeom prst="rect">
            <a:avLst/>
          </a:prstGeom>
          <a:noFill/>
          <a:ln>
            <a:noFill/>
          </a:ln>
        </p:spPr>
      </p:pic>
      <p:sp>
        <p:nvSpPr>
          <p:cNvPr id="162" name="Google Shape;162;p25"/>
          <p:cNvSpPr txBox="1"/>
          <p:nvPr/>
        </p:nvSpPr>
        <p:spPr>
          <a:xfrm>
            <a:off x="756025" y="2652300"/>
            <a:ext cx="7609800" cy="1462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Mean Forecast Inference:</a:t>
            </a:r>
            <a:br>
              <a:rPr b="1" lang="en" sz="1800">
                <a:latin typeface="Lato"/>
                <a:ea typeface="Lato"/>
                <a:cs typeface="Lato"/>
                <a:sym typeface="Lato"/>
              </a:rPr>
            </a:br>
            <a:r>
              <a:rPr lang="en" sz="1300">
                <a:latin typeface="Lato"/>
                <a:ea typeface="Lato"/>
                <a:cs typeface="Lato"/>
                <a:sym typeface="Lato"/>
              </a:rPr>
              <a:t>As the name suggests, Mean forecast returns the mean value of the data as the </a:t>
            </a:r>
            <a:r>
              <a:rPr lang="en" sz="1300">
                <a:latin typeface="Lato"/>
                <a:ea typeface="Lato"/>
                <a:cs typeface="Lato"/>
                <a:sym typeface="Lato"/>
              </a:rPr>
              <a:t>forecast for the future months. Mean forecast was performed in order to understand the data better to form further other models.</a:t>
            </a:r>
            <a:br>
              <a:rPr lang="en" sz="1300">
                <a:latin typeface="Lato"/>
                <a:ea typeface="Lato"/>
                <a:cs typeface="Lato"/>
                <a:sym typeface="Lato"/>
              </a:rPr>
            </a:br>
            <a:br>
              <a:rPr lang="en" sz="1300">
                <a:latin typeface="Lato"/>
                <a:ea typeface="Lato"/>
                <a:cs typeface="Lato"/>
                <a:sym typeface="Lato"/>
              </a:rPr>
            </a:br>
            <a:r>
              <a:rPr b="1" lang="en" sz="1300">
                <a:solidFill>
                  <a:schemeClr val="accent3"/>
                </a:solidFill>
                <a:latin typeface="Lato"/>
                <a:ea typeface="Lato"/>
                <a:cs typeface="Lato"/>
                <a:sym typeface="Lato"/>
              </a:rPr>
              <a:t>MASE Score - 0.802</a:t>
            </a:r>
            <a:endParaRPr b="1" sz="1300">
              <a:solidFill>
                <a:schemeClr val="accent3"/>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729450" y="1313750"/>
            <a:ext cx="8169300" cy="364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Histogram for Mean Residuals:</a:t>
            </a:r>
            <a:br>
              <a:rPr b="1" lang="en" sz="1800"/>
            </a:br>
            <a:endParaRPr/>
          </a:p>
        </p:txBody>
      </p:sp>
      <p:pic>
        <p:nvPicPr>
          <p:cNvPr id="168" name="Google Shape;168;p26"/>
          <p:cNvPicPr preferRelativeResize="0"/>
          <p:nvPr/>
        </p:nvPicPr>
        <p:blipFill>
          <a:blip r:embed="rId3">
            <a:alphaModFix/>
          </a:blip>
          <a:stretch>
            <a:fillRect/>
          </a:stretch>
        </p:blipFill>
        <p:spPr>
          <a:xfrm>
            <a:off x="1523088" y="1892750"/>
            <a:ext cx="6097824" cy="282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1" type="body"/>
          </p:nvPr>
        </p:nvSpPr>
        <p:spPr>
          <a:xfrm>
            <a:off x="517225" y="1393625"/>
            <a:ext cx="8131800" cy="350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Naive Forecast:</a:t>
            </a:r>
            <a:br>
              <a:rPr b="1" lang="en" sz="1800"/>
            </a:br>
            <a:endParaRPr/>
          </a:p>
        </p:txBody>
      </p:sp>
      <p:pic>
        <p:nvPicPr>
          <p:cNvPr id="174" name="Google Shape;174;p27"/>
          <p:cNvPicPr preferRelativeResize="0"/>
          <p:nvPr/>
        </p:nvPicPr>
        <p:blipFill>
          <a:blip r:embed="rId3">
            <a:alphaModFix/>
          </a:blip>
          <a:stretch>
            <a:fillRect/>
          </a:stretch>
        </p:blipFill>
        <p:spPr>
          <a:xfrm>
            <a:off x="1216800" y="1872124"/>
            <a:ext cx="5848350" cy="320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idx="1" type="body"/>
          </p:nvPr>
        </p:nvSpPr>
        <p:spPr>
          <a:xfrm>
            <a:off x="729450" y="1301375"/>
            <a:ext cx="7971000" cy="356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Output for Naive Forecast:</a:t>
            </a:r>
            <a:br>
              <a:rPr b="1" lang="en" sz="1800"/>
            </a:br>
            <a:endParaRPr b="1" sz="1800"/>
          </a:p>
        </p:txBody>
      </p:sp>
      <p:pic>
        <p:nvPicPr>
          <p:cNvPr id="180" name="Google Shape;180;p28"/>
          <p:cNvPicPr preferRelativeResize="0"/>
          <p:nvPr/>
        </p:nvPicPr>
        <p:blipFill>
          <a:blip r:embed="rId3">
            <a:alphaModFix/>
          </a:blip>
          <a:stretch>
            <a:fillRect/>
          </a:stretch>
        </p:blipFill>
        <p:spPr>
          <a:xfrm>
            <a:off x="1318025" y="1871500"/>
            <a:ext cx="2524100" cy="267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idx="1" type="body"/>
          </p:nvPr>
        </p:nvSpPr>
        <p:spPr>
          <a:xfrm>
            <a:off x="729450" y="1350525"/>
            <a:ext cx="8120700" cy="350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Accuracy for Naive Forecast:</a:t>
            </a:r>
            <a:br>
              <a:rPr b="1" lang="en" sz="1800"/>
            </a:br>
            <a:endParaRPr/>
          </a:p>
        </p:txBody>
      </p:sp>
      <p:pic>
        <p:nvPicPr>
          <p:cNvPr id="186" name="Google Shape;186;p29"/>
          <p:cNvPicPr preferRelativeResize="0"/>
          <p:nvPr/>
        </p:nvPicPr>
        <p:blipFill>
          <a:blip r:embed="rId3">
            <a:alphaModFix/>
          </a:blip>
          <a:stretch>
            <a:fillRect/>
          </a:stretch>
        </p:blipFill>
        <p:spPr>
          <a:xfrm>
            <a:off x="942600" y="1862100"/>
            <a:ext cx="6344875" cy="623450"/>
          </a:xfrm>
          <a:prstGeom prst="rect">
            <a:avLst/>
          </a:prstGeom>
          <a:noFill/>
          <a:ln>
            <a:noFill/>
          </a:ln>
        </p:spPr>
      </p:pic>
      <p:sp>
        <p:nvSpPr>
          <p:cNvPr id="187" name="Google Shape;187;p29"/>
          <p:cNvSpPr txBox="1"/>
          <p:nvPr/>
        </p:nvSpPr>
        <p:spPr>
          <a:xfrm>
            <a:off x="729450" y="2788650"/>
            <a:ext cx="7946400" cy="1662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Naive Forecast Inference:</a:t>
            </a:r>
            <a:br>
              <a:rPr b="1" lang="en" sz="1300">
                <a:latin typeface="Lato"/>
                <a:ea typeface="Lato"/>
                <a:cs typeface="Lato"/>
                <a:sym typeface="Lato"/>
              </a:rPr>
            </a:br>
            <a:r>
              <a:rPr b="1" lang="en" sz="1300">
                <a:latin typeface="Lato"/>
                <a:ea typeface="Lato"/>
                <a:cs typeface="Lato"/>
                <a:sym typeface="Lato"/>
              </a:rPr>
              <a:t>Naive method is mainly used as a benchmark to judge other models and when the process is fairly new. It is a model that uses the most recent data point to provide the future forecast. While forecasting, it is important to start with a Naive Model as it gives the forecaster an idea whether a more complex model is ideal or not for the forecasting in terms of performance.</a:t>
            </a:r>
            <a:br>
              <a:rPr b="1" lang="en" sz="1300">
                <a:latin typeface="Lato"/>
                <a:ea typeface="Lato"/>
                <a:cs typeface="Lato"/>
                <a:sym typeface="Lato"/>
              </a:rPr>
            </a:br>
            <a:br>
              <a:rPr b="1" lang="en" sz="1300">
                <a:latin typeface="Lato"/>
                <a:ea typeface="Lato"/>
                <a:cs typeface="Lato"/>
                <a:sym typeface="Lato"/>
              </a:rPr>
            </a:br>
            <a:r>
              <a:rPr b="1" lang="en" sz="1300">
                <a:solidFill>
                  <a:schemeClr val="accent3"/>
                </a:solidFill>
                <a:latin typeface="Lato"/>
                <a:ea typeface="Lato"/>
                <a:cs typeface="Lato"/>
                <a:sym typeface="Lato"/>
              </a:rPr>
              <a:t>MASE Score - 0.816</a:t>
            </a:r>
            <a:endParaRPr b="1" sz="1300">
              <a:solidFill>
                <a:schemeClr val="accent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idx="1" type="body"/>
          </p:nvPr>
        </p:nvSpPr>
        <p:spPr>
          <a:xfrm>
            <a:off x="557725" y="1350950"/>
            <a:ext cx="8130300" cy="351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Histogram for Naive Residuals:</a:t>
            </a:r>
            <a:br>
              <a:rPr b="1" lang="en" sz="1800"/>
            </a:br>
            <a:endParaRPr/>
          </a:p>
        </p:txBody>
      </p:sp>
      <p:pic>
        <p:nvPicPr>
          <p:cNvPr id="193" name="Google Shape;193;p30"/>
          <p:cNvPicPr preferRelativeResize="0"/>
          <p:nvPr/>
        </p:nvPicPr>
        <p:blipFill>
          <a:blip r:embed="rId3">
            <a:alphaModFix/>
          </a:blip>
          <a:stretch>
            <a:fillRect/>
          </a:stretch>
        </p:blipFill>
        <p:spPr>
          <a:xfrm>
            <a:off x="1765100" y="1782200"/>
            <a:ext cx="5522550" cy="303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idx="1" type="body"/>
          </p:nvPr>
        </p:nvSpPr>
        <p:spPr>
          <a:xfrm>
            <a:off x="729450" y="1321800"/>
            <a:ext cx="8063400" cy="36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Seasonal Naive Forecast:</a:t>
            </a:r>
            <a:br>
              <a:rPr b="1" lang="en" sz="1800"/>
            </a:br>
            <a:endParaRPr/>
          </a:p>
        </p:txBody>
      </p:sp>
      <p:pic>
        <p:nvPicPr>
          <p:cNvPr id="199" name="Google Shape;199;p31"/>
          <p:cNvPicPr preferRelativeResize="0"/>
          <p:nvPr/>
        </p:nvPicPr>
        <p:blipFill>
          <a:blip r:embed="rId3">
            <a:alphaModFix/>
          </a:blip>
          <a:stretch>
            <a:fillRect/>
          </a:stretch>
        </p:blipFill>
        <p:spPr>
          <a:xfrm>
            <a:off x="1446600" y="1655450"/>
            <a:ext cx="6329850" cy="322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8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a:p>
            <a:pPr indent="0" lvl="0" marL="0" rtl="0" algn="l">
              <a:spcBef>
                <a:spcPts val="1200"/>
              </a:spcBef>
              <a:spcAft>
                <a:spcPts val="0"/>
              </a:spcAft>
              <a:buNone/>
            </a:pPr>
            <a:r>
              <a:rPr lang="en"/>
              <a:t>Methodology</a:t>
            </a:r>
            <a:endParaRPr/>
          </a:p>
          <a:p>
            <a:pPr indent="0" lvl="0" marL="0" rtl="0" algn="l">
              <a:spcBef>
                <a:spcPts val="1200"/>
              </a:spcBef>
              <a:spcAft>
                <a:spcPts val="0"/>
              </a:spcAft>
              <a:buNone/>
            </a:pPr>
            <a:r>
              <a:rPr lang="en"/>
              <a:t>Recommendation</a:t>
            </a:r>
            <a:endParaRPr/>
          </a:p>
          <a:p>
            <a:pPr indent="0" lvl="0" marL="0" rtl="0" algn="l">
              <a:spcBef>
                <a:spcPts val="1200"/>
              </a:spcBef>
              <a:spcAft>
                <a:spcPts val="0"/>
              </a:spcAft>
              <a:buNone/>
            </a:pPr>
            <a:r>
              <a:rPr lang="en"/>
              <a:t>Q&amp;A</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idx="1" type="body"/>
          </p:nvPr>
        </p:nvSpPr>
        <p:spPr>
          <a:xfrm>
            <a:off x="729450" y="1313750"/>
            <a:ext cx="8033100" cy="359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Output for S-Naive:</a:t>
            </a:r>
            <a:br>
              <a:rPr b="1" lang="en" sz="1800"/>
            </a:br>
            <a:endParaRPr b="1" sz="1800"/>
          </a:p>
        </p:txBody>
      </p:sp>
      <p:pic>
        <p:nvPicPr>
          <p:cNvPr id="205" name="Google Shape;205;p32"/>
          <p:cNvPicPr preferRelativeResize="0"/>
          <p:nvPr/>
        </p:nvPicPr>
        <p:blipFill>
          <a:blip r:embed="rId3">
            <a:alphaModFix/>
          </a:blip>
          <a:stretch>
            <a:fillRect/>
          </a:stretch>
        </p:blipFill>
        <p:spPr>
          <a:xfrm>
            <a:off x="1249375" y="1859100"/>
            <a:ext cx="2753875" cy="2627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idx="1" type="body"/>
          </p:nvPr>
        </p:nvSpPr>
        <p:spPr>
          <a:xfrm>
            <a:off x="729450" y="1326150"/>
            <a:ext cx="8058000" cy="350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Accuracy for S-Naive Forecast:</a:t>
            </a:r>
            <a:br>
              <a:rPr b="1" lang="en" sz="1800"/>
            </a:br>
            <a:endParaRPr b="1" sz="1800"/>
          </a:p>
        </p:txBody>
      </p:sp>
      <p:pic>
        <p:nvPicPr>
          <p:cNvPr id="211" name="Google Shape;211;p33"/>
          <p:cNvPicPr preferRelativeResize="0"/>
          <p:nvPr/>
        </p:nvPicPr>
        <p:blipFill>
          <a:blip r:embed="rId3">
            <a:alphaModFix/>
          </a:blip>
          <a:stretch>
            <a:fillRect/>
          </a:stretch>
        </p:blipFill>
        <p:spPr>
          <a:xfrm>
            <a:off x="1143900" y="1813200"/>
            <a:ext cx="6340425" cy="529250"/>
          </a:xfrm>
          <a:prstGeom prst="rect">
            <a:avLst/>
          </a:prstGeom>
          <a:noFill/>
          <a:ln>
            <a:noFill/>
          </a:ln>
        </p:spPr>
      </p:pic>
      <p:sp>
        <p:nvSpPr>
          <p:cNvPr id="212" name="Google Shape;212;p33"/>
          <p:cNvSpPr txBox="1"/>
          <p:nvPr/>
        </p:nvSpPr>
        <p:spPr>
          <a:xfrm>
            <a:off x="731250" y="2677100"/>
            <a:ext cx="7870200" cy="1862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S-Naive Inference:</a:t>
            </a:r>
            <a:br>
              <a:rPr b="1" lang="en" sz="1800">
                <a:latin typeface="Lato"/>
                <a:ea typeface="Lato"/>
                <a:cs typeface="Lato"/>
                <a:sym typeface="Lato"/>
              </a:rPr>
            </a:br>
            <a:r>
              <a:rPr lang="en" sz="1300">
                <a:latin typeface="Lato"/>
                <a:ea typeface="Lato"/>
                <a:cs typeface="Lato"/>
                <a:sym typeface="Lato"/>
              </a:rPr>
              <a:t>S-Naive is a seasonal naive model which is similar to the naive model to a lot of extent. However, in case of a S-Naive Model, we take the last seasonal observation instead of only the last observation. In the above S-Naive forecast plot also, we can see that the forecast is a repeating cycle of the last 12 months. S-Naive is basically an extension of the Naive method with some added complexity. When working on a data set that has very high seasonality, S-Naive is one of the efficient models to use.</a:t>
            </a:r>
            <a:br>
              <a:rPr lang="en" sz="1300">
                <a:latin typeface="Lato"/>
                <a:ea typeface="Lato"/>
                <a:cs typeface="Lato"/>
                <a:sym typeface="Lato"/>
              </a:rPr>
            </a:br>
            <a:br>
              <a:rPr lang="en" sz="1300">
                <a:latin typeface="Lato"/>
                <a:ea typeface="Lato"/>
                <a:cs typeface="Lato"/>
                <a:sym typeface="Lato"/>
              </a:rPr>
            </a:br>
            <a:r>
              <a:rPr b="1" lang="en" sz="1300">
                <a:solidFill>
                  <a:schemeClr val="accent3"/>
                </a:solidFill>
                <a:latin typeface="Lato"/>
                <a:ea typeface="Lato"/>
                <a:cs typeface="Lato"/>
                <a:sym typeface="Lato"/>
              </a:rPr>
              <a:t>MASE Score - 1</a:t>
            </a:r>
            <a:endParaRPr b="1" sz="1300">
              <a:solidFill>
                <a:schemeClr val="accent3"/>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 type="body"/>
          </p:nvPr>
        </p:nvSpPr>
        <p:spPr>
          <a:xfrm>
            <a:off x="729450" y="1363325"/>
            <a:ext cx="7688700" cy="34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Histogram for S-Naive Residuals:</a:t>
            </a:r>
            <a:br>
              <a:rPr b="1" lang="en" sz="1800"/>
            </a:br>
            <a:endParaRPr b="1" sz="1800"/>
          </a:p>
        </p:txBody>
      </p:sp>
      <p:pic>
        <p:nvPicPr>
          <p:cNvPr id="218" name="Google Shape;218;p34"/>
          <p:cNvPicPr preferRelativeResize="0"/>
          <p:nvPr/>
        </p:nvPicPr>
        <p:blipFill>
          <a:blip r:embed="rId3">
            <a:alphaModFix/>
          </a:blip>
          <a:stretch>
            <a:fillRect/>
          </a:stretch>
        </p:blipFill>
        <p:spPr>
          <a:xfrm>
            <a:off x="1561650" y="1719525"/>
            <a:ext cx="5911924" cy="3064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idx="1" type="body"/>
          </p:nvPr>
        </p:nvSpPr>
        <p:spPr>
          <a:xfrm>
            <a:off x="729450" y="1336150"/>
            <a:ext cx="8034600" cy="356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Random Walk Forecast:</a:t>
            </a:r>
            <a:br>
              <a:rPr b="1" lang="en" sz="1800"/>
            </a:br>
            <a:endParaRPr/>
          </a:p>
        </p:txBody>
      </p:sp>
      <p:pic>
        <p:nvPicPr>
          <p:cNvPr id="224" name="Google Shape;224;p35"/>
          <p:cNvPicPr preferRelativeResize="0"/>
          <p:nvPr/>
        </p:nvPicPr>
        <p:blipFill>
          <a:blip r:embed="rId3">
            <a:alphaModFix/>
          </a:blip>
          <a:stretch>
            <a:fillRect/>
          </a:stretch>
        </p:blipFill>
        <p:spPr>
          <a:xfrm>
            <a:off x="1723175" y="1723425"/>
            <a:ext cx="5985875" cy="3175825"/>
          </a:xfrm>
          <a:prstGeom prst="rect">
            <a:avLst/>
          </a:prstGeom>
          <a:noFill/>
          <a:ln>
            <a:noFill/>
          </a:ln>
        </p:spPr>
      </p:pic>
      <p:pic>
        <p:nvPicPr>
          <p:cNvPr id="225" name="Google Shape;225;p35"/>
          <p:cNvPicPr preferRelativeResize="0"/>
          <p:nvPr/>
        </p:nvPicPr>
        <p:blipFill>
          <a:blip r:embed="rId4">
            <a:alphaModFix/>
          </a:blip>
          <a:stretch>
            <a:fillRect/>
          </a:stretch>
        </p:blipFill>
        <p:spPr>
          <a:xfrm>
            <a:off x="1995425" y="1723425"/>
            <a:ext cx="5614474" cy="3095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idx="1" type="body"/>
          </p:nvPr>
        </p:nvSpPr>
        <p:spPr>
          <a:xfrm>
            <a:off x="729450" y="1313750"/>
            <a:ext cx="7688700" cy="356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Output for RWF:</a:t>
            </a:r>
            <a:br>
              <a:rPr b="1" lang="en" sz="1800"/>
            </a:br>
            <a:endParaRPr b="1" sz="1800"/>
          </a:p>
        </p:txBody>
      </p:sp>
      <p:pic>
        <p:nvPicPr>
          <p:cNvPr id="231" name="Google Shape;231;p36"/>
          <p:cNvPicPr preferRelativeResize="0"/>
          <p:nvPr/>
        </p:nvPicPr>
        <p:blipFill>
          <a:blip r:embed="rId3">
            <a:alphaModFix/>
          </a:blip>
          <a:stretch>
            <a:fillRect/>
          </a:stretch>
        </p:blipFill>
        <p:spPr>
          <a:xfrm>
            <a:off x="1284675" y="1814100"/>
            <a:ext cx="2458300" cy="2672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idx="1" type="body"/>
          </p:nvPr>
        </p:nvSpPr>
        <p:spPr>
          <a:xfrm>
            <a:off x="729450" y="1307425"/>
            <a:ext cx="8135100" cy="366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Accuracy for Random Walk Forecast:</a:t>
            </a:r>
            <a:br>
              <a:rPr b="1" lang="en" sz="1800"/>
            </a:br>
            <a:endParaRPr/>
          </a:p>
        </p:txBody>
      </p:sp>
      <p:sp>
        <p:nvSpPr>
          <p:cNvPr id="237" name="Google Shape;237;p37"/>
          <p:cNvSpPr txBox="1"/>
          <p:nvPr/>
        </p:nvSpPr>
        <p:spPr>
          <a:xfrm>
            <a:off x="729450" y="2701875"/>
            <a:ext cx="7884300" cy="1662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RWF Inference:</a:t>
            </a:r>
            <a:br>
              <a:rPr b="1" lang="en" sz="1800">
                <a:latin typeface="Lato"/>
                <a:ea typeface="Lato"/>
                <a:cs typeface="Lato"/>
                <a:sym typeface="Lato"/>
              </a:rPr>
            </a:br>
            <a:r>
              <a:rPr lang="en" sz="1300">
                <a:latin typeface="Lato"/>
                <a:ea typeface="Lato"/>
                <a:cs typeface="Lato"/>
                <a:sym typeface="Lato"/>
              </a:rPr>
              <a:t>A Random Walk Forecast is similar to the Naive Model apart from the fact that it uses a drift model to return the forecast values. A RWF without drift model is a simple Naive model. A RWF model allows the </a:t>
            </a:r>
            <a:r>
              <a:rPr lang="en" sz="1300">
                <a:latin typeface="Lato"/>
                <a:ea typeface="Lato"/>
                <a:cs typeface="Lato"/>
                <a:sym typeface="Lato"/>
              </a:rPr>
              <a:t>forecast to increase or decrease over time based on the drift which is the average change seen in the data set.</a:t>
            </a:r>
            <a:br>
              <a:rPr lang="en" sz="1300">
                <a:latin typeface="Lato"/>
                <a:ea typeface="Lato"/>
                <a:cs typeface="Lato"/>
                <a:sym typeface="Lato"/>
              </a:rPr>
            </a:br>
            <a:br>
              <a:rPr lang="en" sz="1300">
                <a:latin typeface="Lato"/>
                <a:ea typeface="Lato"/>
                <a:cs typeface="Lato"/>
                <a:sym typeface="Lato"/>
              </a:rPr>
            </a:br>
            <a:r>
              <a:rPr b="1" lang="en" sz="1300">
                <a:solidFill>
                  <a:schemeClr val="accent3"/>
                </a:solidFill>
                <a:latin typeface="Lato"/>
                <a:ea typeface="Lato"/>
                <a:cs typeface="Lato"/>
                <a:sym typeface="Lato"/>
              </a:rPr>
              <a:t>MASE Score - 0.815</a:t>
            </a:r>
            <a:endParaRPr b="1" sz="1300">
              <a:solidFill>
                <a:schemeClr val="accent3"/>
              </a:solidFill>
              <a:latin typeface="Lato"/>
              <a:ea typeface="Lato"/>
              <a:cs typeface="Lato"/>
              <a:sym typeface="Lato"/>
            </a:endParaRPr>
          </a:p>
        </p:txBody>
      </p:sp>
      <p:pic>
        <p:nvPicPr>
          <p:cNvPr id="238" name="Google Shape;238;p37"/>
          <p:cNvPicPr preferRelativeResize="0"/>
          <p:nvPr/>
        </p:nvPicPr>
        <p:blipFill>
          <a:blip r:embed="rId3">
            <a:alphaModFix/>
          </a:blip>
          <a:stretch>
            <a:fillRect/>
          </a:stretch>
        </p:blipFill>
        <p:spPr>
          <a:xfrm>
            <a:off x="958000" y="1788400"/>
            <a:ext cx="6404025" cy="591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idx="1" type="body"/>
          </p:nvPr>
        </p:nvSpPr>
        <p:spPr>
          <a:xfrm>
            <a:off x="729450" y="1313750"/>
            <a:ext cx="7688700" cy="351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Histogram for RWF Residuals:</a:t>
            </a:r>
            <a:br>
              <a:rPr b="1" lang="en" sz="1800"/>
            </a:br>
            <a:endParaRPr b="1" sz="1800"/>
          </a:p>
        </p:txBody>
      </p:sp>
      <p:pic>
        <p:nvPicPr>
          <p:cNvPr id="244" name="Google Shape;244;p38"/>
          <p:cNvPicPr preferRelativeResize="0"/>
          <p:nvPr/>
        </p:nvPicPr>
        <p:blipFill>
          <a:blip r:embed="rId3">
            <a:alphaModFix/>
          </a:blip>
          <a:stretch>
            <a:fillRect/>
          </a:stretch>
        </p:blipFill>
        <p:spPr>
          <a:xfrm>
            <a:off x="1598825" y="1720450"/>
            <a:ext cx="6073049" cy="311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idx="1" type="body"/>
          </p:nvPr>
        </p:nvSpPr>
        <p:spPr>
          <a:xfrm>
            <a:off x="729450" y="1313750"/>
            <a:ext cx="8107500" cy="361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Moving Averages:</a:t>
            </a:r>
            <a:br>
              <a:rPr b="1" lang="en" sz="1800"/>
            </a:br>
            <a:endParaRPr/>
          </a:p>
        </p:txBody>
      </p:sp>
      <p:pic>
        <p:nvPicPr>
          <p:cNvPr id="250" name="Google Shape;250;p39"/>
          <p:cNvPicPr preferRelativeResize="0"/>
          <p:nvPr/>
        </p:nvPicPr>
        <p:blipFill>
          <a:blip r:embed="rId3">
            <a:alphaModFix/>
          </a:blip>
          <a:stretch>
            <a:fillRect/>
          </a:stretch>
        </p:blipFill>
        <p:spPr>
          <a:xfrm>
            <a:off x="1013875" y="1685925"/>
            <a:ext cx="6695175" cy="3333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idx="1" type="body"/>
          </p:nvPr>
        </p:nvSpPr>
        <p:spPr>
          <a:xfrm>
            <a:off x="729450" y="1326150"/>
            <a:ext cx="7909200" cy="361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Moving Averages Inference:</a:t>
            </a:r>
            <a:br>
              <a:rPr b="1" lang="en" sz="1800"/>
            </a:br>
            <a:r>
              <a:rPr lang="en"/>
              <a:t>Moving Averages is mainly used when the most recent observations in a data set are more relevant and influential than the entire data set. It is upto the forecasters discretion to determine the order of the moving averages depending on the data set. A small order indicates more weightage to the most recent points. A Moving Average method prominently captures the main movements of the Time series. A small order Moving Average is used when the data has sudden shifts at irregular intervals. Similarly, a large order Moving Average is used when there are wide infrequent fluctuations. A large order MA will generally smoothen the Time series curve.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idx="1" type="body"/>
          </p:nvPr>
        </p:nvSpPr>
        <p:spPr>
          <a:xfrm>
            <a:off x="729450" y="1338550"/>
            <a:ext cx="8058000" cy="359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ETS Forecast:</a:t>
            </a:r>
            <a:br>
              <a:rPr b="1" lang="en" sz="1800"/>
            </a:br>
            <a:endParaRPr/>
          </a:p>
        </p:txBody>
      </p:sp>
      <p:pic>
        <p:nvPicPr>
          <p:cNvPr id="261" name="Google Shape;261;p41"/>
          <p:cNvPicPr preferRelativeResize="0"/>
          <p:nvPr/>
        </p:nvPicPr>
        <p:blipFill>
          <a:blip r:embed="rId3">
            <a:alphaModFix/>
          </a:blip>
          <a:stretch>
            <a:fillRect/>
          </a:stretch>
        </p:blipFill>
        <p:spPr>
          <a:xfrm>
            <a:off x="1379938" y="1789550"/>
            <a:ext cx="5838825" cy="335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88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data set being used for the project is a monthly sales data of a supply chain organization starting from 2016 to 2020. In this project, we are forecasting the demand for a subset of hair care products that are sourced from a distribution center in Whittier, CA. We will be looking at the sales figure of last 5 years in order to determine the demand. The long term purpose of this forecast is to help the distribution leads to adequately and effectively plan labor for the upcoming months. The simulation data was provided by the marketing team in order to complete the case study. The data was used to produce accurate forecasts using the R software. The data was then converted into a Time series in order to generate a number of forecast models and determine which is the best model to implement to produce accurate forecast results for this project.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idx="1" type="body"/>
          </p:nvPr>
        </p:nvSpPr>
        <p:spPr>
          <a:xfrm>
            <a:off x="729450" y="1313750"/>
            <a:ext cx="8132400" cy="366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ETS Forecast for 12 Months:</a:t>
            </a:r>
            <a:br>
              <a:rPr b="1" lang="en" sz="1800"/>
            </a:br>
            <a:endParaRPr/>
          </a:p>
        </p:txBody>
      </p:sp>
      <p:pic>
        <p:nvPicPr>
          <p:cNvPr id="267" name="Google Shape;267;p42"/>
          <p:cNvPicPr preferRelativeResize="0"/>
          <p:nvPr/>
        </p:nvPicPr>
        <p:blipFill>
          <a:blip r:embed="rId3">
            <a:alphaModFix/>
          </a:blip>
          <a:stretch>
            <a:fillRect/>
          </a:stretch>
        </p:blipFill>
        <p:spPr>
          <a:xfrm>
            <a:off x="1461925" y="1702975"/>
            <a:ext cx="5453926" cy="333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idx="1" type="body"/>
          </p:nvPr>
        </p:nvSpPr>
        <p:spPr>
          <a:xfrm>
            <a:off x="729450" y="1326150"/>
            <a:ext cx="7688700" cy="349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Output for ETS:</a:t>
            </a:r>
            <a:br>
              <a:rPr b="1" lang="en" sz="1800"/>
            </a:br>
            <a:endParaRPr b="1" sz="1800"/>
          </a:p>
        </p:txBody>
      </p:sp>
      <p:pic>
        <p:nvPicPr>
          <p:cNvPr id="273" name="Google Shape;273;p43"/>
          <p:cNvPicPr preferRelativeResize="0"/>
          <p:nvPr/>
        </p:nvPicPr>
        <p:blipFill>
          <a:blip r:embed="rId3">
            <a:alphaModFix/>
          </a:blip>
          <a:stretch>
            <a:fillRect/>
          </a:stretch>
        </p:blipFill>
        <p:spPr>
          <a:xfrm>
            <a:off x="1483900" y="1821925"/>
            <a:ext cx="2407800" cy="291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idx="1" type="body"/>
          </p:nvPr>
        </p:nvSpPr>
        <p:spPr>
          <a:xfrm>
            <a:off x="648813" y="1288975"/>
            <a:ext cx="8070300" cy="370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Accuracy for ETS Forecast:</a:t>
            </a:r>
            <a:br>
              <a:rPr b="1" lang="en" sz="1800"/>
            </a:br>
            <a:endParaRPr/>
          </a:p>
        </p:txBody>
      </p:sp>
      <p:pic>
        <p:nvPicPr>
          <p:cNvPr id="279" name="Google Shape;279;p44"/>
          <p:cNvPicPr preferRelativeResize="0"/>
          <p:nvPr/>
        </p:nvPicPr>
        <p:blipFill>
          <a:blip r:embed="rId3">
            <a:alphaModFix/>
          </a:blip>
          <a:stretch>
            <a:fillRect/>
          </a:stretch>
        </p:blipFill>
        <p:spPr>
          <a:xfrm>
            <a:off x="1057175" y="1800800"/>
            <a:ext cx="6379201" cy="454900"/>
          </a:xfrm>
          <a:prstGeom prst="rect">
            <a:avLst/>
          </a:prstGeom>
          <a:noFill/>
          <a:ln>
            <a:noFill/>
          </a:ln>
        </p:spPr>
      </p:pic>
      <p:sp>
        <p:nvSpPr>
          <p:cNvPr id="280" name="Google Shape;280;p44"/>
          <p:cNvSpPr txBox="1"/>
          <p:nvPr/>
        </p:nvSpPr>
        <p:spPr>
          <a:xfrm>
            <a:off x="607300" y="2565550"/>
            <a:ext cx="7994100" cy="1662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ETS Inference:</a:t>
            </a:r>
            <a:br>
              <a:rPr b="1" lang="en" sz="1800">
                <a:latin typeface="Lato"/>
                <a:ea typeface="Lato"/>
                <a:cs typeface="Lato"/>
                <a:sym typeface="Lato"/>
              </a:rPr>
            </a:br>
            <a:r>
              <a:rPr lang="en" sz="1300">
                <a:latin typeface="Lato"/>
                <a:ea typeface="Lato"/>
                <a:cs typeface="Lato"/>
                <a:sym typeface="Lato"/>
              </a:rPr>
              <a:t>The ETS method focuses mainly on the Trend and Seasonal components of a Time series.  A simple exponential smoothing ETS model is a (A,N,N) model with additive errors, No Trend and No Seasonality. If a particular model for ETS is not </a:t>
            </a:r>
            <a:r>
              <a:rPr lang="en" sz="1300">
                <a:latin typeface="Lato"/>
                <a:ea typeface="Lato"/>
                <a:cs typeface="Lato"/>
                <a:sym typeface="Lato"/>
              </a:rPr>
              <a:t>specified</a:t>
            </a:r>
            <a:r>
              <a:rPr lang="en" sz="1300">
                <a:latin typeface="Lato"/>
                <a:ea typeface="Lato"/>
                <a:cs typeface="Lato"/>
                <a:sym typeface="Lato"/>
              </a:rPr>
              <a:t>, a model which is best suited is automatically selected.</a:t>
            </a:r>
            <a:br>
              <a:rPr lang="en" sz="1300">
                <a:latin typeface="Lato"/>
                <a:ea typeface="Lato"/>
                <a:cs typeface="Lato"/>
                <a:sym typeface="Lato"/>
              </a:rPr>
            </a:br>
            <a:br>
              <a:rPr lang="en" sz="1300">
                <a:latin typeface="Lato"/>
                <a:ea typeface="Lato"/>
                <a:cs typeface="Lato"/>
                <a:sym typeface="Lato"/>
              </a:rPr>
            </a:br>
            <a:r>
              <a:rPr b="1" lang="en" sz="1300">
                <a:solidFill>
                  <a:schemeClr val="accent3"/>
                </a:solidFill>
                <a:latin typeface="Lato"/>
                <a:ea typeface="Lato"/>
                <a:cs typeface="Lato"/>
                <a:sym typeface="Lato"/>
              </a:rPr>
              <a:t>MASE Score - 0.796</a:t>
            </a:r>
            <a:endParaRPr b="1" sz="1300">
              <a:solidFill>
                <a:schemeClr val="accent3"/>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idx="1" type="body"/>
          </p:nvPr>
        </p:nvSpPr>
        <p:spPr>
          <a:xfrm>
            <a:off x="729450" y="1313750"/>
            <a:ext cx="7688700" cy="364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Histogram for ETS Residuals:</a:t>
            </a:r>
            <a:br>
              <a:rPr lang="en"/>
            </a:br>
            <a:endParaRPr/>
          </a:p>
        </p:txBody>
      </p:sp>
      <p:pic>
        <p:nvPicPr>
          <p:cNvPr id="286" name="Google Shape;286;p45"/>
          <p:cNvPicPr preferRelativeResize="0"/>
          <p:nvPr/>
        </p:nvPicPr>
        <p:blipFill>
          <a:blip r:embed="rId3">
            <a:alphaModFix/>
          </a:blip>
          <a:stretch>
            <a:fillRect/>
          </a:stretch>
        </p:blipFill>
        <p:spPr>
          <a:xfrm>
            <a:off x="1462500" y="1748675"/>
            <a:ext cx="6258950" cy="3002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idx="1" type="body"/>
          </p:nvPr>
        </p:nvSpPr>
        <p:spPr>
          <a:xfrm>
            <a:off x="729450" y="1301375"/>
            <a:ext cx="7688700" cy="355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HoltWinters Forecast:</a:t>
            </a:r>
            <a:br>
              <a:rPr b="1" lang="en" sz="1800"/>
            </a:br>
            <a:endParaRPr b="1" sz="1800"/>
          </a:p>
        </p:txBody>
      </p:sp>
      <p:pic>
        <p:nvPicPr>
          <p:cNvPr id="292" name="Google Shape;292;p46"/>
          <p:cNvPicPr preferRelativeResize="0"/>
          <p:nvPr/>
        </p:nvPicPr>
        <p:blipFill>
          <a:blip r:embed="rId3">
            <a:alphaModFix/>
          </a:blip>
          <a:stretch>
            <a:fillRect/>
          </a:stretch>
        </p:blipFill>
        <p:spPr>
          <a:xfrm>
            <a:off x="1606850" y="1653125"/>
            <a:ext cx="5767575" cy="3143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idx="1" type="body"/>
          </p:nvPr>
        </p:nvSpPr>
        <p:spPr>
          <a:xfrm>
            <a:off x="729450" y="1313750"/>
            <a:ext cx="7688700" cy="361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Output for HoltWinters:</a:t>
            </a:r>
            <a:br>
              <a:rPr b="1" lang="en" sz="1800"/>
            </a:br>
            <a:endParaRPr b="1" sz="1800"/>
          </a:p>
        </p:txBody>
      </p:sp>
      <p:pic>
        <p:nvPicPr>
          <p:cNvPr id="298" name="Google Shape;298;p47"/>
          <p:cNvPicPr preferRelativeResize="0"/>
          <p:nvPr/>
        </p:nvPicPr>
        <p:blipFill>
          <a:blip r:embed="rId3">
            <a:alphaModFix/>
          </a:blip>
          <a:stretch>
            <a:fillRect/>
          </a:stretch>
        </p:blipFill>
        <p:spPr>
          <a:xfrm>
            <a:off x="859425" y="1784750"/>
            <a:ext cx="2648050" cy="2811847"/>
          </a:xfrm>
          <a:prstGeom prst="rect">
            <a:avLst/>
          </a:prstGeom>
          <a:noFill/>
          <a:ln>
            <a:noFill/>
          </a:ln>
        </p:spPr>
      </p:pic>
      <p:pic>
        <p:nvPicPr>
          <p:cNvPr id="299" name="Google Shape;299;p47"/>
          <p:cNvPicPr preferRelativeResize="0"/>
          <p:nvPr/>
        </p:nvPicPr>
        <p:blipFill>
          <a:blip r:embed="rId4">
            <a:alphaModFix/>
          </a:blip>
          <a:stretch>
            <a:fillRect/>
          </a:stretch>
        </p:blipFill>
        <p:spPr>
          <a:xfrm>
            <a:off x="3866925" y="1913675"/>
            <a:ext cx="4722101" cy="1990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idx="1" type="body"/>
          </p:nvPr>
        </p:nvSpPr>
        <p:spPr>
          <a:xfrm>
            <a:off x="729450" y="1301375"/>
            <a:ext cx="7688700" cy="343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Histogram for HoltWinters Residuals:</a:t>
            </a:r>
            <a:br>
              <a:rPr b="1" lang="en" sz="1800"/>
            </a:br>
            <a:endParaRPr b="1" sz="1800"/>
          </a:p>
        </p:txBody>
      </p:sp>
      <p:pic>
        <p:nvPicPr>
          <p:cNvPr id="305" name="Google Shape;305;p48"/>
          <p:cNvPicPr preferRelativeResize="0"/>
          <p:nvPr/>
        </p:nvPicPr>
        <p:blipFill>
          <a:blip r:embed="rId3">
            <a:alphaModFix/>
          </a:blip>
          <a:stretch>
            <a:fillRect/>
          </a:stretch>
        </p:blipFill>
        <p:spPr>
          <a:xfrm>
            <a:off x="1650675" y="1789750"/>
            <a:ext cx="5426275" cy="2808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idx="1" type="body"/>
          </p:nvPr>
        </p:nvSpPr>
        <p:spPr>
          <a:xfrm>
            <a:off x="727650" y="1324200"/>
            <a:ext cx="7688700" cy="355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Accuracy for HoltWinters:</a:t>
            </a:r>
            <a:br>
              <a:rPr b="1" lang="en" sz="1800"/>
            </a:br>
            <a:endParaRPr b="1" sz="1800"/>
          </a:p>
        </p:txBody>
      </p:sp>
      <p:pic>
        <p:nvPicPr>
          <p:cNvPr id="311" name="Google Shape;311;p49"/>
          <p:cNvPicPr preferRelativeResize="0"/>
          <p:nvPr/>
        </p:nvPicPr>
        <p:blipFill>
          <a:blip r:embed="rId3">
            <a:alphaModFix/>
          </a:blip>
          <a:stretch>
            <a:fillRect/>
          </a:stretch>
        </p:blipFill>
        <p:spPr>
          <a:xfrm>
            <a:off x="1094325" y="1800800"/>
            <a:ext cx="5934075" cy="466725"/>
          </a:xfrm>
          <a:prstGeom prst="rect">
            <a:avLst/>
          </a:prstGeom>
          <a:noFill/>
          <a:ln>
            <a:noFill/>
          </a:ln>
        </p:spPr>
      </p:pic>
      <p:sp>
        <p:nvSpPr>
          <p:cNvPr id="312" name="Google Shape;312;p49"/>
          <p:cNvSpPr txBox="1"/>
          <p:nvPr/>
        </p:nvSpPr>
        <p:spPr>
          <a:xfrm>
            <a:off x="729450" y="2571750"/>
            <a:ext cx="8118000" cy="1462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HoltWinters Inference:</a:t>
            </a:r>
            <a:br>
              <a:rPr b="1" lang="en" sz="1800">
                <a:latin typeface="Lato"/>
                <a:ea typeface="Lato"/>
                <a:cs typeface="Lato"/>
                <a:sym typeface="Lato"/>
              </a:rPr>
            </a:br>
            <a:r>
              <a:rPr lang="en" sz="1300">
                <a:latin typeface="Lato"/>
                <a:ea typeface="Lato"/>
                <a:cs typeface="Lato"/>
                <a:sym typeface="Lato"/>
              </a:rPr>
              <a:t>HoltWinters is a triple exponential smoothing for the Level, Trend and Seasonal components in a Time Series.  It has three smoothing parameters namely alpha, beta and gamma. There are two methods for a HoltWinters model which is an additive method or a multiplicative method.</a:t>
            </a:r>
            <a:br>
              <a:rPr lang="en" sz="1300">
                <a:latin typeface="Lato"/>
                <a:ea typeface="Lato"/>
                <a:cs typeface="Lato"/>
                <a:sym typeface="Lato"/>
              </a:rPr>
            </a:br>
            <a:br>
              <a:rPr lang="en" sz="1300">
                <a:latin typeface="Lato"/>
                <a:ea typeface="Lato"/>
                <a:cs typeface="Lato"/>
                <a:sym typeface="Lato"/>
              </a:rPr>
            </a:br>
            <a:r>
              <a:rPr b="1" lang="en" sz="1300">
                <a:solidFill>
                  <a:schemeClr val="accent3"/>
                </a:solidFill>
                <a:latin typeface="Lato"/>
                <a:ea typeface="Lato"/>
                <a:cs typeface="Lato"/>
                <a:sym typeface="Lato"/>
              </a:rPr>
              <a:t>MASE Score - 0.815</a:t>
            </a:r>
            <a:endParaRPr b="1" sz="1300">
              <a:solidFill>
                <a:schemeClr val="accent3"/>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Box-Jenkins Model</a:t>
            </a:r>
            <a:endParaRPr/>
          </a:p>
        </p:txBody>
      </p:sp>
      <p:pic>
        <p:nvPicPr>
          <p:cNvPr id="318" name="Google Shape;318;p50"/>
          <p:cNvPicPr preferRelativeResize="0"/>
          <p:nvPr/>
        </p:nvPicPr>
        <p:blipFill>
          <a:blip r:embed="rId3">
            <a:alphaModFix/>
          </a:blip>
          <a:stretch>
            <a:fillRect/>
          </a:stretch>
        </p:blipFill>
        <p:spPr>
          <a:xfrm>
            <a:off x="4572000" y="1699038"/>
            <a:ext cx="4557076" cy="2803570"/>
          </a:xfrm>
          <a:prstGeom prst="rect">
            <a:avLst/>
          </a:prstGeom>
          <a:noFill/>
          <a:ln>
            <a:noFill/>
          </a:ln>
        </p:spPr>
      </p:pic>
      <p:sp>
        <p:nvSpPr>
          <p:cNvPr id="319" name="Google Shape;319;p50"/>
          <p:cNvSpPr txBox="1"/>
          <p:nvPr>
            <p:ph idx="1" type="body"/>
          </p:nvPr>
        </p:nvSpPr>
        <p:spPr>
          <a:xfrm>
            <a:off x="210225" y="2078875"/>
            <a:ext cx="4071900" cy="280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02124"/>
                </a:solidFill>
                <a:highlight>
                  <a:srgbClr val="FFFFFF"/>
                </a:highlight>
              </a:rPr>
              <a:t>ARIMA makes use of lagged moving averages to smooth time series data.</a:t>
            </a:r>
            <a:endParaRPr sz="1200">
              <a:solidFill>
                <a:srgbClr val="202124"/>
              </a:solidFill>
              <a:highlight>
                <a:srgbClr val="FFFFFF"/>
              </a:highlight>
            </a:endParaRPr>
          </a:p>
          <a:p>
            <a:pPr indent="0" lvl="0" marL="0" rtl="0" algn="l">
              <a:spcBef>
                <a:spcPts val="1200"/>
              </a:spcBef>
              <a:spcAft>
                <a:spcPts val="0"/>
              </a:spcAft>
              <a:buNone/>
            </a:pPr>
            <a:r>
              <a:rPr lang="en" sz="1200">
                <a:solidFill>
                  <a:srgbClr val="202124"/>
                </a:solidFill>
                <a:highlight>
                  <a:srgbClr val="FFFFFF"/>
                </a:highlight>
              </a:rPr>
              <a:t>Process</a:t>
            </a:r>
            <a:endParaRPr sz="1200">
              <a:solidFill>
                <a:srgbClr val="202124"/>
              </a:solidFill>
              <a:highlight>
                <a:srgbClr val="FFFFFF"/>
              </a:highlight>
            </a:endParaRPr>
          </a:p>
          <a:p>
            <a:pPr indent="-304800" lvl="0" marL="457200" rtl="0" algn="l">
              <a:spcBef>
                <a:spcPts val="1200"/>
              </a:spcBef>
              <a:spcAft>
                <a:spcPts val="0"/>
              </a:spcAft>
              <a:buClr>
                <a:srgbClr val="202124"/>
              </a:buClr>
              <a:buSzPts val="1200"/>
              <a:buAutoNum type="arabicParenBoth"/>
            </a:pPr>
            <a:r>
              <a:rPr lang="en" sz="1200">
                <a:solidFill>
                  <a:srgbClr val="202124"/>
                </a:solidFill>
                <a:highlight>
                  <a:srgbClr val="FFFFFF"/>
                </a:highlight>
              </a:rPr>
              <a:t>Observe TS</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AutoNum type="arabicParenBoth"/>
            </a:pPr>
            <a:r>
              <a:rPr lang="en" sz="1200">
                <a:solidFill>
                  <a:srgbClr val="202124"/>
                </a:solidFill>
                <a:highlight>
                  <a:srgbClr val="FFFFFF"/>
                </a:highlight>
              </a:rPr>
              <a:t>Examin ACF &amp; PACF for time lags</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AutoNum type="arabicParenBoth"/>
            </a:pPr>
            <a:r>
              <a:rPr lang="en" sz="1200">
                <a:solidFill>
                  <a:srgbClr val="202124"/>
                </a:solidFill>
                <a:highlight>
                  <a:srgbClr val="FFFFFF"/>
                </a:highlight>
              </a:rPr>
              <a:t>Match </a:t>
            </a:r>
            <a:r>
              <a:rPr lang="en" sz="1200">
                <a:solidFill>
                  <a:srgbClr val="202124"/>
                </a:solidFill>
                <a:highlight>
                  <a:srgbClr val="FFFFFF"/>
                </a:highlight>
              </a:rPr>
              <a:t>pattern</a:t>
            </a:r>
            <a:r>
              <a:rPr lang="en" sz="1200">
                <a:solidFill>
                  <a:srgbClr val="202124"/>
                </a:solidFill>
                <a:highlight>
                  <a:srgbClr val="FFFFFF"/>
                </a:highlight>
              </a:rPr>
              <a:t> to </a:t>
            </a:r>
            <a:r>
              <a:rPr lang="en" sz="1200">
                <a:solidFill>
                  <a:srgbClr val="202124"/>
                </a:solidFill>
                <a:highlight>
                  <a:srgbClr val="FFFFFF"/>
                </a:highlight>
              </a:rPr>
              <a:t>determine</a:t>
            </a:r>
            <a:r>
              <a:rPr lang="en" sz="1200">
                <a:solidFill>
                  <a:srgbClr val="202124"/>
                </a:solidFill>
                <a:highlight>
                  <a:srgbClr val="FFFFFF"/>
                </a:highlight>
              </a:rPr>
              <a:t> best ARIMA model</a:t>
            </a:r>
            <a:endParaRPr sz="1200">
              <a:solidFill>
                <a:srgbClr val="202124"/>
              </a:solidFill>
              <a:highlight>
                <a:srgbClr val="FFFFFF"/>
              </a:highlight>
            </a:endParaRPr>
          </a:p>
          <a:p>
            <a:pPr indent="0" lvl="0" marL="0" rtl="0" algn="l">
              <a:spcBef>
                <a:spcPts val="1200"/>
              </a:spcBef>
              <a:spcAft>
                <a:spcPts val="1200"/>
              </a:spcAft>
              <a:buNone/>
            </a:pPr>
            <a:br>
              <a:rPr lang="en"/>
            </a:br>
            <a:r>
              <a:rPr b="1" lang="en">
                <a:solidFill>
                  <a:schemeClr val="accent3"/>
                </a:solidFill>
              </a:rPr>
              <a:t>MASE Score - 0.536</a:t>
            </a:r>
            <a:endParaRPr b="1">
              <a:solidFill>
                <a:schemeClr val="accent3"/>
              </a:solidFill>
            </a:endParaRPr>
          </a:p>
        </p:txBody>
      </p:sp>
      <p:pic>
        <p:nvPicPr>
          <p:cNvPr id="320" name="Google Shape;320;p50"/>
          <p:cNvPicPr preferRelativeResize="0"/>
          <p:nvPr/>
        </p:nvPicPr>
        <p:blipFill>
          <a:blip r:embed="rId4">
            <a:alphaModFix/>
          </a:blip>
          <a:stretch>
            <a:fillRect/>
          </a:stretch>
        </p:blipFill>
        <p:spPr>
          <a:xfrm>
            <a:off x="0" y="4502600"/>
            <a:ext cx="5277276" cy="640900"/>
          </a:xfrm>
          <a:prstGeom prst="rect">
            <a:avLst/>
          </a:prstGeom>
          <a:noFill/>
          <a:ln>
            <a:noFill/>
          </a:ln>
        </p:spPr>
      </p:pic>
      <p:pic>
        <p:nvPicPr>
          <p:cNvPr id="321" name="Google Shape;321;p50"/>
          <p:cNvPicPr preferRelativeResize="0"/>
          <p:nvPr/>
        </p:nvPicPr>
        <p:blipFill>
          <a:blip r:embed="rId5">
            <a:alphaModFix/>
          </a:blip>
          <a:stretch>
            <a:fillRect/>
          </a:stretch>
        </p:blipFill>
        <p:spPr>
          <a:xfrm>
            <a:off x="5507875" y="4674075"/>
            <a:ext cx="3246325" cy="469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7" name="Google Shape;327;p5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8" name="Google Shape;328;p51"/>
          <p:cNvPicPr preferRelativeResize="0"/>
          <p:nvPr/>
        </p:nvPicPr>
        <p:blipFill>
          <a:blip r:embed="rId3">
            <a:alphaModFix/>
          </a:blip>
          <a:stretch>
            <a:fillRect/>
          </a:stretch>
        </p:blipFill>
        <p:spPr>
          <a:xfrm>
            <a:off x="391737" y="0"/>
            <a:ext cx="836052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729450" y="1754075"/>
            <a:ext cx="7688700" cy="320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Time Series Plot:</a:t>
            </a:r>
            <a:br>
              <a:rPr b="1" lang="en" sz="1800"/>
            </a:br>
            <a:br>
              <a:rPr lang="en"/>
            </a:br>
            <a:endParaRPr/>
          </a:p>
        </p:txBody>
      </p:sp>
      <p:pic>
        <p:nvPicPr>
          <p:cNvPr id="106" name="Google Shape;106;p16"/>
          <p:cNvPicPr preferRelativeResize="0"/>
          <p:nvPr/>
        </p:nvPicPr>
        <p:blipFill rotWithShape="1">
          <a:blip r:embed="rId3">
            <a:alphaModFix/>
          </a:blip>
          <a:srcRect b="19003" l="0" r="0" t="18996"/>
          <a:stretch/>
        </p:blipFill>
        <p:spPr>
          <a:xfrm>
            <a:off x="920100" y="2243925"/>
            <a:ext cx="6881373" cy="2710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Box-Jenkins Model</a:t>
            </a:r>
            <a:endParaRPr/>
          </a:p>
        </p:txBody>
      </p:sp>
      <p:pic>
        <p:nvPicPr>
          <p:cNvPr id="334" name="Google Shape;334;p52"/>
          <p:cNvPicPr preferRelativeResize="0"/>
          <p:nvPr/>
        </p:nvPicPr>
        <p:blipFill>
          <a:blip r:embed="rId3">
            <a:alphaModFix/>
          </a:blip>
          <a:stretch>
            <a:fillRect/>
          </a:stretch>
        </p:blipFill>
        <p:spPr>
          <a:xfrm>
            <a:off x="168174" y="2222975"/>
            <a:ext cx="3475724" cy="2768125"/>
          </a:xfrm>
          <a:prstGeom prst="rect">
            <a:avLst/>
          </a:prstGeom>
          <a:noFill/>
          <a:ln>
            <a:noFill/>
          </a:ln>
        </p:spPr>
      </p:pic>
      <p:pic>
        <p:nvPicPr>
          <p:cNvPr id="335" name="Google Shape;335;p52"/>
          <p:cNvPicPr preferRelativeResize="0"/>
          <p:nvPr/>
        </p:nvPicPr>
        <p:blipFill>
          <a:blip r:embed="rId4">
            <a:alphaModFix/>
          </a:blip>
          <a:stretch>
            <a:fillRect/>
          </a:stretch>
        </p:blipFill>
        <p:spPr>
          <a:xfrm>
            <a:off x="5800425" y="534700"/>
            <a:ext cx="2953725" cy="2352400"/>
          </a:xfrm>
          <a:prstGeom prst="rect">
            <a:avLst/>
          </a:prstGeom>
          <a:noFill/>
          <a:ln>
            <a:noFill/>
          </a:ln>
        </p:spPr>
      </p:pic>
      <p:pic>
        <p:nvPicPr>
          <p:cNvPr id="336" name="Google Shape;336;p52"/>
          <p:cNvPicPr preferRelativeResize="0"/>
          <p:nvPr/>
        </p:nvPicPr>
        <p:blipFill>
          <a:blip r:embed="rId5">
            <a:alphaModFix/>
          </a:blip>
          <a:stretch>
            <a:fillRect/>
          </a:stretch>
        </p:blipFill>
        <p:spPr>
          <a:xfrm>
            <a:off x="5800424" y="3039500"/>
            <a:ext cx="2450464" cy="1951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342" name="Google Shape;342;p53"/>
          <p:cNvSpPr txBox="1"/>
          <p:nvPr>
            <p:ph idx="1" type="body"/>
          </p:nvPr>
        </p:nvSpPr>
        <p:spPr>
          <a:xfrm>
            <a:off x="266275" y="1853850"/>
            <a:ext cx="8703300" cy="31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Task</a:t>
            </a:r>
            <a:endParaRPr/>
          </a:p>
          <a:p>
            <a:pPr indent="0" lvl="0" marL="0" rtl="0" algn="l">
              <a:spcBef>
                <a:spcPts val="1200"/>
              </a:spcBef>
              <a:spcAft>
                <a:spcPts val="0"/>
              </a:spcAft>
              <a:buNone/>
            </a:pPr>
            <a:r>
              <a:rPr lang="en"/>
              <a:t>Help the Operations team make labor planning decisions for the upcoming year for a </a:t>
            </a:r>
            <a:r>
              <a:rPr lang="en"/>
              <a:t>distribution center.</a:t>
            </a:r>
            <a:endParaRPr/>
          </a:p>
          <a:p>
            <a:pPr indent="0" lvl="0" marL="0" rtl="0" algn="l">
              <a:spcBef>
                <a:spcPts val="1200"/>
              </a:spcBef>
              <a:spcAft>
                <a:spcPts val="0"/>
              </a:spcAft>
              <a:buNone/>
            </a:pPr>
            <a:r>
              <a:rPr lang="en"/>
              <a:t>The DC in addition to picking, packing, and shipping, the DC also manufactures goods.</a:t>
            </a:r>
            <a:endParaRPr/>
          </a:p>
          <a:p>
            <a:pPr indent="0" lvl="0" marL="0" rtl="0" algn="l">
              <a:spcBef>
                <a:spcPts val="1200"/>
              </a:spcBef>
              <a:spcAft>
                <a:spcPts val="1200"/>
              </a:spcAft>
              <a:buNone/>
            </a:pPr>
            <a:r>
              <a:rPr lang="en"/>
              <a:t>Based on the best model we can provide a guidance to the teams teams based on the forecasted demand.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345440" lvl="0" marL="457200" rtl="0" algn="l">
              <a:spcBef>
                <a:spcPts val="0"/>
              </a:spcBef>
              <a:spcAft>
                <a:spcPts val="0"/>
              </a:spcAft>
              <a:buSzPts val="1840"/>
              <a:buFont typeface="Lato"/>
              <a:buChar char="●"/>
            </a:pPr>
            <a:r>
              <a:rPr lang="en" sz="1840">
                <a:latin typeface="Lato"/>
                <a:ea typeface="Lato"/>
                <a:cs typeface="Lato"/>
                <a:sym typeface="Lato"/>
              </a:rPr>
              <a:t>Accuracy Scores</a:t>
            </a:r>
            <a:endParaRPr sz="1840">
              <a:latin typeface="Lato"/>
              <a:ea typeface="Lato"/>
              <a:cs typeface="Lato"/>
              <a:sym typeface="Lato"/>
            </a:endParaRPr>
          </a:p>
        </p:txBody>
      </p:sp>
      <p:sp>
        <p:nvSpPr>
          <p:cNvPr id="348" name="Google Shape;348;p54"/>
          <p:cNvSpPr txBox="1"/>
          <p:nvPr>
            <p:ph idx="1" type="body"/>
          </p:nvPr>
        </p:nvSpPr>
        <p:spPr>
          <a:xfrm>
            <a:off x="640925" y="1799388"/>
            <a:ext cx="7688700" cy="2882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1200"/>
              </a:spcAft>
              <a:buNone/>
            </a:pPr>
            <a:r>
              <a:t/>
            </a:r>
            <a:endParaRPr/>
          </a:p>
        </p:txBody>
      </p:sp>
      <p:graphicFrame>
        <p:nvGraphicFramePr>
          <p:cNvPr id="349" name="Google Shape;349;p54"/>
          <p:cNvGraphicFramePr/>
          <p:nvPr/>
        </p:nvGraphicFramePr>
        <p:xfrm>
          <a:off x="865775" y="1705125"/>
          <a:ext cx="3000000" cy="3000000"/>
        </p:xfrm>
        <a:graphic>
          <a:graphicData uri="http://schemas.openxmlformats.org/drawingml/2006/table">
            <a:tbl>
              <a:tblPr>
                <a:noFill/>
                <a:tableStyleId>{616D8138-6AC4-4FCE-BEFC-B6C13D2DCF34}</a:tableStyleId>
              </a:tblPr>
              <a:tblGrid>
                <a:gridCol w="3619500"/>
                <a:gridCol w="3619500"/>
              </a:tblGrid>
              <a:tr h="3935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MASE Score</a:t>
                      </a:r>
                      <a:endParaRPr/>
                    </a:p>
                  </a:txBody>
                  <a:tcPr marT="91425" marB="91425" marR="91425" marL="91425"/>
                </a:tc>
              </a:tr>
              <a:tr h="393500">
                <a:tc>
                  <a:txBody>
                    <a:bodyPr/>
                    <a:lstStyle/>
                    <a:p>
                      <a:pPr indent="0" lvl="0" marL="0" rtl="0" algn="l">
                        <a:spcBef>
                          <a:spcPts val="0"/>
                        </a:spcBef>
                        <a:spcAft>
                          <a:spcPts val="0"/>
                        </a:spcAft>
                        <a:buNone/>
                      </a:pPr>
                      <a:r>
                        <a:rPr lang="en"/>
                        <a:t>Naive</a:t>
                      </a:r>
                      <a:endParaRPr/>
                    </a:p>
                  </a:txBody>
                  <a:tcPr marT="91425" marB="91425" marR="91425" marL="91425"/>
                </a:tc>
                <a:tc>
                  <a:txBody>
                    <a:bodyPr/>
                    <a:lstStyle/>
                    <a:p>
                      <a:pPr indent="0" lvl="0" marL="0" rtl="0" algn="l">
                        <a:spcBef>
                          <a:spcPts val="0"/>
                        </a:spcBef>
                        <a:spcAft>
                          <a:spcPts val="0"/>
                        </a:spcAft>
                        <a:buNone/>
                      </a:pPr>
                      <a:r>
                        <a:rPr lang="en"/>
                        <a:t>.82</a:t>
                      </a:r>
                      <a:endParaRPr/>
                    </a:p>
                  </a:txBody>
                  <a:tcPr marT="91425" marB="91425" marR="91425" marL="91425"/>
                </a:tc>
              </a:tr>
              <a:tr h="393500">
                <a:tc>
                  <a:txBody>
                    <a:bodyPr/>
                    <a:lstStyle/>
                    <a:p>
                      <a:pPr indent="0" lvl="0" marL="0" rtl="0" algn="l">
                        <a:spcBef>
                          <a:spcPts val="0"/>
                        </a:spcBef>
                        <a:spcAft>
                          <a:spcPts val="0"/>
                        </a:spcAft>
                        <a:buNone/>
                      </a:pPr>
                      <a:r>
                        <a:rPr lang="en"/>
                        <a:t>SNaive</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93500">
                <a:tc>
                  <a:txBody>
                    <a:bodyPr/>
                    <a:lstStyle/>
                    <a:p>
                      <a:pPr indent="0" lvl="0" marL="0" rtl="0" algn="l">
                        <a:spcBef>
                          <a:spcPts val="0"/>
                        </a:spcBef>
                        <a:spcAft>
                          <a:spcPts val="0"/>
                        </a:spcAft>
                        <a:buNone/>
                      </a:pPr>
                      <a:r>
                        <a:rPr b="1" lang="en">
                          <a:solidFill>
                            <a:srgbClr val="00FF00"/>
                          </a:solidFill>
                        </a:rPr>
                        <a:t>ARIMA</a:t>
                      </a:r>
                      <a:endParaRPr b="1">
                        <a:solidFill>
                          <a:srgbClr val="00FF00"/>
                        </a:solidFill>
                      </a:endParaRPr>
                    </a:p>
                  </a:txBody>
                  <a:tcPr marT="91425" marB="91425" marR="91425" marL="91425"/>
                </a:tc>
                <a:tc>
                  <a:txBody>
                    <a:bodyPr/>
                    <a:lstStyle/>
                    <a:p>
                      <a:pPr indent="0" lvl="0" marL="0" rtl="0" algn="l">
                        <a:spcBef>
                          <a:spcPts val="0"/>
                        </a:spcBef>
                        <a:spcAft>
                          <a:spcPts val="0"/>
                        </a:spcAft>
                        <a:buNone/>
                      </a:pPr>
                      <a:r>
                        <a:rPr b="1" lang="en">
                          <a:solidFill>
                            <a:srgbClr val="00FF00"/>
                          </a:solidFill>
                        </a:rPr>
                        <a:t>.53</a:t>
                      </a:r>
                      <a:endParaRPr b="1">
                        <a:solidFill>
                          <a:srgbClr val="00FF00"/>
                        </a:solidFill>
                      </a:endParaRPr>
                    </a:p>
                  </a:txBody>
                  <a:tcPr marT="91425" marB="91425" marR="91425" marL="91425"/>
                </a:tc>
              </a:tr>
              <a:tr h="393500">
                <a:tc>
                  <a:txBody>
                    <a:bodyPr/>
                    <a:lstStyle/>
                    <a:p>
                      <a:pPr indent="0" lvl="0" marL="0" rtl="0" algn="l">
                        <a:spcBef>
                          <a:spcPts val="0"/>
                        </a:spcBef>
                        <a:spcAft>
                          <a:spcPts val="0"/>
                        </a:spcAft>
                        <a:buNone/>
                      </a:pPr>
                      <a:r>
                        <a:rPr lang="en"/>
                        <a:t>Holtwinters</a:t>
                      </a:r>
                      <a:endParaRPr/>
                    </a:p>
                  </a:txBody>
                  <a:tcPr marT="91425" marB="91425" marR="91425" marL="91425"/>
                </a:tc>
                <a:tc>
                  <a:txBody>
                    <a:bodyPr/>
                    <a:lstStyle/>
                    <a:p>
                      <a:pPr indent="0" lvl="0" marL="0" rtl="0" algn="l">
                        <a:spcBef>
                          <a:spcPts val="0"/>
                        </a:spcBef>
                        <a:spcAft>
                          <a:spcPts val="0"/>
                        </a:spcAft>
                        <a:buNone/>
                      </a:pPr>
                      <a:r>
                        <a:rPr lang="en"/>
                        <a:t>.81</a:t>
                      </a:r>
                      <a:endParaRPr/>
                    </a:p>
                  </a:txBody>
                  <a:tcPr marT="91425" marB="91425" marR="91425" marL="91425"/>
                </a:tc>
              </a:tr>
              <a:tr h="393500">
                <a:tc>
                  <a:txBody>
                    <a:bodyPr/>
                    <a:lstStyle/>
                    <a:p>
                      <a:pPr indent="0" lvl="0" marL="0" rtl="0" algn="l">
                        <a:spcBef>
                          <a:spcPts val="0"/>
                        </a:spcBef>
                        <a:spcAft>
                          <a:spcPts val="0"/>
                        </a:spcAft>
                        <a:buNone/>
                      </a:pPr>
                      <a:r>
                        <a:rPr lang="en"/>
                        <a:t>RWF</a:t>
                      </a:r>
                      <a:endParaRPr/>
                    </a:p>
                  </a:txBody>
                  <a:tcPr marT="91425" marB="91425" marR="91425" marL="91425"/>
                </a:tc>
                <a:tc>
                  <a:txBody>
                    <a:bodyPr/>
                    <a:lstStyle/>
                    <a:p>
                      <a:pPr indent="0" lvl="0" marL="0" rtl="0" algn="l">
                        <a:spcBef>
                          <a:spcPts val="0"/>
                        </a:spcBef>
                        <a:spcAft>
                          <a:spcPts val="0"/>
                        </a:spcAft>
                        <a:buNone/>
                      </a:pPr>
                      <a:r>
                        <a:rPr lang="en"/>
                        <a:t>.82</a:t>
                      </a:r>
                      <a:endParaRPr/>
                    </a:p>
                  </a:txBody>
                  <a:tcPr marT="91425" marB="91425" marR="91425" marL="91425"/>
                </a:tc>
              </a:tr>
              <a:tr h="378400">
                <a:tc>
                  <a:txBody>
                    <a:bodyPr/>
                    <a:lstStyle/>
                    <a:p>
                      <a:pPr indent="0" lvl="0" marL="0" rtl="0" algn="l">
                        <a:spcBef>
                          <a:spcPts val="0"/>
                        </a:spcBef>
                        <a:spcAft>
                          <a:spcPts val="0"/>
                        </a:spcAft>
                        <a:buNone/>
                      </a:pPr>
                      <a:r>
                        <a:rPr lang="en"/>
                        <a:t>Mean</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bl>
          </a:graphicData>
        </a:graphic>
      </p:graphicFrame>
      <p:graphicFrame>
        <p:nvGraphicFramePr>
          <p:cNvPr id="350" name="Google Shape;350;p54"/>
          <p:cNvGraphicFramePr/>
          <p:nvPr/>
        </p:nvGraphicFramePr>
        <p:xfrm>
          <a:off x="865775" y="4478600"/>
          <a:ext cx="3000000" cy="3000000"/>
        </p:xfrm>
        <a:graphic>
          <a:graphicData uri="http://schemas.openxmlformats.org/drawingml/2006/table">
            <a:tbl>
              <a:tblPr>
                <a:noFill/>
                <a:tableStyleId>{616D8138-6AC4-4FCE-BEFC-B6C13D2DCF34}</a:tableStyleId>
              </a:tblPr>
              <a:tblGrid>
                <a:gridCol w="3619500"/>
                <a:gridCol w="3619500"/>
              </a:tblGrid>
              <a:tr h="381000">
                <a:tc>
                  <a:txBody>
                    <a:bodyPr/>
                    <a:lstStyle/>
                    <a:p>
                      <a:pPr indent="0" lvl="0" marL="0" rtl="0" algn="l">
                        <a:spcBef>
                          <a:spcPts val="0"/>
                        </a:spcBef>
                        <a:spcAft>
                          <a:spcPts val="0"/>
                        </a:spcAft>
                        <a:buNone/>
                      </a:pPr>
                      <a:r>
                        <a:rPr lang="en"/>
                        <a:t>ETS</a:t>
                      </a:r>
                      <a:endParaRPr/>
                    </a:p>
                  </a:txBody>
                  <a:tcPr marT="91425" marB="91425" marR="91425" marL="91425"/>
                </a:tc>
                <a:tc>
                  <a:txBody>
                    <a:bodyPr/>
                    <a:lstStyle/>
                    <a:p>
                      <a:pPr indent="0" lvl="0" marL="0" rtl="0" algn="l">
                        <a:spcBef>
                          <a:spcPts val="0"/>
                        </a:spcBef>
                        <a:spcAft>
                          <a:spcPts val="0"/>
                        </a:spcAft>
                        <a:buNone/>
                      </a:pPr>
                      <a:r>
                        <a:rPr lang="en"/>
                        <a:t>.79</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endParaRPr/>
          </a:p>
        </p:txBody>
      </p:sp>
      <p:sp>
        <p:nvSpPr>
          <p:cNvPr id="356" name="Google Shape;356;p55"/>
          <p:cNvSpPr txBox="1"/>
          <p:nvPr>
            <p:ph idx="1" type="body"/>
          </p:nvPr>
        </p:nvSpPr>
        <p:spPr>
          <a:xfrm>
            <a:off x="729450" y="2078875"/>
            <a:ext cx="3965700" cy="230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Labor decisions based on the Arima model</a:t>
            </a:r>
            <a:endParaRPr/>
          </a:p>
          <a:p>
            <a:pPr indent="0" lvl="0" marL="0" rtl="0" algn="l">
              <a:spcBef>
                <a:spcPts val="1200"/>
              </a:spcBef>
              <a:spcAft>
                <a:spcPts val="0"/>
              </a:spcAft>
              <a:buNone/>
            </a:pPr>
            <a:r>
              <a:rPr lang="en"/>
              <a:t>Knowing that ARIMA model is intended for short term forecasts it is recommended that the  is run on monthly basis</a:t>
            </a:r>
            <a:endParaRPr/>
          </a:p>
          <a:p>
            <a:pPr indent="0" lvl="0" marL="0" rtl="0" algn="l">
              <a:spcBef>
                <a:spcPts val="1200"/>
              </a:spcBef>
              <a:spcAft>
                <a:spcPts val="1200"/>
              </a:spcAft>
              <a:buNone/>
            </a:pPr>
            <a:r>
              <a:rPr lang="en"/>
              <a:t>Additional inference about cyclical tendencies: January is seasonally high from a demand. </a:t>
            </a:r>
            <a:endParaRPr/>
          </a:p>
        </p:txBody>
      </p:sp>
      <p:pic>
        <p:nvPicPr>
          <p:cNvPr id="357" name="Google Shape;357;p55"/>
          <p:cNvPicPr preferRelativeResize="0"/>
          <p:nvPr/>
        </p:nvPicPr>
        <p:blipFill>
          <a:blip r:embed="rId3">
            <a:alphaModFix/>
          </a:blip>
          <a:stretch>
            <a:fillRect/>
          </a:stretch>
        </p:blipFill>
        <p:spPr>
          <a:xfrm>
            <a:off x="4572000" y="1699038"/>
            <a:ext cx="4557076" cy="280357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ph type="title"/>
          </p:nvPr>
        </p:nvSpPr>
        <p:spPr>
          <a:xfrm>
            <a:off x="729450" y="1318650"/>
            <a:ext cx="7688700" cy="3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6640"/>
              <a:t>Q&amp;A</a:t>
            </a:r>
            <a:br>
              <a:rPr lang="en" sz="6640"/>
            </a:br>
            <a:r>
              <a:rPr lang="en" sz="1200">
                <a:latin typeface="Lato"/>
                <a:ea typeface="Lato"/>
                <a:cs typeface="Lato"/>
                <a:sym typeface="Lato"/>
              </a:rPr>
              <a:t>Any further suggestions and feedback can also be emailed below:</a:t>
            </a:r>
            <a:br>
              <a:rPr lang="en" sz="1200">
                <a:latin typeface="Lato"/>
                <a:ea typeface="Lato"/>
                <a:cs typeface="Lato"/>
                <a:sym typeface="Lato"/>
              </a:rPr>
            </a:br>
            <a:br>
              <a:rPr lang="en" sz="1200">
                <a:latin typeface="Lato"/>
                <a:ea typeface="Lato"/>
                <a:cs typeface="Lato"/>
                <a:sym typeface="Lato"/>
              </a:rPr>
            </a:br>
            <a:br>
              <a:rPr lang="en" sz="1200">
                <a:latin typeface="Lato"/>
                <a:ea typeface="Lato"/>
                <a:cs typeface="Lato"/>
                <a:sym typeface="Lato"/>
              </a:rPr>
            </a:br>
            <a:r>
              <a:rPr lang="en" sz="1200">
                <a:latin typeface="Lato"/>
                <a:ea typeface="Lato"/>
                <a:cs typeface="Lato"/>
                <a:sym typeface="Lato"/>
              </a:rPr>
              <a:t>Anvay Gothivarekar - </a:t>
            </a:r>
            <a:r>
              <a:rPr lang="en" sz="1200" u="sng">
                <a:solidFill>
                  <a:schemeClr val="hlink"/>
                </a:solidFill>
                <a:latin typeface="Lato"/>
                <a:ea typeface="Lato"/>
                <a:cs typeface="Lato"/>
                <a:sym typeface="Lato"/>
                <a:hlinkClick r:id="rId3"/>
              </a:rPr>
              <a:t>ag1900@rutgers.edu</a:t>
            </a:r>
            <a:br>
              <a:rPr lang="en" sz="1200">
                <a:latin typeface="Lato"/>
                <a:ea typeface="Lato"/>
                <a:cs typeface="Lato"/>
                <a:sym typeface="Lato"/>
              </a:rPr>
            </a:br>
            <a:r>
              <a:rPr lang="en" sz="1200">
                <a:latin typeface="Lato"/>
                <a:ea typeface="Lato"/>
                <a:cs typeface="Lato"/>
                <a:sym typeface="Lato"/>
              </a:rPr>
              <a:t>Mihir Shah - </a:t>
            </a:r>
            <a:r>
              <a:rPr lang="en" sz="1200" u="sng">
                <a:solidFill>
                  <a:schemeClr val="hlink"/>
                </a:solidFill>
                <a:latin typeface="Lato"/>
                <a:ea typeface="Lato"/>
                <a:cs typeface="Lato"/>
                <a:sym typeface="Lato"/>
                <a:hlinkClick r:id="rId4"/>
              </a:rPr>
              <a:t>ms3073@rutgers.edu</a:t>
            </a:r>
            <a:br>
              <a:rPr lang="en" sz="1200">
                <a:latin typeface="Lato"/>
                <a:ea typeface="Lato"/>
                <a:cs typeface="Lato"/>
                <a:sym typeface="Lato"/>
              </a:rPr>
            </a:br>
            <a:r>
              <a:rPr lang="en" sz="1200">
                <a:latin typeface="Lato"/>
                <a:ea typeface="Lato"/>
                <a:cs typeface="Lato"/>
                <a:sym typeface="Lato"/>
              </a:rPr>
              <a:t>Travis McDougal - </a:t>
            </a:r>
            <a:r>
              <a:rPr lang="en" sz="1200" u="sng">
                <a:solidFill>
                  <a:schemeClr val="hlink"/>
                </a:solidFill>
                <a:latin typeface="Lato"/>
                <a:ea typeface="Lato"/>
                <a:cs typeface="Lato"/>
                <a:sym typeface="Lato"/>
                <a:hlinkClick r:id="rId5"/>
              </a:rPr>
              <a:t>travis.mcdougal@rutgers.edu</a:t>
            </a:r>
            <a:br>
              <a:rPr lang="en" sz="1200">
                <a:latin typeface="Lato"/>
                <a:ea typeface="Lato"/>
                <a:cs typeface="Lato"/>
                <a:sym typeface="Lato"/>
              </a:rPr>
            </a:b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632150" y="1408000"/>
            <a:ext cx="8246700" cy="340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ACF:</a:t>
            </a:r>
            <a:br>
              <a:rPr b="1" lang="en" sz="1800"/>
            </a:br>
            <a:endParaRPr/>
          </a:p>
        </p:txBody>
      </p:sp>
      <p:pic>
        <p:nvPicPr>
          <p:cNvPr id="112" name="Google Shape;112;p17"/>
          <p:cNvPicPr preferRelativeResize="0"/>
          <p:nvPr/>
        </p:nvPicPr>
        <p:blipFill>
          <a:blip r:embed="rId3">
            <a:alphaModFix/>
          </a:blip>
          <a:stretch>
            <a:fillRect/>
          </a:stretch>
        </p:blipFill>
        <p:spPr>
          <a:xfrm>
            <a:off x="843350" y="1843900"/>
            <a:ext cx="7073050" cy="321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660900" y="1350525"/>
            <a:ext cx="8131800" cy="353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Boxplot for the Time Series:</a:t>
            </a:r>
            <a:br>
              <a:rPr lang="en"/>
            </a:br>
            <a:endParaRPr/>
          </a:p>
        </p:txBody>
      </p:sp>
      <p:pic>
        <p:nvPicPr>
          <p:cNvPr id="118" name="Google Shape;118;p18"/>
          <p:cNvPicPr preferRelativeResize="0"/>
          <p:nvPr/>
        </p:nvPicPr>
        <p:blipFill rotWithShape="1">
          <a:blip r:embed="rId3">
            <a:alphaModFix/>
          </a:blip>
          <a:srcRect b="15271" l="0" r="0" t="15278"/>
          <a:stretch/>
        </p:blipFill>
        <p:spPr>
          <a:xfrm>
            <a:off x="790625" y="1800800"/>
            <a:ext cx="7312550" cy="3225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319350" y="1352000"/>
            <a:ext cx="8505300" cy="353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Time Series Summary:</a:t>
            </a:r>
            <a:br>
              <a:rPr b="1" lang="en" sz="1800"/>
            </a:br>
            <a:endParaRPr/>
          </a:p>
        </p:txBody>
      </p:sp>
      <p:pic>
        <p:nvPicPr>
          <p:cNvPr id="124" name="Google Shape;124;p19"/>
          <p:cNvPicPr preferRelativeResize="0"/>
          <p:nvPr/>
        </p:nvPicPr>
        <p:blipFill rotWithShape="1">
          <a:blip r:embed="rId3">
            <a:alphaModFix/>
          </a:blip>
          <a:srcRect b="8629" l="0" r="0" t="8629"/>
          <a:stretch/>
        </p:blipFill>
        <p:spPr>
          <a:xfrm>
            <a:off x="528825" y="1890850"/>
            <a:ext cx="7541224" cy="680900"/>
          </a:xfrm>
          <a:prstGeom prst="rect">
            <a:avLst/>
          </a:prstGeom>
          <a:noFill/>
          <a:ln>
            <a:noFill/>
          </a:ln>
        </p:spPr>
      </p:pic>
      <p:sp>
        <p:nvSpPr>
          <p:cNvPr id="125" name="Google Shape;125;p19"/>
          <p:cNvSpPr txBox="1"/>
          <p:nvPr/>
        </p:nvSpPr>
        <p:spPr>
          <a:xfrm>
            <a:off x="344825" y="2850625"/>
            <a:ext cx="8505300" cy="1462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Time Series Inference:</a:t>
            </a:r>
            <a:br>
              <a:rPr lang="en" sz="1300">
                <a:latin typeface="Lato"/>
                <a:ea typeface="Lato"/>
                <a:cs typeface="Lato"/>
                <a:sym typeface="Lato"/>
              </a:rPr>
            </a:br>
            <a:r>
              <a:rPr lang="en" sz="1300">
                <a:latin typeface="Lato"/>
                <a:ea typeface="Lato"/>
                <a:cs typeface="Lato"/>
                <a:sym typeface="Lato"/>
              </a:rPr>
              <a:t>From the above time series plot, we can state that there has been an abrupt change at the start of the year 2018, due to which we can observe a downward trend moving forward.  </a:t>
            </a:r>
            <a:br>
              <a:rPr lang="en" sz="1300">
                <a:latin typeface="Lato"/>
                <a:ea typeface="Lato"/>
                <a:cs typeface="Lato"/>
                <a:sym typeface="Lato"/>
              </a:rPr>
            </a:br>
            <a:r>
              <a:rPr lang="en" sz="1300">
                <a:latin typeface="Lato"/>
                <a:ea typeface="Lato"/>
                <a:cs typeface="Lato"/>
                <a:sym typeface="Lato"/>
              </a:rPr>
              <a:t>The Acf is a graph that is used to determine if a Time Series is dependent on its past observations. The above Acf plot shows that the most recent point of the observation is the most influential point in the time series.</a:t>
            </a:r>
            <a:br>
              <a:rPr lang="en" sz="1300">
                <a:latin typeface="Lato"/>
                <a:ea typeface="Lato"/>
                <a:cs typeface="Lato"/>
                <a:sym typeface="Lato"/>
              </a:rPr>
            </a:br>
            <a:endParaRPr sz="1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784850" y="1331425"/>
            <a:ext cx="8037000" cy="356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Time Series Decomposition:</a:t>
            </a:r>
            <a:br>
              <a:rPr b="1" lang="en" sz="1800"/>
            </a:br>
            <a:endParaRPr/>
          </a:p>
        </p:txBody>
      </p:sp>
      <p:pic>
        <p:nvPicPr>
          <p:cNvPr id="131" name="Google Shape;131;p20"/>
          <p:cNvPicPr preferRelativeResize="0"/>
          <p:nvPr/>
        </p:nvPicPr>
        <p:blipFill>
          <a:blip r:embed="rId3">
            <a:alphaModFix/>
          </a:blip>
          <a:stretch>
            <a:fillRect/>
          </a:stretch>
        </p:blipFill>
        <p:spPr>
          <a:xfrm>
            <a:off x="1629775" y="1722075"/>
            <a:ext cx="5856175" cy="312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a:t>
            </a:r>
            <a:r>
              <a:rPr lang="en"/>
              <a:t> Metric</a:t>
            </a:r>
            <a:endParaRPr/>
          </a:p>
        </p:txBody>
      </p:sp>
      <p:sp>
        <p:nvSpPr>
          <p:cNvPr id="137" name="Google Shape;137;p21"/>
          <p:cNvSpPr txBox="1"/>
          <p:nvPr>
            <p:ph idx="1" type="body"/>
          </p:nvPr>
        </p:nvSpPr>
        <p:spPr>
          <a:xfrm>
            <a:off x="196200" y="1853850"/>
            <a:ext cx="8717400" cy="300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Determining the efficiency of forecast by using the</a:t>
            </a:r>
            <a:r>
              <a:rPr b="1" lang="en"/>
              <a:t> Mean Absolute Scaled Error (MASE) </a:t>
            </a:r>
            <a:endParaRPr b="1"/>
          </a:p>
          <a:p>
            <a:pPr indent="0" lvl="0" marL="0" rtl="0" algn="l">
              <a:spcBef>
                <a:spcPts val="1200"/>
              </a:spcBef>
              <a:spcAft>
                <a:spcPts val="0"/>
              </a:spcAft>
              <a:buNone/>
            </a:pPr>
            <a:r>
              <a:rPr b="1" lang="en"/>
              <a:t>Why MASE?</a:t>
            </a:r>
            <a:endParaRPr b="1"/>
          </a:p>
          <a:p>
            <a:pPr indent="0" lvl="0" marL="0" rtl="0" algn="l">
              <a:spcBef>
                <a:spcPts val="1200"/>
              </a:spcBef>
              <a:spcAft>
                <a:spcPts val="0"/>
              </a:spcAft>
              <a:buNone/>
            </a:pPr>
            <a:r>
              <a:rPr lang="en"/>
              <a:t>MASE penalizes over and under forecasting. </a:t>
            </a:r>
            <a:endParaRPr/>
          </a:p>
          <a:p>
            <a:pPr indent="0" lvl="0" marL="0" rtl="0" algn="l">
              <a:spcBef>
                <a:spcPts val="1200"/>
              </a:spcBef>
              <a:spcAft>
                <a:spcPts val="0"/>
              </a:spcAft>
              <a:buNone/>
            </a:pPr>
            <a:r>
              <a:rPr lang="en"/>
              <a:t>MASE is suitable for data with trend/seasonal patterns</a:t>
            </a:r>
            <a:endParaRPr/>
          </a:p>
          <a:p>
            <a:pPr indent="0" lvl="0" marL="0" rtl="0" algn="l">
              <a:spcBef>
                <a:spcPts val="1200"/>
              </a:spcBef>
              <a:spcAft>
                <a:spcPts val="0"/>
              </a:spcAft>
              <a:buNone/>
            </a:pPr>
            <a:r>
              <a:rPr lang="en"/>
              <a:t>MASE can be used to compare forecast methods on a single series</a:t>
            </a:r>
            <a:endParaRPr/>
          </a:p>
          <a:p>
            <a:pPr indent="0" lvl="0" marL="0" rtl="0" algn="l">
              <a:spcBef>
                <a:spcPts val="1200"/>
              </a:spcBef>
              <a:spcAft>
                <a:spcPts val="0"/>
              </a:spcAft>
              <a:buNone/>
            </a:pPr>
            <a:r>
              <a:rPr b="1" lang="en"/>
              <a:t>Interpreting</a:t>
            </a:r>
            <a:r>
              <a:rPr b="1" lang="en"/>
              <a:t> MASE?</a:t>
            </a:r>
            <a:endParaRPr b="1"/>
          </a:p>
          <a:p>
            <a:pPr indent="0" lvl="0" marL="0" rtl="0" algn="l">
              <a:spcBef>
                <a:spcPts val="1200"/>
              </a:spcBef>
              <a:spcAft>
                <a:spcPts val="0"/>
              </a:spcAft>
              <a:buNone/>
            </a:pPr>
            <a:r>
              <a:rPr lang="en"/>
              <a:t>A MASE score &gt;1 needs a lot of work; the lower the better. </a:t>
            </a:r>
            <a:endParaRPr/>
          </a:p>
          <a:p>
            <a:pPr indent="0" lvl="0" marL="0" rtl="0" algn="l">
              <a:spcBef>
                <a:spcPts val="1200"/>
              </a:spcBef>
              <a:spcAft>
                <a:spcPts val="12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