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8" r:id="rId2"/>
    <p:sldId id="256" r:id="rId3"/>
    <p:sldId id="259" r:id="rId4"/>
    <p:sldId id="260" r:id="rId5"/>
    <p:sldId id="261" r:id="rId6"/>
    <p:sldId id="257" r:id="rId7"/>
    <p:sldId id="263" r:id="rId8"/>
    <p:sldId id="262" r:id="rId9"/>
    <p:sldId id="264" r:id="rId10"/>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8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84" d="100"/>
          <a:sy n="84" d="100"/>
        </p:scale>
        <p:origin x="1382"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D6C492-64FF-48EE-8111-2FDC0DCD2CB4}" type="datetimeFigureOut">
              <a:rPr lang="en-US" smtClean="0"/>
              <a:t>10/15/2018</a:t>
            </a:fld>
            <a:endParaRPr lang="en-US"/>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53AC49-554C-4677-8AA9-711579D9C61C}" type="slidenum">
              <a:rPr lang="en-US" smtClean="0"/>
              <a:t>‹Nº›</a:t>
            </a:fld>
            <a:endParaRPr lang="en-US"/>
          </a:p>
        </p:txBody>
      </p:sp>
    </p:spTree>
    <p:extLst>
      <p:ext uri="{BB962C8B-B14F-4D97-AF65-F5344CB8AC3E}">
        <p14:creationId xmlns:p14="http://schemas.microsoft.com/office/powerpoint/2010/main" val="14907833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90577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306738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40139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09382926-025C-4492-A007-36A806BCA0F4}"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8535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09382926-025C-4492-A007-36A806BCA0F4}" type="datetimeFigureOut">
              <a:rPr lang="es-ES" smtClean="0"/>
              <a:t>15/10/2018</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806741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09382926-025C-4492-A007-36A806BCA0F4}" type="datetimeFigureOut">
              <a:rPr lang="es-ES" smtClean="0"/>
              <a:t>15/10/2018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72402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09382926-025C-4492-A007-36A806BCA0F4}" type="datetimeFigureOut">
              <a:rPr lang="es-ES" smtClean="0"/>
              <a:t>15/10/2018</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174672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09382926-025C-4492-A007-36A806BCA0F4}" type="datetimeFigureOut">
              <a:rPr lang="es-ES" smtClean="0"/>
              <a:t>15/10/2018</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9788767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382926-025C-4492-A007-36A806BCA0F4}" type="datetimeFigureOut">
              <a:rPr lang="es-ES" smtClean="0"/>
              <a:t>15/10/2018</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75034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15/10/2018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3614979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09382926-025C-4492-A007-36A806BCA0F4}" type="datetimeFigureOut">
              <a:rPr lang="es-ES" smtClean="0"/>
              <a:t>15/10/2018</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ECAAC946-410E-4677-B1D6-226A086D226C}" type="slidenum">
              <a:rPr lang="es-ES" smtClean="0"/>
              <a:t>‹Nº›</a:t>
            </a:fld>
            <a:endParaRPr lang="es-ES"/>
          </a:p>
        </p:txBody>
      </p:sp>
    </p:spTree>
    <p:extLst>
      <p:ext uri="{BB962C8B-B14F-4D97-AF65-F5344CB8AC3E}">
        <p14:creationId xmlns:p14="http://schemas.microsoft.com/office/powerpoint/2010/main" val="1819372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382926-025C-4492-A007-36A806BCA0F4}" type="datetimeFigureOut">
              <a:rPr lang="es-ES" smtClean="0"/>
              <a:t>15/10/2018</a:t>
            </a:fld>
            <a:endParaRPr lang="es-E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946-410E-4677-B1D6-226A086D226C}" type="slidenum">
              <a:rPr lang="es-ES" smtClean="0"/>
              <a:t>‹Nº›</a:t>
            </a:fld>
            <a:endParaRPr lang="es-ES"/>
          </a:p>
        </p:txBody>
      </p:sp>
    </p:spTree>
    <p:extLst>
      <p:ext uri="{BB962C8B-B14F-4D97-AF65-F5344CB8AC3E}">
        <p14:creationId xmlns:p14="http://schemas.microsoft.com/office/powerpoint/2010/main" val="22813659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640080" y="2565684"/>
            <a:ext cx="8238743" cy="105802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6000" b="1" dirty="0" smtClean="0">
                <a:solidFill>
                  <a:srgbClr val="2F5496"/>
                </a:solidFill>
                <a:latin typeface="Helvetica Neue"/>
                <a:ea typeface="Helvetica Neue"/>
                <a:cs typeface="Helvetica Neue"/>
                <a:sym typeface="Helvetica Neue"/>
              </a:rPr>
              <a:t>Métodos de ensamble</a:t>
            </a:r>
            <a:endParaRPr sz="60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0022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1679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573926" y="1308838"/>
            <a:ext cx="814245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ES" altLang="en-US" sz="2000" b="0" i="0" u="none" strike="noStrike" cap="none" normalizeH="0" baseline="0" dirty="0" smtClean="0">
                <a:ln>
                  <a:noFill/>
                </a:ln>
                <a:solidFill>
                  <a:schemeClr val="tx1"/>
                </a:solidFill>
                <a:effectLst/>
                <a:latin typeface="Arial Unicode MS"/>
              </a:rPr>
              <a:t>El objetivo de los métodos de conjunto es combinar diferentes clasificadores en un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meta-clasificador que tenga un mejor rendimiento de generalización que cada clasificador </a:t>
            </a:r>
            <a:r>
              <a:rPr kumimoji="0" lang="es-ES" altLang="en-US" sz="2000" b="0" i="0" u="none" strike="noStrike" cap="none" normalizeH="0" dirty="0" smtClean="0">
                <a:ln>
                  <a:noFill/>
                </a:ln>
                <a:solidFill>
                  <a:schemeClr val="tx1"/>
                </a:solidFill>
                <a:effectLst/>
                <a:latin typeface="Arial Unicode MS"/>
              </a:rPr>
              <a:t> </a:t>
            </a:r>
            <a:r>
              <a:rPr kumimoji="0" lang="es-ES" altLang="en-US" sz="2000" b="0" i="0" u="none" strike="noStrike" cap="none" normalizeH="0" baseline="0" dirty="0" smtClean="0">
                <a:ln>
                  <a:noFill/>
                </a:ln>
                <a:solidFill>
                  <a:schemeClr val="tx1"/>
                </a:solidFill>
                <a:effectLst/>
                <a:latin typeface="Arial Unicode MS"/>
              </a:rPr>
              <a:t>individual solo. </a:t>
            </a: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s-ES" sz="3200" b="1" dirty="0" smtClean="0">
                <a:solidFill>
                  <a:srgbClr val="2F5496"/>
                </a:solidFill>
                <a:latin typeface="Helvetica Neue"/>
                <a:ea typeface="Helvetica Neue"/>
                <a:cs typeface="Helvetica Neue"/>
                <a:sym typeface="Helvetica Neue"/>
              </a:rPr>
              <a:t>Objetivo</a:t>
            </a:r>
            <a:endParaRPr sz="3200" b="1" dirty="0">
              <a:solidFill>
                <a:srgbClr val="2F5496"/>
              </a:solidFill>
              <a:latin typeface="Helvetica Neue"/>
              <a:ea typeface="Helvetica Neue"/>
              <a:cs typeface="Helvetica Neue"/>
              <a:sym typeface="Helvetica Neue"/>
            </a:endParaRPr>
          </a:p>
        </p:txBody>
      </p:sp>
      <p:pic>
        <p:nvPicPr>
          <p:cNvPr id="4" name="Imagen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94076" y="2743567"/>
            <a:ext cx="3479292" cy="2818227"/>
          </a:xfrm>
          <a:prstGeom prst="rect">
            <a:avLst/>
          </a:prstGeom>
        </p:spPr>
      </p:pic>
    </p:spTree>
    <p:extLst>
      <p:ext uri="{BB962C8B-B14F-4D97-AF65-F5344CB8AC3E}">
        <p14:creationId xmlns:p14="http://schemas.microsoft.com/office/powerpoint/2010/main" val="15314184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58367" y="1321522"/>
            <a:ext cx="826617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pPr>
            <a:r>
              <a:rPr lang="es-ES" altLang="en-US" sz="2000" dirty="0">
                <a:latin typeface="Arial Unicode MS"/>
              </a:rPr>
              <a:t>La mayoría de votos simplemente significa que seleccionamos la etiqueta de clase que ha sido predicha por la mayoría de los clasificadores, es decir, que recibió más del 50 por ciento de los votos. </a:t>
            </a:r>
          </a:p>
        </p:txBody>
      </p:sp>
      <p:sp>
        <p:nvSpPr>
          <p:cNvPr id="4"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pic>
        <p:nvPicPr>
          <p:cNvPr id="5" name="Imagen 4"/>
          <p:cNvPicPr>
            <a:picLocks noChangeAspect="1"/>
          </p:cNvPicPr>
          <p:nvPr/>
        </p:nvPicPr>
        <p:blipFill>
          <a:blip r:embed="rId2"/>
          <a:stretch>
            <a:fillRect/>
          </a:stretch>
        </p:blipFill>
        <p:spPr>
          <a:xfrm>
            <a:off x="1110042" y="2627936"/>
            <a:ext cx="7362825" cy="2752725"/>
          </a:xfrm>
          <a:prstGeom prst="rect">
            <a:avLst/>
          </a:prstGeom>
        </p:spPr>
      </p:pic>
    </p:spTree>
    <p:extLst>
      <p:ext uri="{BB962C8B-B14F-4D97-AF65-F5344CB8AC3E}">
        <p14:creationId xmlns:p14="http://schemas.microsoft.com/office/powerpoint/2010/main" val="820304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93775" y="1416296"/>
            <a:ext cx="826617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a:latin typeface="Arial Unicode MS"/>
              </a:rPr>
              <a:t>Usando el conjunto de entrenamiento, comenzamos entrenando m diferentes clasificadores </a:t>
            </a:r>
            <a:r>
              <a:rPr lang="es-ES" altLang="en-US" sz="2000" dirty="0" smtClean="0">
                <a:latin typeface="Arial Unicode MS"/>
              </a:rPr>
              <a:t>(C1,C2, … Cm). </a:t>
            </a:r>
          </a:p>
          <a:p>
            <a:pPr lvl="0" eaLnBrk="0" fontAlgn="base" hangingPunct="0">
              <a:spcBef>
                <a:spcPct val="0"/>
              </a:spcBef>
              <a:spcAft>
                <a:spcPct val="0"/>
              </a:spcAft>
            </a:pPr>
            <a:endParaRPr lang="es-ES" altLang="en-US" sz="2000" dirty="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A</a:t>
            </a:r>
            <a:r>
              <a:rPr lang="es-ES" altLang="en-US" sz="2000" dirty="0" smtClean="0">
                <a:latin typeface="Arial Unicode MS"/>
              </a:rPr>
              <a:t>rboles </a:t>
            </a:r>
            <a:r>
              <a:rPr lang="es-ES" altLang="en-US" sz="2000" dirty="0">
                <a:latin typeface="Arial Unicode MS"/>
              </a:rPr>
              <a:t>de </a:t>
            </a:r>
            <a:r>
              <a:rPr lang="es-ES" altLang="en-US" sz="2000" dirty="0" smtClean="0">
                <a:latin typeface="Arial Unicode MS"/>
              </a:rPr>
              <a:t>decisión</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M</a:t>
            </a:r>
            <a:r>
              <a:rPr lang="es-ES" altLang="en-US" sz="2000" dirty="0" smtClean="0">
                <a:latin typeface="Arial Unicode MS"/>
              </a:rPr>
              <a:t>áquinas </a:t>
            </a:r>
            <a:r>
              <a:rPr lang="es-ES" altLang="en-US" sz="2000" dirty="0">
                <a:latin typeface="Arial Unicode MS"/>
              </a:rPr>
              <a:t>de vectores de </a:t>
            </a:r>
            <a:r>
              <a:rPr lang="es-ES" altLang="en-US" sz="2000" dirty="0" smtClean="0">
                <a:latin typeface="Arial Unicode MS"/>
              </a:rPr>
              <a:t>soporte</a:t>
            </a:r>
          </a:p>
          <a:p>
            <a:pPr marL="342900" lvl="0" indent="-342900" eaLnBrk="0" fontAlgn="base" hangingPunct="0">
              <a:spcBef>
                <a:spcPct val="0"/>
              </a:spcBef>
              <a:spcAft>
                <a:spcPct val="0"/>
              </a:spcAft>
              <a:buFont typeface="Arial" panose="020B0604020202020204" pitchFamily="34" charset="0"/>
              <a:buChar char="•"/>
            </a:pPr>
            <a:r>
              <a:rPr lang="es-ES" altLang="en-US" sz="2000" dirty="0">
                <a:latin typeface="Arial Unicode MS"/>
              </a:rPr>
              <a:t>C</a:t>
            </a:r>
            <a:r>
              <a:rPr lang="es-ES" altLang="en-US" sz="2000" dirty="0" smtClean="0">
                <a:latin typeface="Arial Unicode MS"/>
              </a:rPr>
              <a:t>lasificadores </a:t>
            </a:r>
            <a:r>
              <a:rPr lang="es-ES" altLang="en-US" sz="2000" dirty="0">
                <a:latin typeface="Arial Unicode MS"/>
              </a:rPr>
              <a:t>de regresión logística, etc. </a:t>
            </a:r>
            <a:endParaRPr lang="es-ES" altLang="en-US" sz="2000" dirty="0" smtClean="0">
              <a:latin typeface="Arial Unicode MS"/>
            </a:endParaRPr>
          </a:p>
          <a:p>
            <a:pPr marL="342900" lvl="0" indent="-342900" eaLnBrk="0" fontAlgn="base" hangingPunct="0">
              <a:spcBef>
                <a:spcPct val="0"/>
              </a:spcBef>
              <a:spcAft>
                <a:spcPct val="0"/>
              </a:spcAft>
              <a:buFont typeface="Arial" panose="020B0604020202020204" pitchFamily="34" charset="0"/>
              <a:buChar char="•"/>
            </a:pPr>
            <a:r>
              <a:rPr lang="es-ES" altLang="en-US" sz="2000" dirty="0" smtClean="0">
                <a:latin typeface="Arial Unicode MS"/>
              </a:rPr>
              <a:t>Se puede </a:t>
            </a:r>
            <a:r>
              <a:rPr lang="es-ES" altLang="en-US" sz="2000" dirty="0">
                <a:latin typeface="Arial Unicode MS"/>
              </a:rPr>
              <a:t>usar el mismo algoritmo de clasificación </a:t>
            </a:r>
            <a:r>
              <a:rPr lang="es-ES" altLang="en-US" sz="2000" dirty="0" smtClean="0">
                <a:latin typeface="Arial Unicode MS"/>
              </a:rPr>
              <a:t>base </a:t>
            </a:r>
            <a:r>
              <a:rPr lang="es-ES" altLang="en-US" sz="2000" dirty="0">
                <a:latin typeface="Arial Unicode MS"/>
              </a:rPr>
              <a:t>para ajustar diferentes subconjuntos del conjunto de entrenamiento. </a:t>
            </a:r>
            <a:endParaRPr lang="es-ES" altLang="en-US" sz="2000" dirty="0" smtClean="0">
              <a:latin typeface="Arial Unicode MS"/>
            </a:endParaRPr>
          </a:p>
          <a:p>
            <a:pPr lvl="0" eaLnBrk="0" fontAlgn="base" hangingPunct="0">
              <a:spcBef>
                <a:spcPct val="0"/>
              </a:spcBef>
              <a:spcAft>
                <a:spcPct val="0"/>
              </a:spcAft>
            </a:pPr>
            <a:endParaRPr lang="es-ES" altLang="en-US" sz="2000" dirty="0">
              <a:latin typeface="Arial Unicode MS"/>
            </a:endParaRPr>
          </a:p>
          <a:p>
            <a:pPr lvl="0" eaLnBrk="0" fontAlgn="base" hangingPunct="0">
              <a:spcBef>
                <a:spcPct val="0"/>
              </a:spcBef>
              <a:spcAft>
                <a:spcPct val="0"/>
              </a:spcAft>
            </a:pPr>
            <a:r>
              <a:rPr lang="es-ES" altLang="en-US" sz="2000" b="1" dirty="0" smtClean="0">
                <a:latin typeface="Arial Unicode MS"/>
              </a:rPr>
              <a:t>Un </a:t>
            </a:r>
            <a:r>
              <a:rPr lang="es-ES" altLang="en-US" sz="2000" b="1" dirty="0">
                <a:latin typeface="Arial Unicode MS"/>
              </a:rPr>
              <a:t>ejemplo </a:t>
            </a:r>
            <a:r>
              <a:rPr lang="es-ES" altLang="en-US" sz="2000" dirty="0">
                <a:latin typeface="Arial Unicode MS"/>
              </a:rPr>
              <a:t>destacado de este enfoque sería el algoritmo de bosque aleatorio, que combina diferentes clasificadores de árbol de decisión</a:t>
            </a:r>
            <a:r>
              <a:rPr lang="es-ES" altLang="en-US" sz="2000" dirty="0" smtClean="0">
                <a:latin typeface="Arial Unicode MS"/>
              </a:rPr>
              <a:t>.</a:t>
            </a:r>
            <a:endParaRPr lang="es-ES" altLang="en-US" sz="4400" dirty="0">
              <a:latin typeface="Arial" panose="020B0604020202020204" pitchFamily="34" charset="0"/>
            </a:endParaRP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Mayoría de votos </a:t>
            </a:r>
            <a:endParaRPr lang="en-US" sz="3200" b="1" dirty="0">
              <a:solidFill>
                <a:srgbClr val="2F5496"/>
              </a:solidFill>
              <a:latin typeface="Helvetica Neue"/>
              <a:ea typeface="Helvetica Neue"/>
              <a:cs typeface="Helvetica Neue"/>
            </a:endParaRPr>
          </a:p>
          <a:p>
            <a:pPr marL="0" marR="0" lvl="0" indent="0" algn="l" rtl="0">
              <a:spcBef>
                <a:spcPts val="0"/>
              </a:spcBef>
              <a:spcAft>
                <a:spcPts val="0"/>
              </a:spcAft>
              <a:buNone/>
            </a:pPr>
            <a:r>
              <a:rPr lang="en-US" sz="3200" b="1" dirty="0" smtClean="0">
                <a:solidFill>
                  <a:srgbClr val="2F5496"/>
                </a:solidFill>
                <a:latin typeface="Helvetica Neue"/>
                <a:ea typeface="Helvetica Neue"/>
                <a:cs typeface="Helvetica Neue"/>
                <a:sym typeface="Helvetica Neue"/>
              </a:rPr>
              <a:t> </a:t>
            </a:r>
            <a:endParaRPr sz="3200" b="1" dirty="0">
              <a:solidFill>
                <a:srgbClr val="2F5496"/>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744630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pic>
        <p:nvPicPr>
          <p:cNvPr id="4" name="Imagen 3"/>
          <p:cNvPicPr>
            <a:picLocks noChangeAspect="1"/>
          </p:cNvPicPr>
          <p:nvPr/>
        </p:nvPicPr>
        <p:blipFill>
          <a:blip r:embed="rId2"/>
          <a:stretch>
            <a:fillRect/>
          </a:stretch>
        </p:blipFill>
        <p:spPr>
          <a:xfrm>
            <a:off x="2178224" y="811316"/>
            <a:ext cx="4469464" cy="3884105"/>
          </a:xfrm>
          <a:prstGeom prst="rect">
            <a:avLst/>
          </a:prstGeom>
        </p:spPr>
      </p:pic>
      <mc:AlternateContent xmlns:mc="http://schemas.openxmlformats.org/markup-compatibility/2006" xmlns:a14="http://schemas.microsoft.com/office/drawing/2010/main">
        <mc:Choice Requires="a14">
          <p:sp>
            <p:nvSpPr>
              <p:cNvPr id="5" name="CuadroTexto 4"/>
              <p:cNvSpPr txBox="1"/>
              <p:nvPr/>
            </p:nvSpPr>
            <p:spPr>
              <a:xfrm>
                <a:off x="3273552" y="5003197"/>
                <a:ext cx="3305905" cy="276999"/>
              </a:xfrm>
              <a:prstGeom prst="rect">
                <a:avLst/>
              </a:prstGeom>
              <a:noFill/>
            </p:spPr>
            <p:txBody>
              <a:bodyPr wrap="none" lIns="0" tIns="0" rIns="0" bIns="0" rtlCol="0">
                <a:spAutoFit/>
              </a:bodyPr>
              <a:lstStyle/>
              <a:p>
                <a:r>
                  <a:rPr lang="en-US" b="0" dirty="0" smtClean="0"/>
                  <a:t>Y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𝑚𝑜𝑑𝑎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1" i="1" smtClean="0">
                        <a:latin typeface="Cambria Math" panose="02040503050406030204" pitchFamily="18" charset="0"/>
                      </a:rPr>
                      <m:t>𝒙</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b="0" i="1" smtClean="0">
                            <a:latin typeface="Cambria Math" panose="02040503050406030204" pitchFamily="18" charset="0"/>
                          </a:rPr>
                          <m:t>𝑚</m:t>
                        </m:r>
                      </m:sub>
                    </m:sSub>
                    <m:r>
                      <a:rPr lang="en-US" i="1">
                        <a:latin typeface="Cambria Math" panose="02040503050406030204" pitchFamily="18" charset="0"/>
                      </a:rPr>
                      <m:t>(</m:t>
                    </m:r>
                    <m:r>
                      <a:rPr lang="en-US" b="1" i="1">
                        <a:latin typeface="Cambria Math" panose="02040503050406030204" pitchFamily="18" charset="0"/>
                      </a:rPr>
                      <m:t>𝒙</m:t>
                    </m:r>
                    <m:r>
                      <a:rPr lang="en-US" i="1">
                        <a:latin typeface="Cambria Math" panose="02040503050406030204" pitchFamily="18" charset="0"/>
                      </a:rPr>
                      <m:t>)</m:t>
                    </m:r>
                    <m:r>
                      <a:rPr lang="en-US" b="0" i="1" smtClean="0">
                        <a:latin typeface="Cambria Math" panose="02040503050406030204" pitchFamily="18" charset="0"/>
                      </a:rPr>
                      <m:t>)</m:t>
                    </m:r>
                  </m:oMath>
                </a14:m>
                <a:endParaRPr lang="en-US" dirty="0"/>
              </a:p>
            </p:txBody>
          </p:sp>
        </mc:Choice>
        <mc:Fallback xmlns="">
          <p:sp>
            <p:nvSpPr>
              <p:cNvPr id="5" name="CuadroTexto 4"/>
              <p:cNvSpPr txBox="1">
                <a:spLocks noRot="1" noChangeAspect="1" noMove="1" noResize="1" noEditPoints="1" noAdjustHandles="1" noChangeArrowheads="1" noChangeShapeType="1" noTextEdit="1"/>
              </p:cNvSpPr>
              <p:nvPr/>
            </p:nvSpPr>
            <p:spPr>
              <a:xfrm>
                <a:off x="3273552" y="5003197"/>
                <a:ext cx="3305905" cy="276999"/>
              </a:xfrm>
              <a:prstGeom prst="rect">
                <a:avLst/>
              </a:prstGeom>
              <a:blipFill>
                <a:blip r:embed="rId3"/>
                <a:stretch>
                  <a:fillRect l="-4244" t="-28889" r="-2583" b="-51111"/>
                </a:stretch>
              </a:blipFill>
            </p:spPr>
            <p:txBody>
              <a:bodyPr/>
              <a:lstStyle/>
              <a:p>
                <a:r>
                  <a:rPr lang="en-US">
                    <a:noFill/>
                  </a:rPr>
                  <a:t> </a:t>
                </a:r>
              </a:p>
            </p:txBody>
          </p:sp>
        </mc:Fallback>
      </mc:AlternateContent>
    </p:spTree>
    <p:extLst>
      <p:ext uri="{BB962C8B-B14F-4D97-AF65-F5344CB8AC3E}">
        <p14:creationId xmlns:p14="http://schemas.microsoft.com/office/powerpoint/2010/main" val="2150212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sp>
        <p:nvSpPr>
          <p:cNvPr id="3" name="Rectangle 1"/>
          <p:cNvSpPr>
            <a:spLocks noChangeArrowheads="1"/>
          </p:cNvSpPr>
          <p:nvPr/>
        </p:nvSpPr>
        <p:spPr bwMode="auto">
          <a:xfrm>
            <a:off x="530350" y="1521131"/>
            <a:ext cx="80101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s-ES" altLang="en-US" sz="2000" dirty="0" smtClean="0">
                <a:latin typeface="Arial" panose="020B0604020202020204" pitchFamily="34" charset="0"/>
              </a:rPr>
              <a:t>Programar el método de ensamble mayoría de votos dado por la expresión </a:t>
            </a:r>
            <a:endParaRPr lang="es-ES" altLang="en-US" sz="2000" dirty="0">
              <a:latin typeface="Arial" panose="020B0604020202020204" pitchFamily="34" charset="0"/>
            </a:endParaRPr>
          </a:p>
        </p:txBody>
      </p:sp>
      <mc:AlternateContent xmlns:mc="http://schemas.openxmlformats.org/markup-compatibility/2006">
        <mc:Choice xmlns:a14="http://schemas.microsoft.com/office/drawing/2010/main" Requires="a14">
          <p:sp>
            <p:nvSpPr>
              <p:cNvPr id="4" name="CuadroTexto 3"/>
              <p:cNvSpPr txBox="1"/>
              <p:nvPr/>
            </p:nvSpPr>
            <p:spPr>
              <a:xfrm>
                <a:off x="1822435" y="2492572"/>
                <a:ext cx="5682005" cy="276999"/>
              </a:xfrm>
              <a:prstGeom prst="rect">
                <a:avLst/>
              </a:prstGeom>
              <a:noFill/>
            </p:spPr>
            <p:txBody>
              <a:bodyPr wrap="none" lIns="0" tIns="0" rIns="0" bIns="0" rtlCol="0">
                <a:spAutoFit/>
              </a:bodyPr>
              <a:lstStyle/>
              <a:p>
                <a:r>
                  <a:rPr lang="en-US" dirty="0" smtClean="0"/>
                  <a:t>y = </a:t>
                </a:r>
                <a14:m>
                  <m:oMath xmlns:m="http://schemas.openxmlformats.org/officeDocument/2006/math">
                    <m:r>
                      <m:rPr>
                        <m:nor/>
                      </m:rPr>
                      <a:rPr lang="en-US" dirty="0"/>
                      <m:t>argmax</m:t>
                    </m:r>
                    <m:d>
                      <m:dPr>
                        <m:ctrlPr>
                          <a:rPr lang="en-US" i="1" smtClean="0">
                            <a:latin typeface="Cambria Math" panose="02040503050406030204" pitchFamily="18" charset="0"/>
                          </a:rPr>
                        </m:ctrlPr>
                      </m:dPr>
                      <m:e>
                        <m:r>
                          <a:rPr lang="en-US" b="0" i="1" smtClean="0">
                            <a:latin typeface="Cambria Math" panose="02040503050406030204" pitchFamily="18" charset="0"/>
                          </a:rPr>
                          <m:t>𝑆𝑢𝑚𝑎</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𝑚</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𝑚</m:t>
                            </m:r>
                          </m:sub>
                        </m:sSub>
                        <m:d>
                          <m:dPr>
                            <m:ctrlPr>
                              <a:rPr lang="en-US" i="1">
                                <a:latin typeface="Cambria Math" panose="02040503050406030204" pitchFamily="18" charset="0"/>
                              </a:rPr>
                            </m:ctrlPr>
                          </m:dPr>
                          <m:e>
                            <m:r>
                              <a:rPr lang="en-US" b="1" i="1">
                                <a:latin typeface="Cambria Math" panose="02040503050406030204" pitchFamily="18" charset="0"/>
                              </a:rPr>
                              <m:t>𝒙</m:t>
                            </m:r>
                          </m:e>
                        </m:d>
                        <m:r>
                          <a:rPr lang="en-US" b="0" i="1" smtClean="0">
                            <a:latin typeface="Cambria Math" panose="02040503050406030204" pitchFamily="18" charset="0"/>
                          </a:rPr>
                          <m:t>)</m:t>
                        </m:r>
                      </m:e>
                    </m:d>
                  </m:oMath>
                </a14:m>
                <a:endParaRPr lang="en-US" dirty="0"/>
              </a:p>
            </p:txBody>
          </p:sp>
        </mc:Choice>
        <mc:Fallback>
          <p:sp>
            <p:nvSpPr>
              <p:cNvPr id="4" name="CuadroTexto 3"/>
              <p:cNvSpPr txBox="1">
                <a:spLocks noRot="1" noChangeAspect="1" noMove="1" noResize="1" noEditPoints="1" noAdjustHandles="1" noChangeArrowheads="1" noChangeShapeType="1" noTextEdit="1"/>
              </p:cNvSpPr>
              <p:nvPr/>
            </p:nvSpPr>
            <p:spPr>
              <a:xfrm>
                <a:off x="1822435" y="2492572"/>
                <a:ext cx="5682005" cy="276999"/>
              </a:xfrm>
              <a:prstGeom prst="rect">
                <a:avLst/>
              </a:prstGeom>
              <a:blipFill>
                <a:blip r:embed="rId2"/>
                <a:stretch>
                  <a:fillRect l="-2575" t="-28889" b="-51111"/>
                </a:stretch>
              </a:blipFill>
            </p:spPr>
            <p:txBody>
              <a:bodyPr/>
              <a:lstStyle/>
              <a:p>
                <a:r>
                  <a:rPr lang="en-US">
                    <a:noFill/>
                  </a:rPr>
                  <a:t> </a:t>
                </a:r>
              </a:p>
            </p:txBody>
          </p:sp>
        </mc:Fallback>
      </mc:AlternateContent>
      <p:pic>
        <p:nvPicPr>
          <p:cNvPr id="5" name="Imagen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68510" y="3310127"/>
            <a:ext cx="2389856" cy="2389856"/>
          </a:xfrm>
          <a:prstGeom prst="rect">
            <a:avLst/>
          </a:prstGeom>
        </p:spPr>
      </p:pic>
    </p:spTree>
    <p:extLst>
      <p:ext uri="{BB962C8B-B14F-4D97-AF65-F5344CB8AC3E}">
        <p14:creationId xmlns:p14="http://schemas.microsoft.com/office/powerpoint/2010/main" val="46919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ángulo 1"/>
          <p:cNvSpPr/>
          <p:nvPr/>
        </p:nvSpPr>
        <p:spPr>
          <a:xfrm>
            <a:off x="969264" y="1146108"/>
            <a:ext cx="6903720" cy="4801314"/>
          </a:xfrm>
          <a:prstGeom prst="rect">
            <a:avLst/>
          </a:prstGeom>
        </p:spPr>
        <p:txBody>
          <a:bodyPr wrap="square">
            <a:spAutoFit/>
          </a:bodyPr>
          <a:lstStyle/>
          <a:p>
            <a:r>
              <a:rPr lang="en-US" dirty="0"/>
              <a:t>import </a:t>
            </a:r>
            <a:r>
              <a:rPr lang="en-US" dirty="0" err="1"/>
              <a:t>numpy</a:t>
            </a:r>
            <a:r>
              <a:rPr lang="en-US" dirty="0"/>
              <a:t> as np</a:t>
            </a:r>
          </a:p>
          <a:p>
            <a:endParaRPr lang="en-US" dirty="0"/>
          </a:p>
          <a:p>
            <a:r>
              <a:rPr lang="en-US" dirty="0"/>
              <a:t># </a:t>
            </a:r>
            <a:r>
              <a:rPr lang="en-US" dirty="0" smtClean="0"/>
              <a:t>Equal weight distribution </a:t>
            </a:r>
          </a:p>
          <a:p>
            <a:r>
              <a:rPr lang="en-US" dirty="0" err="1" smtClean="0"/>
              <a:t>np.argmax</a:t>
            </a:r>
            <a:r>
              <a:rPr lang="en-US" dirty="0" smtClean="0"/>
              <a:t>(</a:t>
            </a:r>
            <a:r>
              <a:rPr lang="en-US" dirty="0" err="1" smtClean="0"/>
              <a:t>np.bincount</a:t>
            </a:r>
            <a:r>
              <a:rPr lang="en-US" dirty="0" smtClean="0"/>
              <a:t>([0, 0, 1],weights=[1, 1, 1]))</a:t>
            </a:r>
          </a:p>
          <a:p>
            <a:r>
              <a:rPr lang="en-US" dirty="0" smtClean="0"/>
              <a:t>   </a:t>
            </a:r>
            <a:endParaRPr lang="en-US" dirty="0"/>
          </a:p>
          <a:p>
            <a:r>
              <a:rPr lang="en-US" dirty="0"/>
              <a:t># Assigns classification </a:t>
            </a:r>
            <a:r>
              <a:rPr lang="en-US" dirty="0" err="1"/>
              <a:t>accoundingly</a:t>
            </a:r>
            <a:r>
              <a:rPr lang="en-US" dirty="0"/>
              <a:t> to weight distribution</a:t>
            </a:r>
          </a:p>
          <a:p>
            <a:r>
              <a:rPr lang="en-US" dirty="0" err="1"/>
              <a:t>np.argmax</a:t>
            </a:r>
            <a:r>
              <a:rPr lang="en-US" dirty="0"/>
              <a:t>(</a:t>
            </a:r>
            <a:r>
              <a:rPr lang="en-US" dirty="0" err="1"/>
              <a:t>np.bincount</a:t>
            </a:r>
            <a:r>
              <a:rPr lang="en-US" dirty="0"/>
              <a:t>([0, 0, 1],weights=[0.2, 0.2, 0.6]))</a:t>
            </a:r>
          </a:p>
          <a:p>
            <a:r>
              <a:rPr lang="en-US" dirty="0"/>
              <a:t> </a:t>
            </a:r>
            <a:r>
              <a:rPr lang="en-US" dirty="0" smtClean="0"/>
              <a:t>-------</a:t>
            </a:r>
          </a:p>
          <a:p>
            <a:r>
              <a:rPr lang="en-US" dirty="0" smtClean="0"/>
              <a:t># Probability vector</a:t>
            </a:r>
          </a:p>
          <a:p>
            <a:r>
              <a:rPr lang="en-US" dirty="0" smtClean="0"/>
              <a:t>ex </a:t>
            </a:r>
            <a:r>
              <a:rPr lang="en-US" dirty="0"/>
              <a:t>= </a:t>
            </a:r>
            <a:r>
              <a:rPr lang="en-US" dirty="0" err="1"/>
              <a:t>np.array</a:t>
            </a:r>
            <a:r>
              <a:rPr lang="en-US" dirty="0"/>
              <a:t>([[0.9, 0.1], </a:t>
            </a:r>
            <a:r>
              <a:rPr lang="en-US" dirty="0" smtClean="0"/>
              <a:t>0.8</a:t>
            </a:r>
            <a:r>
              <a:rPr lang="en-US" dirty="0"/>
              <a:t>, 0.2</a:t>
            </a:r>
            <a:r>
              <a:rPr lang="en-US" dirty="0" smtClean="0"/>
              <a:t>],[</a:t>
            </a:r>
            <a:r>
              <a:rPr lang="en-US" dirty="0"/>
              <a:t>0.4, 0.6</a:t>
            </a:r>
            <a:r>
              <a:rPr lang="en-US" dirty="0" smtClean="0"/>
              <a:t>]])</a:t>
            </a:r>
          </a:p>
          <a:p>
            <a:endParaRPr lang="en-US" dirty="0" smtClean="0"/>
          </a:p>
          <a:p>
            <a:r>
              <a:rPr lang="en-US" dirty="0"/>
              <a:t># Assigns classification </a:t>
            </a:r>
            <a:r>
              <a:rPr lang="en-US" dirty="0" err="1"/>
              <a:t>accoundingly</a:t>
            </a:r>
            <a:r>
              <a:rPr lang="en-US" dirty="0"/>
              <a:t> to weight </a:t>
            </a:r>
            <a:r>
              <a:rPr lang="en-US" dirty="0" smtClean="0"/>
              <a:t>distribution</a:t>
            </a:r>
            <a:endParaRPr lang="en-US" dirty="0"/>
          </a:p>
          <a:p>
            <a:r>
              <a:rPr lang="en-US" dirty="0" smtClean="0"/>
              <a:t>p </a:t>
            </a:r>
            <a:r>
              <a:rPr lang="en-US" dirty="0"/>
              <a:t>= </a:t>
            </a:r>
            <a:r>
              <a:rPr lang="en-US" dirty="0" err="1"/>
              <a:t>np.average</a:t>
            </a:r>
            <a:r>
              <a:rPr lang="en-US" dirty="0"/>
              <a:t>(ex, axis=0, weights=[0.2, 0.2, 0.6]) </a:t>
            </a:r>
            <a:endParaRPr lang="en-US" dirty="0" smtClean="0"/>
          </a:p>
          <a:p>
            <a:endParaRPr lang="en-US" dirty="0" smtClean="0"/>
          </a:p>
          <a:p>
            <a:r>
              <a:rPr lang="en-US" dirty="0" smtClean="0"/>
              <a:t>array</a:t>
            </a:r>
            <a:r>
              <a:rPr lang="en-US" dirty="0"/>
              <a:t>([ 0.58, 0.42]) </a:t>
            </a:r>
            <a:endParaRPr lang="en-US" dirty="0" smtClean="0"/>
          </a:p>
          <a:p>
            <a:endParaRPr lang="en-US" dirty="0" smtClean="0"/>
          </a:p>
          <a:p>
            <a:r>
              <a:rPr lang="en-US" dirty="0" err="1" smtClean="0"/>
              <a:t>np.argmax</a:t>
            </a:r>
            <a:r>
              <a:rPr lang="en-US" dirty="0" smtClean="0"/>
              <a:t>(p</a:t>
            </a:r>
            <a:r>
              <a:rPr lang="en-US" dirty="0"/>
              <a:t>)</a:t>
            </a:r>
          </a:p>
        </p:txBody>
      </p:sp>
      <p:sp>
        <p:nvSpPr>
          <p:cNvPr id="3" name="Shape 89"/>
          <p:cNvSpPr txBox="1"/>
          <p:nvPr/>
        </p:nvSpPr>
        <p:spPr>
          <a:xfrm>
            <a:off x="275968" y="226541"/>
            <a:ext cx="6919783" cy="584775"/>
          </a:xfrm>
          <a:prstGeom prst="rect">
            <a:avLst/>
          </a:prstGeom>
          <a:noFill/>
          <a:ln>
            <a:noFill/>
          </a:ln>
        </p:spPr>
        <p:txBody>
          <a:bodyPr spcFirstLastPara="1" wrap="square" lIns="91425" tIns="45700" rIns="91425" bIns="45700" anchor="t" anchorCtr="0">
            <a:noAutofit/>
          </a:bodyPr>
          <a:lstStyle/>
          <a:p>
            <a:r>
              <a:rPr lang="es-ES" altLang="en-US" sz="3200" b="1" dirty="0">
                <a:solidFill>
                  <a:srgbClr val="2F5496"/>
                </a:solidFill>
                <a:latin typeface="Helvetica Neue"/>
                <a:ea typeface="Helvetica Neue"/>
                <a:cs typeface="Helvetica Neue"/>
              </a:rPr>
              <a:t>M</a:t>
            </a:r>
            <a:r>
              <a:rPr lang="es-ES" altLang="en-US" sz="3200" b="1" dirty="0" smtClean="0">
                <a:solidFill>
                  <a:srgbClr val="2F5496"/>
                </a:solidFill>
                <a:latin typeface="Helvetica Neue"/>
                <a:ea typeface="Helvetica Neue"/>
                <a:cs typeface="Helvetica Neue"/>
              </a:rPr>
              <a:t>ayoría </a:t>
            </a:r>
            <a:r>
              <a:rPr lang="es-ES" altLang="en-US" sz="3200" b="1" dirty="0">
                <a:solidFill>
                  <a:srgbClr val="2F5496"/>
                </a:solidFill>
                <a:latin typeface="Helvetica Neue"/>
                <a:ea typeface="Helvetica Neue"/>
                <a:cs typeface="Helvetica Neue"/>
              </a:rPr>
              <a:t>de votos </a:t>
            </a:r>
            <a:endParaRPr lang="en-US" sz="3200" b="1" dirty="0">
              <a:solidFill>
                <a:srgbClr val="2F5496"/>
              </a:solidFill>
              <a:latin typeface="Helvetica Neue"/>
              <a:ea typeface="Helvetica Neue"/>
              <a:cs typeface="Helvetica Neue"/>
            </a:endParaRPr>
          </a:p>
        </p:txBody>
      </p:sp>
    </p:spTree>
    <p:extLst>
      <p:ext uri="{BB962C8B-B14F-4D97-AF65-F5344CB8AC3E}">
        <p14:creationId xmlns:p14="http://schemas.microsoft.com/office/powerpoint/2010/main" val="241192305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66191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5387</TotalTime>
  <Words>276</Words>
  <Application>Microsoft Office PowerPoint</Application>
  <PresentationFormat>Presentación en pantalla (4:3)</PresentationFormat>
  <Paragraphs>39</Paragraphs>
  <Slides>9</Slides>
  <Notes>0</Notes>
  <HiddenSlides>1</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9</vt:i4>
      </vt:variant>
    </vt:vector>
  </HeadingPairs>
  <TitlesOfParts>
    <vt:vector size="16" baseType="lpstr">
      <vt:lpstr>Arial</vt:lpstr>
      <vt:lpstr>Arial Unicode MS</vt:lpstr>
      <vt:lpstr>Calibri</vt:lpstr>
      <vt:lpstr>Calibri Light</vt:lpstr>
      <vt:lpstr>Cambria Math</vt:lpstr>
      <vt:lpstr>Helvetica Neue</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Claudia Patricia Giraldo Ramirez</dc:creator>
  <cp:lastModifiedBy>Usuario de Windows</cp:lastModifiedBy>
  <cp:revision>131</cp:revision>
  <dcterms:created xsi:type="dcterms:W3CDTF">2015-01-20T20:40:07Z</dcterms:created>
  <dcterms:modified xsi:type="dcterms:W3CDTF">2018-10-16T02:08:09Z</dcterms:modified>
</cp:coreProperties>
</file>