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8" r:id="rId2"/>
    <p:sldId id="256" r:id="rId3"/>
    <p:sldId id="259" r:id="rId4"/>
    <p:sldId id="266" r:id="rId5"/>
    <p:sldId id="267" r:id="rId6"/>
    <p:sldId id="260" r:id="rId7"/>
    <p:sldId id="261" r:id="rId8"/>
    <p:sldId id="257" r:id="rId9"/>
    <p:sldId id="263" r:id="rId10"/>
    <p:sldId id="268" r:id="rId11"/>
    <p:sldId id="269" r:id="rId12"/>
    <p:sldId id="270" r:id="rId13"/>
    <p:sldId id="271" r:id="rId14"/>
    <p:sldId id="273" r:id="rId15"/>
    <p:sldId id="272"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4" d="100"/>
          <a:sy n="84" d="100"/>
        </p:scale>
        <p:origin x="138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6C492-64FF-48EE-8111-2FDC0DCD2CB4}" type="datetimeFigureOut">
              <a:rPr lang="en-US" smtClean="0"/>
              <a:t>11/11/2018</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3AC49-554C-4677-8AA9-711579D9C61C}" type="slidenum">
              <a:rPr lang="en-US" smtClean="0"/>
              <a:t>‹Nº›</a:t>
            </a:fld>
            <a:endParaRPr lang="en-US"/>
          </a:p>
        </p:txBody>
      </p:sp>
    </p:spTree>
    <p:extLst>
      <p:ext uri="{BB962C8B-B14F-4D97-AF65-F5344CB8AC3E}">
        <p14:creationId xmlns:p14="http://schemas.microsoft.com/office/powerpoint/2010/main" val="1490783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11/11/2018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11/11/2018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11/11/2018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11/11/2018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11/11/2018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11/11/2018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11/11/2018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11/11/2018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11/11/2018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11/11/2018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11/11/2018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11/11/2018</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640080" y="2565684"/>
            <a:ext cx="8238743" cy="10580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6000" b="1" dirty="0" smtClean="0">
                <a:solidFill>
                  <a:srgbClr val="2F5496"/>
                </a:solidFill>
                <a:latin typeface="Helvetica Neue"/>
                <a:ea typeface="Helvetica Neue"/>
                <a:cs typeface="Helvetica Neue"/>
                <a:sym typeface="Helvetica Neue"/>
              </a:rPr>
              <a:t>Métodos de ensamble</a:t>
            </a:r>
            <a:endParaRPr sz="6000" b="1" dirty="0">
              <a:solidFill>
                <a:srgbClr val="2F5496"/>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0022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18072" y="793742"/>
            <a:ext cx="3938176" cy="615553"/>
          </a:xfrm>
          <a:prstGeom prst="rect">
            <a:avLst/>
          </a:prstGeom>
        </p:spPr>
        <p:txBody>
          <a:bodyPr wrap="square">
            <a:spAutoFit/>
          </a:bodyPr>
          <a:lstStyle/>
          <a:p>
            <a:pPr algn="ctr"/>
            <a:r>
              <a:rPr lang="es-ES" altLang="en-US" sz="3400" b="1" dirty="0" err="1" smtClean="0">
                <a:solidFill>
                  <a:srgbClr val="2F5496"/>
                </a:solidFill>
                <a:latin typeface="Helvetica Neue"/>
                <a:ea typeface="Helvetica Neue"/>
                <a:cs typeface="Helvetica Neue"/>
              </a:rPr>
              <a:t>Bagging</a:t>
            </a:r>
            <a:endParaRPr lang="en-US" sz="3400" b="1" dirty="0">
              <a:solidFill>
                <a:srgbClr val="2F5496"/>
              </a:solidFill>
              <a:latin typeface="Helvetica Neue"/>
              <a:ea typeface="Helvetica Neue"/>
              <a:cs typeface="Helvetica Neue"/>
            </a:endParaRPr>
          </a:p>
        </p:txBody>
      </p:sp>
      <p:pic>
        <p:nvPicPr>
          <p:cNvPr id="4" name="Imagen 3"/>
          <p:cNvPicPr>
            <a:picLocks noChangeAspect="1"/>
          </p:cNvPicPr>
          <p:nvPr/>
        </p:nvPicPr>
        <p:blipFill>
          <a:blip r:embed="rId2"/>
          <a:stretch>
            <a:fillRect/>
          </a:stretch>
        </p:blipFill>
        <p:spPr>
          <a:xfrm>
            <a:off x="1912584" y="1782835"/>
            <a:ext cx="5349153" cy="3679914"/>
          </a:xfrm>
          <a:prstGeom prst="rect">
            <a:avLst/>
          </a:prstGeom>
        </p:spPr>
      </p:pic>
    </p:spTree>
    <p:extLst>
      <p:ext uri="{BB962C8B-B14F-4D97-AF65-F5344CB8AC3E}">
        <p14:creationId xmlns:p14="http://schemas.microsoft.com/office/powerpoint/2010/main" val="176987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err="1" smtClean="0">
                <a:solidFill>
                  <a:srgbClr val="2F5496"/>
                </a:solidFill>
                <a:latin typeface="Helvetica Neue"/>
                <a:ea typeface="Helvetica Neue"/>
                <a:cs typeface="Helvetica Neue"/>
              </a:rPr>
              <a:t>Bagging</a:t>
            </a:r>
            <a:endParaRPr lang="en-US" sz="3200" b="1" dirty="0">
              <a:solidFill>
                <a:srgbClr val="2F5496"/>
              </a:solidFill>
              <a:latin typeface="Helvetica Neue"/>
              <a:ea typeface="Helvetica Neue"/>
              <a:cs typeface="Helvetica Neue"/>
            </a:endParaRPr>
          </a:p>
        </p:txBody>
      </p:sp>
      <p:sp>
        <p:nvSpPr>
          <p:cNvPr id="4" name="Rectangle 1"/>
          <p:cNvSpPr>
            <a:spLocks noChangeArrowheads="1"/>
          </p:cNvSpPr>
          <p:nvPr/>
        </p:nvSpPr>
        <p:spPr bwMode="auto">
          <a:xfrm>
            <a:off x="658367" y="1119191"/>
            <a:ext cx="8266176" cy="142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dirty="0">
                <a:latin typeface="Arial" panose="020B0604020202020204" pitchFamily="34" charset="0"/>
                <a:cs typeface="Arial" panose="020B0604020202020204" pitchFamily="34" charset="0"/>
              </a:rPr>
              <a:t>Para la </a:t>
            </a:r>
            <a:r>
              <a:rPr lang="en-US" sz="2000" dirty="0" err="1">
                <a:latin typeface="Arial" panose="020B0604020202020204" pitchFamily="34" charset="0"/>
                <a:cs typeface="Arial" panose="020B0604020202020204" pitchFamily="34" charset="0"/>
              </a:rPr>
              <a:t>metodologia</a:t>
            </a:r>
            <a:r>
              <a:rPr lang="en-US" sz="2000" dirty="0">
                <a:latin typeface="Arial" panose="020B0604020202020204" pitchFamily="34" charset="0"/>
                <a:cs typeface="Arial" panose="020B0604020202020204" pitchFamily="34" charset="0"/>
              </a:rPr>
              <a:t> bagging se </a:t>
            </a:r>
            <a:r>
              <a:rPr lang="en-US" sz="2000" dirty="0" err="1">
                <a:latin typeface="Arial" panose="020B0604020202020204" pitchFamily="34" charset="0"/>
                <a:cs typeface="Arial" panose="020B0604020202020204" pitchFamily="34" charset="0"/>
              </a:rPr>
              <a:t>generan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muestras</a:t>
            </a:r>
            <a:r>
              <a:rPr lang="en-US" sz="2000" dirty="0">
                <a:latin typeface="Arial" panose="020B0604020202020204" pitchFamily="34" charset="0"/>
                <a:cs typeface="Arial" panose="020B0604020202020204" pitchFamily="34" charset="0"/>
              </a:rPr>
              <a:t> con </a:t>
            </a:r>
            <a:r>
              <a:rPr lang="en-US" sz="2000" dirty="0" err="1">
                <a:latin typeface="Arial" panose="020B0604020202020204" pitchFamily="34" charset="0"/>
                <a:cs typeface="Arial" panose="020B0604020202020204" pitchFamily="34" charset="0"/>
              </a:rPr>
              <a:t>reemplazo</a:t>
            </a:r>
            <a:r>
              <a:rPr lang="en-US" sz="2000" dirty="0">
                <a:latin typeface="Arial" panose="020B0604020202020204" pitchFamily="34" charset="0"/>
                <a:cs typeface="Arial" panose="020B0604020202020204" pitchFamily="34" charset="0"/>
              </a:rPr>
              <a:t> del data set original de </a:t>
            </a:r>
            <a:r>
              <a:rPr lang="en-US" sz="2000" dirty="0" err="1">
                <a:latin typeface="Arial" panose="020B0604020202020204" pitchFamily="34" charset="0"/>
                <a:cs typeface="Arial" panose="020B0604020202020204" pitchFamily="34" charset="0"/>
              </a:rPr>
              <a:t>entrenamiento</a:t>
            </a:r>
            <a:r>
              <a:rPr lang="en-US" sz="2000" dirty="0">
                <a:latin typeface="Arial" panose="020B0604020202020204" pitchFamily="34" charset="0"/>
                <a:cs typeface="Arial" panose="020B0604020202020204" pitchFamily="34" charset="0"/>
              </a:rPr>
              <a:t>. Para </a:t>
            </a:r>
            <a:r>
              <a:rPr lang="en-US" sz="2000" dirty="0" err="1">
                <a:latin typeface="Arial" panose="020B0604020202020204" pitchFamily="34" charset="0"/>
                <a:cs typeface="Arial" panose="020B0604020202020204" pitchFamily="34" charset="0"/>
              </a:rPr>
              <a:t>luego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como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insumo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informacion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generada</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cada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clasificador</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entrenar</a:t>
            </a:r>
            <a:r>
              <a:rPr lang="en-US" sz="2000" dirty="0">
                <a:latin typeface="Arial" panose="020B0604020202020204" pitchFamily="34" charset="0"/>
                <a:cs typeface="Arial" panose="020B0604020202020204" pitchFamily="34" charset="0"/>
              </a:rPr>
              <a:t>.</a:t>
            </a:r>
          </a:p>
        </p:txBody>
      </p:sp>
      <p:pic>
        <p:nvPicPr>
          <p:cNvPr id="5" name="Imagen 4"/>
          <p:cNvPicPr>
            <a:picLocks noChangeAspect="1"/>
          </p:cNvPicPr>
          <p:nvPr/>
        </p:nvPicPr>
        <p:blipFill>
          <a:blip r:embed="rId2"/>
          <a:stretch>
            <a:fillRect/>
          </a:stretch>
        </p:blipFill>
        <p:spPr>
          <a:xfrm>
            <a:off x="2998469" y="2719375"/>
            <a:ext cx="3585972" cy="3119241"/>
          </a:xfrm>
          <a:prstGeom prst="rect">
            <a:avLst/>
          </a:prstGeom>
        </p:spPr>
      </p:pic>
    </p:spTree>
    <p:extLst>
      <p:ext uri="{BB962C8B-B14F-4D97-AF65-F5344CB8AC3E}">
        <p14:creationId xmlns:p14="http://schemas.microsoft.com/office/powerpoint/2010/main" val="2274338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err="1" smtClean="0">
                <a:solidFill>
                  <a:srgbClr val="2F5496"/>
                </a:solidFill>
                <a:latin typeface="Helvetica Neue"/>
                <a:ea typeface="Helvetica Neue"/>
                <a:cs typeface="Helvetica Neue"/>
              </a:rPr>
              <a:t>Bagging</a:t>
            </a:r>
            <a:endParaRPr lang="en-US" sz="3200" b="1" dirty="0">
              <a:solidFill>
                <a:srgbClr val="2F5496"/>
              </a:solidFill>
              <a:latin typeface="Helvetica Neue"/>
              <a:ea typeface="Helvetica Neue"/>
              <a:cs typeface="Helvetica Neue"/>
            </a:endParaRPr>
          </a:p>
        </p:txBody>
      </p:sp>
      <p:sp>
        <p:nvSpPr>
          <p:cNvPr id="5" name="Rectangle 1"/>
          <p:cNvSpPr>
            <a:spLocks noChangeArrowheads="1"/>
          </p:cNvSpPr>
          <p:nvPr/>
        </p:nvSpPr>
        <p:spPr bwMode="auto">
          <a:xfrm>
            <a:off x="559432" y="1178931"/>
            <a:ext cx="8266176" cy="96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dirty="0" smtClean="0"/>
              <a:t>El </a:t>
            </a:r>
            <a:r>
              <a:rPr lang="en-US" sz="2000" dirty="0" err="1" smtClean="0"/>
              <a:t>clasificador</a:t>
            </a:r>
            <a:r>
              <a:rPr lang="en-US" sz="2000" dirty="0" smtClean="0"/>
              <a:t> Random forest </a:t>
            </a:r>
            <a:r>
              <a:rPr lang="en-US" sz="2000" dirty="0" err="1" smtClean="0"/>
              <a:t>es</a:t>
            </a:r>
            <a:r>
              <a:rPr lang="en-US" sz="2000" dirty="0" smtClean="0"/>
              <a:t> un </a:t>
            </a:r>
            <a:r>
              <a:rPr lang="en-US" sz="2000" dirty="0" err="1" smtClean="0"/>
              <a:t>metodo</a:t>
            </a:r>
            <a:r>
              <a:rPr lang="en-US" sz="2000" dirty="0" smtClean="0"/>
              <a:t> de </a:t>
            </a:r>
            <a:r>
              <a:rPr lang="en-US" sz="2000" dirty="0" err="1" smtClean="0"/>
              <a:t>ensamble</a:t>
            </a:r>
            <a:r>
              <a:rPr lang="en-US" sz="2000" dirty="0" smtClean="0"/>
              <a:t> </a:t>
            </a:r>
            <a:r>
              <a:rPr lang="en-US" sz="2000" dirty="0" err="1" smtClean="0"/>
              <a:t>tipo</a:t>
            </a:r>
            <a:r>
              <a:rPr lang="en-US" sz="2000" dirty="0" smtClean="0"/>
              <a:t> bagging (</a:t>
            </a:r>
            <a:r>
              <a:rPr lang="en-US" sz="2000" dirty="0" err="1" smtClean="0"/>
              <a:t>Breiman</a:t>
            </a:r>
            <a:r>
              <a:rPr lang="en-US" sz="2000" dirty="0" smtClean="0"/>
              <a:t> 1994)</a:t>
            </a:r>
          </a:p>
        </p:txBody>
      </p:sp>
      <p:pic>
        <p:nvPicPr>
          <p:cNvPr id="6" name="Imagen 5"/>
          <p:cNvPicPr>
            <a:picLocks noChangeAspect="1"/>
          </p:cNvPicPr>
          <p:nvPr/>
        </p:nvPicPr>
        <p:blipFill>
          <a:blip r:embed="rId2"/>
          <a:stretch>
            <a:fillRect/>
          </a:stretch>
        </p:blipFill>
        <p:spPr>
          <a:xfrm>
            <a:off x="2019043" y="2404775"/>
            <a:ext cx="5346954" cy="3515127"/>
          </a:xfrm>
          <a:prstGeom prst="rect">
            <a:avLst/>
          </a:prstGeom>
        </p:spPr>
      </p:pic>
    </p:spTree>
    <p:extLst>
      <p:ext uri="{BB962C8B-B14F-4D97-AF65-F5344CB8AC3E}">
        <p14:creationId xmlns:p14="http://schemas.microsoft.com/office/powerpoint/2010/main" val="40878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77824" y="1542672"/>
            <a:ext cx="773582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000" dirty="0" err="1" smtClean="0">
                <a:latin typeface="Arial" panose="020B0604020202020204" pitchFamily="34" charset="0"/>
                <a:cs typeface="Arial" panose="020B0604020202020204" pitchFamily="34" charset="0"/>
              </a:rPr>
              <a:t>Muestras</a:t>
            </a:r>
            <a:r>
              <a:rPr lang="en-US" sz="2000" dirty="0" smtClean="0">
                <a:latin typeface="Arial" panose="020B0604020202020204" pitchFamily="34" charset="0"/>
                <a:cs typeface="Arial" panose="020B0604020202020204" pitchFamily="34" charset="0"/>
              </a:rPr>
              <a:t> de </a:t>
            </a:r>
            <a:r>
              <a:rPr lang="en-US" sz="2000" dirty="0" err="1" smtClean="0">
                <a:latin typeface="Arial" panose="020B0604020202020204" pitchFamily="34" charset="0"/>
                <a:cs typeface="Arial" panose="020B0604020202020204" pitchFamily="34" charset="0"/>
              </a:rPr>
              <a:t>registros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extraidas</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aleatoriamente</a:t>
            </a:r>
            <a:r>
              <a:rPr lang="en-US" sz="2000" dirty="0" smtClean="0">
                <a:latin typeface="Arial" panose="020B0604020202020204" pitchFamily="34" charset="0"/>
                <a:cs typeface="Arial" panose="020B0604020202020204" pitchFamily="34" charset="0"/>
              </a:rPr>
              <a:t> = Bagging</a:t>
            </a:r>
          </a:p>
          <a:p>
            <a:pPr>
              <a:lnSpc>
                <a:spcPct val="150000"/>
              </a:lnSpc>
            </a:pPr>
            <a:r>
              <a:rPr lang="en-US" sz="2000" dirty="0" err="1" smtClean="0">
                <a:latin typeface="Arial" panose="020B0604020202020204" pitchFamily="34" charset="0"/>
                <a:cs typeface="Arial" panose="020B0604020202020204" pitchFamily="34" charset="0"/>
              </a:rPr>
              <a:t>Muestra</a:t>
            </a:r>
            <a:r>
              <a:rPr lang="en-US" sz="2000" dirty="0" smtClean="0">
                <a:latin typeface="Arial" panose="020B0604020202020204" pitchFamily="34" charset="0"/>
                <a:cs typeface="Arial" panose="020B0604020202020204" pitchFamily="34" charset="0"/>
              </a:rPr>
              <a:t> de variables </a:t>
            </a:r>
            <a:r>
              <a:rPr lang="en-US" sz="2000" dirty="0" err="1" smtClean="0">
                <a:latin typeface="Arial" panose="020B0604020202020204" pitchFamily="34" charset="0"/>
                <a:cs typeface="Arial" panose="020B0604020202020204" pitchFamily="34" charset="0"/>
              </a:rPr>
              <a:t>aleatorias</a:t>
            </a:r>
            <a:r>
              <a:rPr lang="en-US" sz="2000" dirty="0" smtClean="0">
                <a:latin typeface="Arial" panose="020B0604020202020204" pitchFamily="34" charset="0"/>
                <a:cs typeface="Arial" panose="020B0604020202020204" pitchFamily="34" charset="0"/>
              </a:rPr>
              <a:t> = Random subspaces</a:t>
            </a:r>
          </a:p>
          <a:p>
            <a:pPr>
              <a:lnSpc>
                <a:spcPct val="150000"/>
              </a:lnSpc>
            </a:pPr>
            <a:r>
              <a:rPr lang="en-US" sz="2000" dirty="0" err="1" smtClean="0">
                <a:latin typeface="Arial" panose="020B0604020202020204" pitchFamily="34" charset="0"/>
                <a:cs typeface="Arial" panose="020B0604020202020204" pitchFamily="34" charset="0"/>
              </a:rPr>
              <a:t>Muestra</a:t>
            </a:r>
            <a:r>
              <a:rPr lang="en-US" sz="2000" dirty="0" smtClean="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registros</a:t>
            </a:r>
            <a:r>
              <a:rPr lang="en-US" sz="2000" dirty="0" smtClean="0">
                <a:latin typeface="Arial" panose="020B0604020202020204" pitchFamily="34" charset="0"/>
                <a:cs typeface="Arial" panose="020B0604020202020204" pitchFamily="34" charset="0"/>
              </a:rPr>
              <a:t> y </a:t>
            </a:r>
            <a:r>
              <a:rPr lang="en-US" sz="2000" dirty="0">
                <a:latin typeface="Arial" panose="020B0604020202020204" pitchFamily="34" charset="0"/>
                <a:cs typeface="Arial" panose="020B0604020202020204" pitchFamily="34" charset="0"/>
              </a:rPr>
              <a:t>variables </a:t>
            </a:r>
            <a:r>
              <a:rPr lang="en-US" sz="2000" dirty="0" err="1">
                <a:latin typeface="Arial" panose="020B0604020202020204" pitchFamily="34" charset="0"/>
                <a:cs typeface="Arial" panose="020B0604020202020204" pitchFamily="34" charset="0"/>
              </a:rPr>
              <a:t>aleatorias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Random Patches</a:t>
            </a:r>
          </a:p>
          <a:p>
            <a:pPr>
              <a:lnSpc>
                <a:spcPct val="150000"/>
              </a:lnSpc>
            </a:pPr>
            <a:endParaRPr lang="en-US" sz="2000" dirty="0">
              <a:latin typeface="Arial" panose="020B0604020202020204" pitchFamily="34" charset="0"/>
              <a:cs typeface="Arial" panose="020B0604020202020204" pitchFamily="34" charset="0"/>
            </a:endParaRPr>
          </a:p>
        </p:txBody>
      </p:sp>
      <p:sp>
        <p:nvSpPr>
          <p:cNvPr id="4"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err="1" smtClean="0">
                <a:solidFill>
                  <a:srgbClr val="2F5496"/>
                </a:solidFill>
                <a:latin typeface="Helvetica Neue"/>
                <a:ea typeface="Helvetica Neue"/>
                <a:cs typeface="Helvetica Neue"/>
              </a:rPr>
              <a:t>Bagging</a:t>
            </a:r>
            <a:endParaRPr lang="en-US" sz="3200" b="1" dirty="0">
              <a:solidFill>
                <a:srgbClr val="2F5496"/>
              </a:solidFill>
              <a:latin typeface="Helvetica Neue"/>
              <a:ea typeface="Helvetica Neue"/>
              <a:cs typeface="Helvetica Neue"/>
            </a:endParaRPr>
          </a:p>
        </p:txBody>
      </p:sp>
    </p:spTree>
    <p:extLst>
      <p:ext uri="{BB962C8B-B14F-4D97-AF65-F5344CB8AC3E}">
        <p14:creationId xmlns:p14="http://schemas.microsoft.com/office/powerpoint/2010/main" val="142522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err="1" smtClean="0">
                <a:solidFill>
                  <a:srgbClr val="2F5496"/>
                </a:solidFill>
                <a:latin typeface="Helvetica Neue"/>
                <a:ea typeface="Helvetica Neue"/>
                <a:cs typeface="Helvetica Neue"/>
              </a:rPr>
              <a:t>Bagging</a:t>
            </a:r>
            <a:endParaRPr lang="en-US" sz="3200" b="1" dirty="0">
              <a:solidFill>
                <a:srgbClr val="2F5496"/>
              </a:solidFill>
              <a:latin typeface="Helvetica Neue"/>
              <a:ea typeface="Helvetica Neue"/>
              <a:cs typeface="Helvetica Neue"/>
            </a:endParaRPr>
          </a:p>
        </p:txBody>
      </p:sp>
      <p:sp>
        <p:nvSpPr>
          <p:cNvPr id="3" name="Rectangle 1"/>
          <p:cNvSpPr>
            <a:spLocks noChangeArrowheads="1"/>
          </p:cNvSpPr>
          <p:nvPr/>
        </p:nvSpPr>
        <p:spPr bwMode="auto">
          <a:xfrm>
            <a:off x="530350" y="1213355"/>
            <a:ext cx="801014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n-US" sz="2000" dirty="0" smtClean="0">
                <a:latin typeface="Arial" panose="020B0604020202020204" pitchFamily="34" charset="0"/>
              </a:rPr>
              <a:t>Programar el método de ensamble </a:t>
            </a:r>
            <a:r>
              <a:rPr lang="es-ES" altLang="en-US" sz="2000" dirty="0" err="1" smtClean="0">
                <a:latin typeface="Arial" panose="020B0604020202020204" pitchFamily="34" charset="0"/>
              </a:rPr>
              <a:t>bagging</a:t>
            </a:r>
            <a:r>
              <a:rPr lang="es-ES" altLang="en-US" sz="2000" dirty="0" smtClean="0">
                <a:latin typeface="Arial" panose="020B0604020202020204" pitchFamily="34" charset="0"/>
              </a:rPr>
              <a:t> </a:t>
            </a: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panose="020B0604020202020204" pitchFamily="34" charset="0"/>
              </a:rPr>
              <a:t>G</a:t>
            </a:r>
            <a:r>
              <a:rPr lang="es-ES" altLang="en-US" sz="2000" dirty="0" smtClean="0">
                <a:latin typeface="Arial" panose="020B0604020202020204" pitchFamily="34" charset="0"/>
              </a:rPr>
              <a:t>enerando muestras aleatorias. </a:t>
            </a:r>
          </a:p>
          <a:p>
            <a:pPr marL="342900" lvl="0" indent="-342900" eaLnBrk="0" fontAlgn="base" hangingPunct="0">
              <a:spcBef>
                <a:spcPct val="0"/>
              </a:spcBef>
              <a:spcAft>
                <a:spcPct val="0"/>
              </a:spcAft>
              <a:buFont typeface="Arial" panose="020B0604020202020204" pitchFamily="34" charset="0"/>
              <a:buChar char="•"/>
            </a:pPr>
            <a:r>
              <a:rPr lang="es-ES" altLang="en-US" sz="2000" dirty="0" smtClean="0">
                <a:latin typeface="Arial" panose="020B0604020202020204" pitchFamily="34" charset="0"/>
              </a:rPr>
              <a:t>Entrenar clasificadores.</a:t>
            </a:r>
          </a:p>
          <a:p>
            <a:pPr marL="342900" lvl="0" indent="-342900" eaLnBrk="0" fontAlgn="base" hangingPunct="0">
              <a:spcBef>
                <a:spcPct val="0"/>
              </a:spcBef>
              <a:spcAft>
                <a:spcPct val="0"/>
              </a:spcAft>
              <a:buFont typeface="Arial" panose="020B0604020202020204" pitchFamily="34" charset="0"/>
              <a:buChar char="•"/>
            </a:pPr>
            <a:r>
              <a:rPr lang="es-ES" altLang="en-US" sz="2000" dirty="0" smtClean="0">
                <a:latin typeface="Arial" panose="020B0604020202020204" pitchFamily="34" charset="0"/>
              </a:rPr>
              <a:t>Evaluar desempeños.</a:t>
            </a:r>
            <a:endParaRPr lang="es-ES" altLang="en-US" sz="2000" dirty="0">
              <a:latin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078" y="2938832"/>
            <a:ext cx="2389856" cy="2389856"/>
          </a:xfrm>
          <a:prstGeom prst="rect">
            <a:avLst/>
          </a:prstGeom>
        </p:spPr>
      </p:pic>
    </p:spTree>
    <p:extLst>
      <p:ext uri="{BB962C8B-B14F-4D97-AF65-F5344CB8AC3E}">
        <p14:creationId xmlns:p14="http://schemas.microsoft.com/office/powerpoint/2010/main" val="270979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438912" y="636300"/>
            <a:ext cx="8238743" cy="10580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6000" b="1" dirty="0" smtClean="0">
                <a:solidFill>
                  <a:srgbClr val="2F5496"/>
                </a:solidFill>
                <a:latin typeface="Helvetica Neue"/>
                <a:ea typeface="Helvetica Neue"/>
                <a:cs typeface="Helvetica Neue"/>
                <a:sym typeface="Helvetica Neue"/>
              </a:rPr>
              <a:t>Referencias</a:t>
            </a:r>
            <a:endParaRPr sz="6000" b="1" dirty="0">
              <a:solidFill>
                <a:srgbClr val="2F5496"/>
              </a:solidFill>
              <a:latin typeface="Helvetica Neue"/>
              <a:ea typeface="Helvetica Neue"/>
              <a:cs typeface="Helvetica Neue"/>
              <a:sym typeface="Helvetica Neue"/>
            </a:endParaRPr>
          </a:p>
        </p:txBody>
      </p:sp>
      <p:sp>
        <p:nvSpPr>
          <p:cNvPr id="3" name="Rectangle 1"/>
          <p:cNvSpPr>
            <a:spLocks noChangeArrowheads="1"/>
          </p:cNvSpPr>
          <p:nvPr/>
        </p:nvSpPr>
        <p:spPr bwMode="auto">
          <a:xfrm>
            <a:off x="941831" y="2244920"/>
            <a:ext cx="773582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ct val="150000"/>
              </a:lnSpc>
              <a:buFont typeface="Arial" panose="020B0604020202020204" pitchFamily="34" charset="0"/>
              <a:buChar char="•"/>
            </a:pPr>
            <a:r>
              <a:rPr lang="en-US" sz="1600" dirty="0" err="1" smtClean="0">
                <a:latin typeface="Arial" panose="020B0604020202020204" pitchFamily="34" charset="0"/>
                <a:cs typeface="Arial" panose="020B0604020202020204" pitchFamily="34" charset="0"/>
              </a:rPr>
              <a:t>Raschka</a:t>
            </a:r>
            <a:r>
              <a:rPr lang="en-US" sz="1600" dirty="0">
                <a:latin typeface="Arial" panose="020B0604020202020204" pitchFamily="34" charset="0"/>
                <a:cs typeface="Arial" panose="020B0604020202020204" pitchFamily="34" charset="0"/>
              </a:rPr>
              <a:t>, Sebastian. 2015. 22 Bangladesh Journal of Plant Taxonomy Python Machine Learning Unlock</a:t>
            </a:r>
            <a:r>
              <a:rPr lang="en-US"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altLang="en-US" sz="1600" dirty="0" smtClean="0">
                <a:latin typeface="Arial Unicode MS"/>
              </a:rPr>
              <a:t>L</a:t>
            </a:r>
            <a:r>
              <a:rPr lang="en-US" altLang="en-US" sz="1600" dirty="0">
                <a:latin typeface="Arial Unicode MS"/>
              </a:rPr>
              <a:t>. </a:t>
            </a:r>
            <a:r>
              <a:rPr lang="en-US" altLang="en-US" sz="1600" dirty="0" err="1">
                <a:latin typeface="Arial Unicode MS"/>
              </a:rPr>
              <a:t>Breiman</a:t>
            </a:r>
            <a:r>
              <a:rPr lang="en-US" altLang="en-US" sz="1600" dirty="0">
                <a:latin typeface="Arial Unicode MS"/>
              </a:rPr>
              <a:t>, "Bagging predictors", Machine Learning, 24(2), 123-140, 1996. </a:t>
            </a:r>
            <a:endParaRPr lang="en-US" altLang="en-US" sz="1600" dirty="0" smtClean="0">
              <a:latin typeface="Arial Unicode MS"/>
            </a:endParaRPr>
          </a:p>
          <a:p>
            <a:pPr marL="342900" indent="-342900">
              <a:lnSpc>
                <a:spcPct val="150000"/>
              </a:lnSpc>
              <a:buFont typeface="Arial" panose="020B0604020202020204" pitchFamily="34" charset="0"/>
              <a:buChar char="•"/>
            </a:pPr>
            <a:r>
              <a:rPr lang="en-US" altLang="en-US" sz="1600" dirty="0" smtClean="0">
                <a:latin typeface="Arial Unicode MS"/>
              </a:rPr>
              <a:t>T</a:t>
            </a:r>
            <a:r>
              <a:rPr lang="en-US" altLang="en-US" sz="1600" dirty="0">
                <a:latin typeface="Arial Unicode MS"/>
              </a:rPr>
              <a:t>. Ho, "The random subspace method for constructing decision forests", Pattern Analysis and Machine Intelligence, 20(8), 832-844, 1998. </a:t>
            </a:r>
            <a:endParaRPr lang="en-US" altLang="en-US" sz="1600" dirty="0" smtClean="0">
              <a:latin typeface="Arial Unicode MS"/>
            </a:endParaRPr>
          </a:p>
          <a:p>
            <a:pPr marL="342900" indent="-342900">
              <a:lnSpc>
                <a:spcPct val="150000"/>
              </a:lnSpc>
              <a:buFont typeface="Arial" panose="020B0604020202020204" pitchFamily="34" charset="0"/>
              <a:buChar char="•"/>
            </a:pPr>
            <a:r>
              <a:rPr lang="en-US" altLang="en-US" sz="1600" dirty="0" smtClean="0">
                <a:latin typeface="Arial Unicode MS"/>
              </a:rPr>
              <a:t>G</a:t>
            </a:r>
            <a:r>
              <a:rPr lang="en-US" altLang="en-US" sz="1600" dirty="0">
                <a:latin typeface="Arial Unicode MS"/>
              </a:rPr>
              <a:t>. </a:t>
            </a:r>
            <a:r>
              <a:rPr lang="en-US" altLang="en-US" sz="1600" dirty="0" err="1">
                <a:latin typeface="Arial Unicode MS"/>
              </a:rPr>
              <a:t>Louppe</a:t>
            </a:r>
            <a:r>
              <a:rPr lang="en-US" altLang="en-US" sz="1600" dirty="0">
                <a:latin typeface="Arial Unicode MS"/>
              </a:rPr>
              <a:t> and P. </a:t>
            </a:r>
            <a:r>
              <a:rPr lang="en-US" altLang="en-US" sz="1600" dirty="0" err="1">
                <a:latin typeface="Arial Unicode MS"/>
              </a:rPr>
              <a:t>Geurts</a:t>
            </a:r>
            <a:r>
              <a:rPr lang="en-US" altLang="en-US" sz="1600" dirty="0">
                <a:latin typeface="Arial Unicode MS"/>
              </a:rPr>
              <a:t>, "Ensembles on Random Patches", Machine Learning and Knowledge Discovery in Databases, 346-361, 2012.</a:t>
            </a:r>
            <a:r>
              <a:rPr lang="en-US" altLang="en-US" sz="1600" dirty="0"/>
              <a:t>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88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73926" y="1308838"/>
            <a:ext cx="814245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2000" b="0" i="0" u="none" strike="noStrike" cap="none" normalizeH="0" baseline="0" dirty="0" smtClean="0">
                <a:ln>
                  <a:noFill/>
                </a:ln>
                <a:solidFill>
                  <a:schemeClr val="tx1"/>
                </a:solidFill>
                <a:effectLst/>
                <a:latin typeface="Arial Unicode MS"/>
              </a:rPr>
              <a:t>El objetivo de los métodos de conjunto es combinar diferentes clasificadores en un </a:t>
            </a:r>
            <a:r>
              <a:rPr kumimoji="0" lang="es-ES" altLang="en-US" sz="2000" b="0" i="0" u="none" strike="noStrike" cap="none" normalizeH="0" dirty="0" smtClean="0">
                <a:ln>
                  <a:noFill/>
                </a:ln>
                <a:solidFill>
                  <a:schemeClr val="tx1"/>
                </a:solidFill>
                <a:effectLst/>
                <a:latin typeface="Arial Unicode MS"/>
              </a:rPr>
              <a:t> </a:t>
            </a:r>
            <a:r>
              <a:rPr kumimoji="0" lang="es-ES" altLang="en-US" sz="2000" b="0" i="0" u="none" strike="noStrike" cap="none" normalizeH="0" baseline="0" dirty="0" smtClean="0">
                <a:ln>
                  <a:noFill/>
                </a:ln>
                <a:solidFill>
                  <a:schemeClr val="tx1"/>
                </a:solidFill>
                <a:effectLst/>
                <a:latin typeface="Arial Unicode MS"/>
              </a:rPr>
              <a:t>meta-clasificador que tenga un mejor rendimiento de generalización que cada clasificador </a:t>
            </a:r>
            <a:r>
              <a:rPr kumimoji="0" lang="es-ES" altLang="en-US" sz="2000" b="0" i="0" u="none" strike="noStrike" cap="none" normalizeH="0" dirty="0" smtClean="0">
                <a:ln>
                  <a:noFill/>
                </a:ln>
                <a:solidFill>
                  <a:schemeClr val="tx1"/>
                </a:solidFill>
                <a:effectLst/>
                <a:latin typeface="Arial Unicode MS"/>
              </a:rPr>
              <a:t> </a:t>
            </a:r>
            <a:r>
              <a:rPr kumimoji="0" lang="es-ES" altLang="en-US" sz="2000" b="0" i="0" u="none" strike="noStrike" cap="none" normalizeH="0" baseline="0" dirty="0" smtClean="0">
                <a:ln>
                  <a:noFill/>
                </a:ln>
                <a:solidFill>
                  <a:schemeClr val="tx1"/>
                </a:solidFill>
                <a:effectLst/>
                <a:latin typeface="Arial Unicode MS"/>
              </a:rPr>
              <a:t>individual solo. </a:t>
            </a:r>
          </a:p>
        </p:txBody>
      </p:sp>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200" b="1" dirty="0" smtClean="0">
                <a:solidFill>
                  <a:srgbClr val="2F5496"/>
                </a:solidFill>
                <a:latin typeface="Helvetica Neue"/>
                <a:ea typeface="Helvetica Neue"/>
                <a:cs typeface="Helvetica Neue"/>
                <a:sym typeface="Helvetica Neue"/>
              </a:rPr>
              <a:t>Objetivo</a:t>
            </a:r>
            <a:endParaRPr sz="3200" b="1" dirty="0">
              <a:solidFill>
                <a:srgbClr val="2F5496"/>
              </a:solidFill>
              <a:latin typeface="Helvetica Neue"/>
              <a:ea typeface="Helvetica Neue"/>
              <a:cs typeface="Helvetica Neue"/>
              <a:sym typeface="Helvetica Neue"/>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4076" y="2743567"/>
            <a:ext cx="3479292" cy="2818227"/>
          </a:xfrm>
          <a:prstGeom prst="rect">
            <a:avLst/>
          </a:prstGeom>
        </p:spPr>
      </p:pic>
    </p:spTree>
    <p:extLst>
      <p:ext uri="{BB962C8B-B14F-4D97-AF65-F5344CB8AC3E}">
        <p14:creationId xmlns:p14="http://schemas.microsoft.com/office/powerpoint/2010/main" val="153141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37329" y="1378958"/>
            <a:ext cx="2133918" cy="369332"/>
          </a:xfrm>
          <a:prstGeom prst="rect">
            <a:avLst/>
          </a:prstGeom>
        </p:spPr>
        <p:txBody>
          <a:bodyPr wrap="none">
            <a:spAutoFit/>
          </a:bodyPr>
          <a:lstStyle/>
          <a:p>
            <a:r>
              <a:rPr lang="es-ES" altLang="en-US" b="1" dirty="0">
                <a:solidFill>
                  <a:srgbClr val="2F5496"/>
                </a:solidFill>
                <a:latin typeface="Helvetica Neue"/>
                <a:ea typeface="Helvetica Neue"/>
                <a:cs typeface="Helvetica Neue"/>
              </a:rPr>
              <a:t>Mayoría de votos </a:t>
            </a:r>
            <a:endParaRPr lang="en-US" b="1" dirty="0">
              <a:solidFill>
                <a:srgbClr val="2F5496"/>
              </a:solidFill>
              <a:latin typeface="Helvetica Neue"/>
              <a:ea typeface="Helvetica Neue"/>
              <a:cs typeface="Helvetica Neue"/>
            </a:endParaRPr>
          </a:p>
        </p:txBody>
      </p:sp>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200" b="1" dirty="0" smtClean="0">
                <a:solidFill>
                  <a:srgbClr val="2F5496"/>
                </a:solidFill>
                <a:latin typeface="Helvetica Neue"/>
                <a:ea typeface="Helvetica Neue"/>
                <a:cs typeface="Helvetica Neue"/>
                <a:sym typeface="Helvetica Neue"/>
              </a:rPr>
              <a:t>Tipos de ensamble</a:t>
            </a:r>
            <a:endParaRPr sz="3200" b="1" dirty="0">
              <a:solidFill>
                <a:srgbClr val="2F5496"/>
              </a:solidFill>
              <a:latin typeface="Helvetica Neue"/>
              <a:ea typeface="Helvetica Neue"/>
              <a:cs typeface="Helvetica Neue"/>
              <a:sym typeface="Helvetica Neue"/>
            </a:endParaRPr>
          </a:p>
        </p:txBody>
      </p:sp>
      <p:pic>
        <p:nvPicPr>
          <p:cNvPr id="5" name="Imagen 4"/>
          <p:cNvPicPr>
            <a:picLocks noChangeAspect="1"/>
          </p:cNvPicPr>
          <p:nvPr/>
        </p:nvPicPr>
        <p:blipFill>
          <a:blip r:embed="rId2"/>
          <a:stretch>
            <a:fillRect/>
          </a:stretch>
        </p:blipFill>
        <p:spPr>
          <a:xfrm>
            <a:off x="4843605" y="2980699"/>
            <a:ext cx="3834051" cy="2637610"/>
          </a:xfrm>
          <a:prstGeom prst="rect">
            <a:avLst/>
          </a:prstGeom>
        </p:spPr>
      </p:pic>
      <p:sp>
        <p:nvSpPr>
          <p:cNvPr id="6" name="Rectángulo 5"/>
          <p:cNvSpPr/>
          <p:nvPr/>
        </p:nvSpPr>
        <p:spPr>
          <a:xfrm>
            <a:off x="6206632" y="2474207"/>
            <a:ext cx="1107996" cy="369332"/>
          </a:xfrm>
          <a:prstGeom prst="rect">
            <a:avLst/>
          </a:prstGeom>
        </p:spPr>
        <p:txBody>
          <a:bodyPr wrap="none">
            <a:spAutoFit/>
          </a:bodyPr>
          <a:lstStyle/>
          <a:p>
            <a:r>
              <a:rPr lang="es-ES" altLang="en-US" b="1" dirty="0" err="1" smtClean="0">
                <a:solidFill>
                  <a:srgbClr val="2F5496"/>
                </a:solidFill>
                <a:latin typeface="Helvetica Neue"/>
                <a:ea typeface="Helvetica Neue"/>
                <a:cs typeface="Helvetica Neue"/>
              </a:rPr>
              <a:t>Bagging</a:t>
            </a:r>
            <a:endParaRPr lang="en-US" b="1" dirty="0">
              <a:solidFill>
                <a:srgbClr val="2F5496"/>
              </a:solidFill>
              <a:latin typeface="Helvetica Neue"/>
              <a:ea typeface="Helvetica Neue"/>
              <a:cs typeface="Helvetica Neue"/>
            </a:endParaRPr>
          </a:p>
        </p:txBody>
      </p:sp>
      <p:pic>
        <p:nvPicPr>
          <p:cNvPr id="7" name="Imagen 6"/>
          <p:cNvPicPr>
            <a:picLocks noChangeAspect="1"/>
          </p:cNvPicPr>
          <p:nvPr/>
        </p:nvPicPr>
        <p:blipFill>
          <a:blip r:embed="rId3"/>
          <a:stretch>
            <a:fillRect/>
          </a:stretch>
        </p:blipFill>
        <p:spPr>
          <a:xfrm>
            <a:off x="760188" y="1748290"/>
            <a:ext cx="3207173" cy="2787134"/>
          </a:xfrm>
          <a:prstGeom prst="rect">
            <a:avLst/>
          </a:prstGeom>
        </p:spPr>
      </p:pic>
    </p:spTree>
    <p:extLst>
      <p:ext uri="{BB962C8B-B14F-4D97-AF65-F5344CB8AC3E}">
        <p14:creationId xmlns:p14="http://schemas.microsoft.com/office/powerpoint/2010/main" val="175477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608929" y="885182"/>
            <a:ext cx="3938176" cy="615553"/>
          </a:xfrm>
          <a:prstGeom prst="rect">
            <a:avLst/>
          </a:prstGeom>
        </p:spPr>
        <p:txBody>
          <a:bodyPr wrap="square">
            <a:spAutoFit/>
          </a:bodyPr>
          <a:lstStyle/>
          <a:p>
            <a:r>
              <a:rPr lang="es-ES" altLang="en-US" sz="3400" b="1" dirty="0">
                <a:solidFill>
                  <a:srgbClr val="2F5496"/>
                </a:solidFill>
                <a:latin typeface="Helvetica Neue"/>
                <a:ea typeface="Helvetica Neue"/>
                <a:cs typeface="Helvetica Neue"/>
              </a:rPr>
              <a:t>Mayoría de votos </a:t>
            </a:r>
            <a:endParaRPr lang="en-US" sz="3400" b="1" dirty="0">
              <a:solidFill>
                <a:srgbClr val="2F5496"/>
              </a:solidFill>
              <a:latin typeface="Helvetica Neue"/>
              <a:ea typeface="Helvetica Neue"/>
              <a:cs typeface="Helvetica Neue"/>
            </a:endParaRPr>
          </a:p>
        </p:txBody>
      </p:sp>
      <p:pic>
        <p:nvPicPr>
          <p:cNvPr id="3" name="Imagen 2"/>
          <p:cNvPicPr>
            <a:picLocks noChangeAspect="1"/>
          </p:cNvPicPr>
          <p:nvPr/>
        </p:nvPicPr>
        <p:blipFill>
          <a:blip r:embed="rId2"/>
          <a:stretch>
            <a:fillRect/>
          </a:stretch>
        </p:blipFill>
        <p:spPr>
          <a:xfrm>
            <a:off x="2263549" y="1664208"/>
            <a:ext cx="4628935" cy="4022690"/>
          </a:xfrm>
          <a:prstGeom prst="rect">
            <a:avLst/>
          </a:prstGeom>
        </p:spPr>
      </p:pic>
    </p:spTree>
    <p:extLst>
      <p:ext uri="{BB962C8B-B14F-4D97-AF65-F5344CB8AC3E}">
        <p14:creationId xmlns:p14="http://schemas.microsoft.com/office/powerpoint/2010/main" val="276392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58367" y="1321522"/>
            <a:ext cx="826617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ES" altLang="en-US" sz="2000" dirty="0">
                <a:latin typeface="Arial Unicode MS"/>
              </a:rPr>
              <a:t>La mayoría de votos simplemente significa que seleccionamos la etiqueta de clase que ha sido predicha por la mayoría de los clasificadores, es decir, que recibió más del 50 por ciento de los votos. </a:t>
            </a:r>
          </a:p>
        </p:txBody>
      </p:sp>
      <p:sp>
        <p:nvSpPr>
          <p:cNvPr id="4"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Mayoría de votos </a:t>
            </a:r>
            <a:endParaRPr lang="en-US" sz="3200" b="1" dirty="0">
              <a:solidFill>
                <a:srgbClr val="2F5496"/>
              </a:solidFill>
              <a:latin typeface="Helvetica Neue"/>
              <a:ea typeface="Helvetica Neue"/>
              <a:cs typeface="Helvetica Neue"/>
            </a:endParaRPr>
          </a:p>
          <a:p>
            <a:pPr marL="0" marR="0" lvl="0" indent="0" algn="l" rtl="0">
              <a:spcBef>
                <a:spcPts val="0"/>
              </a:spcBef>
              <a:spcAft>
                <a:spcPts val="0"/>
              </a:spcAft>
              <a:buNone/>
            </a:pPr>
            <a:r>
              <a:rPr lang="en-US" sz="3200" b="1" dirty="0" smtClean="0">
                <a:solidFill>
                  <a:srgbClr val="2F5496"/>
                </a:solidFill>
                <a:latin typeface="Helvetica Neue"/>
                <a:ea typeface="Helvetica Neue"/>
                <a:cs typeface="Helvetica Neue"/>
                <a:sym typeface="Helvetica Neue"/>
              </a:rPr>
              <a:t> </a:t>
            </a:r>
            <a:endParaRPr sz="3200" b="1" dirty="0">
              <a:solidFill>
                <a:srgbClr val="2F5496"/>
              </a:solidFill>
              <a:latin typeface="Helvetica Neue"/>
              <a:ea typeface="Helvetica Neue"/>
              <a:cs typeface="Helvetica Neue"/>
              <a:sym typeface="Helvetica Neue"/>
            </a:endParaRPr>
          </a:p>
        </p:txBody>
      </p:sp>
      <p:pic>
        <p:nvPicPr>
          <p:cNvPr id="5" name="Imagen 4"/>
          <p:cNvPicPr>
            <a:picLocks noChangeAspect="1"/>
          </p:cNvPicPr>
          <p:nvPr/>
        </p:nvPicPr>
        <p:blipFill>
          <a:blip r:embed="rId2"/>
          <a:stretch>
            <a:fillRect/>
          </a:stretch>
        </p:blipFill>
        <p:spPr>
          <a:xfrm>
            <a:off x="1110042" y="2627936"/>
            <a:ext cx="7362825" cy="2752725"/>
          </a:xfrm>
          <a:prstGeom prst="rect">
            <a:avLst/>
          </a:prstGeom>
        </p:spPr>
      </p:pic>
    </p:spTree>
    <p:extLst>
      <p:ext uri="{BB962C8B-B14F-4D97-AF65-F5344CB8AC3E}">
        <p14:creationId xmlns:p14="http://schemas.microsoft.com/office/powerpoint/2010/main" val="82030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93775" y="1416296"/>
            <a:ext cx="826617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n-US" sz="2000" dirty="0">
                <a:latin typeface="Arial Unicode MS"/>
              </a:rPr>
              <a:t>Usando el conjunto de entrenamiento, comenzamos entrenando m diferentes clasificadores </a:t>
            </a:r>
            <a:r>
              <a:rPr lang="es-ES" altLang="en-US" sz="2000" dirty="0" smtClean="0">
                <a:latin typeface="Arial Unicode MS"/>
              </a:rPr>
              <a:t>(C1,C2, … Cm). </a:t>
            </a:r>
          </a:p>
          <a:p>
            <a:pPr lvl="0" eaLnBrk="0" fontAlgn="base" hangingPunct="0">
              <a:spcBef>
                <a:spcPct val="0"/>
              </a:spcBef>
              <a:spcAft>
                <a:spcPct val="0"/>
              </a:spcAft>
            </a:pPr>
            <a:endParaRPr lang="es-ES" altLang="en-US" sz="2000" dirty="0">
              <a:latin typeface="Arial Unicode MS"/>
            </a:endParaRP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Unicode MS"/>
              </a:rPr>
              <a:t>A</a:t>
            </a:r>
            <a:r>
              <a:rPr lang="es-ES" altLang="en-US" sz="2000" dirty="0" smtClean="0">
                <a:latin typeface="Arial Unicode MS"/>
              </a:rPr>
              <a:t>rboles </a:t>
            </a:r>
            <a:r>
              <a:rPr lang="es-ES" altLang="en-US" sz="2000" dirty="0">
                <a:latin typeface="Arial Unicode MS"/>
              </a:rPr>
              <a:t>de </a:t>
            </a:r>
            <a:r>
              <a:rPr lang="es-ES" altLang="en-US" sz="2000" dirty="0" smtClean="0">
                <a:latin typeface="Arial Unicode MS"/>
              </a:rPr>
              <a:t>decisión</a:t>
            </a: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Unicode MS"/>
              </a:rPr>
              <a:t>M</a:t>
            </a:r>
            <a:r>
              <a:rPr lang="es-ES" altLang="en-US" sz="2000" dirty="0" smtClean="0">
                <a:latin typeface="Arial Unicode MS"/>
              </a:rPr>
              <a:t>áquinas </a:t>
            </a:r>
            <a:r>
              <a:rPr lang="es-ES" altLang="en-US" sz="2000" dirty="0">
                <a:latin typeface="Arial Unicode MS"/>
              </a:rPr>
              <a:t>de vectores de </a:t>
            </a:r>
            <a:r>
              <a:rPr lang="es-ES" altLang="en-US" sz="2000" dirty="0" smtClean="0">
                <a:latin typeface="Arial Unicode MS"/>
              </a:rPr>
              <a:t>soporte</a:t>
            </a: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Unicode MS"/>
              </a:rPr>
              <a:t>C</a:t>
            </a:r>
            <a:r>
              <a:rPr lang="es-ES" altLang="en-US" sz="2000" dirty="0" smtClean="0">
                <a:latin typeface="Arial Unicode MS"/>
              </a:rPr>
              <a:t>lasificadores </a:t>
            </a:r>
            <a:r>
              <a:rPr lang="es-ES" altLang="en-US" sz="2000" dirty="0">
                <a:latin typeface="Arial Unicode MS"/>
              </a:rPr>
              <a:t>de regresión logística, etc. </a:t>
            </a:r>
            <a:endParaRPr lang="es-ES" altLang="en-US" sz="2000" dirty="0" smtClean="0">
              <a:latin typeface="Arial Unicode MS"/>
            </a:endParaRPr>
          </a:p>
          <a:p>
            <a:pPr marL="342900" lvl="0" indent="-342900" eaLnBrk="0" fontAlgn="base" hangingPunct="0">
              <a:spcBef>
                <a:spcPct val="0"/>
              </a:spcBef>
              <a:spcAft>
                <a:spcPct val="0"/>
              </a:spcAft>
              <a:buFont typeface="Arial" panose="020B0604020202020204" pitchFamily="34" charset="0"/>
              <a:buChar char="•"/>
            </a:pPr>
            <a:r>
              <a:rPr lang="es-ES" altLang="en-US" sz="2000" dirty="0" smtClean="0">
                <a:latin typeface="Arial Unicode MS"/>
              </a:rPr>
              <a:t>Se puede </a:t>
            </a:r>
            <a:r>
              <a:rPr lang="es-ES" altLang="en-US" sz="2000" dirty="0">
                <a:latin typeface="Arial Unicode MS"/>
              </a:rPr>
              <a:t>usar el mismo algoritmo de clasificación </a:t>
            </a:r>
            <a:r>
              <a:rPr lang="es-ES" altLang="en-US" sz="2000" dirty="0" smtClean="0">
                <a:latin typeface="Arial Unicode MS"/>
              </a:rPr>
              <a:t>base </a:t>
            </a:r>
            <a:r>
              <a:rPr lang="es-ES" altLang="en-US" sz="2000" dirty="0">
                <a:latin typeface="Arial Unicode MS"/>
              </a:rPr>
              <a:t>para ajustar diferentes subconjuntos del conjunto de entrenamiento. </a:t>
            </a:r>
            <a:endParaRPr lang="es-ES" altLang="en-US" sz="2000" dirty="0" smtClean="0">
              <a:latin typeface="Arial Unicode MS"/>
            </a:endParaRPr>
          </a:p>
          <a:p>
            <a:pPr lvl="0" eaLnBrk="0" fontAlgn="base" hangingPunct="0">
              <a:spcBef>
                <a:spcPct val="0"/>
              </a:spcBef>
              <a:spcAft>
                <a:spcPct val="0"/>
              </a:spcAft>
            </a:pPr>
            <a:endParaRPr lang="es-ES" altLang="en-US" sz="2000" dirty="0">
              <a:latin typeface="Arial Unicode MS"/>
            </a:endParaRPr>
          </a:p>
          <a:p>
            <a:pPr lvl="0" eaLnBrk="0" fontAlgn="base" hangingPunct="0">
              <a:spcBef>
                <a:spcPct val="0"/>
              </a:spcBef>
              <a:spcAft>
                <a:spcPct val="0"/>
              </a:spcAft>
            </a:pPr>
            <a:r>
              <a:rPr lang="es-ES" altLang="en-US" sz="2000" b="1" dirty="0" smtClean="0">
                <a:latin typeface="Arial Unicode MS"/>
              </a:rPr>
              <a:t>Un </a:t>
            </a:r>
            <a:r>
              <a:rPr lang="es-ES" altLang="en-US" sz="2000" b="1" dirty="0">
                <a:latin typeface="Arial Unicode MS"/>
              </a:rPr>
              <a:t>ejemplo </a:t>
            </a:r>
            <a:r>
              <a:rPr lang="es-ES" altLang="en-US" sz="2000" dirty="0">
                <a:latin typeface="Arial Unicode MS"/>
              </a:rPr>
              <a:t>destacado de este enfoque sería el algoritmo de bosque aleatorio, que combina diferentes clasificadores de árbol de decisión</a:t>
            </a:r>
            <a:r>
              <a:rPr lang="es-ES" altLang="en-US" sz="2000" dirty="0" smtClean="0">
                <a:latin typeface="Arial Unicode MS"/>
              </a:rPr>
              <a:t>.</a:t>
            </a:r>
            <a:endParaRPr lang="es-ES" altLang="en-US" sz="4400" dirty="0">
              <a:latin typeface="Arial" panose="020B0604020202020204" pitchFamily="34" charset="0"/>
            </a:endParaRPr>
          </a:p>
        </p:txBody>
      </p:sp>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Mayoría de votos </a:t>
            </a:r>
            <a:endParaRPr lang="en-US" sz="3200" b="1" dirty="0">
              <a:solidFill>
                <a:srgbClr val="2F5496"/>
              </a:solidFill>
              <a:latin typeface="Helvetica Neue"/>
              <a:ea typeface="Helvetica Neue"/>
              <a:cs typeface="Helvetica Neue"/>
            </a:endParaRPr>
          </a:p>
          <a:p>
            <a:pPr marL="0" marR="0" lvl="0" indent="0" algn="l" rtl="0">
              <a:spcBef>
                <a:spcPts val="0"/>
              </a:spcBef>
              <a:spcAft>
                <a:spcPts val="0"/>
              </a:spcAft>
              <a:buNone/>
            </a:pPr>
            <a:r>
              <a:rPr lang="en-US" sz="3200" b="1" dirty="0" smtClean="0">
                <a:solidFill>
                  <a:srgbClr val="2F5496"/>
                </a:solidFill>
                <a:latin typeface="Helvetica Neue"/>
                <a:ea typeface="Helvetica Neue"/>
                <a:cs typeface="Helvetica Neue"/>
                <a:sym typeface="Helvetica Neue"/>
              </a:rPr>
              <a:t> </a:t>
            </a:r>
            <a:endParaRPr sz="3200" b="1" dirty="0">
              <a:solidFill>
                <a:srgbClr val="2F5496"/>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74463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t>
            </a:r>
            <a:r>
              <a:rPr lang="es-ES" altLang="en-US" sz="3200" b="1" dirty="0" smtClean="0">
                <a:solidFill>
                  <a:srgbClr val="2F5496"/>
                </a:solidFill>
                <a:latin typeface="Helvetica Neue"/>
                <a:ea typeface="Helvetica Neue"/>
                <a:cs typeface="Helvetica Neue"/>
              </a:rPr>
              <a:t>ayoría </a:t>
            </a:r>
            <a:r>
              <a:rPr lang="es-ES" altLang="en-US" sz="3200" b="1" dirty="0">
                <a:solidFill>
                  <a:srgbClr val="2F5496"/>
                </a:solidFill>
                <a:latin typeface="Helvetica Neue"/>
                <a:ea typeface="Helvetica Neue"/>
                <a:cs typeface="Helvetica Neue"/>
              </a:rPr>
              <a:t>de votos </a:t>
            </a:r>
            <a:endParaRPr lang="en-US" sz="3200" b="1" dirty="0">
              <a:solidFill>
                <a:srgbClr val="2F5496"/>
              </a:solidFill>
              <a:latin typeface="Helvetica Neue"/>
              <a:ea typeface="Helvetica Neue"/>
              <a:cs typeface="Helvetica Neue"/>
            </a:endParaRPr>
          </a:p>
        </p:txBody>
      </p:sp>
      <p:pic>
        <p:nvPicPr>
          <p:cNvPr id="4" name="Imagen 3"/>
          <p:cNvPicPr>
            <a:picLocks noChangeAspect="1"/>
          </p:cNvPicPr>
          <p:nvPr/>
        </p:nvPicPr>
        <p:blipFill>
          <a:blip r:embed="rId2"/>
          <a:stretch>
            <a:fillRect/>
          </a:stretch>
        </p:blipFill>
        <p:spPr>
          <a:xfrm>
            <a:off x="2109993" y="965204"/>
            <a:ext cx="4469464" cy="3884105"/>
          </a:xfrm>
          <a:prstGeom prst="rect">
            <a:avLst/>
          </a:prstGeom>
        </p:spPr>
      </p:pic>
      <mc:AlternateContent xmlns:mc="http://schemas.openxmlformats.org/markup-compatibility/2006" xmlns:a14="http://schemas.microsoft.com/office/drawing/2010/main">
        <mc:Choice Requires="a14">
          <p:sp>
            <p:nvSpPr>
              <p:cNvPr id="5" name="CuadroTexto 4"/>
              <p:cNvSpPr txBox="1"/>
              <p:nvPr/>
            </p:nvSpPr>
            <p:spPr>
              <a:xfrm>
                <a:off x="2852928" y="5176933"/>
                <a:ext cx="3305905" cy="276999"/>
              </a:xfrm>
              <a:prstGeom prst="rect">
                <a:avLst/>
              </a:prstGeom>
              <a:noFill/>
            </p:spPr>
            <p:txBody>
              <a:bodyPr wrap="none" lIns="0" tIns="0" rIns="0" bIns="0" rtlCol="0">
                <a:spAutoFit/>
              </a:bodyPr>
              <a:lstStyle/>
              <a:p>
                <a:r>
                  <a:rPr lang="en-US" b="0" dirty="0" smtClean="0"/>
                  <a:t>Y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𝑚𝑜𝑑𝑎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𝑚</m:t>
                        </m:r>
                      </m:sub>
                    </m:sSub>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r>
                      <a:rPr lang="en-US" b="0" i="1" smtClean="0">
                        <a:latin typeface="Cambria Math" panose="02040503050406030204" pitchFamily="18" charset="0"/>
                      </a:rPr>
                      <m:t>)</m:t>
                    </m:r>
                  </m:oMath>
                </a14:m>
                <a:endParaRPr lang="en-US" dirty="0"/>
              </a:p>
            </p:txBody>
          </p:sp>
        </mc:Choice>
        <mc:Fallback xmlns="">
          <p:sp>
            <p:nvSpPr>
              <p:cNvPr id="5" name="CuadroTexto 4"/>
              <p:cNvSpPr txBox="1">
                <a:spLocks noRot="1" noChangeAspect="1" noMove="1" noResize="1" noEditPoints="1" noAdjustHandles="1" noChangeArrowheads="1" noChangeShapeType="1" noTextEdit="1"/>
              </p:cNvSpPr>
              <p:nvPr/>
            </p:nvSpPr>
            <p:spPr>
              <a:xfrm>
                <a:off x="2852928" y="5176933"/>
                <a:ext cx="3305905" cy="276999"/>
              </a:xfrm>
              <a:prstGeom prst="rect">
                <a:avLst/>
              </a:prstGeom>
              <a:blipFill>
                <a:blip r:embed="rId3"/>
                <a:stretch>
                  <a:fillRect l="-4244" t="-28261" r="-2583" b="-50000"/>
                </a:stretch>
              </a:blipFill>
            </p:spPr>
            <p:txBody>
              <a:bodyPr/>
              <a:lstStyle/>
              <a:p>
                <a:r>
                  <a:rPr lang="en-US">
                    <a:noFill/>
                  </a:rPr>
                  <a:t> </a:t>
                </a:r>
              </a:p>
            </p:txBody>
          </p:sp>
        </mc:Fallback>
      </mc:AlternateContent>
    </p:spTree>
    <p:extLst>
      <p:ext uri="{BB962C8B-B14F-4D97-AF65-F5344CB8AC3E}">
        <p14:creationId xmlns:p14="http://schemas.microsoft.com/office/powerpoint/2010/main" val="215021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t>
            </a:r>
            <a:r>
              <a:rPr lang="es-ES" altLang="en-US" sz="3200" b="1" dirty="0" smtClean="0">
                <a:solidFill>
                  <a:srgbClr val="2F5496"/>
                </a:solidFill>
                <a:latin typeface="Helvetica Neue"/>
                <a:ea typeface="Helvetica Neue"/>
                <a:cs typeface="Helvetica Neue"/>
              </a:rPr>
              <a:t>ayoría </a:t>
            </a:r>
            <a:r>
              <a:rPr lang="es-ES" altLang="en-US" sz="3200" b="1" dirty="0">
                <a:solidFill>
                  <a:srgbClr val="2F5496"/>
                </a:solidFill>
                <a:latin typeface="Helvetica Neue"/>
                <a:ea typeface="Helvetica Neue"/>
                <a:cs typeface="Helvetica Neue"/>
              </a:rPr>
              <a:t>de votos </a:t>
            </a:r>
            <a:endParaRPr lang="en-US" sz="3200" b="1" dirty="0">
              <a:solidFill>
                <a:srgbClr val="2F5496"/>
              </a:solidFill>
              <a:latin typeface="Helvetica Neue"/>
              <a:ea typeface="Helvetica Neue"/>
              <a:cs typeface="Helvetica Neue"/>
            </a:endParaRPr>
          </a:p>
        </p:txBody>
      </p:sp>
      <p:sp>
        <p:nvSpPr>
          <p:cNvPr id="3" name="Rectangle 1"/>
          <p:cNvSpPr>
            <a:spLocks noChangeArrowheads="1"/>
          </p:cNvSpPr>
          <p:nvPr/>
        </p:nvSpPr>
        <p:spPr bwMode="auto">
          <a:xfrm>
            <a:off x="530350" y="1521131"/>
            <a:ext cx="80101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n-US" sz="2000" dirty="0" smtClean="0">
                <a:latin typeface="Arial" panose="020B0604020202020204" pitchFamily="34" charset="0"/>
              </a:rPr>
              <a:t>Programar el método de ensamble mayoría de votos dado por la expresión </a:t>
            </a:r>
            <a:endParaRPr lang="es-ES" altLang="en-US" sz="2000" dirty="0">
              <a:latin typeface="Arial" panose="020B0604020202020204" pitchFamily="34" charset="0"/>
            </a:endParaRPr>
          </a:p>
        </p:txBody>
      </p:sp>
      <mc:AlternateContent xmlns:mc="http://schemas.openxmlformats.org/markup-compatibility/2006" xmlns:a14="http://schemas.microsoft.com/office/drawing/2010/main">
        <mc:Choice Requires="a14">
          <p:sp>
            <p:nvSpPr>
              <p:cNvPr id="4" name="CuadroTexto 3"/>
              <p:cNvSpPr txBox="1"/>
              <p:nvPr/>
            </p:nvSpPr>
            <p:spPr>
              <a:xfrm>
                <a:off x="1822435" y="2492572"/>
                <a:ext cx="5682005" cy="276999"/>
              </a:xfrm>
              <a:prstGeom prst="rect">
                <a:avLst/>
              </a:prstGeom>
              <a:noFill/>
            </p:spPr>
            <p:txBody>
              <a:bodyPr wrap="none" lIns="0" tIns="0" rIns="0" bIns="0" rtlCol="0">
                <a:spAutoFit/>
              </a:bodyPr>
              <a:lstStyle/>
              <a:p>
                <a:r>
                  <a:rPr lang="en-US" dirty="0" smtClean="0"/>
                  <a:t>y = </a:t>
                </a:r>
                <a14:m>
                  <m:oMath xmlns:m="http://schemas.openxmlformats.org/officeDocument/2006/math">
                    <m:r>
                      <m:rPr>
                        <m:nor/>
                      </m:rPr>
                      <a:rPr lang="en-US" dirty="0"/>
                      <m:t>argmax</m:t>
                    </m:r>
                    <m:d>
                      <m:dPr>
                        <m:ctrlPr>
                          <a:rPr lang="en-US" i="1" smtClean="0">
                            <a:latin typeface="Cambria Math" panose="02040503050406030204" pitchFamily="18" charset="0"/>
                          </a:rPr>
                        </m:ctrlPr>
                      </m:dPr>
                      <m:e>
                        <m:r>
                          <a:rPr lang="en-US" b="0" i="1" smtClean="0">
                            <a:latin typeface="Cambria Math" panose="02040503050406030204" pitchFamily="18" charset="0"/>
                          </a:rPr>
                          <m:t>𝑆𝑢𝑚𝑎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e>
                    </m:d>
                  </m:oMath>
                </a14:m>
                <a:endParaRPr lang="en-US" dirty="0"/>
              </a:p>
            </p:txBody>
          </p:sp>
        </mc:Choice>
        <mc:Fallback xmlns="">
          <p:sp>
            <p:nvSpPr>
              <p:cNvPr id="4" name="CuadroTexto 3"/>
              <p:cNvSpPr txBox="1">
                <a:spLocks noRot="1" noChangeAspect="1" noMove="1" noResize="1" noEditPoints="1" noAdjustHandles="1" noChangeArrowheads="1" noChangeShapeType="1" noTextEdit="1"/>
              </p:cNvSpPr>
              <p:nvPr/>
            </p:nvSpPr>
            <p:spPr>
              <a:xfrm>
                <a:off x="1822435" y="2492572"/>
                <a:ext cx="5682005" cy="276999"/>
              </a:xfrm>
              <a:prstGeom prst="rect">
                <a:avLst/>
              </a:prstGeom>
              <a:blipFill>
                <a:blip r:embed="rId2"/>
                <a:stretch>
                  <a:fillRect l="-2575" t="-28889" b="-51111"/>
                </a:stretch>
              </a:blipFill>
            </p:spPr>
            <p:txBody>
              <a:bodyPr/>
              <a:lstStyle/>
              <a:p>
                <a:r>
                  <a:rPr lang="en-US">
                    <a:noFill/>
                  </a:rPr>
                  <a:t> </a:t>
                </a:r>
              </a:p>
            </p:txBody>
          </p:sp>
        </mc:Fallback>
      </mc:AlternateContent>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510" y="3310127"/>
            <a:ext cx="2389856" cy="2389856"/>
          </a:xfrm>
          <a:prstGeom prst="rect">
            <a:avLst/>
          </a:prstGeom>
        </p:spPr>
      </p:pic>
    </p:spTree>
    <p:extLst>
      <p:ext uri="{BB962C8B-B14F-4D97-AF65-F5344CB8AC3E}">
        <p14:creationId xmlns:p14="http://schemas.microsoft.com/office/powerpoint/2010/main" val="4691927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6012</TotalTime>
  <Words>361</Words>
  <Application>Microsoft Office PowerPoint</Application>
  <PresentationFormat>Presentación en pantalla (4:3)</PresentationFormat>
  <Paragraphs>44</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Arial</vt:lpstr>
      <vt:lpstr>Arial Unicode MS</vt:lpstr>
      <vt:lpstr>Calibri</vt:lpstr>
      <vt:lpstr>Calibri Light</vt:lpstr>
      <vt:lpstr>Cambria Math</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Usuario de Windows</cp:lastModifiedBy>
  <cp:revision>138</cp:revision>
  <dcterms:created xsi:type="dcterms:W3CDTF">2015-01-20T20:40:07Z</dcterms:created>
  <dcterms:modified xsi:type="dcterms:W3CDTF">2018-11-11T17:04:51Z</dcterms:modified>
</cp:coreProperties>
</file>