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8" r:id="rId2"/>
    <p:sldId id="256" r:id="rId3"/>
    <p:sldId id="259" r:id="rId4"/>
    <p:sldId id="266" r:id="rId5"/>
    <p:sldId id="267" r:id="rId6"/>
    <p:sldId id="260" r:id="rId7"/>
    <p:sldId id="261" r:id="rId8"/>
    <p:sldId id="257" r:id="rId9"/>
    <p:sldId id="263" r:id="rId10"/>
    <p:sldId id="268" r:id="rId11"/>
    <p:sldId id="269" r:id="rId12"/>
    <p:sldId id="270" r:id="rId13"/>
    <p:sldId id="271" r:id="rId14"/>
    <p:sldId id="273" r:id="rId15"/>
    <p:sldId id="274" r:id="rId16"/>
    <p:sldId id="277" r:id="rId17"/>
    <p:sldId id="278" r:id="rId18"/>
    <p:sldId id="279" r:id="rId19"/>
    <p:sldId id="281" r:id="rId20"/>
    <p:sldId id="282" r:id="rId21"/>
    <p:sldId id="275" r:id="rId22"/>
    <p:sldId id="283" r:id="rId23"/>
    <p:sldId id="272" r:id="rId2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8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4" d="100"/>
          <a:sy n="84" d="100"/>
        </p:scale>
        <p:origin x="138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D6C492-64FF-48EE-8111-2FDC0DCD2CB4}" type="datetimeFigureOut">
              <a:rPr lang="en-US" smtClean="0"/>
              <a:t>11/18/2018</a:t>
            </a:fld>
            <a:endParaRPr lang="en-U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53AC49-554C-4677-8AA9-711579D9C61C}" type="slidenum">
              <a:rPr lang="en-US" smtClean="0"/>
              <a:t>‹Nº›</a:t>
            </a:fld>
            <a:endParaRPr lang="en-US"/>
          </a:p>
        </p:txBody>
      </p:sp>
    </p:spTree>
    <p:extLst>
      <p:ext uri="{BB962C8B-B14F-4D97-AF65-F5344CB8AC3E}">
        <p14:creationId xmlns:p14="http://schemas.microsoft.com/office/powerpoint/2010/main" val="1490783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18/11/2018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90577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18/11/2018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30673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18/11/2018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401391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18/11/2018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8535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9382926-025C-4492-A007-36A806BCA0F4}" type="datetimeFigureOut">
              <a:rPr lang="es-ES" smtClean="0"/>
              <a:t>18/11/2018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806741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9382926-025C-4492-A007-36A806BCA0F4}" type="datetimeFigureOut">
              <a:rPr lang="es-ES" smtClean="0"/>
              <a:t>18/11/2018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872402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9382926-025C-4492-A007-36A806BCA0F4}" type="datetimeFigureOut">
              <a:rPr lang="es-ES" smtClean="0"/>
              <a:t>18/11/2018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174672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9382926-025C-4492-A007-36A806BCA0F4}" type="datetimeFigureOut">
              <a:rPr lang="es-ES" smtClean="0"/>
              <a:t>18/11/2018</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978876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382926-025C-4492-A007-36A806BCA0F4}" type="datetimeFigureOut">
              <a:rPr lang="es-ES" smtClean="0"/>
              <a:t>18/11/2018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75034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9382926-025C-4492-A007-36A806BCA0F4}" type="datetimeFigureOut">
              <a:rPr lang="es-ES" smtClean="0"/>
              <a:t>18/11/2018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1497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9382926-025C-4492-A007-36A806BCA0F4}" type="datetimeFigureOut">
              <a:rPr lang="es-ES" smtClean="0"/>
              <a:t>18/11/2018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81937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82926-025C-4492-A007-36A806BCA0F4}" type="datetimeFigureOut">
              <a:rPr lang="es-ES" smtClean="0"/>
              <a:t>18/11/2018</a:t>
            </a:fld>
            <a:endParaRPr lang="es-E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AAC946-410E-4677-B1D6-226A086D226C}" type="slidenum">
              <a:rPr lang="es-ES" smtClean="0"/>
              <a:t>‹Nº›</a:t>
            </a:fld>
            <a:endParaRPr lang="es-ES"/>
          </a:p>
        </p:txBody>
      </p:sp>
    </p:spTree>
    <p:extLst>
      <p:ext uri="{BB962C8B-B14F-4D97-AF65-F5344CB8AC3E}">
        <p14:creationId xmlns:p14="http://schemas.microsoft.com/office/powerpoint/2010/main" val="22813659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LPBoost" TargetMode="External"/><Relationship Id="rId2" Type="http://schemas.openxmlformats.org/officeDocument/2006/relationships/hyperlink" Target="https://en.wikipedia.org/wiki/AdaBoost" TargetMode="External"/><Relationship Id="rId1" Type="http://schemas.openxmlformats.org/officeDocument/2006/relationships/slideLayout" Target="../slideLayouts/slideLayout7.xml"/><Relationship Id="rId5" Type="http://schemas.openxmlformats.org/officeDocument/2006/relationships/hyperlink" Target="https://en.wikipedia.org/wiki/BrownBoost" TargetMode="External"/><Relationship Id="rId4" Type="http://schemas.openxmlformats.org/officeDocument/2006/relationships/hyperlink" Target="https://en.wikipedia.org/wiki/Gradient_boostin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89"/>
          <p:cNvSpPr txBox="1"/>
          <p:nvPr/>
        </p:nvSpPr>
        <p:spPr>
          <a:xfrm>
            <a:off x="640080" y="2565684"/>
            <a:ext cx="8238743" cy="10580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6000" b="1" dirty="0" smtClean="0">
                <a:solidFill>
                  <a:srgbClr val="2F5496"/>
                </a:solidFill>
                <a:latin typeface="Helvetica Neue"/>
                <a:ea typeface="Helvetica Neue"/>
                <a:cs typeface="Helvetica Neue"/>
                <a:sym typeface="Helvetica Neue"/>
              </a:rPr>
              <a:t>Métodos de ensamble</a:t>
            </a:r>
            <a:endParaRPr sz="6000" b="1" dirty="0">
              <a:solidFill>
                <a:srgbClr val="2F5496"/>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200221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618072" y="793742"/>
            <a:ext cx="3938176" cy="615553"/>
          </a:xfrm>
          <a:prstGeom prst="rect">
            <a:avLst/>
          </a:prstGeom>
        </p:spPr>
        <p:txBody>
          <a:bodyPr wrap="square">
            <a:spAutoFit/>
          </a:bodyPr>
          <a:lstStyle/>
          <a:p>
            <a:pPr algn="ctr"/>
            <a:r>
              <a:rPr lang="es-ES" altLang="en-US" sz="3400" b="1" dirty="0" err="1" smtClean="0">
                <a:solidFill>
                  <a:srgbClr val="2F5496"/>
                </a:solidFill>
                <a:latin typeface="Helvetica Neue"/>
                <a:ea typeface="Helvetica Neue"/>
                <a:cs typeface="Helvetica Neue"/>
              </a:rPr>
              <a:t>Bagging</a:t>
            </a:r>
            <a:endParaRPr lang="en-US" sz="3400" b="1" dirty="0">
              <a:solidFill>
                <a:srgbClr val="2F5496"/>
              </a:solidFill>
              <a:latin typeface="Helvetica Neue"/>
              <a:ea typeface="Helvetica Neue"/>
              <a:cs typeface="Helvetica Neue"/>
            </a:endParaRPr>
          </a:p>
        </p:txBody>
      </p:sp>
      <p:pic>
        <p:nvPicPr>
          <p:cNvPr id="4" name="Imagen 3"/>
          <p:cNvPicPr>
            <a:picLocks noChangeAspect="1"/>
          </p:cNvPicPr>
          <p:nvPr/>
        </p:nvPicPr>
        <p:blipFill>
          <a:blip r:embed="rId2"/>
          <a:stretch>
            <a:fillRect/>
          </a:stretch>
        </p:blipFill>
        <p:spPr>
          <a:xfrm>
            <a:off x="1912584" y="1782835"/>
            <a:ext cx="5349153" cy="3679914"/>
          </a:xfrm>
          <a:prstGeom prst="rect">
            <a:avLst/>
          </a:prstGeom>
        </p:spPr>
      </p:pic>
    </p:spTree>
    <p:extLst>
      <p:ext uri="{BB962C8B-B14F-4D97-AF65-F5344CB8AC3E}">
        <p14:creationId xmlns:p14="http://schemas.microsoft.com/office/powerpoint/2010/main" val="176987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89"/>
          <p:cNvSpPr txBox="1"/>
          <p:nvPr/>
        </p:nvSpPr>
        <p:spPr>
          <a:xfrm>
            <a:off x="275968" y="226541"/>
            <a:ext cx="6919783" cy="584775"/>
          </a:xfrm>
          <a:prstGeom prst="rect">
            <a:avLst/>
          </a:prstGeom>
          <a:noFill/>
          <a:ln>
            <a:noFill/>
          </a:ln>
        </p:spPr>
        <p:txBody>
          <a:bodyPr spcFirstLastPara="1" wrap="square" lIns="91425" tIns="45700" rIns="91425" bIns="45700" anchor="t" anchorCtr="0">
            <a:noAutofit/>
          </a:bodyPr>
          <a:lstStyle/>
          <a:p>
            <a:r>
              <a:rPr lang="es-ES" altLang="en-US" sz="3200" b="1" dirty="0" err="1" smtClean="0">
                <a:solidFill>
                  <a:srgbClr val="2F5496"/>
                </a:solidFill>
                <a:latin typeface="Helvetica Neue"/>
                <a:ea typeface="Helvetica Neue"/>
                <a:cs typeface="Helvetica Neue"/>
              </a:rPr>
              <a:t>Bagging</a:t>
            </a:r>
            <a:endParaRPr lang="en-US" sz="3200" b="1" dirty="0">
              <a:solidFill>
                <a:srgbClr val="2F5496"/>
              </a:solidFill>
              <a:latin typeface="Helvetica Neue"/>
              <a:ea typeface="Helvetica Neue"/>
              <a:cs typeface="Helvetica Neue"/>
            </a:endParaRPr>
          </a:p>
        </p:txBody>
      </p:sp>
      <p:sp>
        <p:nvSpPr>
          <p:cNvPr id="4" name="Rectangle 1"/>
          <p:cNvSpPr>
            <a:spLocks noChangeArrowheads="1"/>
          </p:cNvSpPr>
          <p:nvPr/>
        </p:nvSpPr>
        <p:spPr bwMode="auto">
          <a:xfrm>
            <a:off x="658367" y="1119191"/>
            <a:ext cx="8266176" cy="142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000" dirty="0">
                <a:latin typeface="Arial" panose="020B0604020202020204" pitchFamily="34" charset="0"/>
                <a:cs typeface="Arial" panose="020B0604020202020204" pitchFamily="34" charset="0"/>
              </a:rPr>
              <a:t>Para la </a:t>
            </a:r>
            <a:r>
              <a:rPr lang="en-US" sz="2000" dirty="0" err="1">
                <a:latin typeface="Arial" panose="020B0604020202020204" pitchFamily="34" charset="0"/>
                <a:cs typeface="Arial" panose="020B0604020202020204" pitchFamily="34" charset="0"/>
              </a:rPr>
              <a:t>metodologia</a:t>
            </a:r>
            <a:r>
              <a:rPr lang="en-US" sz="2000" dirty="0">
                <a:latin typeface="Arial" panose="020B0604020202020204" pitchFamily="34" charset="0"/>
                <a:cs typeface="Arial" panose="020B0604020202020204" pitchFamily="34" charset="0"/>
              </a:rPr>
              <a:t> bagging se </a:t>
            </a:r>
            <a:r>
              <a:rPr lang="en-US" sz="2000" dirty="0" err="1">
                <a:latin typeface="Arial" panose="020B0604020202020204" pitchFamily="34" charset="0"/>
                <a:cs typeface="Arial" panose="020B0604020202020204" pitchFamily="34" charset="0"/>
              </a:rPr>
              <a:t>generan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muestras</a:t>
            </a:r>
            <a:r>
              <a:rPr lang="en-US" sz="2000" dirty="0">
                <a:latin typeface="Arial" panose="020B0604020202020204" pitchFamily="34" charset="0"/>
                <a:cs typeface="Arial" panose="020B0604020202020204" pitchFamily="34" charset="0"/>
              </a:rPr>
              <a:t> con </a:t>
            </a:r>
            <a:r>
              <a:rPr lang="en-US" sz="2000" dirty="0" err="1">
                <a:latin typeface="Arial" panose="020B0604020202020204" pitchFamily="34" charset="0"/>
                <a:cs typeface="Arial" panose="020B0604020202020204" pitchFamily="34" charset="0"/>
              </a:rPr>
              <a:t>reemplazo</a:t>
            </a:r>
            <a:r>
              <a:rPr lang="en-US" sz="2000" dirty="0">
                <a:latin typeface="Arial" panose="020B0604020202020204" pitchFamily="34" charset="0"/>
                <a:cs typeface="Arial" panose="020B0604020202020204" pitchFamily="34" charset="0"/>
              </a:rPr>
              <a:t> del data set original de </a:t>
            </a:r>
            <a:r>
              <a:rPr lang="en-US" sz="2000" dirty="0" err="1">
                <a:latin typeface="Arial" panose="020B0604020202020204" pitchFamily="34" charset="0"/>
                <a:cs typeface="Arial" panose="020B0604020202020204" pitchFamily="34" charset="0"/>
              </a:rPr>
              <a:t>entrenamiento</a:t>
            </a:r>
            <a:r>
              <a:rPr lang="en-US" sz="2000" dirty="0">
                <a:latin typeface="Arial" panose="020B0604020202020204" pitchFamily="34" charset="0"/>
                <a:cs typeface="Arial" panose="020B0604020202020204" pitchFamily="34" charset="0"/>
              </a:rPr>
              <a:t>. Para </a:t>
            </a:r>
            <a:r>
              <a:rPr lang="en-US" sz="2000" dirty="0" err="1">
                <a:latin typeface="Arial" panose="020B0604020202020204" pitchFamily="34" charset="0"/>
                <a:cs typeface="Arial" panose="020B0604020202020204" pitchFamily="34" charset="0"/>
              </a:rPr>
              <a:t>luego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dar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como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insumo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esta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informacion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generada</a:t>
            </a:r>
            <a:r>
              <a:rPr lang="en-US" sz="2000" dirty="0">
                <a:latin typeface="Arial" panose="020B0604020202020204" pitchFamily="34" charset="0"/>
                <a:cs typeface="Arial" panose="020B0604020202020204" pitchFamily="34" charset="0"/>
              </a:rPr>
              <a:t> a </a:t>
            </a:r>
            <a:r>
              <a:rPr lang="en-US" sz="2000" dirty="0" err="1">
                <a:latin typeface="Arial" panose="020B0604020202020204" pitchFamily="34" charset="0"/>
                <a:cs typeface="Arial" panose="020B0604020202020204" pitchFamily="34" charset="0"/>
              </a:rPr>
              <a:t>cada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clasificador</a:t>
            </a:r>
            <a:r>
              <a:rPr lang="en-US" sz="2000" dirty="0">
                <a:latin typeface="Arial" panose="020B0604020202020204" pitchFamily="34" charset="0"/>
                <a:cs typeface="Arial" panose="020B0604020202020204" pitchFamily="34" charset="0"/>
              </a:rPr>
              <a:t> a </a:t>
            </a:r>
            <a:r>
              <a:rPr lang="en-US" sz="2000" dirty="0" err="1">
                <a:latin typeface="Arial" panose="020B0604020202020204" pitchFamily="34" charset="0"/>
                <a:cs typeface="Arial" panose="020B0604020202020204" pitchFamily="34" charset="0"/>
              </a:rPr>
              <a:t>entrenar</a:t>
            </a:r>
            <a:r>
              <a:rPr lang="en-US" sz="2000" dirty="0">
                <a:latin typeface="Arial" panose="020B0604020202020204" pitchFamily="34" charset="0"/>
                <a:cs typeface="Arial" panose="020B0604020202020204" pitchFamily="34" charset="0"/>
              </a:rPr>
              <a:t>.</a:t>
            </a:r>
          </a:p>
        </p:txBody>
      </p:sp>
      <p:pic>
        <p:nvPicPr>
          <p:cNvPr id="5" name="Imagen 4"/>
          <p:cNvPicPr>
            <a:picLocks noChangeAspect="1"/>
          </p:cNvPicPr>
          <p:nvPr/>
        </p:nvPicPr>
        <p:blipFill>
          <a:blip r:embed="rId2"/>
          <a:stretch>
            <a:fillRect/>
          </a:stretch>
        </p:blipFill>
        <p:spPr>
          <a:xfrm>
            <a:off x="2998469" y="2719375"/>
            <a:ext cx="3585972" cy="3119241"/>
          </a:xfrm>
          <a:prstGeom prst="rect">
            <a:avLst/>
          </a:prstGeom>
        </p:spPr>
      </p:pic>
    </p:spTree>
    <p:extLst>
      <p:ext uri="{BB962C8B-B14F-4D97-AF65-F5344CB8AC3E}">
        <p14:creationId xmlns:p14="http://schemas.microsoft.com/office/powerpoint/2010/main" val="2274338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89"/>
          <p:cNvSpPr txBox="1"/>
          <p:nvPr/>
        </p:nvSpPr>
        <p:spPr>
          <a:xfrm>
            <a:off x="275968" y="226541"/>
            <a:ext cx="6919783" cy="584775"/>
          </a:xfrm>
          <a:prstGeom prst="rect">
            <a:avLst/>
          </a:prstGeom>
          <a:noFill/>
          <a:ln>
            <a:noFill/>
          </a:ln>
        </p:spPr>
        <p:txBody>
          <a:bodyPr spcFirstLastPara="1" wrap="square" lIns="91425" tIns="45700" rIns="91425" bIns="45700" anchor="t" anchorCtr="0">
            <a:noAutofit/>
          </a:bodyPr>
          <a:lstStyle/>
          <a:p>
            <a:r>
              <a:rPr lang="es-ES" altLang="en-US" sz="3200" b="1" dirty="0" err="1" smtClean="0">
                <a:solidFill>
                  <a:srgbClr val="2F5496"/>
                </a:solidFill>
                <a:latin typeface="Helvetica Neue"/>
                <a:ea typeface="Helvetica Neue"/>
                <a:cs typeface="Helvetica Neue"/>
              </a:rPr>
              <a:t>Bagging</a:t>
            </a:r>
            <a:endParaRPr lang="en-US" sz="3200" b="1" dirty="0">
              <a:solidFill>
                <a:srgbClr val="2F5496"/>
              </a:solidFill>
              <a:latin typeface="Helvetica Neue"/>
              <a:ea typeface="Helvetica Neue"/>
              <a:cs typeface="Helvetica Neue"/>
            </a:endParaRPr>
          </a:p>
        </p:txBody>
      </p:sp>
      <p:sp>
        <p:nvSpPr>
          <p:cNvPr id="5" name="Rectangle 1"/>
          <p:cNvSpPr>
            <a:spLocks noChangeArrowheads="1"/>
          </p:cNvSpPr>
          <p:nvPr/>
        </p:nvSpPr>
        <p:spPr bwMode="auto">
          <a:xfrm>
            <a:off x="559432" y="1178931"/>
            <a:ext cx="8266176" cy="967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000" dirty="0" smtClean="0"/>
              <a:t>El </a:t>
            </a:r>
            <a:r>
              <a:rPr lang="en-US" sz="2000" dirty="0" err="1" smtClean="0"/>
              <a:t>clasificador</a:t>
            </a:r>
            <a:r>
              <a:rPr lang="en-US" sz="2000" dirty="0" smtClean="0"/>
              <a:t> Random forest </a:t>
            </a:r>
            <a:r>
              <a:rPr lang="en-US" sz="2000" dirty="0" err="1" smtClean="0"/>
              <a:t>es</a:t>
            </a:r>
            <a:r>
              <a:rPr lang="en-US" sz="2000" dirty="0" smtClean="0"/>
              <a:t> un </a:t>
            </a:r>
            <a:r>
              <a:rPr lang="en-US" sz="2000" dirty="0" err="1" smtClean="0"/>
              <a:t>metodo</a:t>
            </a:r>
            <a:r>
              <a:rPr lang="en-US" sz="2000" dirty="0" smtClean="0"/>
              <a:t> de </a:t>
            </a:r>
            <a:r>
              <a:rPr lang="en-US" sz="2000" dirty="0" err="1" smtClean="0"/>
              <a:t>ensamble</a:t>
            </a:r>
            <a:r>
              <a:rPr lang="en-US" sz="2000" dirty="0" smtClean="0"/>
              <a:t> </a:t>
            </a:r>
            <a:r>
              <a:rPr lang="en-US" sz="2000" dirty="0" err="1" smtClean="0"/>
              <a:t>tipo</a:t>
            </a:r>
            <a:r>
              <a:rPr lang="en-US" sz="2000" dirty="0" smtClean="0"/>
              <a:t> bagging (</a:t>
            </a:r>
            <a:r>
              <a:rPr lang="en-US" sz="2000" dirty="0" err="1" smtClean="0"/>
              <a:t>Breiman</a:t>
            </a:r>
            <a:r>
              <a:rPr lang="en-US" sz="2000" dirty="0" smtClean="0"/>
              <a:t> 1994)</a:t>
            </a:r>
          </a:p>
        </p:txBody>
      </p:sp>
      <p:pic>
        <p:nvPicPr>
          <p:cNvPr id="6" name="Imagen 5"/>
          <p:cNvPicPr>
            <a:picLocks noChangeAspect="1"/>
          </p:cNvPicPr>
          <p:nvPr/>
        </p:nvPicPr>
        <p:blipFill>
          <a:blip r:embed="rId2"/>
          <a:stretch>
            <a:fillRect/>
          </a:stretch>
        </p:blipFill>
        <p:spPr>
          <a:xfrm>
            <a:off x="2019043" y="2404775"/>
            <a:ext cx="5346954" cy="3515127"/>
          </a:xfrm>
          <a:prstGeom prst="rect">
            <a:avLst/>
          </a:prstGeom>
        </p:spPr>
      </p:pic>
    </p:spTree>
    <p:extLst>
      <p:ext uri="{BB962C8B-B14F-4D97-AF65-F5344CB8AC3E}">
        <p14:creationId xmlns:p14="http://schemas.microsoft.com/office/powerpoint/2010/main" val="408789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877824" y="1542672"/>
            <a:ext cx="773582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000" dirty="0" err="1" smtClean="0">
                <a:latin typeface="Arial" panose="020B0604020202020204" pitchFamily="34" charset="0"/>
                <a:cs typeface="Arial" panose="020B0604020202020204" pitchFamily="34" charset="0"/>
              </a:rPr>
              <a:t>Muestras</a:t>
            </a:r>
            <a:r>
              <a:rPr lang="en-US" sz="2000" dirty="0" smtClean="0">
                <a:latin typeface="Arial" panose="020B0604020202020204" pitchFamily="34" charset="0"/>
                <a:cs typeface="Arial" panose="020B0604020202020204" pitchFamily="34" charset="0"/>
              </a:rPr>
              <a:t> de </a:t>
            </a:r>
            <a:r>
              <a:rPr lang="en-US" sz="2000" dirty="0" err="1" smtClean="0">
                <a:latin typeface="Arial" panose="020B0604020202020204" pitchFamily="34" charset="0"/>
                <a:cs typeface="Arial" panose="020B0604020202020204" pitchFamily="34" charset="0"/>
              </a:rPr>
              <a:t>registros</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extraidas</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aleatoriamente</a:t>
            </a:r>
            <a:r>
              <a:rPr lang="en-US" sz="2000" dirty="0" smtClean="0">
                <a:latin typeface="Arial" panose="020B0604020202020204" pitchFamily="34" charset="0"/>
                <a:cs typeface="Arial" panose="020B0604020202020204" pitchFamily="34" charset="0"/>
              </a:rPr>
              <a:t> = Bagging</a:t>
            </a:r>
          </a:p>
          <a:p>
            <a:pPr>
              <a:lnSpc>
                <a:spcPct val="150000"/>
              </a:lnSpc>
            </a:pPr>
            <a:r>
              <a:rPr lang="en-US" sz="2000" dirty="0" err="1" smtClean="0">
                <a:latin typeface="Arial" panose="020B0604020202020204" pitchFamily="34" charset="0"/>
                <a:cs typeface="Arial" panose="020B0604020202020204" pitchFamily="34" charset="0"/>
              </a:rPr>
              <a:t>Muestra</a:t>
            </a:r>
            <a:r>
              <a:rPr lang="en-US" sz="2000" dirty="0" smtClean="0">
                <a:latin typeface="Arial" panose="020B0604020202020204" pitchFamily="34" charset="0"/>
                <a:cs typeface="Arial" panose="020B0604020202020204" pitchFamily="34" charset="0"/>
              </a:rPr>
              <a:t> de variables </a:t>
            </a:r>
            <a:r>
              <a:rPr lang="en-US" sz="2000" dirty="0" err="1" smtClean="0">
                <a:latin typeface="Arial" panose="020B0604020202020204" pitchFamily="34" charset="0"/>
                <a:cs typeface="Arial" panose="020B0604020202020204" pitchFamily="34" charset="0"/>
              </a:rPr>
              <a:t>aleatorias</a:t>
            </a:r>
            <a:r>
              <a:rPr lang="en-US" sz="2000" dirty="0" smtClean="0">
                <a:latin typeface="Arial" panose="020B0604020202020204" pitchFamily="34" charset="0"/>
                <a:cs typeface="Arial" panose="020B0604020202020204" pitchFamily="34" charset="0"/>
              </a:rPr>
              <a:t> = Random subspaces</a:t>
            </a:r>
          </a:p>
          <a:p>
            <a:pPr>
              <a:lnSpc>
                <a:spcPct val="150000"/>
              </a:lnSpc>
            </a:pPr>
            <a:r>
              <a:rPr lang="en-US" sz="2000" dirty="0" err="1" smtClean="0">
                <a:latin typeface="Arial" panose="020B0604020202020204" pitchFamily="34" charset="0"/>
                <a:cs typeface="Arial" panose="020B0604020202020204" pitchFamily="34" charset="0"/>
              </a:rPr>
              <a:t>Muestra</a:t>
            </a:r>
            <a:r>
              <a:rPr lang="en-US" sz="2000" dirty="0" smtClean="0">
                <a:latin typeface="Arial" panose="020B0604020202020204" pitchFamily="34" charset="0"/>
                <a:cs typeface="Arial" panose="020B0604020202020204" pitchFamily="34" charset="0"/>
              </a:rPr>
              <a:t> de </a:t>
            </a:r>
            <a:r>
              <a:rPr lang="en-US" sz="2000" dirty="0" err="1">
                <a:latin typeface="Arial" panose="020B0604020202020204" pitchFamily="34" charset="0"/>
                <a:cs typeface="Arial" panose="020B0604020202020204" pitchFamily="34" charset="0"/>
              </a:rPr>
              <a:t>registros</a:t>
            </a:r>
            <a:r>
              <a:rPr lang="en-US" sz="2000" dirty="0" smtClean="0">
                <a:latin typeface="Arial" panose="020B0604020202020204" pitchFamily="34" charset="0"/>
                <a:cs typeface="Arial" panose="020B0604020202020204" pitchFamily="34" charset="0"/>
              </a:rPr>
              <a:t> y </a:t>
            </a:r>
            <a:r>
              <a:rPr lang="en-US" sz="2000" dirty="0">
                <a:latin typeface="Arial" panose="020B0604020202020204" pitchFamily="34" charset="0"/>
                <a:cs typeface="Arial" panose="020B0604020202020204" pitchFamily="34" charset="0"/>
              </a:rPr>
              <a:t>variables </a:t>
            </a:r>
            <a:r>
              <a:rPr lang="en-US" sz="2000" dirty="0" err="1">
                <a:latin typeface="Arial" panose="020B0604020202020204" pitchFamily="34" charset="0"/>
                <a:cs typeface="Arial" panose="020B0604020202020204" pitchFamily="34" charset="0"/>
              </a:rPr>
              <a:t>aleatorias</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Random Patches</a:t>
            </a:r>
          </a:p>
          <a:p>
            <a:pPr>
              <a:lnSpc>
                <a:spcPct val="150000"/>
              </a:lnSpc>
            </a:pPr>
            <a:endParaRPr lang="en-US" sz="2000" dirty="0">
              <a:latin typeface="Arial" panose="020B0604020202020204" pitchFamily="34" charset="0"/>
              <a:cs typeface="Arial" panose="020B0604020202020204" pitchFamily="34" charset="0"/>
            </a:endParaRPr>
          </a:p>
        </p:txBody>
      </p:sp>
      <p:sp>
        <p:nvSpPr>
          <p:cNvPr id="4" name="Shape 89"/>
          <p:cNvSpPr txBox="1"/>
          <p:nvPr/>
        </p:nvSpPr>
        <p:spPr>
          <a:xfrm>
            <a:off x="275968" y="226541"/>
            <a:ext cx="6919783" cy="584775"/>
          </a:xfrm>
          <a:prstGeom prst="rect">
            <a:avLst/>
          </a:prstGeom>
          <a:noFill/>
          <a:ln>
            <a:noFill/>
          </a:ln>
        </p:spPr>
        <p:txBody>
          <a:bodyPr spcFirstLastPara="1" wrap="square" lIns="91425" tIns="45700" rIns="91425" bIns="45700" anchor="t" anchorCtr="0">
            <a:noAutofit/>
          </a:bodyPr>
          <a:lstStyle/>
          <a:p>
            <a:r>
              <a:rPr lang="es-ES" altLang="en-US" sz="3200" b="1" dirty="0" err="1" smtClean="0">
                <a:solidFill>
                  <a:srgbClr val="2F5496"/>
                </a:solidFill>
                <a:latin typeface="Helvetica Neue"/>
                <a:ea typeface="Helvetica Neue"/>
                <a:cs typeface="Helvetica Neue"/>
              </a:rPr>
              <a:t>Bagging</a:t>
            </a:r>
            <a:endParaRPr lang="en-US" sz="3200" b="1" dirty="0">
              <a:solidFill>
                <a:srgbClr val="2F5496"/>
              </a:solidFill>
              <a:latin typeface="Helvetica Neue"/>
              <a:ea typeface="Helvetica Neue"/>
              <a:cs typeface="Helvetica Neue"/>
            </a:endParaRPr>
          </a:p>
        </p:txBody>
      </p:sp>
    </p:spTree>
    <p:extLst>
      <p:ext uri="{BB962C8B-B14F-4D97-AF65-F5344CB8AC3E}">
        <p14:creationId xmlns:p14="http://schemas.microsoft.com/office/powerpoint/2010/main" val="1425220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89"/>
          <p:cNvSpPr txBox="1"/>
          <p:nvPr/>
        </p:nvSpPr>
        <p:spPr>
          <a:xfrm>
            <a:off x="275968" y="226541"/>
            <a:ext cx="6919783" cy="584775"/>
          </a:xfrm>
          <a:prstGeom prst="rect">
            <a:avLst/>
          </a:prstGeom>
          <a:noFill/>
          <a:ln>
            <a:noFill/>
          </a:ln>
        </p:spPr>
        <p:txBody>
          <a:bodyPr spcFirstLastPara="1" wrap="square" lIns="91425" tIns="45700" rIns="91425" bIns="45700" anchor="t" anchorCtr="0">
            <a:noAutofit/>
          </a:bodyPr>
          <a:lstStyle/>
          <a:p>
            <a:r>
              <a:rPr lang="es-ES" altLang="en-US" sz="3200" b="1" dirty="0" err="1" smtClean="0">
                <a:solidFill>
                  <a:srgbClr val="2F5496"/>
                </a:solidFill>
                <a:latin typeface="Helvetica Neue"/>
                <a:ea typeface="Helvetica Neue"/>
                <a:cs typeface="Helvetica Neue"/>
              </a:rPr>
              <a:t>Bagging</a:t>
            </a:r>
            <a:endParaRPr lang="en-US" sz="3200" b="1" dirty="0">
              <a:solidFill>
                <a:srgbClr val="2F5496"/>
              </a:solidFill>
              <a:latin typeface="Helvetica Neue"/>
              <a:ea typeface="Helvetica Neue"/>
              <a:cs typeface="Helvetica Neue"/>
            </a:endParaRPr>
          </a:p>
        </p:txBody>
      </p:sp>
      <p:sp>
        <p:nvSpPr>
          <p:cNvPr id="3" name="Rectangle 1"/>
          <p:cNvSpPr>
            <a:spLocks noChangeArrowheads="1"/>
          </p:cNvSpPr>
          <p:nvPr/>
        </p:nvSpPr>
        <p:spPr bwMode="auto">
          <a:xfrm>
            <a:off x="530350" y="1213355"/>
            <a:ext cx="801014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n-US" sz="2000" dirty="0" smtClean="0">
                <a:latin typeface="Arial" panose="020B0604020202020204" pitchFamily="34" charset="0"/>
              </a:rPr>
              <a:t>Programar el método de ensamble </a:t>
            </a:r>
            <a:r>
              <a:rPr lang="es-ES" altLang="en-US" sz="2000" dirty="0" err="1" smtClean="0">
                <a:latin typeface="Arial" panose="020B0604020202020204" pitchFamily="34" charset="0"/>
              </a:rPr>
              <a:t>bagging</a:t>
            </a:r>
            <a:r>
              <a:rPr lang="es-ES" altLang="en-US" sz="2000" dirty="0" smtClean="0">
                <a:latin typeface="Arial" panose="020B0604020202020204" pitchFamily="34" charset="0"/>
              </a:rPr>
              <a:t> </a:t>
            </a:r>
          </a:p>
          <a:p>
            <a:pPr marL="342900" lvl="0" indent="-342900" eaLnBrk="0" fontAlgn="base" hangingPunct="0">
              <a:spcBef>
                <a:spcPct val="0"/>
              </a:spcBef>
              <a:spcAft>
                <a:spcPct val="0"/>
              </a:spcAft>
              <a:buFont typeface="Arial" panose="020B0604020202020204" pitchFamily="34" charset="0"/>
              <a:buChar char="•"/>
            </a:pPr>
            <a:r>
              <a:rPr lang="es-ES" altLang="en-US" sz="2000" dirty="0">
                <a:latin typeface="Arial" panose="020B0604020202020204" pitchFamily="34" charset="0"/>
              </a:rPr>
              <a:t>G</a:t>
            </a:r>
            <a:r>
              <a:rPr lang="es-ES" altLang="en-US" sz="2000" dirty="0" smtClean="0">
                <a:latin typeface="Arial" panose="020B0604020202020204" pitchFamily="34" charset="0"/>
              </a:rPr>
              <a:t>enerando muestras aleatorias. </a:t>
            </a:r>
          </a:p>
          <a:p>
            <a:pPr marL="342900" lvl="0" indent="-342900" eaLnBrk="0" fontAlgn="base" hangingPunct="0">
              <a:spcBef>
                <a:spcPct val="0"/>
              </a:spcBef>
              <a:spcAft>
                <a:spcPct val="0"/>
              </a:spcAft>
              <a:buFont typeface="Arial" panose="020B0604020202020204" pitchFamily="34" charset="0"/>
              <a:buChar char="•"/>
            </a:pPr>
            <a:r>
              <a:rPr lang="es-ES" altLang="en-US" sz="2000" dirty="0" smtClean="0">
                <a:latin typeface="Arial" panose="020B0604020202020204" pitchFamily="34" charset="0"/>
              </a:rPr>
              <a:t>Entrenar clasificadores.</a:t>
            </a:r>
          </a:p>
          <a:p>
            <a:pPr marL="342900" lvl="0" indent="-342900" eaLnBrk="0" fontAlgn="base" hangingPunct="0">
              <a:spcBef>
                <a:spcPct val="0"/>
              </a:spcBef>
              <a:spcAft>
                <a:spcPct val="0"/>
              </a:spcAft>
              <a:buFont typeface="Arial" panose="020B0604020202020204" pitchFamily="34" charset="0"/>
              <a:buChar char="•"/>
            </a:pPr>
            <a:r>
              <a:rPr lang="es-ES" altLang="en-US" sz="2000" dirty="0" smtClean="0">
                <a:latin typeface="Arial" panose="020B0604020202020204" pitchFamily="34" charset="0"/>
              </a:rPr>
              <a:t>Evaluar desempeños.</a:t>
            </a:r>
            <a:endParaRPr lang="es-ES" altLang="en-US" sz="2000" dirty="0">
              <a:latin typeface="Arial" panose="020B0604020202020204" pitchFamily="34" charset="0"/>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1078" y="2938832"/>
            <a:ext cx="2389856" cy="2389856"/>
          </a:xfrm>
          <a:prstGeom prst="rect">
            <a:avLst/>
          </a:prstGeom>
        </p:spPr>
      </p:pic>
    </p:spTree>
    <p:extLst>
      <p:ext uri="{BB962C8B-B14F-4D97-AF65-F5344CB8AC3E}">
        <p14:creationId xmlns:p14="http://schemas.microsoft.com/office/powerpoint/2010/main" val="2709790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89"/>
          <p:cNvSpPr txBox="1"/>
          <p:nvPr/>
        </p:nvSpPr>
        <p:spPr>
          <a:xfrm>
            <a:off x="1091533" y="354557"/>
            <a:ext cx="6919783" cy="584775"/>
          </a:xfrm>
          <a:prstGeom prst="rect">
            <a:avLst/>
          </a:prstGeom>
          <a:noFill/>
          <a:ln>
            <a:noFill/>
          </a:ln>
        </p:spPr>
        <p:txBody>
          <a:bodyPr spcFirstLastPara="1" wrap="square" lIns="91425" tIns="45700" rIns="91425" bIns="45700" anchor="t" anchorCtr="0">
            <a:noAutofit/>
          </a:bodyPr>
          <a:lstStyle/>
          <a:p>
            <a:pPr algn="ctr"/>
            <a:r>
              <a:rPr lang="es-ES" altLang="en-US" sz="3200" b="1" dirty="0" err="1" smtClean="0">
                <a:solidFill>
                  <a:srgbClr val="2F5496"/>
                </a:solidFill>
                <a:latin typeface="Helvetica Neue"/>
                <a:ea typeface="Helvetica Neue"/>
                <a:cs typeface="Helvetica Neue"/>
              </a:rPr>
              <a:t>Boosting</a:t>
            </a:r>
            <a:endParaRPr lang="en-US" sz="3200" b="1" dirty="0">
              <a:solidFill>
                <a:srgbClr val="2F5496"/>
              </a:solidFill>
              <a:latin typeface="Helvetica Neue"/>
              <a:ea typeface="Helvetica Neue"/>
              <a:cs typeface="Helvetica Neue"/>
            </a:endParaRPr>
          </a:p>
        </p:txBody>
      </p:sp>
      <p:pic>
        <p:nvPicPr>
          <p:cNvPr id="4" name="Imagen 3"/>
          <p:cNvPicPr>
            <a:picLocks noChangeAspect="1"/>
          </p:cNvPicPr>
          <p:nvPr/>
        </p:nvPicPr>
        <p:blipFill>
          <a:blip r:embed="rId2"/>
          <a:stretch>
            <a:fillRect/>
          </a:stretch>
        </p:blipFill>
        <p:spPr>
          <a:xfrm>
            <a:off x="2368294" y="1255324"/>
            <a:ext cx="4366260" cy="3827216"/>
          </a:xfrm>
          <a:prstGeom prst="rect">
            <a:avLst/>
          </a:prstGeom>
        </p:spPr>
      </p:pic>
    </p:spTree>
    <p:extLst>
      <p:ext uri="{BB962C8B-B14F-4D97-AF65-F5344CB8AC3E}">
        <p14:creationId xmlns:p14="http://schemas.microsoft.com/office/powerpoint/2010/main" val="1132929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89"/>
          <p:cNvSpPr txBox="1"/>
          <p:nvPr/>
        </p:nvSpPr>
        <p:spPr>
          <a:xfrm>
            <a:off x="1091533" y="354557"/>
            <a:ext cx="6919783" cy="584775"/>
          </a:xfrm>
          <a:prstGeom prst="rect">
            <a:avLst/>
          </a:prstGeom>
          <a:noFill/>
          <a:ln>
            <a:noFill/>
          </a:ln>
        </p:spPr>
        <p:txBody>
          <a:bodyPr spcFirstLastPara="1" wrap="square" lIns="91425" tIns="45700" rIns="91425" bIns="45700" anchor="t" anchorCtr="0">
            <a:noAutofit/>
          </a:bodyPr>
          <a:lstStyle/>
          <a:p>
            <a:pPr algn="ctr"/>
            <a:r>
              <a:rPr lang="es-ES" altLang="en-US" sz="3200" b="1" dirty="0" err="1" smtClean="0">
                <a:solidFill>
                  <a:srgbClr val="2F5496"/>
                </a:solidFill>
                <a:latin typeface="Helvetica Neue"/>
                <a:ea typeface="Helvetica Neue"/>
                <a:cs typeface="Helvetica Neue"/>
              </a:rPr>
              <a:t>Boosting</a:t>
            </a:r>
            <a:endParaRPr lang="en-US" sz="3200" b="1" dirty="0">
              <a:solidFill>
                <a:srgbClr val="2F5496"/>
              </a:solidFill>
              <a:latin typeface="Helvetica Neue"/>
              <a:ea typeface="Helvetica Neue"/>
              <a:cs typeface="Helvetica Neue"/>
            </a:endParaRPr>
          </a:p>
        </p:txBody>
      </p:sp>
      <p:sp>
        <p:nvSpPr>
          <p:cNvPr id="5" name="Rectangle 1"/>
          <p:cNvSpPr>
            <a:spLocks noChangeArrowheads="1"/>
          </p:cNvSpPr>
          <p:nvPr/>
        </p:nvSpPr>
        <p:spPr bwMode="auto">
          <a:xfrm>
            <a:off x="683512" y="1095209"/>
            <a:ext cx="7735824"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algn="just" eaLnBrk="0" fontAlgn="base" hangingPunct="0">
              <a:lnSpc>
                <a:spcPct val="150000"/>
              </a:lnSpc>
              <a:spcBef>
                <a:spcPct val="0"/>
              </a:spcBef>
              <a:spcAft>
                <a:spcPct val="0"/>
              </a:spcAft>
              <a:buFont typeface="Arial" panose="020B0604020202020204" pitchFamily="34" charset="0"/>
              <a:buChar char="•"/>
            </a:pPr>
            <a:r>
              <a:rPr lang="es-ES" altLang="en-US" sz="1600" dirty="0" smtClean="0">
                <a:latin typeface="Arial Unicode MS"/>
              </a:rPr>
              <a:t>N </a:t>
            </a:r>
            <a:r>
              <a:rPr lang="es-ES" altLang="en-US" sz="1600" dirty="0">
                <a:latin typeface="Arial Unicode MS"/>
              </a:rPr>
              <a:t>nuevos conjuntos de datos de entrenamiento se producen por muestreo aleatorio con reemplazo del conjunto original. </a:t>
            </a:r>
            <a:endParaRPr lang="es-ES" altLang="en-US" sz="1600" dirty="0" smtClean="0">
              <a:latin typeface="Arial Unicode MS"/>
            </a:endParaRPr>
          </a:p>
          <a:p>
            <a:pPr marL="285750" lvl="0" indent="-285750" algn="just" eaLnBrk="0" fontAlgn="base" hangingPunct="0">
              <a:lnSpc>
                <a:spcPct val="150000"/>
              </a:lnSpc>
              <a:spcBef>
                <a:spcPct val="0"/>
              </a:spcBef>
              <a:spcAft>
                <a:spcPct val="0"/>
              </a:spcAft>
              <a:buFont typeface="Arial" panose="020B0604020202020204" pitchFamily="34" charset="0"/>
              <a:buChar char="•"/>
            </a:pPr>
            <a:r>
              <a:rPr lang="es-ES" altLang="en-US" sz="1600" dirty="0" smtClean="0">
                <a:latin typeface="Arial Unicode MS"/>
              </a:rPr>
              <a:t>En </a:t>
            </a:r>
            <a:r>
              <a:rPr lang="es-ES" altLang="en-US" sz="1600" dirty="0">
                <a:latin typeface="Arial Unicode MS"/>
              </a:rPr>
              <a:t>el caso de </a:t>
            </a:r>
            <a:r>
              <a:rPr lang="es-ES" altLang="en-US" sz="1600" dirty="0" err="1" smtClean="0">
                <a:latin typeface="Arial Unicode MS"/>
              </a:rPr>
              <a:t>Bagging</a:t>
            </a:r>
            <a:r>
              <a:rPr lang="es-ES" altLang="en-US" sz="1600" dirty="0" smtClean="0">
                <a:latin typeface="Arial Unicode MS"/>
              </a:rPr>
              <a:t>, </a:t>
            </a:r>
            <a:r>
              <a:rPr lang="es-ES" altLang="en-US" sz="1600" dirty="0">
                <a:latin typeface="Arial Unicode MS"/>
              </a:rPr>
              <a:t>cualquier elemento tiene la misma probabilidad de aparecer en un nuevo conjunto de datos. Sin embargo, para </a:t>
            </a:r>
            <a:r>
              <a:rPr lang="es-ES" altLang="en-US" sz="1600" dirty="0" err="1">
                <a:latin typeface="Arial Unicode MS"/>
              </a:rPr>
              <a:t>Boosting</a:t>
            </a:r>
            <a:r>
              <a:rPr lang="es-ES" altLang="en-US" sz="1600" dirty="0">
                <a:latin typeface="Arial Unicode MS"/>
              </a:rPr>
              <a:t>, las observaciones se ponderan y, por lo tanto, algunas de ellas participarán en los nuevos conjuntos con mayor frecuencia:</a:t>
            </a:r>
            <a:r>
              <a:rPr lang="es-ES" altLang="en-US" sz="1600" dirty="0"/>
              <a:t> </a:t>
            </a:r>
            <a:endParaRPr lang="es-ES" altLang="en-US" sz="1600" dirty="0">
              <a:latin typeface="Arial" panose="020B0604020202020204" pitchFamily="34" charset="0"/>
            </a:endParaRPr>
          </a:p>
          <a:p>
            <a:pPr>
              <a:lnSpc>
                <a:spcPct val="150000"/>
              </a:lnSpc>
            </a:pPr>
            <a:endParaRPr lang="en-US" sz="2000" dirty="0">
              <a:latin typeface="Arial" panose="020B0604020202020204" pitchFamily="34" charset="0"/>
              <a:cs typeface="Arial" panose="020B0604020202020204" pitchFamily="34" charset="0"/>
            </a:endParaRPr>
          </a:p>
        </p:txBody>
      </p:sp>
      <p:pic>
        <p:nvPicPr>
          <p:cNvPr id="6" name="Imagen 5"/>
          <p:cNvPicPr>
            <a:picLocks noChangeAspect="1"/>
          </p:cNvPicPr>
          <p:nvPr/>
        </p:nvPicPr>
        <p:blipFill>
          <a:blip r:embed="rId2"/>
          <a:stretch>
            <a:fillRect/>
          </a:stretch>
        </p:blipFill>
        <p:spPr>
          <a:xfrm>
            <a:off x="1854135" y="3499866"/>
            <a:ext cx="5945698" cy="2271244"/>
          </a:xfrm>
          <a:prstGeom prst="rect">
            <a:avLst/>
          </a:prstGeom>
        </p:spPr>
      </p:pic>
    </p:spTree>
    <p:extLst>
      <p:ext uri="{BB962C8B-B14F-4D97-AF65-F5344CB8AC3E}">
        <p14:creationId xmlns:p14="http://schemas.microsoft.com/office/powerpoint/2010/main" val="192469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89"/>
          <p:cNvSpPr txBox="1"/>
          <p:nvPr/>
        </p:nvSpPr>
        <p:spPr>
          <a:xfrm>
            <a:off x="1091533" y="354557"/>
            <a:ext cx="6919783" cy="584775"/>
          </a:xfrm>
          <a:prstGeom prst="rect">
            <a:avLst/>
          </a:prstGeom>
          <a:noFill/>
          <a:ln>
            <a:noFill/>
          </a:ln>
        </p:spPr>
        <p:txBody>
          <a:bodyPr spcFirstLastPara="1" wrap="square" lIns="91425" tIns="45700" rIns="91425" bIns="45700" anchor="t" anchorCtr="0">
            <a:noAutofit/>
          </a:bodyPr>
          <a:lstStyle/>
          <a:p>
            <a:pPr algn="ctr"/>
            <a:r>
              <a:rPr lang="es-ES" altLang="en-US" sz="3200" b="1" dirty="0" err="1" smtClean="0">
                <a:solidFill>
                  <a:srgbClr val="2F5496"/>
                </a:solidFill>
                <a:latin typeface="Helvetica Neue"/>
                <a:ea typeface="Helvetica Neue"/>
                <a:cs typeface="Helvetica Neue"/>
              </a:rPr>
              <a:t>Boosting</a:t>
            </a:r>
            <a:endParaRPr lang="en-US" sz="3200" b="1" dirty="0">
              <a:solidFill>
                <a:srgbClr val="2F5496"/>
              </a:solidFill>
              <a:latin typeface="Helvetica Neue"/>
              <a:ea typeface="Helvetica Neue"/>
              <a:cs typeface="Helvetica Neue"/>
            </a:endParaRPr>
          </a:p>
        </p:txBody>
      </p:sp>
      <p:sp>
        <p:nvSpPr>
          <p:cNvPr id="5" name="Rectangle 1"/>
          <p:cNvSpPr>
            <a:spLocks noChangeArrowheads="1"/>
          </p:cNvSpPr>
          <p:nvPr/>
        </p:nvSpPr>
        <p:spPr bwMode="auto">
          <a:xfrm>
            <a:off x="774951" y="1101156"/>
            <a:ext cx="7735824" cy="3508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algn="just" eaLnBrk="0" fontAlgn="base" hangingPunct="0">
              <a:lnSpc>
                <a:spcPct val="150000"/>
              </a:lnSpc>
              <a:spcBef>
                <a:spcPct val="0"/>
              </a:spcBef>
              <a:spcAft>
                <a:spcPct val="0"/>
              </a:spcAft>
              <a:buFont typeface="Arial" panose="020B0604020202020204" pitchFamily="34" charset="0"/>
              <a:buChar char="•"/>
            </a:pPr>
            <a:r>
              <a:rPr lang="es-ES" altLang="en-US" sz="1600" dirty="0" smtClean="0">
                <a:latin typeface="Arial Unicode MS"/>
              </a:rPr>
              <a:t>Mientras </a:t>
            </a:r>
            <a:r>
              <a:rPr lang="es-ES" altLang="en-US" sz="1600" dirty="0">
                <a:latin typeface="Arial Unicode MS"/>
              </a:rPr>
              <a:t>que la etapa de entrenamiento es paralela para el </a:t>
            </a:r>
            <a:r>
              <a:rPr lang="es-ES" altLang="en-US" sz="1600" dirty="0" err="1" smtClean="0">
                <a:latin typeface="Arial Unicode MS"/>
              </a:rPr>
              <a:t>Bagging</a:t>
            </a:r>
            <a:r>
              <a:rPr lang="es-ES" altLang="en-US" sz="1600" dirty="0" smtClean="0">
                <a:latin typeface="Arial Unicode MS"/>
              </a:rPr>
              <a:t> </a:t>
            </a:r>
            <a:r>
              <a:rPr lang="es-ES" altLang="en-US" sz="1600" dirty="0">
                <a:latin typeface="Arial Unicode MS"/>
              </a:rPr>
              <a:t>(es decir, cada modelo se construye de forma independiente), </a:t>
            </a:r>
            <a:r>
              <a:rPr lang="es-ES" altLang="en-US" sz="1600" dirty="0" err="1">
                <a:latin typeface="Arial Unicode MS"/>
              </a:rPr>
              <a:t>Boosting</a:t>
            </a:r>
            <a:r>
              <a:rPr lang="es-ES" altLang="en-US" sz="1600" dirty="0">
                <a:latin typeface="Arial Unicode MS"/>
              </a:rPr>
              <a:t> construye al </a:t>
            </a:r>
            <a:r>
              <a:rPr lang="es-ES" altLang="en-US" sz="1600" dirty="0" smtClean="0">
                <a:latin typeface="Arial Unicode MS"/>
              </a:rPr>
              <a:t>modelos de </a:t>
            </a:r>
            <a:r>
              <a:rPr lang="es-ES" altLang="en-US" sz="1600" dirty="0">
                <a:latin typeface="Arial Unicode MS"/>
              </a:rPr>
              <a:t>manera </a:t>
            </a:r>
            <a:r>
              <a:rPr lang="es-ES" altLang="en-US" sz="1600" dirty="0" smtClean="0">
                <a:latin typeface="Arial Unicode MS"/>
              </a:rPr>
              <a:t>secuencial teniendo en cuenta modelos previos.</a:t>
            </a:r>
          </a:p>
          <a:p>
            <a:pPr marL="285750" indent="-285750" algn="just" eaLnBrk="0" fontAlgn="base" hangingPunct="0">
              <a:lnSpc>
                <a:spcPct val="150000"/>
              </a:lnSpc>
              <a:spcBef>
                <a:spcPct val="0"/>
              </a:spcBef>
              <a:spcAft>
                <a:spcPct val="0"/>
              </a:spcAft>
              <a:buFont typeface="Arial" panose="020B0604020202020204" pitchFamily="34" charset="0"/>
              <a:buChar char="•"/>
            </a:pPr>
            <a:r>
              <a:rPr lang="es-ES" altLang="en-US" sz="1600" dirty="0" smtClean="0">
                <a:latin typeface="Arial Unicode MS"/>
              </a:rPr>
              <a:t>Después </a:t>
            </a:r>
            <a:r>
              <a:rPr lang="es-ES" altLang="en-US" sz="1600" dirty="0">
                <a:latin typeface="Arial Unicode MS"/>
              </a:rPr>
              <a:t>de cada paso de entrenamiento, los pesos se redistribuyen. Los datos mal clasificados aumentan su peso para enfatizar los casos más difíciles. De esta manera, los </a:t>
            </a:r>
            <a:r>
              <a:rPr lang="es-ES" altLang="en-US" sz="1600" dirty="0" smtClean="0">
                <a:latin typeface="Arial Unicode MS"/>
              </a:rPr>
              <a:t>modelos </a:t>
            </a:r>
            <a:r>
              <a:rPr lang="es-ES" altLang="en-US" sz="1600" dirty="0">
                <a:latin typeface="Arial Unicode MS"/>
              </a:rPr>
              <a:t>subsiguientes se enfocarán en ellos durante su entrenamiento.</a:t>
            </a:r>
            <a:r>
              <a:rPr lang="es-ES" altLang="en-US" sz="1600" dirty="0"/>
              <a:t> </a:t>
            </a:r>
            <a:endParaRPr lang="es-ES" altLang="en-US" sz="1600" dirty="0">
              <a:latin typeface="Arial" panose="020B0604020202020204" pitchFamily="34" charset="0"/>
            </a:endParaRPr>
          </a:p>
          <a:p>
            <a:pPr lvl="0" algn="just" eaLnBrk="0" fontAlgn="base" hangingPunct="0">
              <a:lnSpc>
                <a:spcPct val="150000"/>
              </a:lnSpc>
              <a:spcBef>
                <a:spcPct val="0"/>
              </a:spcBef>
              <a:spcAft>
                <a:spcPct val="0"/>
              </a:spcAft>
            </a:pPr>
            <a:endParaRPr lang="es-ES" altLang="en-US" sz="3600" dirty="0">
              <a:latin typeface="Arial" panose="020B0604020202020204" pitchFamily="34" charset="0"/>
            </a:endParaRPr>
          </a:p>
        </p:txBody>
      </p:sp>
      <p:pic>
        <p:nvPicPr>
          <p:cNvPr id="9" name="Imagen 8"/>
          <p:cNvPicPr>
            <a:picLocks noChangeAspect="1"/>
          </p:cNvPicPr>
          <p:nvPr/>
        </p:nvPicPr>
        <p:blipFill>
          <a:blip r:embed="rId2"/>
          <a:stretch>
            <a:fillRect/>
          </a:stretch>
        </p:blipFill>
        <p:spPr>
          <a:xfrm>
            <a:off x="1801186" y="3738372"/>
            <a:ext cx="6012539" cy="2305812"/>
          </a:xfrm>
          <a:prstGeom prst="rect">
            <a:avLst/>
          </a:prstGeom>
        </p:spPr>
      </p:pic>
    </p:spTree>
    <p:extLst>
      <p:ext uri="{BB962C8B-B14F-4D97-AF65-F5344CB8AC3E}">
        <p14:creationId xmlns:p14="http://schemas.microsoft.com/office/powerpoint/2010/main" val="1116215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89"/>
          <p:cNvSpPr txBox="1"/>
          <p:nvPr/>
        </p:nvSpPr>
        <p:spPr>
          <a:xfrm>
            <a:off x="1091533" y="354557"/>
            <a:ext cx="6919783" cy="584775"/>
          </a:xfrm>
          <a:prstGeom prst="rect">
            <a:avLst/>
          </a:prstGeom>
          <a:noFill/>
          <a:ln>
            <a:noFill/>
          </a:ln>
        </p:spPr>
        <p:txBody>
          <a:bodyPr spcFirstLastPara="1" wrap="square" lIns="91425" tIns="45700" rIns="91425" bIns="45700" anchor="t" anchorCtr="0">
            <a:noAutofit/>
          </a:bodyPr>
          <a:lstStyle/>
          <a:p>
            <a:pPr algn="ctr"/>
            <a:r>
              <a:rPr lang="es-ES" altLang="en-US" sz="3200" b="1" dirty="0" err="1" smtClean="0">
                <a:solidFill>
                  <a:srgbClr val="2F5496"/>
                </a:solidFill>
                <a:latin typeface="Helvetica Neue"/>
                <a:ea typeface="Helvetica Neue"/>
                <a:cs typeface="Helvetica Neue"/>
              </a:rPr>
              <a:t>Boosting</a:t>
            </a:r>
            <a:endParaRPr lang="en-US" sz="3200" b="1" dirty="0">
              <a:solidFill>
                <a:srgbClr val="2F5496"/>
              </a:solidFill>
              <a:latin typeface="Helvetica Neue"/>
              <a:ea typeface="Helvetica Neue"/>
              <a:cs typeface="Helvetica Neue"/>
            </a:endParaRPr>
          </a:p>
        </p:txBody>
      </p:sp>
      <p:sp>
        <p:nvSpPr>
          <p:cNvPr id="5" name="Rectangle 1"/>
          <p:cNvSpPr>
            <a:spLocks noChangeArrowheads="1"/>
          </p:cNvSpPr>
          <p:nvPr/>
        </p:nvSpPr>
        <p:spPr bwMode="auto">
          <a:xfrm>
            <a:off x="803503" y="1252311"/>
            <a:ext cx="773582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lnSpc>
                <a:spcPct val="150000"/>
              </a:lnSpc>
              <a:spcBef>
                <a:spcPct val="0"/>
              </a:spcBef>
              <a:spcAft>
                <a:spcPct val="0"/>
              </a:spcAft>
            </a:pPr>
            <a:r>
              <a:rPr lang="es-ES" altLang="en-US" sz="1600" dirty="0">
                <a:latin typeface="Arial Unicode MS"/>
              </a:rPr>
              <a:t>En la etapa de entrenamiento de </a:t>
            </a:r>
            <a:r>
              <a:rPr lang="es-ES" altLang="en-US" sz="1600" dirty="0" err="1">
                <a:latin typeface="Arial Unicode MS"/>
              </a:rPr>
              <a:t>Boosting</a:t>
            </a:r>
            <a:r>
              <a:rPr lang="es-ES" altLang="en-US" sz="1600" dirty="0">
                <a:latin typeface="Arial Unicode MS"/>
              </a:rPr>
              <a:t>, el algoritmo asigna ponderaciones a cada modelo resultante. A un </a:t>
            </a:r>
            <a:r>
              <a:rPr lang="es-ES" altLang="en-US" sz="1600" dirty="0" smtClean="0">
                <a:latin typeface="Arial Unicode MS"/>
              </a:rPr>
              <a:t>modelo </a:t>
            </a:r>
            <a:r>
              <a:rPr lang="es-ES" altLang="en-US" sz="1600" dirty="0">
                <a:latin typeface="Arial Unicode MS"/>
              </a:rPr>
              <a:t>con un buen resultado de clasificación en los datos de entrenamiento se le asignará un </a:t>
            </a:r>
            <a:r>
              <a:rPr lang="es-ES" altLang="en-US" sz="1600" dirty="0" smtClean="0">
                <a:latin typeface="Arial Unicode MS"/>
              </a:rPr>
              <a:t>mayor. </a:t>
            </a:r>
            <a:r>
              <a:rPr lang="es-ES" altLang="en-US" sz="1600" dirty="0">
                <a:latin typeface="Arial Unicode MS"/>
              </a:rPr>
              <a:t>Por lo </a:t>
            </a:r>
            <a:r>
              <a:rPr lang="es-ES" altLang="en-US" sz="1600" dirty="0" smtClean="0">
                <a:latin typeface="Arial Unicode MS"/>
              </a:rPr>
              <a:t>tanto, el </a:t>
            </a:r>
            <a:r>
              <a:rPr lang="es-ES" altLang="en-US" sz="1600" dirty="0" err="1">
                <a:latin typeface="Arial Unicode MS"/>
              </a:rPr>
              <a:t>Boosting</a:t>
            </a:r>
            <a:r>
              <a:rPr lang="es-ES" altLang="en-US" sz="1600" dirty="0">
                <a:latin typeface="Arial Unicode MS"/>
              </a:rPr>
              <a:t> también necesita realizar un seguimiento de los errores de los </a:t>
            </a:r>
            <a:r>
              <a:rPr lang="es-ES" altLang="en-US" sz="1600" dirty="0" smtClean="0">
                <a:latin typeface="Arial Unicode MS"/>
              </a:rPr>
              <a:t>modelos. </a:t>
            </a:r>
            <a:endParaRPr lang="es-ES" altLang="en-US" sz="3600" dirty="0">
              <a:latin typeface="Arial" panose="020B0604020202020204" pitchFamily="34" charset="0"/>
            </a:endParaRPr>
          </a:p>
        </p:txBody>
      </p:sp>
      <p:pic>
        <p:nvPicPr>
          <p:cNvPr id="7" name="Imagen 6"/>
          <p:cNvPicPr>
            <a:picLocks noChangeAspect="1"/>
          </p:cNvPicPr>
          <p:nvPr/>
        </p:nvPicPr>
        <p:blipFill>
          <a:blip r:embed="rId2"/>
          <a:stretch>
            <a:fillRect/>
          </a:stretch>
        </p:blipFill>
        <p:spPr>
          <a:xfrm>
            <a:off x="1091533" y="3210945"/>
            <a:ext cx="7230618" cy="2578921"/>
          </a:xfrm>
          <a:prstGeom prst="rect">
            <a:avLst/>
          </a:prstGeom>
        </p:spPr>
      </p:pic>
    </p:spTree>
    <p:extLst>
      <p:ext uri="{BB962C8B-B14F-4D97-AF65-F5344CB8AC3E}">
        <p14:creationId xmlns:p14="http://schemas.microsoft.com/office/powerpoint/2010/main" val="1195802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89"/>
          <p:cNvSpPr txBox="1"/>
          <p:nvPr/>
        </p:nvSpPr>
        <p:spPr>
          <a:xfrm>
            <a:off x="1091533" y="354557"/>
            <a:ext cx="6919783" cy="584775"/>
          </a:xfrm>
          <a:prstGeom prst="rect">
            <a:avLst/>
          </a:prstGeom>
          <a:noFill/>
          <a:ln>
            <a:noFill/>
          </a:ln>
        </p:spPr>
        <p:txBody>
          <a:bodyPr spcFirstLastPara="1" wrap="square" lIns="91425" tIns="45700" rIns="91425" bIns="45700" anchor="t" anchorCtr="0">
            <a:noAutofit/>
          </a:bodyPr>
          <a:lstStyle/>
          <a:p>
            <a:pPr algn="ctr"/>
            <a:r>
              <a:rPr lang="es-ES" altLang="en-US" sz="3200" b="1" dirty="0" err="1" smtClean="0">
                <a:solidFill>
                  <a:srgbClr val="2F5496"/>
                </a:solidFill>
                <a:latin typeface="Helvetica Neue"/>
                <a:ea typeface="Helvetica Neue"/>
                <a:cs typeface="Helvetica Neue"/>
              </a:rPr>
              <a:t>Boosting</a:t>
            </a:r>
            <a:endParaRPr lang="en-US" sz="3200" b="1" dirty="0">
              <a:solidFill>
                <a:srgbClr val="2F5496"/>
              </a:solidFill>
              <a:latin typeface="Helvetica Neue"/>
              <a:ea typeface="Helvetica Neue"/>
              <a:cs typeface="Helvetica Neue"/>
            </a:endParaRPr>
          </a:p>
        </p:txBody>
      </p:sp>
      <p:sp>
        <p:nvSpPr>
          <p:cNvPr id="5" name="Rectangle 1"/>
          <p:cNvSpPr>
            <a:spLocks noChangeArrowheads="1"/>
          </p:cNvSpPr>
          <p:nvPr/>
        </p:nvSpPr>
        <p:spPr bwMode="auto">
          <a:xfrm>
            <a:off x="803503" y="1252310"/>
            <a:ext cx="773582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lnSpc>
                <a:spcPct val="150000"/>
              </a:lnSpc>
              <a:spcBef>
                <a:spcPct val="0"/>
              </a:spcBef>
              <a:spcAft>
                <a:spcPct val="0"/>
              </a:spcAft>
            </a:pPr>
            <a:r>
              <a:rPr lang="es-ES" altLang="en-US" sz="1600" dirty="0" smtClean="0">
                <a:latin typeface="Arial Unicode MS"/>
              </a:rPr>
              <a:t>El </a:t>
            </a:r>
            <a:r>
              <a:rPr lang="es-ES" altLang="en-US" sz="1600" dirty="0" err="1" smtClean="0">
                <a:latin typeface="Arial Unicode MS"/>
              </a:rPr>
              <a:t>Metodo</a:t>
            </a:r>
            <a:r>
              <a:rPr lang="es-ES" altLang="en-US" sz="1600" dirty="0" smtClean="0">
                <a:latin typeface="Arial Unicode MS"/>
              </a:rPr>
              <a:t> </a:t>
            </a:r>
            <a:r>
              <a:rPr lang="es-ES" altLang="en-US" sz="1600" dirty="0" err="1" smtClean="0">
                <a:latin typeface="Arial Unicode MS"/>
              </a:rPr>
              <a:t>Bagging</a:t>
            </a:r>
            <a:r>
              <a:rPr lang="es-ES" altLang="en-US" sz="1600" dirty="0" smtClean="0">
                <a:latin typeface="Arial Unicode MS"/>
              </a:rPr>
              <a:t> al momento de realizar predicciones se obtiene promediando las respuestas de los N estudiantes (o mayoría de votos). Sin embargo, </a:t>
            </a:r>
            <a:r>
              <a:rPr lang="es-ES" altLang="en-US" sz="1600" dirty="0" err="1" smtClean="0">
                <a:latin typeface="Arial Unicode MS"/>
              </a:rPr>
              <a:t>Boosting</a:t>
            </a:r>
            <a:r>
              <a:rPr lang="es-ES" altLang="en-US" sz="1600" dirty="0" smtClean="0">
                <a:latin typeface="Arial Unicode MS"/>
              </a:rPr>
              <a:t> </a:t>
            </a:r>
            <a:r>
              <a:rPr lang="es-ES" altLang="en-US" sz="1600" dirty="0">
                <a:latin typeface="Arial Unicode MS"/>
              </a:rPr>
              <a:t>asigna un segundo conjunto de ponderaciones, esta vez para los clasificadores N, a fin de tomar un promedio ponderado de sus estimaciones.</a:t>
            </a:r>
            <a:r>
              <a:rPr lang="es-ES" altLang="en-US" sz="1600" dirty="0"/>
              <a:t> </a:t>
            </a:r>
            <a:endParaRPr lang="es-ES" altLang="en-US" sz="1600" dirty="0">
              <a:latin typeface="Arial" panose="020B0604020202020204" pitchFamily="34" charset="0"/>
            </a:endParaRPr>
          </a:p>
        </p:txBody>
      </p:sp>
      <p:pic>
        <p:nvPicPr>
          <p:cNvPr id="3" name="Imagen 2"/>
          <p:cNvPicPr>
            <a:picLocks noChangeAspect="1"/>
          </p:cNvPicPr>
          <p:nvPr/>
        </p:nvPicPr>
        <p:blipFill>
          <a:blip r:embed="rId2"/>
          <a:stretch>
            <a:fillRect/>
          </a:stretch>
        </p:blipFill>
        <p:spPr>
          <a:xfrm>
            <a:off x="1555652" y="3134948"/>
            <a:ext cx="6455664" cy="2491659"/>
          </a:xfrm>
          <a:prstGeom prst="rect">
            <a:avLst/>
          </a:prstGeom>
        </p:spPr>
      </p:pic>
    </p:spTree>
    <p:extLst>
      <p:ext uri="{BB962C8B-B14F-4D97-AF65-F5344CB8AC3E}">
        <p14:creationId xmlns:p14="http://schemas.microsoft.com/office/powerpoint/2010/main" val="1423277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16791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89"/>
          <p:cNvSpPr txBox="1"/>
          <p:nvPr/>
        </p:nvSpPr>
        <p:spPr>
          <a:xfrm>
            <a:off x="1091533" y="354557"/>
            <a:ext cx="6919783" cy="584775"/>
          </a:xfrm>
          <a:prstGeom prst="rect">
            <a:avLst/>
          </a:prstGeom>
          <a:noFill/>
          <a:ln>
            <a:noFill/>
          </a:ln>
        </p:spPr>
        <p:txBody>
          <a:bodyPr spcFirstLastPara="1" wrap="square" lIns="91425" tIns="45700" rIns="91425" bIns="45700" anchor="t" anchorCtr="0">
            <a:noAutofit/>
          </a:bodyPr>
          <a:lstStyle/>
          <a:p>
            <a:pPr algn="ctr"/>
            <a:r>
              <a:rPr lang="es-ES" altLang="en-US" sz="3200" b="1" dirty="0" err="1" smtClean="0">
                <a:solidFill>
                  <a:srgbClr val="2F5496"/>
                </a:solidFill>
                <a:latin typeface="Helvetica Neue"/>
                <a:ea typeface="Helvetica Neue"/>
                <a:cs typeface="Helvetica Neue"/>
              </a:rPr>
              <a:t>Boosting</a:t>
            </a:r>
            <a:endParaRPr lang="en-US" sz="3200" b="1" dirty="0">
              <a:solidFill>
                <a:srgbClr val="2F5496"/>
              </a:solidFill>
              <a:latin typeface="Helvetica Neue"/>
              <a:ea typeface="Helvetica Neue"/>
              <a:cs typeface="Helvetica Neue"/>
            </a:endParaRPr>
          </a:p>
        </p:txBody>
      </p:sp>
      <p:sp>
        <p:nvSpPr>
          <p:cNvPr id="3" name="Rectangle 1"/>
          <p:cNvSpPr>
            <a:spLocks noChangeArrowheads="1"/>
          </p:cNvSpPr>
          <p:nvPr/>
        </p:nvSpPr>
        <p:spPr bwMode="auto">
          <a:xfrm>
            <a:off x="785215" y="1290886"/>
            <a:ext cx="7735824"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lnSpc>
                <a:spcPct val="150000"/>
              </a:lnSpc>
              <a:spcBef>
                <a:spcPct val="0"/>
              </a:spcBef>
              <a:spcAft>
                <a:spcPct val="0"/>
              </a:spcAft>
            </a:pPr>
            <a:r>
              <a:rPr lang="es-ES" altLang="en-US" sz="1600" dirty="0" smtClean="0">
                <a:latin typeface="Arial Unicode MS"/>
              </a:rPr>
              <a:t>Tipos de modelos </a:t>
            </a:r>
            <a:r>
              <a:rPr lang="es-ES" altLang="en-US" sz="1600" dirty="0" err="1" smtClean="0">
                <a:latin typeface="Arial Unicode MS"/>
              </a:rPr>
              <a:t>Boosting</a:t>
            </a:r>
            <a:r>
              <a:rPr lang="es-ES" altLang="en-US" sz="1600" dirty="0" smtClean="0">
                <a:latin typeface="Arial Unicode MS"/>
              </a:rPr>
              <a:t>:</a:t>
            </a:r>
          </a:p>
          <a:p>
            <a:pPr lvl="0" algn="just" eaLnBrk="0" fontAlgn="base" hangingPunct="0">
              <a:lnSpc>
                <a:spcPct val="150000"/>
              </a:lnSpc>
              <a:spcBef>
                <a:spcPct val="0"/>
              </a:spcBef>
              <a:spcAft>
                <a:spcPct val="0"/>
              </a:spcAft>
            </a:pPr>
            <a:endParaRPr lang="es-ES" altLang="en-US" sz="1600" dirty="0" smtClean="0">
              <a:latin typeface="Arial Unicode MS"/>
            </a:endParaRPr>
          </a:p>
          <a:p>
            <a:pPr marL="285750" lvl="0" indent="-285750" algn="just" eaLnBrk="0" fontAlgn="base" hangingPunct="0">
              <a:lnSpc>
                <a:spcPct val="150000"/>
              </a:lnSpc>
              <a:spcBef>
                <a:spcPct val="0"/>
              </a:spcBef>
              <a:spcAft>
                <a:spcPct val="0"/>
              </a:spcAft>
              <a:buFont typeface="Arial" panose="020B0604020202020204" pitchFamily="34" charset="0"/>
              <a:buChar char="•"/>
            </a:pPr>
            <a:r>
              <a:rPr lang="es-ES" altLang="en-US" sz="1600" dirty="0" err="1" smtClean="0">
                <a:latin typeface="Arial Unicode MS"/>
              </a:rPr>
              <a:t>AdaBoost</a:t>
            </a:r>
            <a:r>
              <a:rPr lang="es-ES" altLang="en-US" sz="1600" dirty="0">
                <a:latin typeface="Arial Unicode MS"/>
              </a:rPr>
              <a:t> </a:t>
            </a:r>
            <a:r>
              <a:rPr lang="es-ES" altLang="en-US" sz="1600" dirty="0">
                <a:latin typeface="Arial Unicode MS"/>
                <a:hlinkClick r:id="rId2"/>
              </a:rPr>
              <a:t>https://</a:t>
            </a:r>
            <a:r>
              <a:rPr lang="es-ES" altLang="en-US" sz="1600" dirty="0" smtClean="0">
                <a:latin typeface="Arial Unicode MS"/>
                <a:hlinkClick r:id="rId2"/>
              </a:rPr>
              <a:t>en.wikipedia.org/wiki/AdaBoost</a:t>
            </a:r>
            <a:endParaRPr lang="es-ES" altLang="en-US" sz="1600" dirty="0" smtClean="0">
              <a:latin typeface="Arial Unicode MS"/>
            </a:endParaRPr>
          </a:p>
          <a:p>
            <a:pPr marL="285750" lvl="0" indent="-285750" algn="just" eaLnBrk="0" fontAlgn="base" hangingPunct="0">
              <a:lnSpc>
                <a:spcPct val="150000"/>
              </a:lnSpc>
              <a:spcBef>
                <a:spcPct val="0"/>
              </a:spcBef>
              <a:spcAft>
                <a:spcPct val="0"/>
              </a:spcAft>
              <a:buFont typeface="Arial" panose="020B0604020202020204" pitchFamily="34" charset="0"/>
              <a:buChar char="•"/>
            </a:pPr>
            <a:r>
              <a:rPr lang="es-ES" altLang="en-US" sz="1600" dirty="0" err="1" smtClean="0">
                <a:latin typeface="Arial Unicode MS"/>
              </a:rPr>
              <a:t>LPBoost</a:t>
            </a:r>
            <a:r>
              <a:rPr lang="es-ES" altLang="en-US" sz="1600" dirty="0">
                <a:latin typeface="Arial Unicode MS"/>
              </a:rPr>
              <a:t> </a:t>
            </a:r>
            <a:r>
              <a:rPr lang="es-ES" altLang="en-US" sz="1600" dirty="0">
                <a:latin typeface="Arial Unicode MS"/>
                <a:hlinkClick r:id="rId3"/>
              </a:rPr>
              <a:t>https://</a:t>
            </a:r>
            <a:r>
              <a:rPr lang="es-ES" altLang="en-US" sz="1600" dirty="0" smtClean="0">
                <a:latin typeface="Arial Unicode MS"/>
                <a:hlinkClick r:id="rId3"/>
              </a:rPr>
              <a:t>en.wikipedia.org/wiki/LPBoost</a:t>
            </a:r>
            <a:endParaRPr lang="es-ES" altLang="en-US" sz="1600" dirty="0" smtClean="0">
              <a:latin typeface="Arial Unicode MS"/>
            </a:endParaRPr>
          </a:p>
          <a:p>
            <a:pPr marL="285750" lvl="0" indent="-285750" algn="just" eaLnBrk="0" fontAlgn="base" hangingPunct="0">
              <a:lnSpc>
                <a:spcPct val="150000"/>
              </a:lnSpc>
              <a:spcBef>
                <a:spcPct val="0"/>
              </a:spcBef>
              <a:spcAft>
                <a:spcPct val="0"/>
              </a:spcAft>
              <a:buFont typeface="Arial" panose="020B0604020202020204" pitchFamily="34" charset="0"/>
              <a:buChar char="•"/>
            </a:pPr>
            <a:r>
              <a:rPr lang="es-ES" altLang="en-US" sz="1600" dirty="0" err="1" smtClean="0">
                <a:latin typeface="Arial Unicode MS"/>
              </a:rPr>
              <a:t>XGBoost</a:t>
            </a:r>
            <a:r>
              <a:rPr lang="es-ES" altLang="en-US" sz="1600" dirty="0">
                <a:latin typeface="Arial Unicode MS"/>
              </a:rPr>
              <a:t> </a:t>
            </a:r>
            <a:r>
              <a:rPr lang="es-ES" altLang="en-US" sz="1600" dirty="0" smtClean="0">
                <a:latin typeface="Arial Unicode MS"/>
              </a:rPr>
              <a:t>arxiv.org/</a:t>
            </a:r>
            <a:r>
              <a:rPr lang="es-ES" altLang="en-US" sz="1600" dirty="0" err="1" smtClean="0">
                <a:latin typeface="Arial Unicode MS"/>
              </a:rPr>
              <a:t>pdf</a:t>
            </a:r>
            <a:r>
              <a:rPr lang="es-ES" altLang="en-US" sz="1600" dirty="0" smtClean="0">
                <a:latin typeface="Arial Unicode MS"/>
              </a:rPr>
              <a:t>/1603.02754v1.pdf</a:t>
            </a:r>
          </a:p>
          <a:p>
            <a:pPr marL="285750" lvl="0" indent="-285750" algn="just" eaLnBrk="0" fontAlgn="base" hangingPunct="0">
              <a:lnSpc>
                <a:spcPct val="150000"/>
              </a:lnSpc>
              <a:spcBef>
                <a:spcPct val="0"/>
              </a:spcBef>
              <a:spcAft>
                <a:spcPct val="0"/>
              </a:spcAft>
              <a:buFont typeface="Arial" panose="020B0604020202020204" pitchFamily="34" charset="0"/>
              <a:buChar char="•"/>
            </a:pPr>
            <a:r>
              <a:rPr lang="es-ES" altLang="en-US" sz="1600" dirty="0" err="1" smtClean="0">
                <a:latin typeface="Arial Unicode MS"/>
              </a:rPr>
              <a:t>GradientBoost</a:t>
            </a:r>
            <a:r>
              <a:rPr lang="es-ES" altLang="en-US" sz="1600" dirty="0" smtClean="0">
                <a:latin typeface="Arial Unicode MS"/>
              </a:rPr>
              <a:t> </a:t>
            </a:r>
            <a:r>
              <a:rPr lang="es-ES" altLang="en-US" sz="1600" dirty="0">
                <a:latin typeface="Arial Unicode MS"/>
                <a:hlinkClick r:id="rId4"/>
              </a:rPr>
              <a:t>https://</a:t>
            </a:r>
            <a:r>
              <a:rPr lang="es-ES" altLang="en-US" sz="1600" dirty="0" smtClean="0">
                <a:latin typeface="Arial Unicode MS"/>
                <a:hlinkClick r:id="rId4"/>
              </a:rPr>
              <a:t>en.wikipedia.org/wiki/Gradient_boosting</a:t>
            </a:r>
            <a:endParaRPr lang="es-ES" altLang="en-US" sz="1600" dirty="0" smtClean="0">
              <a:latin typeface="Arial Unicode MS"/>
            </a:endParaRPr>
          </a:p>
          <a:p>
            <a:pPr marL="285750" lvl="0" indent="-285750" algn="just" eaLnBrk="0" fontAlgn="base" hangingPunct="0">
              <a:lnSpc>
                <a:spcPct val="150000"/>
              </a:lnSpc>
              <a:spcBef>
                <a:spcPct val="0"/>
              </a:spcBef>
              <a:spcAft>
                <a:spcPct val="0"/>
              </a:spcAft>
              <a:buFont typeface="Arial" panose="020B0604020202020204" pitchFamily="34" charset="0"/>
              <a:buChar char="•"/>
            </a:pPr>
            <a:r>
              <a:rPr lang="es-ES" altLang="en-US" sz="1600" dirty="0" err="1" smtClean="0">
                <a:latin typeface="Arial Unicode MS"/>
              </a:rPr>
              <a:t>BrownBoost</a:t>
            </a:r>
            <a:r>
              <a:rPr lang="es-ES" altLang="en-US" sz="1600" dirty="0">
                <a:latin typeface="Arial Unicode MS"/>
              </a:rPr>
              <a:t> </a:t>
            </a:r>
            <a:r>
              <a:rPr lang="es-ES" altLang="en-US" sz="1600" dirty="0">
                <a:latin typeface="Arial Unicode MS"/>
                <a:hlinkClick r:id="rId5"/>
              </a:rPr>
              <a:t>https://</a:t>
            </a:r>
            <a:r>
              <a:rPr lang="es-ES" altLang="en-US" sz="1600" dirty="0" smtClean="0">
                <a:latin typeface="Arial Unicode MS"/>
                <a:hlinkClick r:id="rId5"/>
              </a:rPr>
              <a:t>en.wikipedia.org/wiki/BrownBoost</a:t>
            </a:r>
            <a:endParaRPr lang="es-ES" altLang="en-US" sz="1600" dirty="0" smtClean="0">
              <a:latin typeface="Arial Unicode MS"/>
            </a:endParaRPr>
          </a:p>
          <a:p>
            <a:pPr lvl="0" algn="just" eaLnBrk="0" fontAlgn="base" hangingPunct="0">
              <a:lnSpc>
                <a:spcPct val="150000"/>
              </a:lnSpc>
              <a:spcBef>
                <a:spcPct val="0"/>
              </a:spcBef>
              <a:spcAft>
                <a:spcPct val="0"/>
              </a:spcAft>
            </a:pPr>
            <a:endParaRPr lang="es-ES" altLang="en-US" sz="1600" dirty="0">
              <a:latin typeface="Arial" panose="020B0604020202020204" pitchFamily="34" charset="0"/>
            </a:endParaRPr>
          </a:p>
        </p:txBody>
      </p:sp>
    </p:spTree>
    <p:extLst>
      <p:ext uri="{BB962C8B-B14F-4D97-AF65-F5344CB8AC3E}">
        <p14:creationId xmlns:p14="http://schemas.microsoft.com/office/powerpoint/2010/main" val="3541899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89"/>
          <p:cNvSpPr txBox="1"/>
          <p:nvPr/>
        </p:nvSpPr>
        <p:spPr>
          <a:xfrm>
            <a:off x="275968" y="226541"/>
            <a:ext cx="6919783" cy="584775"/>
          </a:xfrm>
          <a:prstGeom prst="rect">
            <a:avLst/>
          </a:prstGeom>
          <a:noFill/>
          <a:ln>
            <a:noFill/>
          </a:ln>
        </p:spPr>
        <p:txBody>
          <a:bodyPr spcFirstLastPara="1" wrap="square" lIns="91425" tIns="45700" rIns="91425" bIns="45700" anchor="t" anchorCtr="0">
            <a:noAutofit/>
          </a:bodyPr>
          <a:lstStyle/>
          <a:p>
            <a:r>
              <a:rPr lang="es-ES" altLang="en-US" sz="3200" b="1" dirty="0" err="1">
                <a:solidFill>
                  <a:srgbClr val="2F5496"/>
                </a:solidFill>
                <a:latin typeface="Helvetica Neue"/>
                <a:ea typeface="Helvetica Neue"/>
                <a:cs typeface="Helvetica Neue"/>
              </a:rPr>
              <a:t>AdaBoost</a:t>
            </a:r>
            <a:endParaRPr lang="en-US" sz="3200" b="1" dirty="0">
              <a:solidFill>
                <a:srgbClr val="2F5496"/>
              </a:solidFill>
              <a:latin typeface="Helvetica Neue"/>
              <a:ea typeface="Helvetica Neue"/>
              <a:cs typeface="Helvetica Neue"/>
            </a:endParaRPr>
          </a:p>
        </p:txBody>
      </p:sp>
      <p:sp>
        <p:nvSpPr>
          <p:cNvPr id="8" name="Rectangle 1"/>
          <p:cNvSpPr>
            <a:spLocks noChangeArrowheads="1"/>
          </p:cNvSpPr>
          <p:nvPr/>
        </p:nvSpPr>
        <p:spPr bwMode="auto">
          <a:xfrm>
            <a:off x="914399" y="1233722"/>
            <a:ext cx="7735824"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lang="es-ES" altLang="en-US" sz="1600" dirty="0">
                <a:latin typeface="Arial Unicode MS"/>
              </a:rPr>
              <a:t>La idea original detrás de </a:t>
            </a:r>
            <a:r>
              <a:rPr lang="es-ES" altLang="en-US" sz="1600" dirty="0" err="1">
                <a:latin typeface="Arial Unicode MS"/>
              </a:rPr>
              <a:t>AdaBoost</a:t>
            </a:r>
            <a:r>
              <a:rPr lang="es-ES" altLang="en-US" sz="1600" dirty="0">
                <a:latin typeface="Arial Unicode MS"/>
              </a:rPr>
              <a:t> fue formulada por </a:t>
            </a:r>
            <a:r>
              <a:rPr lang="es-ES" altLang="en-US" sz="1600" b="1" dirty="0">
                <a:latin typeface="Arial Unicode MS"/>
              </a:rPr>
              <a:t>Robert </a:t>
            </a:r>
            <a:r>
              <a:rPr lang="es-ES" altLang="en-US" sz="1600" b="1" dirty="0" err="1">
                <a:latin typeface="Arial Unicode MS"/>
              </a:rPr>
              <a:t>Schapire</a:t>
            </a:r>
            <a:r>
              <a:rPr lang="es-ES" altLang="en-US" sz="1600" dirty="0">
                <a:latin typeface="Arial Unicode MS"/>
              </a:rPr>
              <a:t> en </a:t>
            </a:r>
            <a:r>
              <a:rPr lang="es-ES" altLang="en-US" sz="1600" b="1" dirty="0">
                <a:latin typeface="Arial Unicode MS"/>
              </a:rPr>
              <a:t>1990</a:t>
            </a:r>
            <a:r>
              <a:rPr lang="es-ES" altLang="en-US" sz="1600" dirty="0">
                <a:latin typeface="Arial Unicode MS"/>
              </a:rPr>
              <a:t> (R. E. </a:t>
            </a:r>
            <a:r>
              <a:rPr lang="es-ES" altLang="en-US" sz="1600" dirty="0" err="1">
                <a:latin typeface="Arial Unicode MS"/>
              </a:rPr>
              <a:t>Schapire</a:t>
            </a:r>
            <a:r>
              <a:rPr lang="es-ES" altLang="en-US" sz="1600" dirty="0">
                <a:latin typeface="Arial Unicode MS"/>
              </a:rPr>
              <a:t>. </a:t>
            </a:r>
            <a:r>
              <a:rPr lang="en-US" altLang="en-US" sz="1600" i="1" dirty="0">
                <a:latin typeface="Arial Unicode MS"/>
              </a:rPr>
              <a:t>The Strength of Weak Learnability</a:t>
            </a:r>
            <a:r>
              <a:rPr lang="en-US" altLang="en-US" sz="1600" dirty="0">
                <a:latin typeface="Arial Unicode MS"/>
              </a:rPr>
              <a:t>. Machine </a:t>
            </a:r>
            <a:r>
              <a:rPr lang="en-US" altLang="en-US" sz="1600" dirty="0" smtClean="0">
                <a:latin typeface="Arial Unicode MS"/>
              </a:rPr>
              <a:t>learning</a:t>
            </a:r>
            <a:r>
              <a:rPr lang="es-ES" altLang="en-US" sz="1600" dirty="0" smtClean="0">
                <a:latin typeface="Arial Unicode MS"/>
              </a:rPr>
              <a:t>, </a:t>
            </a:r>
            <a:r>
              <a:rPr lang="es-ES" altLang="en-US" sz="1600" dirty="0">
                <a:latin typeface="Arial Unicode MS"/>
              </a:rPr>
              <a:t>5 (2): 197–227, 1990). Luego de que </a:t>
            </a:r>
            <a:r>
              <a:rPr lang="es-ES" altLang="en-US" sz="1600" b="1" dirty="0">
                <a:latin typeface="Arial Unicode MS"/>
              </a:rPr>
              <a:t>Robert </a:t>
            </a:r>
            <a:r>
              <a:rPr lang="es-ES" altLang="en-US" sz="1600" b="1" dirty="0" err="1">
                <a:latin typeface="Arial Unicode MS"/>
              </a:rPr>
              <a:t>Schapire</a:t>
            </a:r>
            <a:r>
              <a:rPr lang="es-ES" altLang="en-US" sz="1600" b="1" dirty="0">
                <a:latin typeface="Arial Unicode MS"/>
              </a:rPr>
              <a:t> y </a:t>
            </a:r>
            <a:r>
              <a:rPr lang="es-ES" altLang="en-US" sz="1600" b="1" dirty="0" err="1">
                <a:latin typeface="Arial Unicode MS"/>
              </a:rPr>
              <a:t>Yoav</a:t>
            </a:r>
            <a:r>
              <a:rPr lang="es-ES" altLang="en-US" sz="1600" b="1" dirty="0">
                <a:latin typeface="Arial Unicode MS"/>
              </a:rPr>
              <a:t> </a:t>
            </a:r>
            <a:r>
              <a:rPr lang="es-ES" altLang="en-US" sz="1600" b="1" dirty="0" err="1">
                <a:latin typeface="Arial Unicode MS"/>
              </a:rPr>
              <a:t>Freund</a:t>
            </a:r>
            <a:r>
              <a:rPr lang="es-ES" altLang="en-US" sz="1600" b="1" dirty="0">
                <a:latin typeface="Arial Unicode MS"/>
              </a:rPr>
              <a:t> </a:t>
            </a:r>
            <a:r>
              <a:rPr lang="es-ES" altLang="en-US" sz="1600" dirty="0">
                <a:latin typeface="Arial Unicode MS"/>
              </a:rPr>
              <a:t>presentaron el algoritmo </a:t>
            </a:r>
            <a:r>
              <a:rPr lang="es-ES" altLang="en-US" sz="1600" dirty="0" err="1">
                <a:latin typeface="Arial Unicode MS"/>
              </a:rPr>
              <a:t>AdaBoost</a:t>
            </a:r>
            <a:r>
              <a:rPr lang="es-ES" altLang="en-US" sz="1600" dirty="0">
                <a:latin typeface="Arial Unicode MS"/>
              </a:rPr>
              <a:t> en las Actas de la Decimotercera Conferencia Internacional (ICML 1996), </a:t>
            </a:r>
            <a:r>
              <a:rPr lang="es-ES" altLang="en-US" sz="1600" dirty="0" err="1">
                <a:latin typeface="Arial Unicode MS"/>
              </a:rPr>
              <a:t>AdaBoost</a:t>
            </a:r>
            <a:r>
              <a:rPr lang="es-ES" altLang="en-US" sz="1600" dirty="0">
                <a:latin typeface="Arial Unicode MS"/>
              </a:rPr>
              <a:t> se convirtió en uno de los métodos de conjunto más utilizados en los años siguientes (Y. </a:t>
            </a:r>
            <a:r>
              <a:rPr lang="es-ES" altLang="en-US" sz="1600" dirty="0" err="1">
                <a:latin typeface="Arial Unicode MS"/>
              </a:rPr>
              <a:t>Freund</a:t>
            </a:r>
            <a:r>
              <a:rPr lang="es-ES" altLang="en-US" sz="1600" dirty="0">
                <a:latin typeface="Arial Unicode MS"/>
              </a:rPr>
              <a:t>, RE </a:t>
            </a:r>
            <a:r>
              <a:rPr lang="es-ES" altLang="en-US" sz="1600" dirty="0" err="1">
                <a:latin typeface="Arial Unicode MS"/>
              </a:rPr>
              <a:t>Schapire</a:t>
            </a:r>
            <a:r>
              <a:rPr lang="es-ES" altLang="en-US" sz="1600" dirty="0">
                <a:latin typeface="Arial Unicode MS"/>
              </a:rPr>
              <a:t>, et al. </a:t>
            </a:r>
            <a:r>
              <a:rPr lang="en-US" altLang="en-US" sz="1600" b="1" i="1" dirty="0">
                <a:latin typeface="Arial Unicode MS"/>
              </a:rPr>
              <a:t>Experiments with a New Boosting Algorithm</a:t>
            </a:r>
            <a:r>
              <a:rPr lang="es-ES" altLang="en-US" sz="1600" dirty="0" smtClean="0">
                <a:latin typeface="Arial Unicode MS"/>
              </a:rPr>
              <a:t>. </a:t>
            </a:r>
            <a:r>
              <a:rPr lang="es-ES" altLang="en-US" sz="1600" dirty="0">
                <a:latin typeface="Arial Unicode MS"/>
              </a:rPr>
              <a:t>En ICML, volumen 96, páginas 148–156, 1996). En 2003, </a:t>
            </a:r>
            <a:r>
              <a:rPr lang="es-ES" altLang="en-US" sz="1600" b="1" dirty="0" err="1">
                <a:latin typeface="Arial Unicode MS"/>
              </a:rPr>
              <a:t>Freund</a:t>
            </a:r>
            <a:r>
              <a:rPr lang="es-ES" altLang="en-US" sz="1600" b="1" dirty="0">
                <a:latin typeface="Arial Unicode MS"/>
              </a:rPr>
              <a:t> y </a:t>
            </a:r>
            <a:r>
              <a:rPr lang="es-ES" altLang="en-US" sz="1600" b="1" dirty="0" err="1">
                <a:latin typeface="Arial Unicode MS"/>
              </a:rPr>
              <a:t>Schapire</a:t>
            </a:r>
            <a:r>
              <a:rPr lang="es-ES" altLang="en-US" sz="1600" dirty="0">
                <a:latin typeface="Arial Unicode MS"/>
              </a:rPr>
              <a:t> recibieron el Premio </a:t>
            </a:r>
            <a:r>
              <a:rPr lang="es-ES" altLang="en-US" sz="1600" dirty="0" err="1">
                <a:latin typeface="Arial Unicode MS"/>
              </a:rPr>
              <a:t>Goedel</a:t>
            </a:r>
            <a:r>
              <a:rPr lang="es-ES" altLang="en-US" sz="1600" dirty="0">
                <a:latin typeface="Arial Unicode MS"/>
              </a:rPr>
              <a:t> por su innovador trabajo, que es un prestigioso premio para las publicaciones más destacadas en el campo de la informática.</a:t>
            </a:r>
            <a:endParaRPr lang="es-ES" altLang="en-US" sz="3600" dirty="0">
              <a:latin typeface="Arial" panose="020B0604020202020204" pitchFamily="34" charset="0"/>
            </a:endParaRPr>
          </a:p>
        </p:txBody>
      </p:sp>
    </p:spTree>
    <p:extLst>
      <p:ext uri="{BB962C8B-B14F-4D97-AF65-F5344CB8AC3E}">
        <p14:creationId xmlns:p14="http://schemas.microsoft.com/office/powerpoint/2010/main" val="36121707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89"/>
          <p:cNvSpPr txBox="1"/>
          <p:nvPr/>
        </p:nvSpPr>
        <p:spPr>
          <a:xfrm>
            <a:off x="275968" y="226541"/>
            <a:ext cx="6919783" cy="584775"/>
          </a:xfrm>
          <a:prstGeom prst="rect">
            <a:avLst/>
          </a:prstGeom>
          <a:noFill/>
          <a:ln>
            <a:noFill/>
          </a:ln>
        </p:spPr>
        <p:txBody>
          <a:bodyPr spcFirstLastPara="1" wrap="square" lIns="91425" tIns="45700" rIns="91425" bIns="45700" anchor="t" anchorCtr="0">
            <a:noAutofit/>
          </a:bodyPr>
          <a:lstStyle/>
          <a:p>
            <a:r>
              <a:rPr lang="es-ES" altLang="en-US" sz="3200" b="1" dirty="0" smtClean="0">
                <a:solidFill>
                  <a:srgbClr val="2F5496"/>
                </a:solidFill>
                <a:latin typeface="Helvetica Neue"/>
                <a:ea typeface="Helvetica Neue"/>
                <a:cs typeface="Helvetica Neue"/>
              </a:rPr>
              <a:t>Conclusiones</a:t>
            </a:r>
            <a:endParaRPr lang="en-US" sz="3200" b="1" dirty="0">
              <a:solidFill>
                <a:srgbClr val="2F5496"/>
              </a:solidFill>
              <a:latin typeface="Helvetica Neue"/>
              <a:ea typeface="Helvetica Neue"/>
              <a:cs typeface="Helvetica Neue"/>
            </a:endParaRPr>
          </a:p>
        </p:txBody>
      </p:sp>
      <p:sp>
        <p:nvSpPr>
          <p:cNvPr id="3" name="Rectangle 1"/>
          <p:cNvSpPr>
            <a:spLocks noChangeArrowheads="1"/>
          </p:cNvSpPr>
          <p:nvPr/>
        </p:nvSpPr>
        <p:spPr bwMode="auto">
          <a:xfrm>
            <a:off x="914399" y="1253072"/>
            <a:ext cx="773582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lnSpc>
                <a:spcPct val="150000"/>
              </a:lnSpc>
              <a:spcBef>
                <a:spcPct val="0"/>
              </a:spcBef>
              <a:spcAft>
                <a:spcPct val="0"/>
              </a:spcAft>
            </a:pPr>
            <a:r>
              <a:rPr lang="es-ES" altLang="en-US" sz="1400" dirty="0">
                <a:latin typeface="Arial Unicode MS"/>
              </a:rPr>
              <a:t>En este </a:t>
            </a:r>
            <a:r>
              <a:rPr lang="es-ES" altLang="en-US" sz="1400" dirty="0" smtClean="0">
                <a:latin typeface="Arial Unicode MS"/>
              </a:rPr>
              <a:t>modulo, </a:t>
            </a:r>
            <a:r>
              <a:rPr lang="es-ES" altLang="en-US" sz="1400" dirty="0">
                <a:latin typeface="Arial Unicode MS"/>
              </a:rPr>
              <a:t>analizamos algunas de las técnicas más populares y ampliamente utilizadas para el aprendizaje en conjunto. </a:t>
            </a:r>
            <a:endParaRPr lang="es-ES" altLang="en-US" sz="1400" dirty="0" smtClean="0">
              <a:latin typeface="Arial Unicode MS"/>
            </a:endParaRPr>
          </a:p>
          <a:p>
            <a:pPr lvl="0" algn="just" eaLnBrk="0" fontAlgn="base" hangingPunct="0">
              <a:lnSpc>
                <a:spcPct val="150000"/>
              </a:lnSpc>
              <a:spcBef>
                <a:spcPct val="0"/>
              </a:spcBef>
              <a:spcAft>
                <a:spcPct val="0"/>
              </a:spcAft>
            </a:pPr>
            <a:endParaRPr lang="es-ES" altLang="en-US" sz="1400" dirty="0" smtClean="0">
              <a:latin typeface="Arial Unicode MS"/>
            </a:endParaRPr>
          </a:p>
          <a:p>
            <a:pPr lvl="0" algn="just" eaLnBrk="0" fontAlgn="base" hangingPunct="0">
              <a:lnSpc>
                <a:spcPct val="150000"/>
              </a:lnSpc>
              <a:spcBef>
                <a:spcPct val="0"/>
              </a:spcBef>
              <a:spcAft>
                <a:spcPct val="0"/>
              </a:spcAft>
            </a:pPr>
            <a:r>
              <a:rPr lang="es-ES" altLang="en-US" sz="1400" dirty="0" smtClean="0">
                <a:latin typeface="Arial Unicode MS"/>
              </a:rPr>
              <a:t>Los </a:t>
            </a:r>
            <a:r>
              <a:rPr lang="es-ES" altLang="en-US" sz="1400" dirty="0">
                <a:latin typeface="Arial Unicode MS"/>
              </a:rPr>
              <a:t>métodos de conjunto combinan diferentes modelos de clasificación para cancelar sus debilidades individuales, lo que a menudo da como resultado modelos estables y de buen rendimiento que son muy atractivos para aplicaciones industriales, así como para competiciones de aprendizaje automático. </a:t>
            </a:r>
            <a:endParaRPr lang="es-ES" altLang="en-US" sz="1400" dirty="0" smtClean="0">
              <a:latin typeface="Arial Unicode MS"/>
            </a:endParaRPr>
          </a:p>
          <a:p>
            <a:pPr lvl="0" algn="just" eaLnBrk="0" fontAlgn="base" hangingPunct="0">
              <a:lnSpc>
                <a:spcPct val="150000"/>
              </a:lnSpc>
              <a:spcBef>
                <a:spcPct val="0"/>
              </a:spcBef>
              <a:spcAft>
                <a:spcPct val="0"/>
              </a:spcAft>
            </a:pPr>
            <a:endParaRPr lang="es-ES" altLang="en-US" sz="1400" dirty="0">
              <a:latin typeface="Arial Unicode MS"/>
            </a:endParaRPr>
          </a:p>
          <a:p>
            <a:pPr lvl="0" algn="just" eaLnBrk="0" fontAlgn="base" hangingPunct="0">
              <a:lnSpc>
                <a:spcPct val="150000"/>
              </a:lnSpc>
              <a:spcBef>
                <a:spcPct val="0"/>
              </a:spcBef>
              <a:spcAft>
                <a:spcPct val="0"/>
              </a:spcAft>
            </a:pPr>
            <a:r>
              <a:rPr lang="es-ES" altLang="en-US" sz="1400" dirty="0" smtClean="0">
                <a:latin typeface="Arial Unicode MS"/>
              </a:rPr>
              <a:t>Revisamos tres Metodologias para hacer ensambles y sus principales deferencias.</a:t>
            </a:r>
          </a:p>
          <a:p>
            <a:pPr marL="285750" lvl="0" indent="-285750" algn="just" eaLnBrk="0" fontAlgn="base" hangingPunct="0">
              <a:lnSpc>
                <a:spcPct val="150000"/>
              </a:lnSpc>
              <a:spcBef>
                <a:spcPct val="0"/>
              </a:spcBef>
              <a:spcAft>
                <a:spcPct val="0"/>
              </a:spcAft>
              <a:buFont typeface="Arial" panose="020B0604020202020204" pitchFamily="34" charset="0"/>
              <a:buChar char="•"/>
            </a:pPr>
            <a:r>
              <a:rPr lang="es-ES" altLang="en-US" sz="1400" dirty="0" err="1" smtClean="0">
                <a:latin typeface="Arial Unicode MS"/>
              </a:rPr>
              <a:t>Mayotia</a:t>
            </a:r>
            <a:r>
              <a:rPr lang="es-ES" altLang="en-US" sz="1400" dirty="0" smtClean="0">
                <a:latin typeface="Arial Unicode MS"/>
              </a:rPr>
              <a:t> de votos</a:t>
            </a:r>
          </a:p>
          <a:p>
            <a:pPr marL="285750" lvl="0" indent="-285750" algn="just" eaLnBrk="0" fontAlgn="base" hangingPunct="0">
              <a:lnSpc>
                <a:spcPct val="150000"/>
              </a:lnSpc>
              <a:spcBef>
                <a:spcPct val="0"/>
              </a:spcBef>
              <a:spcAft>
                <a:spcPct val="0"/>
              </a:spcAft>
              <a:buFont typeface="Arial" panose="020B0604020202020204" pitchFamily="34" charset="0"/>
              <a:buChar char="•"/>
            </a:pPr>
            <a:r>
              <a:rPr lang="es-ES" altLang="en-US" sz="1400" dirty="0" err="1" smtClean="0">
                <a:latin typeface="Arial Unicode MS"/>
              </a:rPr>
              <a:t>Bagging</a:t>
            </a:r>
            <a:endParaRPr lang="es-ES" altLang="en-US" sz="1400" dirty="0" smtClean="0">
              <a:latin typeface="Arial Unicode MS"/>
            </a:endParaRPr>
          </a:p>
          <a:p>
            <a:pPr marL="285750" lvl="0" indent="-285750" algn="just" eaLnBrk="0" fontAlgn="base" hangingPunct="0">
              <a:lnSpc>
                <a:spcPct val="150000"/>
              </a:lnSpc>
              <a:spcBef>
                <a:spcPct val="0"/>
              </a:spcBef>
              <a:spcAft>
                <a:spcPct val="0"/>
              </a:spcAft>
              <a:buFont typeface="Arial" panose="020B0604020202020204" pitchFamily="34" charset="0"/>
              <a:buChar char="•"/>
            </a:pPr>
            <a:r>
              <a:rPr lang="es-ES" altLang="en-US" sz="1400" dirty="0" err="1" smtClean="0">
                <a:latin typeface="Arial Unicode MS"/>
              </a:rPr>
              <a:t>Boosting</a:t>
            </a:r>
            <a:endParaRPr lang="es-ES" altLang="en-US" sz="1400" dirty="0" smtClean="0">
              <a:latin typeface="Arial Unicode MS"/>
            </a:endParaRPr>
          </a:p>
        </p:txBody>
      </p:sp>
    </p:spTree>
    <p:extLst>
      <p:ext uri="{BB962C8B-B14F-4D97-AF65-F5344CB8AC3E}">
        <p14:creationId xmlns:p14="http://schemas.microsoft.com/office/powerpoint/2010/main" val="827849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89"/>
          <p:cNvSpPr txBox="1"/>
          <p:nvPr/>
        </p:nvSpPr>
        <p:spPr>
          <a:xfrm>
            <a:off x="438912" y="636300"/>
            <a:ext cx="8238743" cy="105802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ES" sz="6000" b="1" dirty="0" smtClean="0">
                <a:solidFill>
                  <a:srgbClr val="2F5496"/>
                </a:solidFill>
                <a:latin typeface="Helvetica Neue"/>
                <a:ea typeface="Helvetica Neue"/>
                <a:cs typeface="Helvetica Neue"/>
                <a:sym typeface="Helvetica Neue"/>
              </a:rPr>
              <a:t>Referencias</a:t>
            </a:r>
            <a:endParaRPr sz="6000" b="1" dirty="0">
              <a:solidFill>
                <a:srgbClr val="2F5496"/>
              </a:solidFill>
              <a:latin typeface="Helvetica Neue"/>
              <a:ea typeface="Helvetica Neue"/>
              <a:cs typeface="Helvetica Neue"/>
              <a:sym typeface="Helvetica Neue"/>
            </a:endParaRPr>
          </a:p>
        </p:txBody>
      </p:sp>
      <p:sp>
        <p:nvSpPr>
          <p:cNvPr id="3" name="Rectangle 1"/>
          <p:cNvSpPr>
            <a:spLocks noChangeArrowheads="1"/>
          </p:cNvSpPr>
          <p:nvPr/>
        </p:nvSpPr>
        <p:spPr bwMode="auto">
          <a:xfrm>
            <a:off x="941831" y="2060255"/>
            <a:ext cx="7735824"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nSpc>
                <a:spcPct val="150000"/>
              </a:lnSpc>
              <a:buFont typeface="Arial" panose="020B0604020202020204" pitchFamily="34" charset="0"/>
              <a:buChar char="•"/>
            </a:pPr>
            <a:r>
              <a:rPr lang="en-US" sz="1600" dirty="0" err="1" smtClean="0">
                <a:latin typeface="Arial" panose="020B0604020202020204" pitchFamily="34" charset="0"/>
                <a:cs typeface="Arial" panose="020B0604020202020204" pitchFamily="34" charset="0"/>
              </a:rPr>
              <a:t>Raschka</a:t>
            </a:r>
            <a:r>
              <a:rPr lang="en-US" sz="1600" dirty="0">
                <a:latin typeface="Arial" panose="020B0604020202020204" pitchFamily="34" charset="0"/>
                <a:cs typeface="Arial" panose="020B0604020202020204" pitchFamily="34" charset="0"/>
              </a:rPr>
              <a:t>, Sebastian. 2015. 22 Bangladesh Journal of Plant Taxonomy Python Machine Learning Unlock</a:t>
            </a:r>
            <a:r>
              <a:rPr lang="en-US"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altLang="en-US" sz="1600" dirty="0" smtClean="0">
                <a:latin typeface="Arial Unicode MS"/>
              </a:rPr>
              <a:t>L</a:t>
            </a:r>
            <a:r>
              <a:rPr lang="en-US" altLang="en-US" sz="1600" dirty="0">
                <a:latin typeface="Arial Unicode MS"/>
              </a:rPr>
              <a:t>. </a:t>
            </a:r>
            <a:r>
              <a:rPr lang="en-US" altLang="en-US" sz="1600" dirty="0" err="1">
                <a:latin typeface="Arial Unicode MS"/>
              </a:rPr>
              <a:t>Breiman</a:t>
            </a:r>
            <a:r>
              <a:rPr lang="en-US" altLang="en-US" sz="1600" dirty="0">
                <a:latin typeface="Arial Unicode MS"/>
              </a:rPr>
              <a:t>, "Bagging predictors", Machine Learning, 24(2), 123-140, 1996. </a:t>
            </a:r>
            <a:endParaRPr lang="en-US" altLang="en-US" sz="1600" dirty="0" smtClean="0">
              <a:latin typeface="Arial Unicode MS"/>
            </a:endParaRPr>
          </a:p>
          <a:p>
            <a:pPr marL="342900" indent="-342900">
              <a:lnSpc>
                <a:spcPct val="150000"/>
              </a:lnSpc>
              <a:buFont typeface="Arial" panose="020B0604020202020204" pitchFamily="34" charset="0"/>
              <a:buChar char="•"/>
            </a:pPr>
            <a:r>
              <a:rPr lang="en-US" altLang="en-US" sz="1600" dirty="0" smtClean="0">
                <a:latin typeface="Arial Unicode MS"/>
              </a:rPr>
              <a:t>T</a:t>
            </a:r>
            <a:r>
              <a:rPr lang="en-US" altLang="en-US" sz="1600" dirty="0">
                <a:latin typeface="Arial Unicode MS"/>
              </a:rPr>
              <a:t>. Ho, "The random subspace method for constructing decision forests", Pattern Analysis and Machine Intelligence, 20(8), 832-844, 1998. </a:t>
            </a:r>
            <a:endParaRPr lang="en-US" altLang="en-US" sz="1600" dirty="0" smtClean="0">
              <a:latin typeface="Arial Unicode MS"/>
            </a:endParaRPr>
          </a:p>
          <a:p>
            <a:pPr marL="342900" indent="-342900">
              <a:lnSpc>
                <a:spcPct val="150000"/>
              </a:lnSpc>
              <a:buFont typeface="Arial" panose="020B0604020202020204" pitchFamily="34" charset="0"/>
              <a:buChar char="•"/>
            </a:pPr>
            <a:r>
              <a:rPr lang="en-US" altLang="en-US" sz="1600" dirty="0" smtClean="0">
                <a:latin typeface="Arial Unicode MS"/>
              </a:rPr>
              <a:t>G</a:t>
            </a:r>
            <a:r>
              <a:rPr lang="en-US" altLang="en-US" sz="1600" dirty="0">
                <a:latin typeface="Arial Unicode MS"/>
              </a:rPr>
              <a:t>. </a:t>
            </a:r>
            <a:r>
              <a:rPr lang="en-US" altLang="en-US" sz="1600" dirty="0" err="1">
                <a:latin typeface="Arial Unicode MS"/>
              </a:rPr>
              <a:t>Louppe</a:t>
            </a:r>
            <a:r>
              <a:rPr lang="en-US" altLang="en-US" sz="1600" dirty="0">
                <a:latin typeface="Arial Unicode MS"/>
              </a:rPr>
              <a:t> and P. </a:t>
            </a:r>
            <a:r>
              <a:rPr lang="en-US" altLang="en-US" sz="1600" dirty="0" err="1">
                <a:latin typeface="Arial Unicode MS"/>
              </a:rPr>
              <a:t>Geurts</a:t>
            </a:r>
            <a:r>
              <a:rPr lang="en-US" altLang="en-US" sz="1600" dirty="0">
                <a:latin typeface="Arial Unicode MS"/>
              </a:rPr>
              <a:t>, "Ensembles on Random Patches", Machine Learning and Knowledge Discovery in Databases, 346-361, 2012.</a:t>
            </a:r>
            <a:r>
              <a:rPr lang="en-US" altLang="en-US" sz="1600" dirty="0"/>
              <a:t> </a:t>
            </a:r>
            <a:endParaRPr lang="en-US" altLang="en-US" sz="1600" dirty="0" smtClean="0"/>
          </a:p>
          <a:p>
            <a:pPr marL="342900" indent="-342900">
              <a:lnSpc>
                <a:spcPct val="150000"/>
              </a:lnSpc>
              <a:buFont typeface="Arial" panose="020B0604020202020204" pitchFamily="34" charset="0"/>
              <a:buChar char="•"/>
            </a:pPr>
            <a:r>
              <a:rPr lang="en-US" sz="1600" dirty="0">
                <a:latin typeface="Arial Unicode MS"/>
              </a:rPr>
              <a:t>https://quantdare.com/what-is-the-difference-between-bagging-and-boosting/</a:t>
            </a:r>
          </a:p>
        </p:txBody>
      </p:sp>
    </p:spTree>
    <p:extLst>
      <p:ext uri="{BB962C8B-B14F-4D97-AF65-F5344CB8AC3E}">
        <p14:creationId xmlns:p14="http://schemas.microsoft.com/office/powerpoint/2010/main" val="195889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573926" y="1308838"/>
            <a:ext cx="814245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n-US" sz="2000" b="0" i="0" u="none" strike="noStrike" cap="none" normalizeH="0" baseline="0" dirty="0" smtClean="0">
                <a:ln>
                  <a:noFill/>
                </a:ln>
                <a:solidFill>
                  <a:schemeClr val="tx1"/>
                </a:solidFill>
                <a:effectLst/>
                <a:latin typeface="Arial Unicode MS"/>
              </a:rPr>
              <a:t>El objetivo de los métodos de conjunto es combinar diferentes clasificadores en un </a:t>
            </a:r>
            <a:r>
              <a:rPr kumimoji="0" lang="es-ES" altLang="en-US" sz="2000" b="0" i="0" u="none" strike="noStrike" cap="none" normalizeH="0" dirty="0" smtClean="0">
                <a:ln>
                  <a:noFill/>
                </a:ln>
                <a:solidFill>
                  <a:schemeClr val="tx1"/>
                </a:solidFill>
                <a:effectLst/>
                <a:latin typeface="Arial Unicode MS"/>
              </a:rPr>
              <a:t> </a:t>
            </a:r>
            <a:r>
              <a:rPr kumimoji="0" lang="es-ES" altLang="en-US" sz="2000" b="0" i="0" u="none" strike="noStrike" cap="none" normalizeH="0" baseline="0" dirty="0" smtClean="0">
                <a:ln>
                  <a:noFill/>
                </a:ln>
                <a:solidFill>
                  <a:schemeClr val="tx1"/>
                </a:solidFill>
                <a:effectLst/>
                <a:latin typeface="Arial Unicode MS"/>
              </a:rPr>
              <a:t>meta-clasificador que tenga un mejor rendimiento de generalización que cada clasificador </a:t>
            </a:r>
            <a:r>
              <a:rPr kumimoji="0" lang="es-ES" altLang="en-US" sz="2000" b="0" i="0" u="none" strike="noStrike" cap="none" normalizeH="0" dirty="0" smtClean="0">
                <a:ln>
                  <a:noFill/>
                </a:ln>
                <a:solidFill>
                  <a:schemeClr val="tx1"/>
                </a:solidFill>
                <a:effectLst/>
                <a:latin typeface="Arial Unicode MS"/>
              </a:rPr>
              <a:t> </a:t>
            </a:r>
            <a:r>
              <a:rPr kumimoji="0" lang="es-ES" altLang="en-US" sz="2000" b="0" i="0" u="none" strike="noStrike" cap="none" normalizeH="0" baseline="0" dirty="0" smtClean="0">
                <a:ln>
                  <a:noFill/>
                </a:ln>
                <a:solidFill>
                  <a:schemeClr val="tx1"/>
                </a:solidFill>
                <a:effectLst/>
                <a:latin typeface="Arial Unicode MS"/>
              </a:rPr>
              <a:t>individual solo. </a:t>
            </a:r>
          </a:p>
        </p:txBody>
      </p:sp>
      <p:sp>
        <p:nvSpPr>
          <p:cNvPr id="3" name="Shape 89"/>
          <p:cNvSpPr txBox="1"/>
          <p:nvPr/>
        </p:nvSpPr>
        <p:spPr>
          <a:xfrm>
            <a:off x="275968" y="226541"/>
            <a:ext cx="6919783"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3200" b="1" dirty="0" smtClean="0">
                <a:solidFill>
                  <a:srgbClr val="2F5496"/>
                </a:solidFill>
                <a:latin typeface="Helvetica Neue"/>
                <a:ea typeface="Helvetica Neue"/>
                <a:cs typeface="Helvetica Neue"/>
                <a:sym typeface="Helvetica Neue"/>
              </a:rPr>
              <a:t>Objetivo</a:t>
            </a:r>
            <a:endParaRPr sz="3200" b="1" dirty="0">
              <a:solidFill>
                <a:srgbClr val="2F5496"/>
              </a:solidFill>
              <a:latin typeface="Helvetica Neue"/>
              <a:ea typeface="Helvetica Neue"/>
              <a:cs typeface="Helvetica Neue"/>
              <a:sym typeface="Helvetica Neue"/>
            </a:endParaRP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4076" y="2743567"/>
            <a:ext cx="3479292" cy="2818227"/>
          </a:xfrm>
          <a:prstGeom prst="rect">
            <a:avLst/>
          </a:prstGeom>
        </p:spPr>
      </p:pic>
    </p:spTree>
    <p:extLst>
      <p:ext uri="{BB962C8B-B14F-4D97-AF65-F5344CB8AC3E}">
        <p14:creationId xmlns:p14="http://schemas.microsoft.com/office/powerpoint/2010/main" val="1531418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237329" y="1378958"/>
            <a:ext cx="2133918" cy="369332"/>
          </a:xfrm>
          <a:prstGeom prst="rect">
            <a:avLst/>
          </a:prstGeom>
        </p:spPr>
        <p:txBody>
          <a:bodyPr wrap="none">
            <a:spAutoFit/>
          </a:bodyPr>
          <a:lstStyle/>
          <a:p>
            <a:r>
              <a:rPr lang="es-ES" altLang="en-US" b="1" dirty="0">
                <a:solidFill>
                  <a:srgbClr val="2F5496"/>
                </a:solidFill>
                <a:latin typeface="Helvetica Neue"/>
                <a:ea typeface="Helvetica Neue"/>
                <a:cs typeface="Helvetica Neue"/>
              </a:rPr>
              <a:t>Mayoría de votos </a:t>
            </a:r>
            <a:endParaRPr lang="en-US" b="1" dirty="0">
              <a:solidFill>
                <a:srgbClr val="2F5496"/>
              </a:solidFill>
              <a:latin typeface="Helvetica Neue"/>
              <a:ea typeface="Helvetica Neue"/>
              <a:cs typeface="Helvetica Neue"/>
            </a:endParaRPr>
          </a:p>
        </p:txBody>
      </p:sp>
      <p:sp>
        <p:nvSpPr>
          <p:cNvPr id="3" name="Shape 89"/>
          <p:cNvSpPr txBox="1"/>
          <p:nvPr/>
        </p:nvSpPr>
        <p:spPr>
          <a:xfrm>
            <a:off x="275968" y="226541"/>
            <a:ext cx="6919783"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3200" b="1" dirty="0" smtClean="0">
                <a:solidFill>
                  <a:srgbClr val="2F5496"/>
                </a:solidFill>
                <a:latin typeface="Helvetica Neue"/>
                <a:ea typeface="Helvetica Neue"/>
                <a:cs typeface="Helvetica Neue"/>
                <a:sym typeface="Helvetica Neue"/>
              </a:rPr>
              <a:t>Tipos de ensamble</a:t>
            </a:r>
            <a:endParaRPr sz="3200" b="1" dirty="0">
              <a:solidFill>
                <a:srgbClr val="2F5496"/>
              </a:solidFill>
              <a:latin typeface="Helvetica Neue"/>
              <a:ea typeface="Helvetica Neue"/>
              <a:cs typeface="Helvetica Neue"/>
              <a:sym typeface="Helvetica Neue"/>
            </a:endParaRPr>
          </a:p>
        </p:txBody>
      </p:sp>
      <p:pic>
        <p:nvPicPr>
          <p:cNvPr id="5" name="Imagen 4"/>
          <p:cNvPicPr>
            <a:picLocks noChangeAspect="1"/>
          </p:cNvPicPr>
          <p:nvPr/>
        </p:nvPicPr>
        <p:blipFill>
          <a:blip r:embed="rId2"/>
          <a:stretch>
            <a:fillRect/>
          </a:stretch>
        </p:blipFill>
        <p:spPr>
          <a:xfrm>
            <a:off x="3723766" y="3511189"/>
            <a:ext cx="3834051" cy="2637610"/>
          </a:xfrm>
          <a:prstGeom prst="rect">
            <a:avLst/>
          </a:prstGeom>
        </p:spPr>
      </p:pic>
      <p:sp>
        <p:nvSpPr>
          <p:cNvPr id="6" name="Rectángulo 5"/>
          <p:cNvSpPr/>
          <p:nvPr/>
        </p:nvSpPr>
        <p:spPr>
          <a:xfrm>
            <a:off x="5256828" y="3141857"/>
            <a:ext cx="1107996" cy="369332"/>
          </a:xfrm>
          <a:prstGeom prst="rect">
            <a:avLst/>
          </a:prstGeom>
        </p:spPr>
        <p:txBody>
          <a:bodyPr wrap="none">
            <a:spAutoFit/>
          </a:bodyPr>
          <a:lstStyle/>
          <a:p>
            <a:r>
              <a:rPr lang="es-ES" altLang="en-US" b="1" dirty="0" err="1" smtClean="0">
                <a:solidFill>
                  <a:srgbClr val="2F5496"/>
                </a:solidFill>
                <a:latin typeface="Helvetica Neue"/>
                <a:ea typeface="Helvetica Neue"/>
                <a:cs typeface="Helvetica Neue"/>
              </a:rPr>
              <a:t>Bagging</a:t>
            </a:r>
            <a:endParaRPr lang="en-US" b="1" dirty="0">
              <a:solidFill>
                <a:srgbClr val="2F5496"/>
              </a:solidFill>
              <a:latin typeface="Helvetica Neue"/>
              <a:ea typeface="Helvetica Neue"/>
              <a:cs typeface="Helvetica Neue"/>
            </a:endParaRPr>
          </a:p>
        </p:txBody>
      </p:sp>
      <p:pic>
        <p:nvPicPr>
          <p:cNvPr id="7" name="Imagen 6"/>
          <p:cNvPicPr>
            <a:picLocks noChangeAspect="1"/>
          </p:cNvPicPr>
          <p:nvPr/>
        </p:nvPicPr>
        <p:blipFill>
          <a:blip r:embed="rId3"/>
          <a:stretch>
            <a:fillRect/>
          </a:stretch>
        </p:blipFill>
        <p:spPr>
          <a:xfrm>
            <a:off x="760188" y="1748290"/>
            <a:ext cx="2611059" cy="2269092"/>
          </a:xfrm>
          <a:prstGeom prst="rect">
            <a:avLst/>
          </a:prstGeom>
        </p:spPr>
      </p:pic>
      <p:sp>
        <p:nvSpPr>
          <p:cNvPr id="8" name="Rectángulo 7"/>
          <p:cNvSpPr/>
          <p:nvPr/>
        </p:nvSpPr>
        <p:spPr>
          <a:xfrm>
            <a:off x="6901338" y="437212"/>
            <a:ext cx="1184940" cy="369332"/>
          </a:xfrm>
          <a:prstGeom prst="rect">
            <a:avLst/>
          </a:prstGeom>
        </p:spPr>
        <p:txBody>
          <a:bodyPr wrap="none">
            <a:spAutoFit/>
          </a:bodyPr>
          <a:lstStyle/>
          <a:p>
            <a:r>
              <a:rPr lang="es-ES" altLang="en-US" b="1" dirty="0" err="1" smtClean="0">
                <a:solidFill>
                  <a:srgbClr val="2F5496"/>
                </a:solidFill>
                <a:latin typeface="Helvetica Neue"/>
                <a:ea typeface="Helvetica Neue"/>
                <a:cs typeface="Helvetica Neue"/>
              </a:rPr>
              <a:t>Boosting</a:t>
            </a:r>
            <a:endParaRPr lang="en-US" b="1" dirty="0">
              <a:solidFill>
                <a:srgbClr val="2F5496"/>
              </a:solidFill>
              <a:latin typeface="Helvetica Neue"/>
              <a:ea typeface="Helvetica Neue"/>
              <a:cs typeface="Helvetica Neue"/>
            </a:endParaRPr>
          </a:p>
        </p:txBody>
      </p:sp>
      <p:pic>
        <p:nvPicPr>
          <p:cNvPr id="9" name="Imagen 8"/>
          <p:cNvPicPr>
            <a:picLocks noChangeAspect="1"/>
          </p:cNvPicPr>
          <p:nvPr/>
        </p:nvPicPr>
        <p:blipFill>
          <a:blip r:embed="rId4"/>
          <a:stretch>
            <a:fillRect/>
          </a:stretch>
        </p:blipFill>
        <p:spPr>
          <a:xfrm>
            <a:off x="6275219" y="908441"/>
            <a:ext cx="2437177" cy="2136291"/>
          </a:xfrm>
          <a:prstGeom prst="rect">
            <a:avLst/>
          </a:prstGeom>
        </p:spPr>
      </p:pic>
    </p:spTree>
    <p:extLst>
      <p:ext uri="{BB962C8B-B14F-4D97-AF65-F5344CB8AC3E}">
        <p14:creationId xmlns:p14="http://schemas.microsoft.com/office/powerpoint/2010/main" val="1754777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608929" y="885182"/>
            <a:ext cx="3938176" cy="615553"/>
          </a:xfrm>
          <a:prstGeom prst="rect">
            <a:avLst/>
          </a:prstGeom>
        </p:spPr>
        <p:txBody>
          <a:bodyPr wrap="square">
            <a:spAutoFit/>
          </a:bodyPr>
          <a:lstStyle/>
          <a:p>
            <a:r>
              <a:rPr lang="es-ES" altLang="en-US" sz="3400" b="1" dirty="0">
                <a:solidFill>
                  <a:srgbClr val="2F5496"/>
                </a:solidFill>
                <a:latin typeface="Helvetica Neue"/>
                <a:ea typeface="Helvetica Neue"/>
                <a:cs typeface="Helvetica Neue"/>
              </a:rPr>
              <a:t>Mayoría de votos </a:t>
            </a:r>
            <a:endParaRPr lang="en-US" sz="3400" b="1" dirty="0">
              <a:solidFill>
                <a:srgbClr val="2F5496"/>
              </a:solidFill>
              <a:latin typeface="Helvetica Neue"/>
              <a:ea typeface="Helvetica Neue"/>
              <a:cs typeface="Helvetica Neue"/>
            </a:endParaRPr>
          </a:p>
        </p:txBody>
      </p:sp>
      <p:pic>
        <p:nvPicPr>
          <p:cNvPr id="3" name="Imagen 2"/>
          <p:cNvPicPr>
            <a:picLocks noChangeAspect="1"/>
          </p:cNvPicPr>
          <p:nvPr/>
        </p:nvPicPr>
        <p:blipFill>
          <a:blip r:embed="rId2"/>
          <a:stretch>
            <a:fillRect/>
          </a:stretch>
        </p:blipFill>
        <p:spPr>
          <a:xfrm>
            <a:off x="2263549" y="1664208"/>
            <a:ext cx="4628935" cy="4022690"/>
          </a:xfrm>
          <a:prstGeom prst="rect">
            <a:avLst/>
          </a:prstGeom>
        </p:spPr>
      </p:pic>
    </p:spTree>
    <p:extLst>
      <p:ext uri="{BB962C8B-B14F-4D97-AF65-F5344CB8AC3E}">
        <p14:creationId xmlns:p14="http://schemas.microsoft.com/office/powerpoint/2010/main" val="276392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658367" y="1321522"/>
            <a:ext cx="826617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es-ES" altLang="en-US" sz="2000" dirty="0">
                <a:latin typeface="Arial Unicode MS"/>
              </a:rPr>
              <a:t>La mayoría de votos simplemente significa que seleccionamos la etiqueta de clase que ha sido predicha por la mayoría de los clasificadores, es decir, que recibió más del 50 por ciento de los votos. </a:t>
            </a:r>
          </a:p>
        </p:txBody>
      </p:sp>
      <p:sp>
        <p:nvSpPr>
          <p:cNvPr id="4" name="Shape 89"/>
          <p:cNvSpPr txBox="1"/>
          <p:nvPr/>
        </p:nvSpPr>
        <p:spPr>
          <a:xfrm>
            <a:off x="275968" y="226541"/>
            <a:ext cx="6919783" cy="584775"/>
          </a:xfrm>
          <a:prstGeom prst="rect">
            <a:avLst/>
          </a:prstGeom>
          <a:noFill/>
          <a:ln>
            <a:noFill/>
          </a:ln>
        </p:spPr>
        <p:txBody>
          <a:bodyPr spcFirstLastPara="1" wrap="square" lIns="91425" tIns="45700" rIns="91425" bIns="45700" anchor="t" anchorCtr="0">
            <a:noAutofit/>
          </a:bodyPr>
          <a:lstStyle/>
          <a:p>
            <a:r>
              <a:rPr lang="es-ES" altLang="en-US" sz="3200" b="1" dirty="0">
                <a:solidFill>
                  <a:srgbClr val="2F5496"/>
                </a:solidFill>
                <a:latin typeface="Helvetica Neue"/>
                <a:ea typeface="Helvetica Neue"/>
                <a:cs typeface="Helvetica Neue"/>
              </a:rPr>
              <a:t>Mayoría de votos </a:t>
            </a:r>
            <a:endParaRPr lang="en-US" sz="3200" b="1" dirty="0">
              <a:solidFill>
                <a:srgbClr val="2F5496"/>
              </a:solidFill>
              <a:latin typeface="Helvetica Neue"/>
              <a:ea typeface="Helvetica Neue"/>
              <a:cs typeface="Helvetica Neue"/>
            </a:endParaRPr>
          </a:p>
          <a:p>
            <a:pPr marL="0" marR="0" lvl="0" indent="0" algn="l" rtl="0">
              <a:spcBef>
                <a:spcPts val="0"/>
              </a:spcBef>
              <a:spcAft>
                <a:spcPts val="0"/>
              </a:spcAft>
              <a:buNone/>
            </a:pPr>
            <a:r>
              <a:rPr lang="en-US" sz="3200" b="1" dirty="0" smtClean="0">
                <a:solidFill>
                  <a:srgbClr val="2F5496"/>
                </a:solidFill>
                <a:latin typeface="Helvetica Neue"/>
                <a:ea typeface="Helvetica Neue"/>
                <a:cs typeface="Helvetica Neue"/>
                <a:sym typeface="Helvetica Neue"/>
              </a:rPr>
              <a:t> </a:t>
            </a:r>
            <a:endParaRPr sz="3200" b="1" dirty="0">
              <a:solidFill>
                <a:srgbClr val="2F5496"/>
              </a:solidFill>
              <a:latin typeface="Helvetica Neue"/>
              <a:ea typeface="Helvetica Neue"/>
              <a:cs typeface="Helvetica Neue"/>
              <a:sym typeface="Helvetica Neue"/>
            </a:endParaRPr>
          </a:p>
        </p:txBody>
      </p:sp>
      <p:pic>
        <p:nvPicPr>
          <p:cNvPr id="5" name="Imagen 4"/>
          <p:cNvPicPr>
            <a:picLocks noChangeAspect="1"/>
          </p:cNvPicPr>
          <p:nvPr/>
        </p:nvPicPr>
        <p:blipFill>
          <a:blip r:embed="rId2"/>
          <a:stretch>
            <a:fillRect/>
          </a:stretch>
        </p:blipFill>
        <p:spPr>
          <a:xfrm>
            <a:off x="1110042" y="2627936"/>
            <a:ext cx="7362825" cy="2752725"/>
          </a:xfrm>
          <a:prstGeom prst="rect">
            <a:avLst/>
          </a:prstGeom>
        </p:spPr>
      </p:pic>
    </p:spTree>
    <p:extLst>
      <p:ext uri="{BB962C8B-B14F-4D97-AF65-F5344CB8AC3E}">
        <p14:creationId xmlns:p14="http://schemas.microsoft.com/office/powerpoint/2010/main" val="820304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93775" y="1416296"/>
            <a:ext cx="8266176"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n-US" sz="2000" dirty="0">
                <a:latin typeface="Arial Unicode MS"/>
              </a:rPr>
              <a:t>Usando el conjunto de entrenamiento, comenzamos entrenando m diferentes clasificadores </a:t>
            </a:r>
            <a:r>
              <a:rPr lang="es-ES" altLang="en-US" sz="2000" dirty="0" smtClean="0">
                <a:latin typeface="Arial Unicode MS"/>
              </a:rPr>
              <a:t>(C1,C2, … Cm). </a:t>
            </a:r>
          </a:p>
          <a:p>
            <a:pPr lvl="0" eaLnBrk="0" fontAlgn="base" hangingPunct="0">
              <a:spcBef>
                <a:spcPct val="0"/>
              </a:spcBef>
              <a:spcAft>
                <a:spcPct val="0"/>
              </a:spcAft>
            </a:pPr>
            <a:endParaRPr lang="es-ES" altLang="en-US" sz="2000" dirty="0">
              <a:latin typeface="Arial Unicode MS"/>
            </a:endParaRPr>
          </a:p>
          <a:p>
            <a:pPr marL="342900" lvl="0" indent="-342900" eaLnBrk="0" fontAlgn="base" hangingPunct="0">
              <a:spcBef>
                <a:spcPct val="0"/>
              </a:spcBef>
              <a:spcAft>
                <a:spcPct val="0"/>
              </a:spcAft>
              <a:buFont typeface="Arial" panose="020B0604020202020204" pitchFamily="34" charset="0"/>
              <a:buChar char="•"/>
            </a:pPr>
            <a:r>
              <a:rPr lang="es-ES" altLang="en-US" sz="2000" dirty="0">
                <a:latin typeface="Arial Unicode MS"/>
              </a:rPr>
              <a:t>A</a:t>
            </a:r>
            <a:r>
              <a:rPr lang="es-ES" altLang="en-US" sz="2000" dirty="0" smtClean="0">
                <a:latin typeface="Arial Unicode MS"/>
              </a:rPr>
              <a:t>rboles </a:t>
            </a:r>
            <a:r>
              <a:rPr lang="es-ES" altLang="en-US" sz="2000" dirty="0">
                <a:latin typeface="Arial Unicode MS"/>
              </a:rPr>
              <a:t>de </a:t>
            </a:r>
            <a:r>
              <a:rPr lang="es-ES" altLang="en-US" sz="2000" dirty="0" smtClean="0">
                <a:latin typeface="Arial Unicode MS"/>
              </a:rPr>
              <a:t>decisión</a:t>
            </a:r>
          </a:p>
          <a:p>
            <a:pPr marL="342900" lvl="0" indent="-342900" eaLnBrk="0" fontAlgn="base" hangingPunct="0">
              <a:spcBef>
                <a:spcPct val="0"/>
              </a:spcBef>
              <a:spcAft>
                <a:spcPct val="0"/>
              </a:spcAft>
              <a:buFont typeface="Arial" panose="020B0604020202020204" pitchFamily="34" charset="0"/>
              <a:buChar char="•"/>
            </a:pPr>
            <a:r>
              <a:rPr lang="es-ES" altLang="en-US" sz="2000" dirty="0">
                <a:latin typeface="Arial Unicode MS"/>
              </a:rPr>
              <a:t>M</a:t>
            </a:r>
            <a:r>
              <a:rPr lang="es-ES" altLang="en-US" sz="2000" dirty="0" smtClean="0">
                <a:latin typeface="Arial Unicode MS"/>
              </a:rPr>
              <a:t>áquinas </a:t>
            </a:r>
            <a:r>
              <a:rPr lang="es-ES" altLang="en-US" sz="2000" dirty="0">
                <a:latin typeface="Arial Unicode MS"/>
              </a:rPr>
              <a:t>de vectores de </a:t>
            </a:r>
            <a:r>
              <a:rPr lang="es-ES" altLang="en-US" sz="2000" dirty="0" smtClean="0">
                <a:latin typeface="Arial Unicode MS"/>
              </a:rPr>
              <a:t>soporte</a:t>
            </a:r>
          </a:p>
          <a:p>
            <a:pPr marL="342900" lvl="0" indent="-342900" eaLnBrk="0" fontAlgn="base" hangingPunct="0">
              <a:spcBef>
                <a:spcPct val="0"/>
              </a:spcBef>
              <a:spcAft>
                <a:spcPct val="0"/>
              </a:spcAft>
              <a:buFont typeface="Arial" panose="020B0604020202020204" pitchFamily="34" charset="0"/>
              <a:buChar char="•"/>
            </a:pPr>
            <a:r>
              <a:rPr lang="es-ES" altLang="en-US" sz="2000" dirty="0">
                <a:latin typeface="Arial Unicode MS"/>
              </a:rPr>
              <a:t>C</a:t>
            </a:r>
            <a:r>
              <a:rPr lang="es-ES" altLang="en-US" sz="2000" dirty="0" smtClean="0">
                <a:latin typeface="Arial Unicode MS"/>
              </a:rPr>
              <a:t>lasificadores </a:t>
            </a:r>
            <a:r>
              <a:rPr lang="es-ES" altLang="en-US" sz="2000" dirty="0">
                <a:latin typeface="Arial Unicode MS"/>
              </a:rPr>
              <a:t>de regresión logística, etc. </a:t>
            </a:r>
            <a:endParaRPr lang="es-ES" altLang="en-US" sz="2000" dirty="0" smtClean="0">
              <a:latin typeface="Arial Unicode MS"/>
            </a:endParaRPr>
          </a:p>
          <a:p>
            <a:pPr marL="342900" lvl="0" indent="-342900" eaLnBrk="0" fontAlgn="base" hangingPunct="0">
              <a:spcBef>
                <a:spcPct val="0"/>
              </a:spcBef>
              <a:spcAft>
                <a:spcPct val="0"/>
              </a:spcAft>
              <a:buFont typeface="Arial" panose="020B0604020202020204" pitchFamily="34" charset="0"/>
              <a:buChar char="•"/>
            </a:pPr>
            <a:r>
              <a:rPr lang="es-ES" altLang="en-US" sz="2000" dirty="0" smtClean="0">
                <a:latin typeface="Arial Unicode MS"/>
              </a:rPr>
              <a:t>Se puede </a:t>
            </a:r>
            <a:r>
              <a:rPr lang="es-ES" altLang="en-US" sz="2000" dirty="0">
                <a:latin typeface="Arial Unicode MS"/>
              </a:rPr>
              <a:t>usar el mismo algoritmo de clasificación </a:t>
            </a:r>
            <a:r>
              <a:rPr lang="es-ES" altLang="en-US" sz="2000" dirty="0" smtClean="0">
                <a:latin typeface="Arial Unicode MS"/>
              </a:rPr>
              <a:t>base </a:t>
            </a:r>
            <a:r>
              <a:rPr lang="es-ES" altLang="en-US" sz="2000" dirty="0">
                <a:latin typeface="Arial Unicode MS"/>
              </a:rPr>
              <a:t>para ajustar diferentes subconjuntos del conjunto de entrenamiento. </a:t>
            </a:r>
            <a:endParaRPr lang="es-ES" altLang="en-US" sz="2000" dirty="0" smtClean="0">
              <a:latin typeface="Arial Unicode MS"/>
            </a:endParaRPr>
          </a:p>
          <a:p>
            <a:pPr lvl="0" eaLnBrk="0" fontAlgn="base" hangingPunct="0">
              <a:spcBef>
                <a:spcPct val="0"/>
              </a:spcBef>
              <a:spcAft>
                <a:spcPct val="0"/>
              </a:spcAft>
            </a:pPr>
            <a:endParaRPr lang="es-ES" altLang="en-US" sz="2000" dirty="0">
              <a:latin typeface="Arial Unicode MS"/>
            </a:endParaRPr>
          </a:p>
          <a:p>
            <a:pPr lvl="0" eaLnBrk="0" fontAlgn="base" hangingPunct="0">
              <a:spcBef>
                <a:spcPct val="0"/>
              </a:spcBef>
              <a:spcAft>
                <a:spcPct val="0"/>
              </a:spcAft>
            </a:pPr>
            <a:r>
              <a:rPr lang="es-ES" altLang="en-US" sz="2000" b="1" dirty="0" smtClean="0">
                <a:latin typeface="Arial Unicode MS"/>
              </a:rPr>
              <a:t>Un </a:t>
            </a:r>
            <a:r>
              <a:rPr lang="es-ES" altLang="en-US" sz="2000" b="1" dirty="0">
                <a:latin typeface="Arial Unicode MS"/>
              </a:rPr>
              <a:t>ejemplo </a:t>
            </a:r>
            <a:r>
              <a:rPr lang="es-ES" altLang="en-US" sz="2000" dirty="0">
                <a:latin typeface="Arial Unicode MS"/>
              </a:rPr>
              <a:t>destacado de este enfoque sería el algoritmo de bosque aleatorio, que combina diferentes clasificadores de árbol de decisión</a:t>
            </a:r>
            <a:r>
              <a:rPr lang="es-ES" altLang="en-US" sz="2000" dirty="0" smtClean="0">
                <a:latin typeface="Arial Unicode MS"/>
              </a:rPr>
              <a:t>.</a:t>
            </a:r>
            <a:endParaRPr lang="es-ES" altLang="en-US" sz="4400" dirty="0">
              <a:latin typeface="Arial" panose="020B0604020202020204" pitchFamily="34" charset="0"/>
            </a:endParaRPr>
          </a:p>
        </p:txBody>
      </p:sp>
      <p:sp>
        <p:nvSpPr>
          <p:cNvPr id="3" name="Shape 89"/>
          <p:cNvSpPr txBox="1"/>
          <p:nvPr/>
        </p:nvSpPr>
        <p:spPr>
          <a:xfrm>
            <a:off x="275968" y="226541"/>
            <a:ext cx="6919783" cy="584775"/>
          </a:xfrm>
          <a:prstGeom prst="rect">
            <a:avLst/>
          </a:prstGeom>
          <a:noFill/>
          <a:ln>
            <a:noFill/>
          </a:ln>
        </p:spPr>
        <p:txBody>
          <a:bodyPr spcFirstLastPara="1" wrap="square" lIns="91425" tIns="45700" rIns="91425" bIns="45700" anchor="t" anchorCtr="0">
            <a:noAutofit/>
          </a:bodyPr>
          <a:lstStyle/>
          <a:p>
            <a:r>
              <a:rPr lang="es-ES" altLang="en-US" sz="3200" b="1" dirty="0">
                <a:solidFill>
                  <a:srgbClr val="2F5496"/>
                </a:solidFill>
                <a:latin typeface="Helvetica Neue"/>
                <a:ea typeface="Helvetica Neue"/>
                <a:cs typeface="Helvetica Neue"/>
              </a:rPr>
              <a:t>Mayoría de votos </a:t>
            </a:r>
            <a:endParaRPr lang="en-US" sz="3200" b="1" dirty="0">
              <a:solidFill>
                <a:srgbClr val="2F5496"/>
              </a:solidFill>
              <a:latin typeface="Helvetica Neue"/>
              <a:ea typeface="Helvetica Neue"/>
              <a:cs typeface="Helvetica Neue"/>
            </a:endParaRPr>
          </a:p>
          <a:p>
            <a:pPr marL="0" marR="0" lvl="0" indent="0" algn="l" rtl="0">
              <a:spcBef>
                <a:spcPts val="0"/>
              </a:spcBef>
              <a:spcAft>
                <a:spcPts val="0"/>
              </a:spcAft>
              <a:buNone/>
            </a:pPr>
            <a:r>
              <a:rPr lang="en-US" sz="3200" b="1" dirty="0" smtClean="0">
                <a:solidFill>
                  <a:srgbClr val="2F5496"/>
                </a:solidFill>
                <a:latin typeface="Helvetica Neue"/>
                <a:ea typeface="Helvetica Neue"/>
                <a:cs typeface="Helvetica Neue"/>
                <a:sym typeface="Helvetica Neue"/>
              </a:rPr>
              <a:t> </a:t>
            </a:r>
            <a:endParaRPr sz="3200" b="1" dirty="0">
              <a:solidFill>
                <a:srgbClr val="2F5496"/>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2744630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89"/>
          <p:cNvSpPr txBox="1"/>
          <p:nvPr/>
        </p:nvSpPr>
        <p:spPr>
          <a:xfrm>
            <a:off x="275968" y="226541"/>
            <a:ext cx="6919783" cy="584775"/>
          </a:xfrm>
          <a:prstGeom prst="rect">
            <a:avLst/>
          </a:prstGeom>
          <a:noFill/>
          <a:ln>
            <a:noFill/>
          </a:ln>
        </p:spPr>
        <p:txBody>
          <a:bodyPr spcFirstLastPara="1" wrap="square" lIns="91425" tIns="45700" rIns="91425" bIns="45700" anchor="t" anchorCtr="0">
            <a:noAutofit/>
          </a:bodyPr>
          <a:lstStyle/>
          <a:p>
            <a:r>
              <a:rPr lang="es-ES" altLang="en-US" sz="3200" b="1" dirty="0">
                <a:solidFill>
                  <a:srgbClr val="2F5496"/>
                </a:solidFill>
                <a:latin typeface="Helvetica Neue"/>
                <a:ea typeface="Helvetica Neue"/>
                <a:cs typeface="Helvetica Neue"/>
              </a:rPr>
              <a:t>M</a:t>
            </a:r>
            <a:r>
              <a:rPr lang="es-ES" altLang="en-US" sz="3200" b="1" dirty="0" smtClean="0">
                <a:solidFill>
                  <a:srgbClr val="2F5496"/>
                </a:solidFill>
                <a:latin typeface="Helvetica Neue"/>
                <a:ea typeface="Helvetica Neue"/>
                <a:cs typeface="Helvetica Neue"/>
              </a:rPr>
              <a:t>ayoría </a:t>
            </a:r>
            <a:r>
              <a:rPr lang="es-ES" altLang="en-US" sz="3200" b="1" dirty="0">
                <a:solidFill>
                  <a:srgbClr val="2F5496"/>
                </a:solidFill>
                <a:latin typeface="Helvetica Neue"/>
                <a:ea typeface="Helvetica Neue"/>
                <a:cs typeface="Helvetica Neue"/>
              </a:rPr>
              <a:t>de votos </a:t>
            </a:r>
            <a:endParaRPr lang="en-US" sz="3200" b="1" dirty="0">
              <a:solidFill>
                <a:srgbClr val="2F5496"/>
              </a:solidFill>
              <a:latin typeface="Helvetica Neue"/>
              <a:ea typeface="Helvetica Neue"/>
              <a:cs typeface="Helvetica Neue"/>
            </a:endParaRPr>
          </a:p>
        </p:txBody>
      </p:sp>
      <p:pic>
        <p:nvPicPr>
          <p:cNvPr id="4" name="Imagen 3"/>
          <p:cNvPicPr>
            <a:picLocks noChangeAspect="1"/>
          </p:cNvPicPr>
          <p:nvPr/>
        </p:nvPicPr>
        <p:blipFill>
          <a:blip r:embed="rId2"/>
          <a:stretch>
            <a:fillRect/>
          </a:stretch>
        </p:blipFill>
        <p:spPr>
          <a:xfrm>
            <a:off x="2109993" y="965204"/>
            <a:ext cx="4469464" cy="3884105"/>
          </a:xfrm>
          <a:prstGeom prst="rect">
            <a:avLst/>
          </a:prstGeom>
        </p:spPr>
      </p:pic>
      <mc:AlternateContent xmlns:mc="http://schemas.openxmlformats.org/markup-compatibility/2006" xmlns:a14="http://schemas.microsoft.com/office/drawing/2010/main">
        <mc:Choice Requires="a14">
          <p:sp>
            <p:nvSpPr>
              <p:cNvPr id="5" name="CuadroTexto 4"/>
              <p:cNvSpPr txBox="1"/>
              <p:nvPr/>
            </p:nvSpPr>
            <p:spPr>
              <a:xfrm>
                <a:off x="2852928" y="5176933"/>
                <a:ext cx="3305905" cy="276999"/>
              </a:xfrm>
              <a:prstGeom prst="rect">
                <a:avLst/>
              </a:prstGeom>
              <a:noFill/>
            </p:spPr>
            <p:txBody>
              <a:bodyPr wrap="none" lIns="0" tIns="0" rIns="0" bIns="0" rtlCol="0">
                <a:spAutoFit/>
              </a:bodyPr>
              <a:lstStyle/>
              <a:p>
                <a:r>
                  <a:rPr lang="en-US" b="0" dirty="0" smtClean="0"/>
                  <a:t>Y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𝑚𝑜𝑑𝑎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𝑚</m:t>
                        </m:r>
                      </m:sub>
                    </m:sSub>
                    <m:r>
                      <a:rPr lang="en-US" i="1">
                        <a:latin typeface="Cambria Math" panose="02040503050406030204" pitchFamily="18" charset="0"/>
                      </a:rPr>
                      <m:t>(</m:t>
                    </m:r>
                    <m:r>
                      <a:rPr lang="en-US" b="1" i="1">
                        <a:latin typeface="Cambria Math" panose="02040503050406030204" pitchFamily="18" charset="0"/>
                      </a:rPr>
                      <m:t>𝒙</m:t>
                    </m:r>
                    <m:r>
                      <a:rPr lang="en-US" i="1">
                        <a:latin typeface="Cambria Math" panose="02040503050406030204" pitchFamily="18" charset="0"/>
                      </a:rPr>
                      <m:t>)</m:t>
                    </m:r>
                    <m:r>
                      <a:rPr lang="en-US" b="0" i="1" smtClean="0">
                        <a:latin typeface="Cambria Math" panose="02040503050406030204" pitchFamily="18" charset="0"/>
                      </a:rPr>
                      <m:t>)</m:t>
                    </m:r>
                  </m:oMath>
                </a14:m>
                <a:endParaRPr lang="en-US" dirty="0"/>
              </a:p>
            </p:txBody>
          </p:sp>
        </mc:Choice>
        <mc:Fallback xmlns="">
          <p:sp>
            <p:nvSpPr>
              <p:cNvPr id="5" name="CuadroTexto 4"/>
              <p:cNvSpPr txBox="1">
                <a:spLocks noRot="1" noChangeAspect="1" noMove="1" noResize="1" noEditPoints="1" noAdjustHandles="1" noChangeArrowheads="1" noChangeShapeType="1" noTextEdit="1"/>
              </p:cNvSpPr>
              <p:nvPr/>
            </p:nvSpPr>
            <p:spPr>
              <a:xfrm>
                <a:off x="2852928" y="5176933"/>
                <a:ext cx="3305905" cy="276999"/>
              </a:xfrm>
              <a:prstGeom prst="rect">
                <a:avLst/>
              </a:prstGeom>
              <a:blipFill>
                <a:blip r:embed="rId3"/>
                <a:stretch>
                  <a:fillRect l="-4244" t="-28261" r="-2583" b="-50000"/>
                </a:stretch>
              </a:blipFill>
            </p:spPr>
            <p:txBody>
              <a:bodyPr/>
              <a:lstStyle/>
              <a:p>
                <a:r>
                  <a:rPr lang="en-US">
                    <a:noFill/>
                  </a:rPr>
                  <a:t> </a:t>
                </a:r>
              </a:p>
            </p:txBody>
          </p:sp>
        </mc:Fallback>
      </mc:AlternateContent>
    </p:spTree>
    <p:extLst>
      <p:ext uri="{BB962C8B-B14F-4D97-AF65-F5344CB8AC3E}">
        <p14:creationId xmlns:p14="http://schemas.microsoft.com/office/powerpoint/2010/main" val="2150212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89"/>
          <p:cNvSpPr txBox="1"/>
          <p:nvPr/>
        </p:nvSpPr>
        <p:spPr>
          <a:xfrm>
            <a:off x="275968" y="226541"/>
            <a:ext cx="6919783" cy="584775"/>
          </a:xfrm>
          <a:prstGeom prst="rect">
            <a:avLst/>
          </a:prstGeom>
          <a:noFill/>
          <a:ln>
            <a:noFill/>
          </a:ln>
        </p:spPr>
        <p:txBody>
          <a:bodyPr spcFirstLastPara="1" wrap="square" lIns="91425" tIns="45700" rIns="91425" bIns="45700" anchor="t" anchorCtr="0">
            <a:noAutofit/>
          </a:bodyPr>
          <a:lstStyle/>
          <a:p>
            <a:r>
              <a:rPr lang="es-ES" altLang="en-US" sz="3200" b="1" dirty="0">
                <a:solidFill>
                  <a:srgbClr val="2F5496"/>
                </a:solidFill>
                <a:latin typeface="Helvetica Neue"/>
                <a:ea typeface="Helvetica Neue"/>
                <a:cs typeface="Helvetica Neue"/>
              </a:rPr>
              <a:t>M</a:t>
            </a:r>
            <a:r>
              <a:rPr lang="es-ES" altLang="en-US" sz="3200" b="1" dirty="0" smtClean="0">
                <a:solidFill>
                  <a:srgbClr val="2F5496"/>
                </a:solidFill>
                <a:latin typeface="Helvetica Neue"/>
                <a:ea typeface="Helvetica Neue"/>
                <a:cs typeface="Helvetica Neue"/>
              </a:rPr>
              <a:t>ayoría </a:t>
            </a:r>
            <a:r>
              <a:rPr lang="es-ES" altLang="en-US" sz="3200" b="1" dirty="0">
                <a:solidFill>
                  <a:srgbClr val="2F5496"/>
                </a:solidFill>
                <a:latin typeface="Helvetica Neue"/>
                <a:ea typeface="Helvetica Neue"/>
                <a:cs typeface="Helvetica Neue"/>
              </a:rPr>
              <a:t>de votos </a:t>
            </a:r>
            <a:endParaRPr lang="en-US" sz="3200" b="1" dirty="0">
              <a:solidFill>
                <a:srgbClr val="2F5496"/>
              </a:solidFill>
              <a:latin typeface="Helvetica Neue"/>
              <a:ea typeface="Helvetica Neue"/>
              <a:cs typeface="Helvetica Neue"/>
            </a:endParaRPr>
          </a:p>
        </p:txBody>
      </p:sp>
      <p:sp>
        <p:nvSpPr>
          <p:cNvPr id="3" name="Rectangle 1"/>
          <p:cNvSpPr>
            <a:spLocks noChangeArrowheads="1"/>
          </p:cNvSpPr>
          <p:nvPr/>
        </p:nvSpPr>
        <p:spPr bwMode="auto">
          <a:xfrm>
            <a:off x="530350" y="1521131"/>
            <a:ext cx="801014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n-US" sz="2000" dirty="0" smtClean="0">
                <a:latin typeface="Arial" panose="020B0604020202020204" pitchFamily="34" charset="0"/>
              </a:rPr>
              <a:t>Programar el método de ensamble mayoría de votos dado por la expresión </a:t>
            </a:r>
            <a:endParaRPr lang="es-ES" altLang="en-US" sz="2000" dirty="0">
              <a:latin typeface="Arial" panose="020B0604020202020204" pitchFamily="34" charset="0"/>
            </a:endParaRPr>
          </a:p>
        </p:txBody>
      </p:sp>
      <mc:AlternateContent xmlns:mc="http://schemas.openxmlformats.org/markup-compatibility/2006" xmlns:a14="http://schemas.microsoft.com/office/drawing/2010/main">
        <mc:Choice Requires="a14">
          <p:sp>
            <p:nvSpPr>
              <p:cNvPr id="4" name="CuadroTexto 3"/>
              <p:cNvSpPr txBox="1"/>
              <p:nvPr/>
            </p:nvSpPr>
            <p:spPr>
              <a:xfrm>
                <a:off x="1822435" y="2492572"/>
                <a:ext cx="5682005" cy="276999"/>
              </a:xfrm>
              <a:prstGeom prst="rect">
                <a:avLst/>
              </a:prstGeom>
              <a:noFill/>
            </p:spPr>
            <p:txBody>
              <a:bodyPr wrap="none" lIns="0" tIns="0" rIns="0" bIns="0" rtlCol="0">
                <a:spAutoFit/>
              </a:bodyPr>
              <a:lstStyle/>
              <a:p>
                <a:r>
                  <a:rPr lang="en-US" dirty="0" smtClean="0"/>
                  <a:t>y = </a:t>
                </a:r>
                <a14:m>
                  <m:oMath xmlns:m="http://schemas.openxmlformats.org/officeDocument/2006/math">
                    <m:r>
                      <m:rPr>
                        <m:nor/>
                      </m:rPr>
                      <a:rPr lang="en-US" dirty="0"/>
                      <m:t>argmax</m:t>
                    </m:r>
                    <m:d>
                      <m:dPr>
                        <m:ctrlPr>
                          <a:rPr lang="en-US" i="1" smtClean="0">
                            <a:latin typeface="Cambria Math" panose="02040503050406030204" pitchFamily="18" charset="0"/>
                          </a:rPr>
                        </m:ctrlPr>
                      </m:dPr>
                      <m:e>
                        <m:r>
                          <a:rPr lang="en-US" b="0" i="1" smtClean="0">
                            <a:latin typeface="Cambria Math" panose="02040503050406030204" pitchFamily="18" charset="0"/>
                          </a:rPr>
                          <m:t>𝑆𝑢𝑚𝑎</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𝑚</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𝑚</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b="0" i="1" smtClean="0">
                            <a:latin typeface="Cambria Math" panose="02040503050406030204" pitchFamily="18" charset="0"/>
                          </a:rPr>
                          <m:t>)</m:t>
                        </m:r>
                      </m:e>
                    </m:d>
                  </m:oMath>
                </a14:m>
                <a:endParaRPr lang="en-US" dirty="0"/>
              </a:p>
            </p:txBody>
          </p:sp>
        </mc:Choice>
        <mc:Fallback xmlns="">
          <p:sp>
            <p:nvSpPr>
              <p:cNvPr id="4" name="CuadroTexto 3"/>
              <p:cNvSpPr txBox="1">
                <a:spLocks noRot="1" noChangeAspect="1" noMove="1" noResize="1" noEditPoints="1" noAdjustHandles="1" noChangeArrowheads="1" noChangeShapeType="1" noTextEdit="1"/>
              </p:cNvSpPr>
              <p:nvPr/>
            </p:nvSpPr>
            <p:spPr>
              <a:xfrm>
                <a:off x="1822435" y="2492572"/>
                <a:ext cx="5682005" cy="276999"/>
              </a:xfrm>
              <a:prstGeom prst="rect">
                <a:avLst/>
              </a:prstGeom>
              <a:blipFill>
                <a:blip r:embed="rId2"/>
                <a:stretch>
                  <a:fillRect l="-2575" t="-28889" b="-51111"/>
                </a:stretch>
              </a:blipFill>
            </p:spPr>
            <p:txBody>
              <a:bodyPr/>
              <a:lstStyle/>
              <a:p>
                <a:r>
                  <a:rPr lang="en-US">
                    <a:noFill/>
                  </a:rPr>
                  <a:t> </a:t>
                </a:r>
              </a:p>
            </p:txBody>
          </p:sp>
        </mc:Fallback>
      </mc:AlternateContent>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8510" y="3310127"/>
            <a:ext cx="2389856" cy="2389856"/>
          </a:xfrm>
          <a:prstGeom prst="rect">
            <a:avLst/>
          </a:prstGeom>
        </p:spPr>
      </p:pic>
    </p:spTree>
    <p:extLst>
      <p:ext uri="{BB962C8B-B14F-4D97-AF65-F5344CB8AC3E}">
        <p14:creationId xmlns:p14="http://schemas.microsoft.com/office/powerpoint/2010/main" val="4691927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6070</TotalTime>
  <Words>866</Words>
  <Application>Microsoft Office PowerPoint</Application>
  <PresentationFormat>Presentación en pantalla (4:3)</PresentationFormat>
  <Paragraphs>76</Paragraphs>
  <Slides>23</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23</vt:i4>
      </vt:variant>
    </vt:vector>
  </HeadingPairs>
  <TitlesOfParts>
    <vt:vector size="30" baseType="lpstr">
      <vt:lpstr>Arial</vt:lpstr>
      <vt:lpstr>Arial Unicode MS</vt:lpstr>
      <vt:lpstr>Calibri</vt:lpstr>
      <vt:lpstr>Calibri Light</vt:lpstr>
      <vt:lpstr>Cambria Math</vt:lpstr>
      <vt:lpstr>Helvetica Neue</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Patricia Giraldo Ramirez</dc:creator>
  <cp:lastModifiedBy>Usuario de Windows</cp:lastModifiedBy>
  <cp:revision>144</cp:revision>
  <dcterms:created xsi:type="dcterms:W3CDTF">2015-01-20T20:40:07Z</dcterms:created>
  <dcterms:modified xsi:type="dcterms:W3CDTF">2018-11-18T22:57:17Z</dcterms:modified>
</cp:coreProperties>
</file>