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60" r:id="rId3"/>
    <p:sldId id="262" r:id="rId4"/>
    <p:sldId id="258" r:id="rId5"/>
    <p:sldId id="264" r:id="rId6"/>
    <p:sldId id="265" r:id="rId7"/>
    <p:sldId id="274" r:id="rId8"/>
    <p:sldId id="263" r:id="rId9"/>
    <p:sldId id="292" r:id="rId10"/>
    <p:sldId id="266" r:id="rId11"/>
    <p:sldId id="267" r:id="rId12"/>
    <p:sldId id="268" r:id="rId13"/>
    <p:sldId id="269" r:id="rId14"/>
    <p:sldId id="271" r:id="rId15"/>
    <p:sldId id="272" r:id="rId16"/>
    <p:sldId id="293" r:id="rId17"/>
    <p:sldId id="276" r:id="rId18"/>
    <p:sldId id="277" r:id="rId19"/>
    <p:sldId id="273" r:id="rId20"/>
    <p:sldId id="275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94" r:id="rId30"/>
    <p:sldId id="288" r:id="rId31"/>
    <p:sldId id="283" r:id="rId32"/>
    <p:sldId id="284" r:id="rId33"/>
    <p:sldId id="289" r:id="rId34"/>
    <p:sldId id="290" r:id="rId35"/>
    <p:sldId id="295" r:id="rId36"/>
    <p:sldId id="296" r:id="rId37"/>
    <p:sldId id="297" r:id="rId38"/>
    <p:sldId id="298" r:id="rId39"/>
    <p:sldId id="299" r:id="rId40"/>
    <p:sldId id="301" r:id="rId41"/>
    <p:sldId id="300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270" r:id="rId57"/>
    <p:sldId id="317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0"/>
    <p:restoredTop sz="99855" autoAdjust="0"/>
  </p:normalViewPr>
  <p:slideViewPr>
    <p:cSldViewPr snapToGrid="0" snapToObjects="1">
      <p:cViewPr varScale="1">
        <p:scale>
          <a:sx n="116" d="100"/>
          <a:sy n="116" d="100"/>
        </p:scale>
        <p:origin x="18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B4885-140C-724A-BF63-893E924AC95B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D7436-F003-CB49-9906-98F64AD2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1</a:t>
            </a:r>
            <a:r>
              <a:rPr lang="en-US" baseline="30000" dirty="0" smtClean="0"/>
              <a:t>st</a:t>
            </a:r>
            <a:r>
              <a:rPr lang="en-US" dirty="0" smtClean="0"/>
              <a:t> class of Spring</a:t>
            </a:r>
            <a:r>
              <a:rPr lang="en-US" baseline="0" dirty="0" smtClean="0"/>
              <a:t> training series.  </a:t>
            </a:r>
          </a:p>
          <a:p>
            <a:r>
              <a:rPr lang="en-US" baseline="0" dirty="0" smtClean="0"/>
              <a:t>Today we are focusing on some basic of Spring Framework.  </a:t>
            </a:r>
          </a:p>
          <a:p>
            <a:r>
              <a:rPr lang="en-US" baseline="0" dirty="0" smtClean="0"/>
              <a:t>The next class is called Advanced Spring, which will focus on some of the advanced features of Spring.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time is available today, we may take a look on some of the advanced features of Spring Framework family.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ReporterApp</a:t>
            </a:r>
            <a:r>
              <a:rPr lang="en-US" dirty="0" smtClean="0"/>
              <a:t> class is also tight integrated with the </a:t>
            </a:r>
            <a:r>
              <a:rPr lang="en-US" dirty="0" err="1" smtClean="0"/>
              <a:t>CSVReporter</a:t>
            </a:r>
            <a:r>
              <a:rPr lang="en-US" dirty="0" smtClean="0"/>
              <a:t>, </a:t>
            </a:r>
            <a:r>
              <a:rPr lang="en-US" dirty="0" err="1" smtClean="0"/>
              <a:t>HTMLReporter</a:t>
            </a:r>
            <a:r>
              <a:rPr lang="en-US" dirty="0" smtClean="0"/>
              <a:t>, and </a:t>
            </a:r>
            <a:r>
              <a:rPr lang="en-US" dirty="0" err="1" smtClean="0"/>
              <a:t>PDFReporter</a:t>
            </a:r>
            <a:r>
              <a:rPr lang="en-US" dirty="0" smtClean="0"/>
              <a:t>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about change to something like this?  So we can passing in the type of Reporter?</a:t>
            </a:r>
          </a:p>
          <a:p>
            <a:r>
              <a:rPr lang="en-US" dirty="0" err="1" smtClean="0"/>
              <a:t>ReporterApp</a:t>
            </a:r>
            <a:r>
              <a:rPr lang="en-US" dirty="0" smtClean="0"/>
              <a:t> can dynamically using different of implementation?</a:t>
            </a:r>
          </a:p>
          <a:p>
            <a:r>
              <a:rPr lang="en-US" dirty="0" smtClean="0"/>
              <a:t>The concreted</a:t>
            </a:r>
            <a:r>
              <a:rPr lang="en-US" baseline="0" dirty="0" smtClean="0"/>
              <a:t> implementations are totally decoupled from the Application.  The Application just know about the Interface contract.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0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contains the name of the component and the reference of the instance.</a:t>
            </a:r>
          </a:p>
          <a:p>
            <a:r>
              <a:rPr lang="en-US" dirty="0" smtClean="0"/>
              <a:t>Singleton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</a:t>
            </a:r>
            <a:r>
              <a:rPr lang="en-US" baseline="0" dirty="0" smtClean="0"/>
              <a:t> to Spring 3.0, “1 size fits all”.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Spring 3.0, we have to include the Spring</a:t>
            </a:r>
            <a:r>
              <a:rPr lang="en-US" baseline="0" dirty="0" smtClean="0"/>
              <a:t> modules that we would like to include into the project.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2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bean:name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bean:id</a:t>
            </a:r>
            <a:r>
              <a:rPr lang="en-US" baseline="0" dirty="0" smtClean="0"/>
              <a:t>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03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Thread scope is not registered by default, and requires registration with the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CustomScopeConfigurer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bean.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5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annotated as component stereotypes including (but not limited to)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@Configuration, @Component, @Repository, @Service, @Controller, or JSR-330 annotations, such as @Named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inclusive to the auto-scan default filter.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auto-detected, components become Spring beans and are placed at the root of the application context.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32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not specific Qualifier,</a:t>
            </a:r>
            <a:r>
              <a:rPr lang="en-US" baseline="0" dirty="0" smtClean="0"/>
              <a:t> Spring will try to auto wire by type.  However, we have 3 classes are implemented the Reporter interface and Spring will not know which one to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in</a:t>
            </a:r>
            <a:r>
              <a:rPr lang="en-US" baseline="0" dirty="0" smtClean="0"/>
              <a:t> this room are using Spring?</a:t>
            </a:r>
          </a:p>
          <a:p>
            <a:r>
              <a:rPr lang="en-US" baseline="0" dirty="0" smtClean="0"/>
              <a:t>Anyone can tell me what is Spring?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46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use </a:t>
            </a:r>
            <a:r>
              <a:rPr lang="en-US" dirty="0" err="1" smtClean="0"/>
              <a:t>JavaConfig</a:t>
            </a:r>
            <a:r>
              <a:rPr lang="en-US" dirty="0" smtClean="0"/>
              <a:t>, </a:t>
            </a:r>
            <a:r>
              <a:rPr lang="en-US" dirty="0" err="1" smtClean="0"/>
              <a:t>cglib</a:t>
            </a:r>
            <a:r>
              <a:rPr lang="en-US" dirty="0" smtClean="0"/>
              <a:t>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8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@Scheduled(</a:t>
            </a:r>
            <a:r>
              <a:rPr lang="en-US" dirty="0" err="1" smtClean="0"/>
              <a:t>fixedDelay</a:t>
            </a:r>
            <a:r>
              <a:rPr lang="en-US" dirty="0" smtClean="0"/>
              <a:t>=50000)</a:t>
            </a:r>
          </a:p>
          <a:p>
            <a:r>
              <a:rPr lang="en-US" dirty="0" smtClean="0"/>
              <a:t>@Scheduled(</a:t>
            </a:r>
            <a:r>
              <a:rPr lang="en-US" dirty="0" err="1" smtClean="0"/>
              <a:t>cron</a:t>
            </a:r>
            <a:r>
              <a:rPr lang="en-US" dirty="0" smtClean="0"/>
              <a:t>=“*/5</a:t>
            </a:r>
            <a:r>
              <a:rPr lang="en-US" baseline="0" dirty="0" smtClean="0"/>
              <a:t> * * * * MON-FRI”)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7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SpEL</a:t>
            </a:r>
            <a:r>
              <a:rPr lang="en-US" baseline="0" dirty="0" smtClean="0"/>
              <a:t> declaration for key generation and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7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Oct 2002, Rob Johnson released the framework along with his book “Expert One-on-One J2EE Design and Development”</a:t>
            </a:r>
          </a:p>
          <a:p>
            <a:r>
              <a:rPr lang="en-US" dirty="0" smtClean="0"/>
              <a:t>June 2003, the framework</a:t>
            </a:r>
            <a:r>
              <a:rPr lang="en-US" baseline="0" dirty="0" smtClean="0"/>
              <a:t> was open-sourced and released under Apache 2.0 license</a:t>
            </a:r>
          </a:p>
          <a:p>
            <a:r>
              <a:rPr lang="en-US" baseline="0" dirty="0" smtClean="0"/>
              <a:t>Version 1.0 was released in March 2004</a:t>
            </a:r>
          </a:p>
          <a:p>
            <a:r>
              <a:rPr lang="en-US" baseline="0" dirty="0" smtClean="0"/>
              <a:t>The latest stable released was Spring 3.1 in December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2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10 years, Spring has been expanded into 12 extensions</a:t>
            </a:r>
          </a:p>
          <a:p>
            <a:r>
              <a:rPr lang="en-US" dirty="0" smtClean="0"/>
              <a:t>Even</a:t>
            </a:r>
            <a:r>
              <a:rPr lang="en-US" baseline="0" dirty="0" smtClean="0"/>
              <a:t> cover .NET and Python</a:t>
            </a:r>
          </a:p>
          <a:p>
            <a:endParaRPr lang="en-US" dirty="0" smtClean="0"/>
          </a:p>
          <a:p>
            <a:r>
              <a:rPr lang="en-US" dirty="0" smtClean="0"/>
              <a:t>Today,</a:t>
            </a:r>
            <a:r>
              <a:rPr lang="en-US" baseline="0" dirty="0" smtClean="0"/>
              <a:t> we are focusing on Spring Framework.  If we have enough time, may talk about Spring Batch.</a:t>
            </a:r>
          </a:p>
          <a:p>
            <a:r>
              <a:rPr lang="en-US" baseline="0" dirty="0" smtClean="0"/>
              <a:t>Next class, we will focus on Spring Batch, Spring Integration, Spring Data, Spring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and Spring Web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10 years, Spring has been expanded into 12 extensions</a:t>
            </a:r>
          </a:p>
          <a:p>
            <a:r>
              <a:rPr lang="en-US" dirty="0" smtClean="0"/>
              <a:t>Even</a:t>
            </a:r>
            <a:r>
              <a:rPr lang="en-US" baseline="0" dirty="0" smtClean="0"/>
              <a:t> cover .NET and Python</a:t>
            </a:r>
          </a:p>
          <a:p>
            <a:endParaRPr lang="en-US" dirty="0" smtClean="0"/>
          </a:p>
          <a:p>
            <a:r>
              <a:rPr lang="en-US" dirty="0" smtClean="0"/>
              <a:t>Today,</a:t>
            </a:r>
            <a:r>
              <a:rPr lang="en-US" baseline="0" dirty="0" smtClean="0"/>
              <a:t> we are focusing on Spring Framework.  If we have enough time, may talk about Spring Batch.</a:t>
            </a:r>
          </a:p>
          <a:p>
            <a:r>
              <a:rPr lang="en-US" baseline="0" dirty="0" smtClean="0"/>
              <a:t>Next class, we will focus on Spring Batch, Spring Integration, Spring Data, Spring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and Spring Web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10 years, Spring has been expanded into 12 extensions</a:t>
            </a:r>
          </a:p>
          <a:p>
            <a:r>
              <a:rPr lang="en-US" dirty="0" smtClean="0"/>
              <a:t>Even</a:t>
            </a:r>
            <a:r>
              <a:rPr lang="en-US" baseline="0" dirty="0" smtClean="0"/>
              <a:t> cover .NET and Python</a:t>
            </a:r>
          </a:p>
          <a:p>
            <a:endParaRPr lang="en-US" dirty="0" smtClean="0"/>
          </a:p>
          <a:p>
            <a:r>
              <a:rPr lang="en-US" dirty="0" smtClean="0"/>
              <a:t>Today,</a:t>
            </a:r>
            <a:r>
              <a:rPr lang="en-US" baseline="0" dirty="0" smtClean="0"/>
              <a:t> we are focusing on Spring Framework.  If we have enough time, may talk about Spring Batch.</a:t>
            </a:r>
          </a:p>
          <a:p>
            <a:r>
              <a:rPr lang="en-US" baseline="0" dirty="0" smtClean="0"/>
              <a:t>Next class, we will focus on Spring Batch, Spring Integration, Spring Data, Spring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, and Spring Web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Framework is the foundation of all the Spring extensions.</a:t>
            </a:r>
          </a:p>
          <a:p>
            <a:r>
              <a:rPr lang="en-US" dirty="0" smtClean="0"/>
              <a:t>Provides</a:t>
            </a:r>
            <a:r>
              <a:rPr lang="en-US" baseline="0" dirty="0" smtClean="0"/>
              <a:t> Inversion of Control Containers</a:t>
            </a:r>
          </a:p>
          <a:p>
            <a:r>
              <a:rPr lang="en-US" dirty="0" smtClean="0"/>
              <a:t>Provides</a:t>
            </a:r>
            <a:r>
              <a:rPr lang="en-US" baseline="0" dirty="0" smtClean="0"/>
              <a:t> abstraction layer for all the J2EE related technologies: JDBC, JPA, JTA, JMS, Web Services</a:t>
            </a:r>
          </a:p>
          <a:p>
            <a:r>
              <a:rPr lang="en-US" baseline="0" dirty="0" smtClean="0"/>
              <a:t>MVN Framework to build web application</a:t>
            </a:r>
          </a:p>
          <a:p>
            <a:r>
              <a:rPr lang="en-US" baseline="0" dirty="0" smtClean="0"/>
              <a:t>Spring Test for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4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take a look at a</a:t>
            </a:r>
            <a:r>
              <a:rPr lang="en-US" baseline="0" dirty="0" smtClean="0"/>
              <a:t> simple OOP example: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UML Diagram</a:t>
            </a:r>
          </a:p>
          <a:p>
            <a:endParaRPr lang="en-US" dirty="0" smtClean="0"/>
          </a:p>
          <a:p>
            <a:r>
              <a:rPr lang="en-US" dirty="0" smtClean="0"/>
              <a:t>Reporter Interface: generate() method</a:t>
            </a:r>
          </a:p>
          <a:p>
            <a:r>
              <a:rPr lang="en-US" dirty="0" smtClean="0"/>
              <a:t>3 concrete implementations: HTML, CSV, and PDF</a:t>
            </a:r>
          </a:p>
          <a:p>
            <a:r>
              <a:rPr lang="en-US" dirty="0" smtClean="0"/>
              <a:t>Application has</a:t>
            </a:r>
            <a:r>
              <a:rPr lang="en-US" baseline="0" dirty="0" smtClean="0"/>
              <a:t> a reference to the Reporter Interface: Application does not know (and no need to know) what concrete implementation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Reporter application wants</a:t>
            </a:r>
            <a:r>
              <a:rPr lang="en-US" baseline="0" dirty="0" smtClean="0"/>
              <a:t> to output the report in HTML format, we need to change the code and recompile.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7436-F003-CB49-9906-98F64AD2AC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50AC02-AD7E-FE44-9BF8-8C81A0E26215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BCCB-068A-244E-8E05-7C2B1E90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BCCB-068A-244E-8E05-7C2B1E90749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56350"/>
            <a:ext cx="956608" cy="39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30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Spring Framework</a:t>
            </a:r>
          </a:p>
          <a:p>
            <a:r>
              <a:rPr lang="en-US" sz="2400" dirty="0" smtClean="0"/>
              <a:t>What’s New in 3.0 &amp; 3.1?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EE: EJB and EJB Container</a:t>
            </a:r>
          </a:p>
          <a:p>
            <a:r>
              <a:rPr lang="en-US" dirty="0" smtClean="0"/>
              <a:t>Spring: POJO and POJO Container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vs</a:t>
            </a:r>
            <a:r>
              <a:rPr lang="en-US" dirty="0" smtClean="0"/>
              <a:t> Java EE =&gt; Lightweight</a:t>
            </a:r>
          </a:p>
          <a:p>
            <a:r>
              <a:rPr lang="en-US" dirty="0" smtClean="0"/>
              <a:t>Object Creation</a:t>
            </a:r>
          </a:p>
          <a:p>
            <a:r>
              <a:rPr lang="en-US" dirty="0" smtClean="0"/>
              <a:t>Object Lookup</a:t>
            </a:r>
          </a:p>
          <a:p>
            <a:r>
              <a:rPr lang="en-US" dirty="0" smtClean="0"/>
              <a:t>Object Life Cycle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IoC Explain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4" r="-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10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41" y="2121325"/>
            <a:ext cx="5510919" cy="2615351"/>
          </a:xfrm>
        </p:spPr>
      </p:pic>
    </p:spTree>
    <p:extLst>
      <p:ext uri="{BB962C8B-B14F-4D97-AF65-F5344CB8AC3E}">
        <p14:creationId xmlns:p14="http://schemas.microsoft.com/office/powerpoint/2010/main" val="1095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8316" y="2131138"/>
            <a:ext cx="5527368" cy="2595725"/>
          </a:xfrm>
        </p:spPr>
      </p:pic>
    </p:spTree>
    <p:extLst>
      <p:ext uri="{BB962C8B-B14F-4D97-AF65-F5344CB8AC3E}">
        <p14:creationId xmlns:p14="http://schemas.microsoft.com/office/powerpoint/2010/main" val="30323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ReporterApp - Io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94" b="-23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63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ReporterApp - Contain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70" r="-12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49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&amp; Spring 2.5</a:t>
            </a:r>
            <a:endParaRPr lang="en-US" dirty="0"/>
          </a:p>
        </p:txBody>
      </p:sp>
      <p:pic>
        <p:nvPicPr>
          <p:cNvPr id="4" name="Content Placeholder 3" descr="Maven - Spring 2.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656" b="-72656"/>
          <a:stretch>
            <a:fillRect/>
          </a:stretch>
        </p:blipFill>
        <p:spPr>
          <a:xfrm>
            <a:off x="1291216" y="1624695"/>
            <a:ext cx="6561569" cy="3608610"/>
          </a:xfrm>
        </p:spPr>
      </p:pic>
    </p:spTree>
    <p:extLst>
      <p:ext uri="{BB962C8B-B14F-4D97-AF65-F5344CB8AC3E}">
        <p14:creationId xmlns:p14="http://schemas.microsoft.com/office/powerpoint/2010/main" val="18902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&amp; Spring 2.5</a:t>
            </a:r>
            <a:endParaRPr lang="en-US" dirty="0"/>
          </a:p>
        </p:txBody>
      </p:sp>
      <p:pic>
        <p:nvPicPr>
          <p:cNvPr id="4" name="Content Placeholder 3" descr="Maven - Spring 2.5.6 Dependenci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35" b="-15835"/>
          <a:stretch>
            <a:fillRect/>
          </a:stretch>
        </p:blipFill>
        <p:spPr>
          <a:xfrm>
            <a:off x="1679575" y="1838325"/>
            <a:ext cx="5784850" cy="3181350"/>
          </a:xfrm>
        </p:spPr>
      </p:pic>
    </p:spTree>
    <p:extLst>
      <p:ext uri="{BB962C8B-B14F-4D97-AF65-F5344CB8AC3E}">
        <p14:creationId xmlns:p14="http://schemas.microsoft.com/office/powerpoint/2010/main" val="27138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&amp; Spring 3.0/3.1</a:t>
            </a:r>
            <a:endParaRPr lang="en-US" dirty="0"/>
          </a:p>
        </p:txBody>
      </p:sp>
      <p:pic>
        <p:nvPicPr>
          <p:cNvPr id="4" name="Content Placeholder 3" descr="Maven - Spring Contex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355" b="-81355"/>
          <a:stretch>
            <a:fillRect/>
          </a:stretch>
        </p:blipFill>
        <p:spPr>
          <a:xfrm>
            <a:off x="1271588" y="1613694"/>
            <a:ext cx="6600825" cy="3630613"/>
          </a:xfrm>
        </p:spPr>
      </p:pic>
    </p:spTree>
    <p:extLst>
      <p:ext uri="{BB962C8B-B14F-4D97-AF65-F5344CB8AC3E}">
        <p14:creationId xmlns:p14="http://schemas.microsoft.com/office/powerpoint/2010/main" val="20842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9540" y="2908826"/>
            <a:ext cx="7004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“Most Popular Application Development Framework for Enterprise Java.”</a:t>
            </a:r>
          </a:p>
          <a:p>
            <a:pPr algn="ctr"/>
            <a:endParaRPr lang="en-US" sz="3200" dirty="0"/>
          </a:p>
          <a:p>
            <a:pPr algn="r"/>
            <a:r>
              <a:rPr lang="en-US" sz="1600" i="1" dirty="0" smtClean="0"/>
              <a:t>http://</a:t>
            </a:r>
            <a:r>
              <a:rPr lang="en-US" sz="1600" i="1" dirty="0" err="1" smtClean="0"/>
              <a:t>www.springsource.org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584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&amp; Spring 3.0/3.1</a:t>
            </a:r>
            <a:endParaRPr lang="en-US" dirty="0"/>
          </a:p>
        </p:txBody>
      </p:sp>
      <p:pic>
        <p:nvPicPr>
          <p:cNvPr id="4" name="Content Placeholder 3" descr="Maven - Spring Dependenci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86" r="-16586"/>
          <a:stretch>
            <a:fillRect/>
          </a:stretch>
        </p:blipFill>
        <p:spPr>
          <a:xfrm>
            <a:off x="1602225" y="1795738"/>
            <a:ext cx="5939550" cy="3266524"/>
          </a:xfrm>
        </p:spPr>
      </p:pic>
    </p:spTree>
    <p:extLst>
      <p:ext uri="{BB962C8B-B14F-4D97-AF65-F5344CB8AC3E}">
        <p14:creationId xmlns:p14="http://schemas.microsoft.com/office/powerpoint/2010/main" val="3521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ReporterApp - Spr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27" b="-38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36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IoC - ApplicationContex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3" b="-46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19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en-US" dirty="0"/>
          </a:p>
        </p:txBody>
      </p:sp>
      <p:pic>
        <p:nvPicPr>
          <p:cNvPr id="4" name="Content Placeholder 3" descr="Bean Scop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99" b="-34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06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ReporterApp -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4" r="-4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08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Context -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876" b="-1818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56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Wiring</a:t>
            </a:r>
            <a:endParaRPr lang="en-US" dirty="0"/>
          </a:p>
        </p:txBody>
      </p:sp>
      <p:pic>
        <p:nvPicPr>
          <p:cNvPr id="4" name="Content Placeholder 3" descr="ReporterApp - AutoWir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2" r="-4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30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Wiring (Cont’d)</a:t>
            </a:r>
            <a:endParaRPr lang="en-US" dirty="0"/>
          </a:p>
        </p:txBody>
      </p:sp>
      <p:pic>
        <p:nvPicPr>
          <p:cNvPr id="4" name="Content Placeholder 3" descr="Context - Autowir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817" b="-2168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Discovery</a:t>
            </a:r>
            <a:endParaRPr lang="en-US" dirty="0"/>
          </a:p>
        </p:txBody>
      </p:sp>
      <p:pic>
        <p:nvPicPr>
          <p:cNvPr id="4" name="Content Placeholder 3" descr="Context - Auto Discover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27" b="-398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8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Discovery (Cont’d)</a:t>
            </a:r>
            <a:endParaRPr lang="en-US" dirty="0"/>
          </a:p>
        </p:txBody>
      </p:sp>
      <p:pic>
        <p:nvPicPr>
          <p:cNvPr id="4" name="Content Placeholder 3" descr="CSVReporter - Auto Discove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63" b="-8663"/>
          <a:stretch>
            <a:fillRect/>
          </a:stretch>
        </p:blipFill>
        <p:spPr>
          <a:xfrm>
            <a:off x="1388406" y="1678146"/>
            <a:ext cx="6367188" cy="3501708"/>
          </a:xfrm>
        </p:spPr>
      </p:pic>
    </p:spTree>
    <p:extLst>
      <p:ext uri="{BB962C8B-B14F-4D97-AF65-F5344CB8AC3E}">
        <p14:creationId xmlns:p14="http://schemas.microsoft.com/office/powerpoint/2010/main" val="18313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Content Placeholder 3" descr="Spring Development Timelin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0" b="-45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19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Discovery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34837"/>
            <a:ext cx="8229600" cy="4256689"/>
          </a:xfrm>
        </p:spPr>
      </p:pic>
    </p:spTree>
    <p:extLst>
      <p:ext uri="{BB962C8B-B14F-4D97-AF65-F5344CB8AC3E}">
        <p14:creationId xmlns:p14="http://schemas.microsoft.com/office/powerpoint/2010/main" val="34189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4" name="Content Placeholder 3" descr="ReporterApp - Construc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26" b="-5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57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(Cont’d)</a:t>
            </a:r>
            <a:endParaRPr lang="en-US" dirty="0"/>
          </a:p>
        </p:txBody>
      </p:sp>
      <p:pic>
        <p:nvPicPr>
          <p:cNvPr id="4" name="Content Placeholder 3" descr="Context - Construc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118" b="-175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2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“XML Programming”</a:t>
            </a:r>
          </a:p>
          <a:p>
            <a:r>
              <a:rPr lang="en-US" dirty="0" smtClean="0"/>
              <a:t>No Unit Testing</a:t>
            </a:r>
          </a:p>
          <a:p>
            <a:r>
              <a:rPr lang="en-US" dirty="0" smtClean="0"/>
              <a:t>Error Message is not Helpful</a:t>
            </a:r>
          </a:p>
          <a:p>
            <a:r>
              <a:rPr lang="en-US" dirty="0" smtClean="0"/>
              <a:t>Difficult to Catch Typo</a:t>
            </a:r>
          </a:p>
          <a:p>
            <a:r>
              <a:rPr lang="en-US" dirty="0" smtClean="0"/>
              <a:t>Difficult to Troubleshoot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3.0+</a:t>
            </a:r>
          </a:p>
          <a:p>
            <a:r>
              <a:rPr lang="en-US" dirty="0" smtClean="0"/>
              <a:t>Answer to Google’s </a:t>
            </a:r>
            <a:r>
              <a:rPr lang="en-US" dirty="0" err="1" smtClean="0"/>
              <a:t>Guice</a:t>
            </a:r>
            <a:endParaRPr lang="en-US" dirty="0" smtClean="0"/>
          </a:p>
          <a:p>
            <a:r>
              <a:rPr lang="en-US" dirty="0" smtClean="0"/>
              <a:t>Annotation/Java Based DI</a:t>
            </a:r>
          </a:p>
          <a:p>
            <a:r>
              <a:rPr lang="en-US" dirty="0" smtClean="0"/>
              <a:t>Same Level of Isolation as XML Configuration </a:t>
            </a:r>
          </a:p>
          <a:p>
            <a:r>
              <a:rPr lang="en-US" dirty="0" smtClean="0"/>
              <a:t>Work with XML Configuration</a:t>
            </a:r>
          </a:p>
          <a:p>
            <a:r>
              <a:rPr lang="en-US" dirty="0" smtClean="0"/>
              <a:t>Constructor is Useful again – Immutable</a:t>
            </a:r>
          </a:p>
          <a:p>
            <a:r>
              <a:rPr lang="en-US" dirty="0" smtClean="0"/>
              <a:t>Unit Testing?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8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JavaConfig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4" name="Content Placeholder 3" descr="cgli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56" b="-60756"/>
          <a:stretch>
            <a:fillRect/>
          </a:stretch>
        </p:blipFill>
        <p:spPr>
          <a:xfrm>
            <a:off x="2029863" y="2030923"/>
            <a:ext cx="5084275" cy="2796155"/>
          </a:xfrm>
        </p:spPr>
      </p:pic>
    </p:spTree>
    <p:extLst>
      <p:ext uri="{BB962C8B-B14F-4D97-AF65-F5344CB8AC3E}">
        <p14:creationId xmlns:p14="http://schemas.microsoft.com/office/powerpoint/2010/main" val="40600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JavaConfig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83530"/>
            <a:ext cx="8229600" cy="3559302"/>
          </a:xfrm>
        </p:spPr>
      </p:pic>
    </p:spTree>
    <p:extLst>
      <p:ext uri="{BB962C8B-B14F-4D97-AF65-F5344CB8AC3E}">
        <p14:creationId xmlns:p14="http://schemas.microsoft.com/office/powerpoint/2010/main" val="3210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JavaConfig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4" name="Content Placeholder 3" descr="javaconfi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81" r="-146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47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Property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Profile</a:t>
            </a:r>
            <a:endParaRPr lang="en-US" dirty="0"/>
          </a:p>
        </p:txBody>
      </p:sp>
      <p:pic>
        <p:nvPicPr>
          <p:cNvPr id="4" name="Content Placeholder 3" descr="Maven 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60" r="-25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30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Spring Batch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Spring Security</a:t>
            </a:r>
          </a:p>
          <a:p>
            <a:r>
              <a:rPr lang="en-US" dirty="0" smtClean="0"/>
              <a:t>Spring Web Service</a:t>
            </a:r>
          </a:p>
          <a:p>
            <a:r>
              <a:rPr lang="en-US" dirty="0" smtClean="0"/>
              <a:t>Spring Data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Spring Mobile</a:t>
            </a:r>
          </a:p>
          <a:p>
            <a:r>
              <a:rPr lang="en-US" dirty="0" smtClean="0"/>
              <a:t>Spring Social</a:t>
            </a:r>
          </a:p>
          <a:p>
            <a:r>
              <a:rPr lang="en-US" dirty="0" smtClean="0"/>
              <a:t>Spring Web Flow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BlazeDS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Roo</a:t>
            </a:r>
            <a:endParaRPr lang="en-US" dirty="0" smtClean="0"/>
          </a:p>
          <a:p>
            <a:r>
              <a:rPr lang="en-US" dirty="0" smtClean="0"/>
              <a:t>Spring .NET</a:t>
            </a:r>
          </a:p>
          <a:p>
            <a:r>
              <a:rPr lang="en-US" dirty="0" smtClean="0"/>
              <a:t>Spring Python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Profile (Cont’d)</a:t>
            </a:r>
            <a:endParaRPr lang="en-US" dirty="0"/>
          </a:p>
        </p:txBody>
      </p:sp>
      <p:pic>
        <p:nvPicPr>
          <p:cNvPr id="4" name="Content Placeholder 3" descr="Profile - Context - Mave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549" b="-250216"/>
          <a:stretch/>
        </p:blipFill>
        <p:spPr>
          <a:xfrm>
            <a:off x="457200" y="799801"/>
            <a:ext cx="8229600" cy="4526280"/>
          </a:xfrm>
        </p:spPr>
      </p:pic>
      <p:pic>
        <p:nvPicPr>
          <p:cNvPr id="5" name="Picture 4" descr="Profile - Maven - properties f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5871"/>
            <a:ext cx="2552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7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Profile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Time Substitute</a:t>
            </a:r>
          </a:p>
          <a:p>
            <a:r>
              <a:rPr lang="en-US" dirty="0" smtClean="0"/>
              <a:t>Security Concern</a:t>
            </a:r>
          </a:p>
          <a:p>
            <a:pPr lvl="1"/>
            <a:r>
              <a:rPr lang="en-US" dirty="0" smtClean="0"/>
              <a:t>Exposing Username/Password</a:t>
            </a:r>
          </a:p>
          <a:p>
            <a:r>
              <a:rPr lang="en-US" dirty="0" smtClean="0"/>
              <a:t>Rebuild if 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85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&amp;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6153"/>
            <a:ext cx="8229600" cy="2154056"/>
          </a:xfrm>
        </p:spPr>
      </p:pic>
    </p:spTree>
    <p:extLst>
      <p:ext uri="{BB962C8B-B14F-4D97-AF65-F5344CB8AC3E}">
        <p14:creationId xmlns:p14="http://schemas.microsoft.com/office/powerpoint/2010/main" val="2668465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&amp; Properties (Cont’d)</a:t>
            </a:r>
            <a:endParaRPr lang="en-US" dirty="0"/>
          </a:p>
        </p:txBody>
      </p:sp>
      <p:pic>
        <p:nvPicPr>
          <p:cNvPr id="4" name="Content Placeholder 3" descr="Profile - Spring - Configur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5" r="-9255"/>
          <a:stretch>
            <a:fillRect/>
          </a:stretch>
        </p:blipFill>
        <p:spPr/>
      </p:pic>
      <p:pic>
        <p:nvPicPr>
          <p:cNvPr id="5" name="Picture 4" descr="Profile - Spring - Proper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3048000"/>
            <a:ext cx="2768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27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&amp; Properties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Properties File Safely</a:t>
            </a:r>
          </a:p>
          <a:p>
            <a:r>
              <a:rPr lang="en-US" dirty="0" smtClean="0"/>
              <a:t>No Rebuild if Configurations Need Change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JavaConfig</a:t>
            </a:r>
            <a:r>
              <a:rPr lang="en-US" dirty="0" smtClean="0"/>
              <a:t> &amp; Auto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1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</a:t>
            </a:r>
            <a:endParaRPr lang="en-US" dirty="0"/>
          </a:p>
        </p:txBody>
      </p:sp>
      <p:pic>
        <p:nvPicPr>
          <p:cNvPr id="4" name="Content Placeholder 3" descr="Spring Profile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23" b="-135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7581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 (Cont’d)</a:t>
            </a:r>
            <a:endParaRPr lang="en-US" dirty="0"/>
          </a:p>
        </p:txBody>
      </p:sp>
      <p:pic>
        <p:nvPicPr>
          <p:cNvPr id="4" name="Content Placeholder 3" descr="Spring Profile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52" b="-28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1680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 (Cont’d)</a:t>
            </a:r>
            <a:endParaRPr lang="en-US" dirty="0"/>
          </a:p>
        </p:txBody>
      </p:sp>
      <p:pic>
        <p:nvPicPr>
          <p:cNvPr id="4" name="Content Placeholder 3" descr="Spring Profile 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84" r="-67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1480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 (Cont’d)</a:t>
            </a:r>
            <a:endParaRPr lang="en-US" dirty="0"/>
          </a:p>
        </p:txBody>
      </p:sp>
      <p:pic>
        <p:nvPicPr>
          <p:cNvPr id="4" name="Content Placeholder 3" descr="Spring Profile 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240" b="-47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7412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Profile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implementations based on Profile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Integration Testing </a:t>
            </a:r>
            <a:r>
              <a:rPr lang="en-US" dirty="0" err="1" smtClean="0"/>
              <a:t>vs</a:t>
            </a:r>
            <a:r>
              <a:rPr lang="en-US" dirty="0" smtClean="0"/>
              <a:t> Production Deployment</a:t>
            </a:r>
          </a:p>
          <a:p>
            <a:pPr lvl="1"/>
            <a:r>
              <a:rPr lang="en-US" dirty="0" smtClean="0"/>
              <a:t>Embedding RDBMS </a:t>
            </a:r>
            <a:r>
              <a:rPr lang="en-US" dirty="0" err="1" smtClean="0"/>
              <a:t>vs</a:t>
            </a:r>
            <a:r>
              <a:rPr lang="en-US" dirty="0" smtClean="0"/>
              <a:t> Oracle</a:t>
            </a:r>
          </a:p>
          <a:p>
            <a:pPr lvl="1"/>
            <a:r>
              <a:rPr lang="en-US" dirty="0" smtClean="0"/>
              <a:t>Embedding </a:t>
            </a:r>
            <a:r>
              <a:rPr lang="en-US" dirty="0" err="1" smtClean="0"/>
              <a:t>ActiveMQ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Standalone </a:t>
            </a:r>
            <a:r>
              <a:rPr lang="en-US" dirty="0" err="1" smtClean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Spring Framework</a:t>
            </a:r>
          </a:p>
          <a:p>
            <a:r>
              <a:rPr lang="en-US" dirty="0" smtClean="0"/>
              <a:t>Spring Batch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Spring Security</a:t>
            </a:r>
          </a:p>
          <a:p>
            <a:r>
              <a:rPr lang="en-US" dirty="0" smtClean="0"/>
              <a:t>Spring Web Service</a:t>
            </a:r>
          </a:p>
          <a:p>
            <a:r>
              <a:rPr lang="en-US" dirty="0" smtClean="0"/>
              <a:t>Spring Data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Spring Mobile</a:t>
            </a:r>
          </a:p>
          <a:p>
            <a:r>
              <a:rPr lang="en-US" dirty="0" smtClean="0"/>
              <a:t>Spring Social</a:t>
            </a:r>
          </a:p>
          <a:p>
            <a:r>
              <a:rPr lang="en-US" dirty="0" smtClean="0"/>
              <a:t>Spring Web Flow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BlazeDS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Roo</a:t>
            </a:r>
            <a:endParaRPr lang="en-US" dirty="0" smtClean="0"/>
          </a:p>
          <a:p>
            <a:r>
              <a:rPr lang="en-US" dirty="0" smtClean="0"/>
              <a:t>Spring .NET</a:t>
            </a:r>
          </a:p>
          <a:p>
            <a:r>
              <a:rPr lang="en-US" dirty="0" smtClean="0"/>
              <a:t>Spring Python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</a:p>
          <a:p>
            <a:r>
              <a:rPr lang="en-US" dirty="0" smtClean="0"/>
              <a:t>JDBC &amp; DAO</a:t>
            </a:r>
          </a:p>
          <a:p>
            <a:pPr lvl="1"/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err="1" smtClean="0"/>
              <a:t>JDBCTemplate</a:t>
            </a:r>
            <a:endParaRPr lang="en-US" dirty="0" smtClean="0"/>
          </a:p>
          <a:p>
            <a:r>
              <a:rPr lang="en-US" dirty="0" smtClean="0"/>
              <a:t>ORM Support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Spring Data (JPA)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7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</a:p>
          <a:p>
            <a:pPr lvl="1"/>
            <a:r>
              <a:rPr lang="en-US" dirty="0" err="1" smtClean="0"/>
              <a:t>RestTemplate</a:t>
            </a:r>
            <a:endParaRPr lang="en-US" dirty="0" smtClean="0"/>
          </a:p>
          <a:p>
            <a:pPr lvl="1"/>
            <a:r>
              <a:rPr lang="en-US" dirty="0" err="1" smtClean="0"/>
              <a:t>WebServiceTemplate</a:t>
            </a:r>
            <a:endParaRPr lang="en-US" dirty="0" smtClean="0"/>
          </a:p>
          <a:p>
            <a:r>
              <a:rPr lang="en-US" dirty="0" smtClean="0"/>
              <a:t>Message Queue</a:t>
            </a:r>
          </a:p>
          <a:p>
            <a:pPr lvl="1"/>
            <a:r>
              <a:rPr lang="en-US" dirty="0" err="1" smtClean="0"/>
              <a:t>JmsTemplate</a:t>
            </a:r>
            <a:endParaRPr lang="en-US" dirty="0" smtClean="0"/>
          </a:p>
          <a:p>
            <a:pPr lvl="1"/>
            <a:r>
              <a:rPr lang="en-US" dirty="0" err="1" smtClean="0"/>
              <a:t>AmqpTemplate</a:t>
            </a:r>
            <a:r>
              <a:rPr lang="en-US" dirty="0" smtClean="0"/>
              <a:t> (Requires </a:t>
            </a:r>
            <a:r>
              <a:rPr lang="en-US" dirty="0" err="1" smtClean="0"/>
              <a:t>Amqp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JMX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48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Management &amp;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Management</a:t>
            </a:r>
          </a:p>
          <a:p>
            <a:pPr lvl="1"/>
            <a:r>
              <a:rPr lang="en-US" dirty="0" smtClean="0"/>
              <a:t>Task Executors</a:t>
            </a:r>
          </a:p>
          <a:p>
            <a:pPr lvl="2"/>
            <a:r>
              <a:rPr lang="en-US" dirty="0" err="1" smtClean="0"/>
              <a:t>ConcurrentTaskExecutor</a:t>
            </a:r>
            <a:endParaRPr lang="en-US" dirty="0" smtClean="0"/>
          </a:p>
          <a:p>
            <a:pPr lvl="2"/>
            <a:r>
              <a:rPr lang="en-US" dirty="0" err="1" smtClean="0"/>
              <a:t>ThreadPoolTaskExecutor</a:t>
            </a:r>
            <a:endParaRPr lang="en-US" dirty="0" smtClean="0"/>
          </a:p>
          <a:p>
            <a:pPr lvl="2"/>
            <a:r>
              <a:rPr lang="en-US" dirty="0" err="1" smtClean="0"/>
              <a:t>TimerTaskExecutor</a:t>
            </a:r>
            <a:endParaRPr lang="en-US" dirty="0" smtClean="0"/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Quartz Based</a:t>
            </a:r>
          </a:p>
          <a:p>
            <a:pPr lvl="1"/>
            <a:r>
              <a:rPr lang="en-US" dirty="0" smtClean="0"/>
              <a:t>Spring 3.0+</a:t>
            </a:r>
          </a:p>
          <a:p>
            <a:pPr lvl="2"/>
            <a:r>
              <a:rPr lang="en-US" dirty="0" smtClean="0"/>
              <a:t>@Scheduled, @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280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Language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Java 6 Scripting Engine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JRuby</a:t>
            </a:r>
            <a:endParaRPr lang="en-US" dirty="0" smtClean="0"/>
          </a:p>
          <a:p>
            <a:r>
              <a:rPr lang="en-US" dirty="0" smtClean="0"/>
              <a:t>Groovy</a:t>
            </a:r>
          </a:p>
          <a:p>
            <a:r>
              <a:rPr lang="en-US" dirty="0" err="1" smtClean="0"/>
              <a:t>BeanShell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r>
              <a:rPr lang="en-US" dirty="0" smtClean="0"/>
              <a:t> (Extension)</a:t>
            </a:r>
          </a:p>
          <a:p>
            <a:pPr lvl="1"/>
            <a:r>
              <a:rPr lang="en-US" dirty="0" smtClean="0"/>
              <a:t>PIG</a:t>
            </a:r>
          </a:p>
          <a:p>
            <a:pPr lvl="1"/>
            <a:r>
              <a:rPr lang="en-US" dirty="0" smtClean="0"/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84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Spring 3.1+</a:t>
            </a:r>
          </a:p>
          <a:p>
            <a:r>
              <a:rPr lang="en-US" dirty="0" smtClean="0"/>
              <a:t>@Cacheable(“</a:t>
            </a:r>
            <a:r>
              <a:rPr lang="en-US" dirty="0" err="1" smtClean="0"/>
              <a:t>cacheName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@Cacheable({“cache1”, “cache2”})</a:t>
            </a:r>
          </a:p>
          <a:p>
            <a:r>
              <a:rPr lang="en-US" dirty="0" smtClean="0"/>
              <a:t>@Cacheable(value=“cache1”, key=“#id”)</a:t>
            </a:r>
          </a:p>
          <a:p>
            <a:r>
              <a:rPr lang="en-US" dirty="0" smtClean="0"/>
              <a:t>Spring Expression Language (</a:t>
            </a:r>
            <a:r>
              <a:rPr lang="en-US" dirty="0" err="1" smtClean="0"/>
              <a:t>SpEL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Cache Storage</a:t>
            </a:r>
          </a:p>
          <a:p>
            <a:pPr lvl="1"/>
            <a:r>
              <a:rPr lang="en-US" dirty="0" err="1" smtClean="0"/>
              <a:t>ConcurrentMap</a:t>
            </a:r>
            <a:endParaRPr lang="en-US" dirty="0" smtClean="0"/>
          </a:p>
          <a:p>
            <a:pPr lvl="1"/>
            <a:r>
              <a:rPr lang="en-US" dirty="0" err="1" smtClean="0"/>
              <a:t>Ehcache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09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iceycake</a:t>
            </a:r>
            <a:r>
              <a:rPr lang="en-US" dirty="0" smtClean="0"/>
              <a:t>/intro-spring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www.springsource.org</a:t>
            </a:r>
            <a:r>
              <a:rPr lang="en-US" dirty="0"/>
              <a:t>/spring-framework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pring in 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49131"/>
            <a:ext cx="2225256" cy="2777032"/>
          </a:xfrm>
          <a:prstGeom prst="rect">
            <a:avLst/>
          </a:prstGeom>
        </p:spPr>
      </p:pic>
      <p:pic>
        <p:nvPicPr>
          <p:cNvPr id="5" name="Picture 4" descr="Spring Recei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74" y="3349131"/>
            <a:ext cx="2083852" cy="2764074"/>
          </a:xfrm>
          <a:prstGeom prst="rect">
            <a:avLst/>
          </a:prstGeom>
        </p:spPr>
      </p:pic>
      <p:pic>
        <p:nvPicPr>
          <p:cNvPr id="6" name="Picture 5" descr="Spring Enterprise Receip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34" y="3349131"/>
            <a:ext cx="2248066" cy="27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0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Spring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Batch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Integration</a:t>
            </a:r>
          </a:p>
          <a:p>
            <a:r>
              <a:rPr lang="en-US" dirty="0" smtClean="0"/>
              <a:t>Spring Security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Web Service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Spring 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Spring Mobile</a:t>
            </a:r>
          </a:p>
          <a:p>
            <a:r>
              <a:rPr lang="en-US" dirty="0" smtClean="0"/>
              <a:t>Spring Social</a:t>
            </a:r>
          </a:p>
          <a:p>
            <a:r>
              <a:rPr lang="en-US" dirty="0" smtClean="0"/>
              <a:t>Spring Web Flow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BlazeDS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Roo</a:t>
            </a:r>
            <a:endParaRPr lang="en-US" dirty="0" smtClean="0"/>
          </a:p>
          <a:p>
            <a:r>
              <a:rPr lang="en-US" dirty="0" smtClean="0"/>
              <a:t>Spring .NET</a:t>
            </a:r>
          </a:p>
          <a:p>
            <a:r>
              <a:rPr lang="en-US" dirty="0" smtClean="0"/>
              <a:t>Spring Python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Framework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 descr="Spring Ov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90" r="-159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10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Framework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Foundation of Spring </a:t>
            </a:r>
            <a:r>
              <a:rPr lang="en-US" dirty="0" err="1" smtClean="0"/>
              <a:t>Extentions</a:t>
            </a:r>
            <a:endParaRPr lang="en-US" dirty="0" smtClean="0"/>
          </a:p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 and Containers</a:t>
            </a:r>
          </a:p>
          <a:p>
            <a:r>
              <a:rPr lang="en-US" dirty="0" smtClean="0"/>
              <a:t>Spring Profile</a:t>
            </a:r>
          </a:p>
          <a:p>
            <a:r>
              <a:rPr lang="en-US" dirty="0" smtClean="0"/>
              <a:t>Abstractions for JDBC, JPA, JTA, JMS, WS</a:t>
            </a:r>
          </a:p>
          <a:p>
            <a:r>
              <a:rPr lang="en-US" smtClean="0"/>
              <a:t>MVC Framework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4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10923</TotalTime>
  <Words>1297</Words>
  <Application>Microsoft Macintosh PowerPoint</Application>
  <PresentationFormat>On-screen Show (4:3)</PresentationFormat>
  <Paragraphs>264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Developer Training</vt:lpstr>
      <vt:lpstr>What is Spring?</vt:lpstr>
      <vt:lpstr>History</vt:lpstr>
      <vt:lpstr>Spring Overview</vt:lpstr>
      <vt:lpstr>Spring Overview</vt:lpstr>
      <vt:lpstr>Spring Overview</vt:lpstr>
      <vt:lpstr>Spring Framework Overview</vt:lpstr>
      <vt:lpstr>Spring Framework Overview</vt:lpstr>
      <vt:lpstr>Inversion of Control (IoC)</vt:lpstr>
      <vt:lpstr>Inversion of Control (IoC)</vt:lpstr>
      <vt:lpstr>Inversion of Control (IoC)</vt:lpstr>
      <vt:lpstr>Inversion of Control (IoC)</vt:lpstr>
      <vt:lpstr>Inversion of Control (IoC)</vt:lpstr>
      <vt:lpstr>Inversion of Control (IoC)</vt:lpstr>
      <vt:lpstr>Inversion of Control (IoC)</vt:lpstr>
      <vt:lpstr>Spring IoC Container</vt:lpstr>
      <vt:lpstr>Maven &amp; Spring 2.5</vt:lpstr>
      <vt:lpstr>Maven &amp; Spring 2.5</vt:lpstr>
      <vt:lpstr>Maven &amp; Spring 3.0/3.1</vt:lpstr>
      <vt:lpstr>Maven &amp; Spring 3.0/3.1</vt:lpstr>
      <vt:lpstr>Spring IoC Container</vt:lpstr>
      <vt:lpstr>Spring IoC Container</vt:lpstr>
      <vt:lpstr>Bean Scopes</vt:lpstr>
      <vt:lpstr>Spring IoC Container</vt:lpstr>
      <vt:lpstr>Spring IoC Container</vt:lpstr>
      <vt:lpstr>Auto Wiring</vt:lpstr>
      <vt:lpstr>Auto Wiring (Cont’d)</vt:lpstr>
      <vt:lpstr>Auto Discovery</vt:lpstr>
      <vt:lpstr>Auto Discovery (Cont’d)</vt:lpstr>
      <vt:lpstr>Auto Discovery (Cont’d)</vt:lpstr>
      <vt:lpstr>Constructor</vt:lpstr>
      <vt:lpstr>Constructor (Cont’d)</vt:lpstr>
      <vt:lpstr>XML Based Configuration</vt:lpstr>
      <vt:lpstr>JavaConfig</vt:lpstr>
      <vt:lpstr>JavaConfig (Cont’d)</vt:lpstr>
      <vt:lpstr>JavaConfig (Cont’d)</vt:lpstr>
      <vt:lpstr>JavaConfig (Cont’d)</vt:lpstr>
      <vt:lpstr>Property Management</vt:lpstr>
      <vt:lpstr>Maven Profile</vt:lpstr>
      <vt:lpstr>Maven Profile (Cont’d)</vt:lpstr>
      <vt:lpstr>Maven Profile (Cont’d)</vt:lpstr>
      <vt:lpstr>Spring &amp; Properties</vt:lpstr>
      <vt:lpstr>Spring &amp; Properties (Cont’d)</vt:lpstr>
      <vt:lpstr>Spring &amp; Properties (Cont’d)</vt:lpstr>
      <vt:lpstr>Spring Profile</vt:lpstr>
      <vt:lpstr>Spring Profile (Cont’d)</vt:lpstr>
      <vt:lpstr>Spring Profile (Cont’d)</vt:lpstr>
      <vt:lpstr>Spring Profile (Cont’d)</vt:lpstr>
      <vt:lpstr>Spring Profile (Cont’d)</vt:lpstr>
      <vt:lpstr>Spring Framework</vt:lpstr>
      <vt:lpstr>Data Access</vt:lpstr>
      <vt:lpstr>Integration Framework</vt:lpstr>
      <vt:lpstr>Task Management &amp; Scheduling</vt:lpstr>
      <vt:lpstr>Dynamic Language Support</vt:lpstr>
      <vt:lpstr>Cache Abstraction</vt:lpstr>
      <vt:lpstr>Example Codes</vt:lpstr>
      <vt:lpstr>References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anver.bogatoff@gmail.com</cp:lastModifiedBy>
  <cp:revision>169</cp:revision>
  <dcterms:created xsi:type="dcterms:W3CDTF">2012-03-04T23:46:51Z</dcterms:created>
  <dcterms:modified xsi:type="dcterms:W3CDTF">2016-04-03T08:31:23Z</dcterms:modified>
</cp:coreProperties>
</file>