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35"/>
  </p:normalViewPr>
  <p:slideViewPr>
    <p:cSldViewPr snapToGrid="0" snapToObjects="1">
      <p:cViewPr varScale="1">
        <p:scale>
          <a:sx n="110" d="100"/>
          <a:sy n="110" d="100"/>
        </p:scale>
        <p:origin x="63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4/10/16</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1627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8792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6609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9903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82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1617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478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3023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4673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7218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4/10/16</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8711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4/10/16</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385615"/>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stretch>
            <a:fillRect/>
          </a:stretch>
        </p:blipFill>
        <p:spPr>
          <a:xfrm>
            <a:off x="3547177" y="1598622"/>
            <a:ext cx="4809744" cy="3659178"/>
          </a:xfrm>
          <a:prstGeom prst="rect">
            <a:avLst/>
          </a:prstGeom>
        </p:spPr>
      </p:pic>
    </p:spTree>
    <p:extLst>
      <p:ext uri="{BB962C8B-B14F-4D97-AF65-F5344CB8AC3E}">
        <p14:creationId xmlns:p14="http://schemas.microsoft.com/office/powerpoint/2010/main" val="1378188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expression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Following are the important characteristics of a lambda expression −</a:t>
            </a:r>
          </a:p>
          <a:p>
            <a:pPr lvl="1"/>
            <a:r>
              <a:rPr lang="en-US" b="1" dirty="0"/>
              <a:t>Optional type declaration</a:t>
            </a:r>
            <a:r>
              <a:rPr lang="en-US" dirty="0"/>
              <a:t> − No need to declare the type of a parameter. The compiler can inference the same from the value of the parameter.</a:t>
            </a:r>
          </a:p>
          <a:p>
            <a:pPr lvl="1"/>
            <a:r>
              <a:rPr lang="en-US" b="1" dirty="0"/>
              <a:t>Optional parenthesis around parameter</a:t>
            </a:r>
            <a:r>
              <a:rPr lang="en-US" dirty="0"/>
              <a:t> − No need to declare a single parameter in parenthesis. For multiple parameters, parentheses are required.</a:t>
            </a:r>
          </a:p>
          <a:p>
            <a:pPr lvl="1"/>
            <a:r>
              <a:rPr lang="en-US" b="1" dirty="0"/>
              <a:t>Optional curly braces</a:t>
            </a:r>
            <a:r>
              <a:rPr lang="en-US" dirty="0"/>
              <a:t> − No need to use curly braces in expression body if the body contains a single statement.</a:t>
            </a:r>
          </a:p>
          <a:p>
            <a:pPr lvl="1"/>
            <a:r>
              <a:rPr lang="en-US" b="1" dirty="0"/>
              <a:t>Optional return keyword</a:t>
            </a:r>
            <a:r>
              <a:rPr lang="en-US" dirty="0"/>
              <a:t> − The compiler automatically returns the value if the body has a single expression to return the value. Curly braces are required to indicate that expression returns a value.</a:t>
            </a:r>
            <a:endParaRPr lang="en-US" dirty="0"/>
          </a:p>
        </p:txBody>
      </p:sp>
    </p:spTree>
    <p:extLst>
      <p:ext uri="{BB962C8B-B14F-4D97-AF65-F5344CB8AC3E}">
        <p14:creationId xmlns:p14="http://schemas.microsoft.com/office/powerpoint/2010/main" val="800443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references</a:t>
            </a:r>
            <a:endParaRPr lang="en-US" dirty="0"/>
          </a:p>
        </p:txBody>
      </p:sp>
      <p:sp>
        <p:nvSpPr>
          <p:cNvPr id="3" name="Content Placeholder 2"/>
          <p:cNvSpPr>
            <a:spLocks noGrp="1"/>
          </p:cNvSpPr>
          <p:nvPr>
            <p:ph idx="1"/>
          </p:nvPr>
        </p:nvSpPr>
        <p:spPr/>
        <p:txBody>
          <a:bodyPr/>
          <a:lstStyle/>
          <a:p>
            <a:r>
              <a:rPr lang="en-US" dirty="0"/>
              <a:t>Method references help to point to methods by their names. A method reference is described using </a:t>
            </a:r>
            <a:r>
              <a:rPr lang="en-US" b="1" dirty="0"/>
              <a:t>::</a:t>
            </a:r>
            <a:r>
              <a:rPr lang="en-US" dirty="0"/>
              <a:t> (double colon) symbol. A method reference can be used to point the following types of methods −</a:t>
            </a:r>
          </a:p>
          <a:p>
            <a:r>
              <a:rPr lang="en-US" dirty="0"/>
              <a:t>Static methods</a:t>
            </a:r>
          </a:p>
          <a:p>
            <a:r>
              <a:rPr lang="en-US" dirty="0"/>
              <a:t>Instance methods</a:t>
            </a:r>
          </a:p>
          <a:p>
            <a:r>
              <a:rPr lang="en-US" dirty="0"/>
              <a:t>Constructors using new operator (</a:t>
            </a:r>
            <a:r>
              <a:rPr lang="en-US" dirty="0" err="1"/>
              <a:t>TreeSet</a:t>
            </a:r>
            <a:r>
              <a:rPr lang="en-US" dirty="0"/>
              <a:t>::new)</a:t>
            </a:r>
            <a:endParaRPr lang="en-US" dirty="0"/>
          </a:p>
        </p:txBody>
      </p:sp>
    </p:spTree>
    <p:extLst>
      <p:ext uri="{BB962C8B-B14F-4D97-AF65-F5344CB8AC3E}">
        <p14:creationId xmlns:p14="http://schemas.microsoft.com/office/powerpoint/2010/main" val="1334554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interfaces</a:t>
            </a:r>
            <a:endParaRPr lang="en-US" dirty="0"/>
          </a:p>
        </p:txBody>
      </p:sp>
      <p:sp>
        <p:nvSpPr>
          <p:cNvPr id="3" name="Content Placeholder 2"/>
          <p:cNvSpPr>
            <a:spLocks noGrp="1"/>
          </p:cNvSpPr>
          <p:nvPr>
            <p:ph idx="1"/>
          </p:nvPr>
        </p:nvSpPr>
        <p:spPr/>
        <p:txBody>
          <a:bodyPr/>
          <a:lstStyle/>
          <a:p>
            <a:r>
              <a:rPr lang="en-US" dirty="0"/>
              <a:t>Functional interfaces have a single functionality to exhibit. For example, a Comparable interface with a single method ‘</a:t>
            </a:r>
            <a:r>
              <a:rPr lang="en-US" dirty="0" err="1"/>
              <a:t>compareTo</a:t>
            </a:r>
            <a:r>
              <a:rPr lang="en-US" dirty="0"/>
              <a:t>’ is used for comparison purpose</a:t>
            </a:r>
            <a:r>
              <a:rPr lang="en-US" dirty="0" smtClean="0"/>
              <a:t>.</a:t>
            </a:r>
          </a:p>
          <a:p>
            <a:r>
              <a:rPr lang="en-US" dirty="0"/>
              <a:t>Java 8 has defined a lot of functional interfaces to be used extensively in lambda expressions. Following is the list of functional interfaces defined in </a:t>
            </a:r>
            <a:r>
              <a:rPr lang="en-US" dirty="0" err="1"/>
              <a:t>java.util.Function</a:t>
            </a:r>
            <a:r>
              <a:rPr lang="en-US" dirty="0"/>
              <a:t> package.</a:t>
            </a:r>
            <a:endParaRPr lang="en-US" dirty="0"/>
          </a:p>
        </p:txBody>
      </p:sp>
    </p:spTree>
    <p:extLst>
      <p:ext uri="{BB962C8B-B14F-4D97-AF65-F5344CB8AC3E}">
        <p14:creationId xmlns:p14="http://schemas.microsoft.com/office/powerpoint/2010/main" val="453117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methods</a:t>
            </a:r>
            <a:endParaRPr lang="en-US" dirty="0"/>
          </a:p>
        </p:txBody>
      </p:sp>
      <p:sp>
        <p:nvSpPr>
          <p:cNvPr id="3" name="Content Placeholder 2"/>
          <p:cNvSpPr>
            <a:spLocks noGrp="1"/>
          </p:cNvSpPr>
          <p:nvPr>
            <p:ph idx="1"/>
          </p:nvPr>
        </p:nvSpPr>
        <p:spPr/>
        <p:txBody>
          <a:bodyPr/>
          <a:lstStyle/>
          <a:p>
            <a:r>
              <a:rPr lang="en-US" dirty="0"/>
              <a:t>Java 8 </a:t>
            </a:r>
            <a:r>
              <a:rPr lang="en-US" dirty="0" smtClean="0"/>
              <a:t>introduces </a:t>
            </a:r>
            <a:r>
              <a:rPr lang="en-US" dirty="0"/>
              <a:t>a new concept of default method implementation in interfaces</a:t>
            </a:r>
            <a:r>
              <a:rPr lang="en-US" dirty="0" smtClean="0"/>
              <a:t>.</a:t>
            </a:r>
          </a:p>
          <a:p>
            <a:r>
              <a:rPr lang="en-US" dirty="0"/>
              <a:t>This capability is added for backward compatibility so that old interfaces can be used to leverage the lambda expression capability of Java 8.</a:t>
            </a:r>
            <a:endParaRPr lang="en-US" dirty="0"/>
          </a:p>
        </p:txBody>
      </p:sp>
    </p:spTree>
    <p:extLst>
      <p:ext uri="{BB962C8B-B14F-4D97-AF65-F5344CB8AC3E}">
        <p14:creationId xmlns:p14="http://schemas.microsoft.com/office/powerpoint/2010/main" val="2094686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a:t>
            </a:r>
            <a:endParaRPr lang="en-US" dirty="0"/>
          </a:p>
        </p:txBody>
      </p:sp>
      <p:sp>
        <p:nvSpPr>
          <p:cNvPr id="3" name="Content Placeholder 2"/>
          <p:cNvSpPr>
            <a:spLocks noGrp="1"/>
          </p:cNvSpPr>
          <p:nvPr>
            <p:ph idx="1"/>
          </p:nvPr>
        </p:nvSpPr>
        <p:spPr/>
        <p:txBody>
          <a:bodyPr/>
          <a:lstStyle/>
          <a:p>
            <a:r>
              <a:rPr lang="en-US" dirty="0"/>
              <a:t>Stream is a new abstract layer introduced in Java 8</a:t>
            </a:r>
            <a:r>
              <a:rPr lang="en-US" dirty="0" smtClean="0"/>
              <a:t>.</a:t>
            </a:r>
          </a:p>
          <a:p>
            <a:r>
              <a:rPr lang="en-US" dirty="0"/>
              <a:t>Using stream, you can process data in a declarative way similar to SQL statements</a:t>
            </a:r>
            <a:r>
              <a:rPr lang="en-US" dirty="0" smtClean="0"/>
              <a:t>.</a:t>
            </a:r>
          </a:p>
          <a:p>
            <a:endParaRPr lang="en-US" dirty="0" smtClean="0"/>
          </a:p>
          <a:p>
            <a:r>
              <a:rPr lang="en-US" dirty="0" smtClean="0"/>
              <a:t>Using </a:t>
            </a:r>
            <a:r>
              <a:rPr lang="en-US" dirty="0"/>
              <a:t>collections framework in Java, a developer has to use loops and make repeated checks</a:t>
            </a:r>
            <a:r>
              <a:rPr lang="en-US" dirty="0" smtClean="0"/>
              <a:t>.</a:t>
            </a:r>
          </a:p>
          <a:p>
            <a:r>
              <a:rPr lang="en-US" dirty="0"/>
              <a:t>Another concern is efficiency; as multi-core processors are available at ease, a Java developer has to write parallel code processing that can be pretty error-prone.</a:t>
            </a:r>
            <a:endParaRPr lang="en-US" dirty="0"/>
          </a:p>
        </p:txBody>
      </p:sp>
    </p:spTree>
    <p:extLst>
      <p:ext uri="{BB962C8B-B14F-4D97-AF65-F5344CB8AC3E}">
        <p14:creationId xmlns:p14="http://schemas.microsoft.com/office/powerpoint/2010/main" val="1958615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a:t>
            </a:r>
            <a:endParaRPr lang="en-US" dirty="0"/>
          </a:p>
        </p:txBody>
      </p:sp>
      <p:sp>
        <p:nvSpPr>
          <p:cNvPr id="3" name="Content Placeholder 2"/>
          <p:cNvSpPr>
            <a:spLocks noGrp="1"/>
          </p:cNvSpPr>
          <p:nvPr>
            <p:ph idx="1"/>
          </p:nvPr>
        </p:nvSpPr>
        <p:spPr>
          <a:xfrm>
            <a:off x="416689" y="2015732"/>
            <a:ext cx="11493660" cy="4072552"/>
          </a:xfrm>
        </p:spPr>
        <p:txBody>
          <a:bodyPr>
            <a:normAutofit fontScale="92500" lnSpcReduction="20000"/>
          </a:bodyPr>
          <a:lstStyle/>
          <a:p>
            <a:r>
              <a:rPr lang="en-US" dirty="0" smtClean="0"/>
              <a:t>What is Stream?</a:t>
            </a:r>
          </a:p>
          <a:p>
            <a:pPr lvl="1"/>
            <a:r>
              <a:rPr lang="en-US" dirty="0"/>
              <a:t>Stream represents a sequence of objects from a source, which supports aggregate operations. </a:t>
            </a:r>
            <a:endParaRPr lang="en-US" dirty="0" smtClean="0"/>
          </a:p>
          <a:p>
            <a:r>
              <a:rPr lang="en-US" dirty="0" smtClean="0"/>
              <a:t>Following </a:t>
            </a:r>
            <a:r>
              <a:rPr lang="en-US" dirty="0"/>
              <a:t>are the characteristics of a Stream −</a:t>
            </a:r>
          </a:p>
          <a:p>
            <a:pPr lvl="1"/>
            <a:r>
              <a:rPr lang="en-US" b="1" dirty="0"/>
              <a:t>Sequence of elements</a:t>
            </a:r>
            <a:r>
              <a:rPr lang="en-US" dirty="0"/>
              <a:t> − A stream provides a set of elements of specific type in a sequential manner. A stream gets/computes elements on demand. It never stores the elements.</a:t>
            </a:r>
          </a:p>
          <a:p>
            <a:pPr lvl="1"/>
            <a:r>
              <a:rPr lang="en-US" b="1" dirty="0"/>
              <a:t>Source</a:t>
            </a:r>
            <a:r>
              <a:rPr lang="en-US" dirty="0"/>
              <a:t> − Stream takes Collections, Arrays, or I/O resources as input source.</a:t>
            </a:r>
          </a:p>
          <a:p>
            <a:pPr lvl="1"/>
            <a:r>
              <a:rPr lang="en-US" b="1" dirty="0"/>
              <a:t>Aggregate operations</a:t>
            </a:r>
            <a:r>
              <a:rPr lang="en-US" dirty="0"/>
              <a:t> − Stream supports aggregate operations like filter, map, limit, reduce, find, match, and so on.</a:t>
            </a:r>
          </a:p>
          <a:p>
            <a:pPr lvl="1"/>
            <a:r>
              <a:rPr lang="en-US" b="1" dirty="0"/>
              <a:t>Pipelining</a:t>
            </a:r>
            <a:r>
              <a:rPr lang="en-US" dirty="0"/>
              <a:t> − Most of the stream operations return stream itself so that their result can be pipelined. These operations are called intermediate operations and their function is to take input, process them, and return output to the target. collect() method is a terminal operation which is normally present at the end of the pipelining operation to mark the end of the stream.</a:t>
            </a:r>
          </a:p>
          <a:p>
            <a:pPr lvl="1"/>
            <a:r>
              <a:rPr lang="en-US" b="1" dirty="0"/>
              <a:t>Automatic iterations</a:t>
            </a:r>
            <a:r>
              <a:rPr lang="en-US" dirty="0"/>
              <a:t> − Stream operations do the iterations internally over the source elements provided, in contrast to Collections where explicit iteration is required.</a:t>
            </a:r>
            <a:endParaRPr lang="en-US" dirty="0"/>
          </a:p>
        </p:txBody>
      </p:sp>
    </p:spTree>
    <p:extLst>
      <p:ext uri="{BB962C8B-B14F-4D97-AF65-F5344CB8AC3E}">
        <p14:creationId xmlns:p14="http://schemas.microsoft.com/office/powerpoint/2010/main" val="1388352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a:t>
            </a:r>
            <a:endParaRPr lang="en-US" dirty="0"/>
          </a:p>
        </p:txBody>
      </p:sp>
      <p:sp>
        <p:nvSpPr>
          <p:cNvPr id="3" name="Content Placeholder 2"/>
          <p:cNvSpPr>
            <a:spLocks noGrp="1"/>
          </p:cNvSpPr>
          <p:nvPr>
            <p:ph idx="1"/>
          </p:nvPr>
        </p:nvSpPr>
        <p:spPr>
          <a:xfrm>
            <a:off x="1451579" y="2015732"/>
            <a:ext cx="9603275" cy="4072552"/>
          </a:xfrm>
        </p:spPr>
        <p:txBody>
          <a:bodyPr>
            <a:normAutofit/>
          </a:bodyPr>
          <a:lstStyle/>
          <a:p>
            <a:r>
              <a:rPr lang="en-US" dirty="0"/>
              <a:t>With Java 8, Collection interface has two methods to generate a Stream −</a:t>
            </a:r>
          </a:p>
          <a:p>
            <a:pPr lvl="1"/>
            <a:r>
              <a:rPr lang="en-US" b="1" dirty="0"/>
              <a:t>stream()</a:t>
            </a:r>
            <a:r>
              <a:rPr lang="en-US" dirty="0"/>
              <a:t> − Returns a sequential stream considering collection as its source.</a:t>
            </a:r>
          </a:p>
          <a:p>
            <a:pPr lvl="1"/>
            <a:r>
              <a:rPr lang="en-US" b="1" dirty="0" err="1"/>
              <a:t>parallelStream</a:t>
            </a:r>
            <a:r>
              <a:rPr lang="en-US" b="1" dirty="0"/>
              <a:t>()</a:t>
            </a:r>
            <a:r>
              <a:rPr lang="en-US" dirty="0"/>
              <a:t> − Returns a parallel Stream considering collection as its source.</a:t>
            </a:r>
            <a:endParaRPr lang="en-US" dirty="0"/>
          </a:p>
        </p:txBody>
      </p:sp>
    </p:spTree>
    <p:extLst>
      <p:ext uri="{BB962C8B-B14F-4D97-AF65-F5344CB8AC3E}">
        <p14:creationId xmlns:p14="http://schemas.microsoft.com/office/powerpoint/2010/main" val="299989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a:t>
            </a:r>
            <a:endParaRPr lang="en-US" dirty="0"/>
          </a:p>
        </p:txBody>
      </p:sp>
      <p:sp>
        <p:nvSpPr>
          <p:cNvPr id="3" name="Content Placeholder 2"/>
          <p:cNvSpPr>
            <a:spLocks noGrp="1"/>
          </p:cNvSpPr>
          <p:nvPr>
            <p:ph idx="1"/>
          </p:nvPr>
        </p:nvSpPr>
        <p:spPr>
          <a:xfrm>
            <a:off x="1451579" y="2015732"/>
            <a:ext cx="9603275" cy="4072552"/>
          </a:xfrm>
        </p:spPr>
        <p:txBody>
          <a:bodyPr>
            <a:normAutofit/>
          </a:bodyPr>
          <a:lstStyle/>
          <a:p>
            <a:r>
              <a:rPr lang="en-US" b="1" dirty="0" err="1"/>
              <a:t>forEach</a:t>
            </a:r>
            <a:endParaRPr lang="en-US" b="1" dirty="0"/>
          </a:p>
          <a:p>
            <a:pPr lvl="1"/>
            <a:r>
              <a:rPr lang="en-US" dirty="0"/>
              <a:t>Stream has provided a new method ‘</a:t>
            </a:r>
            <a:r>
              <a:rPr lang="en-US" dirty="0" err="1"/>
              <a:t>forEach</a:t>
            </a:r>
            <a:r>
              <a:rPr lang="en-US" dirty="0"/>
              <a:t>’ to iterate each element of the stream. The following code segment shows how to print 10 random numbers using </a:t>
            </a:r>
            <a:r>
              <a:rPr lang="en-US" dirty="0" err="1"/>
              <a:t>forEach</a:t>
            </a:r>
            <a:r>
              <a:rPr lang="en-US" dirty="0" smtClean="0"/>
              <a:t>.</a:t>
            </a:r>
          </a:p>
          <a:p>
            <a:r>
              <a:rPr lang="en-US" b="1" dirty="0"/>
              <a:t>map</a:t>
            </a:r>
          </a:p>
          <a:p>
            <a:pPr lvl="1"/>
            <a:r>
              <a:rPr lang="en-US" dirty="0"/>
              <a:t>The ‘map’ method is used to map each element to its corresponding result. The following code segment prints unique squares of numbers </a:t>
            </a:r>
            <a:r>
              <a:rPr lang="en-US" dirty="0" smtClean="0"/>
              <a:t>using map.</a:t>
            </a:r>
          </a:p>
          <a:p>
            <a:r>
              <a:rPr lang="en-US" b="1" dirty="0"/>
              <a:t>filter</a:t>
            </a:r>
          </a:p>
          <a:p>
            <a:pPr lvl="1"/>
            <a:r>
              <a:rPr lang="en-US" dirty="0"/>
              <a:t>The ‘filter’ method is used to eliminate elements based on a criteria. The following code segment prints a count of empty strings using filter.</a:t>
            </a:r>
            <a:endParaRPr lang="en-US" dirty="0" smtClean="0"/>
          </a:p>
        </p:txBody>
      </p:sp>
    </p:spTree>
    <p:extLst>
      <p:ext uri="{BB962C8B-B14F-4D97-AF65-F5344CB8AC3E}">
        <p14:creationId xmlns:p14="http://schemas.microsoft.com/office/powerpoint/2010/main" val="1333910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a:t>
            </a:r>
            <a:endParaRPr lang="en-US" dirty="0"/>
          </a:p>
        </p:txBody>
      </p:sp>
      <p:sp>
        <p:nvSpPr>
          <p:cNvPr id="3" name="Content Placeholder 2"/>
          <p:cNvSpPr>
            <a:spLocks noGrp="1"/>
          </p:cNvSpPr>
          <p:nvPr>
            <p:ph idx="1"/>
          </p:nvPr>
        </p:nvSpPr>
        <p:spPr>
          <a:xfrm>
            <a:off x="1451579" y="2015732"/>
            <a:ext cx="9603275" cy="4072552"/>
          </a:xfrm>
        </p:spPr>
        <p:txBody>
          <a:bodyPr>
            <a:normAutofit/>
          </a:bodyPr>
          <a:lstStyle/>
          <a:p>
            <a:r>
              <a:rPr lang="en-US" b="1" dirty="0"/>
              <a:t>limit</a:t>
            </a:r>
          </a:p>
          <a:p>
            <a:pPr lvl="1"/>
            <a:r>
              <a:rPr lang="en-US" dirty="0"/>
              <a:t>The ‘limit’ method is used to reduce the size of the stream. The following code segment shows how to print 10 random numbers using </a:t>
            </a:r>
            <a:r>
              <a:rPr lang="en-US" dirty="0" smtClean="0"/>
              <a:t>limit.</a:t>
            </a:r>
          </a:p>
          <a:p>
            <a:r>
              <a:rPr lang="en-US" b="1" dirty="0" smtClean="0"/>
              <a:t>sorted</a:t>
            </a:r>
          </a:p>
          <a:p>
            <a:pPr lvl="1"/>
            <a:r>
              <a:rPr lang="en-US" dirty="0" smtClean="0"/>
              <a:t>The </a:t>
            </a:r>
            <a:r>
              <a:rPr lang="en-US" dirty="0"/>
              <a:t>‘sorted’ method is used to sort the stream. The following code segment shows how to print 10 random numbers in a sorted order.</a:t>
            </a:r>
            <a:endParaRPr lang="en-US" dirty="0" smtClean="0"/>
          </a:p>
        </p:txBody>
      </p:sp>
    </p:spTree>
    <p:extLst>
      <p:ext uri="{BB962C8B-B14F-4D97-AF65-F5344CB8AC3E}">
        <p14:creationId xmlns:p14="http://schemas.microsoft.com/office/powerpoint/2010/main" val="1496019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a:t>
            </a:r>
            <a:endParaRPr lang="en-US" dirty="0"/>
          </a:p>
        </p:txBody>
      </p:sp>
      <p:sp>
        <p:nvSpPr>
          <p:cNvPr id="3" name="Content Placeholder 2"/>
          <p:cNvSpPr>
            <a:spLocks noGrp="1"/>
          </p:cNvSpPr>
          <p:nvPr>
            <p:ph idx="1"/>
          </p:nvPr>
        </p:nvSpPr>
        <p:spPr>
          <a:xfrm>
            <a:off x="1451579" y="2015732"/>
            <a:ext cx="9603275" cy="4072552"/>
          </a:xfrm>
        </p:spPr>
        <p:txBody>
          <a:bodyPr>
            <a:normAutofit/>
          </a:bodyPr>
          <a:lstStyle/>
          <a:p>
            <a:r>
              <a:rPr lang="en-US" b="1" dirty="0"/>
              <a:t>Parallel</a:t>
            </a:r>
            <a:r>
              <a:rPr lang="en-US" dirty="0"/>
              <a:t> </a:t>
            </a:r>
            <a:r>
              <a:rPr lang="en-US" b="1" dirty="0"/>
              <a:t>Processing</a:t>
            </a:r>
          </a:p>
          <a:p>
            <a:pPr lvl="1"/>
            <a:r>
              <a:rPr lang="en-US" dirty="0" err="1"/>
              <a:t>parallelStream</a:t>
            </a:r>
            <a:r>
              <a:rPr lang="en-US" dirty="0"/>
              <a:t> is the alternative of stream for parallel processing. Take a look at the following code segment that prints a count of empty strings using </a:t>
            </a:r>
            <a:r>
              <a:rPr lang="en-US" dirty="0" err="1"/>
              <a:t>parallelStream</a:t>
            </a:r>
            <a:r>
              <a:rPr lang="en-US" dirty="0"/>
              <a:t>.</a:t>
            </a:r>
            <a:endParaRPr lang="en-US" dirty="0" smtClean="0"/>
          </a:p>
        </p:txBody>
      </p:sp>
    </p:spTree>
    <p:extLst>
      <p:ext uri="{BB962C8B-B14F-4D97-AF65-F5344CB8AC3E}">
        <p14:creationId xmlns:p14="http://schemas.microsoft.com/office/powerpoint/2010/main" val="808437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features</a:t>
            </a:r>
            <a:endParaRPr lang="en-US" dirty="0"/>
          </a:p>
        </p:txBody>
      </p:sp>
      <p:sp>
        <p:nvSpPr>
          <p:cNvPr id="3" name="Content Placeholder 2"/>
          <p:cNvSpPr>
            <a:spLocks noGrp="1"/>
          </p:cNvSpPr>
          <p:nvPr>
            <p:ph idx="1"/>
          </p:nvPr>
        </p:nvSpPr>
        <p:spPr/>
        <p:txBody>
          <a:bodyPr/>
          <a:lstStyle/>
          <a:p>
            <a:r>
              <a:rPr lang="en-US" dirty="0" smtClean="0"/>
              <a:t>Lambda expressions</a:t>
            </a:r>
          </a:p>
          <a:p>
            <a:r>
              <a:rPr lang="en-US" dirty="0" smtClean="0"/>
              <a:t>Method references</a:t>
            </a:r>
          </a:p>
          <a:p>
            <a:r>
              <a:rPr lang="en-US" dirty="0" smtClean="0"/>
              <a:t>Functional Interfaces</a:t>
            </a:r>
            <a:endParaRPr lang="en-US" dirty="0" smtClean="0"/>
          </a:p>
          <a:p>
            <a:r>
              <a:rPr lang="en-US" dirty="0" smtClean="0"/>
              <a:t>Default methods</a:t>
            </a:r>
          </a:p>
          <a:p>
            <a:r>
              <a:rPr lang="en-US" dirty="0" smtClean="0"/>
              <a:t>Streams</a:t>
            </a:r>
          </a:p>
          <a:p>
            <a:r>
              <a:rPr lang="en-US" dirty="0" smtClean="0"/>
              <a:t>Optional</a:t>
            </a:r>
          </a:p>
          <a:p>
            <a:r>
              <a:rPr lang="en-US" dirty="0" smtClean="0"/>
              <a:t>New Date / Time API</a:t>
            </a:r>
          </a:p>
          <a:p>
            <a:endParaRPr lang="en-US" dirty="0"/>
          </a:p>
        </p:txBody>
      </p:sp>
    </p:spTree>
    <p:extLst>
      <p:ext uri="{BB962C8B-B14F-4D97-AF65-F5344CB8AC3E}">
        <p14:creationId xmlns:p14="http://schemas.microsoft.com/office/powerpoint/2010/main" val="1386744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a:t>
            </a:r>
            <a:endParaRPr lang="en-US" dirty="0"/>
          </a:p>
        </p:txBody>
      </p:sp>
      <p:sp>
        <p:nvSpPr>
          <p:cNvPr id="3" name="Content Placeholder 2"/>
          <p:cNvSpPr>
            <a:spLocks noGrp="1"/>
          </p:cNvSpPr>
          <p:nvPr>
            <p:ph idx="1"/>
          </p:nvPr>
        </p:nvSpPr>
        <p:spPr>
          <a:xfrm>
            <a:off x="1451579" y="2015732"/>
            <a:ext cx="9603275" cy="4072552"/>
          </a:xfrm>
        </p:spPr>
        <p:txBody>
          <a:bodyPr>
            <a:normAutofit/>
          </a:bodyPr>
          <a:lstStyle/>
          <a:p>
            <a:r>
              <a:rPr lang="en-US" b="1" dirty="0"/>
              <a:t>Collectors</a:t>
            </a:r>
          </a:p>
          <a:p>
            <a:pPr lvl="1"/>
            <a:r>
              <a:rPr lang="en-US" dirty="0"/>
              <a:t>Collectors are used to combine the result of processing on the elements of a stream. Collectors can be used to return a list or a string.</a:t>
            </a:r>
            <a:endParaRPr lang="en-US" dirty="0" smtClean="0"/>
          </a:p>
        </p:txBody>
      </p:sp>
    </p:spTree>
    <p:extLst>
      <p:ext uri="{BB962C8B-B14F-4D97-AF65-F5344CB8AC3E}">
        <p14:creationId xmlns:p14="http://schemas.microsoft.com/office/powerpoint/2010/main" val="13480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a:t>
            </a:r>
            <a:endParaRPr lang="en-US" dirty="0"/>
          </a:p>
        </p:txBody>
      </p:sp>
      <p:sp>
        <p:nvSpPr>
          <p:cNvPr id="3" name="Content Placeholder 2"/>
          <p:cNvSpPr>
            <a:spLocks noGrp="1"/>
          </p:cNvSpPr>
          <p:nvPr>
            <p:ph idx="1"/>
          </p:nvPr>
        </p:nvSpPr>
        <p:spPr>
          <a:xfrm>
            <a:off x="1451579" y="2015732"/>
            <a:ext cx="9603275" cy="4072552"/>
          </a:xfrm>
        </p:spPr>
        <p:txBody>
          <a:bodyPr>
            <a:normAutofit/>
          </a:bodyPr>
          <a:lstStyle/>
          <a:p>
            <a:r>
              <a:rPr lang="en-US" b="1" dirty="0"/>
              <a:t>Statistics</a:t>
            </a:r>
          </a:p>
          <a:p>
            <a:pPr lvl="1"/>
            <a:r>
              <a:rPr lang="en-US" dirty="0"/>
              <a:t>With Java 8, statistics collectors are introduced to calculate all statistics when stream processing is being done.</a:t>
            </a:r>
            <a:endParaRPr lang="en-US" dirty="0" smtClean="0"/>
          </a:p>
        </p:txBody>
      </p:sp>
    </p:spTree>
    <p:extLst>
      <p:ext uri="{BB962C8B-B14F-4D97-AF65-F5344CB8AC3E}">
        <p14:creationId xmlns:p14="http://schemas.microsoft.com/office/powerpoint/2010/main" val="533560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class</a:t>
            </a:r>
            <a:endParaRPr lang="en-US" dirty="0"/>
          </a:p>
        </p:txBody>
      </p:sp>
      <p:sp>
        <p:nvSpPr>
          <p:cNvPr id="3" name="Content Placeholder 2"/>
          <p:cNvSpPr>
            <a:spLocks noGrp="1"/>
          </p:cNvSpPr>
          <p:nvPr>
            <p:ph idx="1"/>
          </p:nvPr>
        </p:nvSpPr>
        <p:spPr>
          <a:xfrm>
            <a:off x="1451579" y="2015732"/>
            <a:ext cx="9603275" cy="4072552"/>
          </a:xfrm>
        </p:spPr>
        <p:txBody>
          <a:bodyPr>
            <a:normAutofit/>
          </a:bodyPr>
          <a:lstStyle/>
          <a:p>
            <a:r>
              <a:rPr lang="en-US" dirty="0"/>
              <a:t>Optional is a container object which is used to contain not-null objects</a:t>
            </a:r>
            <a:r>
              <a:rPr lang="en-US" dirty="0" smtClean="0"/>
              <a:t>.</a:t>
            </a:r>
          </a:p>
          <a:p>
            <a:r>
              <a:rPr lang="en-US" dirty="0"/>
              <a:t>Optional object is used to represent null with absent value</a:t>
            </a:r>
            <a:r>
              <a:rPr lang="en-US" dirty="0" smtClean="0"/>
              <a:t>.</a:t>
            </a:r>
          </a:p>
          <a:p>
            <a:r>
              <a:rPr lang="en-US" dirty="0"/>
              <a:t>This class has various utility methods to facilitate code to handle values as ‘available’ or ‘not available’ instead of checking null values.</a:t>
            </a:r>
            <a:endParaRPr lang="en-US" dirty="0" smtClean="0"/>
          </a:p>
        </p:txBody>
      </p:sp>
    </p:spTree>
    <p:extLst>
      <p:ext uri="{BB962C8B-B14F-4D97-AF65-F5344CB8AC3E}">
        <p14:creationId xmlns:p14="http://schemas.microsoft.com/office/powerpoint/2010/main" val="1873680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date / time </a:t>
            </a:r>
            <a:r>
              <a:rPr lang="en-US" dirty="0" err="1" smtClean="0"/>
              <a:t>api</a:t>
            </a:r>
            <a:endParaRPr lang="en-US" dirty="0"/>
          </a:p>
        </p:txBody>
      </p:sp>
      <p:sp>
        <p:nvSpPr>
          <p:cNvPr id="3" name="Content Placeholder 2"/>
          <p:cNvSpPr>
            <a:spLocks noGrp="1"/>
          </p:cNvSpPr>
          <p:nvPr>
            <p:ph idx="1"/>
          </p:nvPr>
        </p:nvSpPr>
        <p:spPr>
          <a:xfrm>
            <a:off x="1451579" y="2015732"/>
            <a:ext cx="9603275" cy="4072552"/>
          </a:xfrm>
        </p:spPr>
        <p:txBody>
          <a:bodyPr>
            <a:normAutofit/>
          </a:bodyPr>
          <a:lstStyle/>
          <a:p>
            <a:r>
              <a:rPr lang="en-US" dirty="0"/>
              <a:t>With Java 8, a new Date-Time API is introduced to cover the following drawbacks of old date-time API −</a:t>
            </a:r>
          </a:p>
          <a:p>
            <a:pPr lvl="1"/>
            <a:r>
              <a:rPr lang="en-US" b="1" dirty="0"/>
              <a:t>Not thread safe</a:t>
            </a:r>
            <a:r>
              <a:rPr lang="en-US" dirty="0"/>
              <a:t> − </a:t>
            </a:r>
            <a:r>
              <a:rPr lang="en-US" dirty="0" err="1"/>
              <a:t>java.util.Date</a:t>
            </a:r>
            <a:r>
              <a:rPr lang="en-US" dirty="0"/>
              <a:t> is not thread safe, thus developers have to deal with concurrency issue while using date. The new date-time API is immutable and does not have setter methods.</a:t>
            </a:r>
          </a:p>
          <a:p>
            <a:pPr lvl="1"/>
            <a:r>
              <a:rPr lang="en-US" b="1" dirty="0"/>
              <a:t>Poor design</a:t>
            </a:r>
            <a:r>
              <a:rPr lang="en-US" dirty="0"/>
              <a:t> − Default Date starts from 1900, month starts from 1, and day starts from 0, so no uniformity. The old API had less direct methods for date operations. The new API provides numerous utility methods for such operations.</a:t>
            </a:r>
          </a:p>
          <a:p>
            <a:pPr lvl="1"/>
            <a:r>
              <a:rPr lang="en-US" b="1" dirty="0"/>
              <a:t>Difficult time zone handling</a:t>
            </a:r>
            <a:r>
              <a:rPr lang="en-US" dirty="0"/>
              <a:t> − Developers had to write a lot of code to deal with </a:t>
            </a:r>
            <a:r>
              <a:rPr lang="en-US" dirty="0" err="1"/>
              <a:t>timezone</a:t>
            </a:r>
            <a:r>
              <a:rPr lang="en-US" dirty="0"/>
              <a:t> issues. The new API has been developed keeping domain-specific design in mind.</a:t>
            </a:r>
            <a:endParaRPr lang="en-US" dirty="0" smtClean="0"/>
          </a:p>
        </p:txBody>
      </p:sp>
    </p:spTree>
    <p:extLst>
      <p:ext uri="{BB962C8B-B14F-4D97-AF65-F5344CB8AC3E}">
        <p14:creationId xmlns:p14="http://schemas.microsoft.com/office/powerpoint/2010/main" val="1780363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date / time </a:t>
            </a:r>
            <a:r>
              <a:rPr lang="en-US" dirty="0" err="1" smtClean="0"/>
              <a:t>api</a:t>
            </a:r>
            <a:endParaRPr lang="en-US" dirty="0"/>
          </a:p>
        </p:txBody>
      </p:sp>
      <p:sp>
        <p:nvSpPr>
          <p:cNvPr id="3" name="Content Placeholder 2"/>
          <p:cNvSpPr>
            <a:spLocks noGrp="1"/>
          </p:cNvSpPr>
          <p:nvPr>
            <p:ph idx="1"/>
          </p:nvPr>
        </p:nvSpPr>
        <p:spPr>
          <a:xfrm>
            <a:off x="1451579" y="2015732"/>
            <a:ext cx="9603275" cy="4072552"/>
          </a:xfrm>
        </p:spPr>
        <p:txBody>
          <a:bodyPr>
            <a:normAutofit/>
          </a:bodyPr>
          <a:lstStyle/>
          <a:p>
            <a:r>
              <a:rPr lang="en-US" dirty="0"/>
              <a:t>Java 8 introduces a new date-time API under the package </a:t>
            </a:r>
            <a:r>
              <a:rPr lang="en-US" b="1" dirty="0" err="1"/>
              <a:t>java.time</a:t>
            </a:r>
            <a:r>
              <a:rPr lang="en-US" dirty="0"/>
              <a:t>. Following are some of the important classes introduced in </a:t>
            </a:r>
            <a:r>
              <a:rPr lang="en-US" dirty="0" err="1"/>
              <a:t>java.time</a:t>
            </a:r>
            <a:r>
              <a:rPr lang="en-US" dirty="0"/>
              <a:t> package −</a:t>
            </a:r>
          </a:p>
          <a:p>
            <a:pPr lvl="1"/>
            <a:r>
              <a:rPr lang="en-US" b="1" dirty="0"/>
              <a:t>Local</a:t>
            </a:r>
            <a:r>
              <a:rPr lang="en-US" dirty="0"/>
              <a:t> − Simplified date-time API with no complexity of </a:t>
            </a:r>
            <a:r>
              <a:rPr lang="en-US" dirty="0" err="1"/>
              <a:t>timezone</a:t>
            </a:r>
            <a:r>
              <a:rPr lang="en-US" dirty="0"/>
              <a:t> handling.</a:t>
            </a:r>
          </a:p>
          <a:p>
            <a:pPr lvl="1"/>
            <a:r>
              <a:rPr lang="en-US" b="1" dirty="0"/>
              <a:t>Zoned</a:t>
            </a:r>
            <a:r>
              <a:rPr lang="en-US" dirty="0"/>
              <a:t> − Specialized date-time API to deal with various </a:t>
            </a:r>
            <a:r>
              <a:rPr lang="en-US" dirty="0" err="1"/>
              <a:t>timezones</a:t>
            </a:r>
            <a:r>
              <a:rPr lang="en-US" dirty="0"/>
              <a:t>.</a:t>
            </a:r>
            <a:endParaRPr lang="en-US" dirty="0" smtClean="0"/>
          </a:p>
        </p:txBody>
      </p:sp>
    </p:spTree>
    <p:extLst>
      <p:ext uri="{BB962C8B-B14F-4D97-AF65-F5344CB8AC3E}">
        <p14:creationId xmlns:p14="http://schemas.microsoft.com/office/powerpoint/2010/main" val="48821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features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Lambda expressions</a:t>
            </a:r>
          </a:p>
          <a:p>
            <a:pPr lvl="1"/>
            <a:r>
              <a:rPr lang="en-US" dirty="0" smtClean="0"/>
              <a:t>Adds functional processing capability to Java</a:t>
            </a:r>
          </a:p>
          <a:p>
            <a:r>
              <a:rPr lang="en-US" dirty="0" smtClean="0"/>
              <a:t>Method references</a:t>
            </a:r>
          </a:p>
          <a:p>
            <a:r>
              <a:rPr lang="en-US" dirty="0" smtClean="0"/>
              <a:t>Functional Interfaces</a:t>
            </a:r>
            <a:endParaRPr lang="en-US" dirty="0" smtClean="0"/>
          </a:p>
          <a:p>
            <a:r>
              <a:rPr lang="en-US" dirty="0" smtClean="0"/>
              <a:t>Default methods</a:t>
            </a:r>
          </a:p>
          <a:p>
            <a:r>
              <a:rPr lang="en-US" dirty="0" smtClean="0"/>
              <a:t>Streams</a:t>
            </a:r>
          </a:p>
          <a:p>
            <a:r>
              <a:rPr lang="en-US" dirty="0" smtClean="0"/>
              <a:t>Optional</a:t>
            </a:r>
          </a:p>
          <a:p>
            <a:r>
              <a:rPr lang="en-US" dirty="0" smtClean="0"/>
              <a:t>New Date / Time API</a:t>
            </a:r>
          </a:p>
          <a:p>
            <a:endParaRPr lang="en-US" dirty="0"/>
          </a:p>
        </p:txBody>
      </p:sp>
    </p:spTree>
    <p:extLst>
      <p:ext uri="{BB962C8B-B14F-4D97-AF65-F5344CB8AC3E}">
        <p14:creationId xmlns:p14="http://schemas.microsoft.com/office/powerpoint/2010/main" val="1474041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features</a:t>
            </a:r>
            <a:endParaRPr lang="en-US" dirty="0"/>
          </a:p>
        </p:txBody>
      </p:sp>
      <p:sp>
        <p:nvSpPr>
          <p:cNvPr id="3" name="Content Placeholder 2"/>
          <p:cNvSpPr>
            <a:spLocks noGrp="1"/>
          </p:cNvSpPr>
          <p:nvPr>
            <p:ph idx="1"/>
          </p:nvPr>
        </p:nvSpPr>
        <p:spPr>
          <a:xfrm>
            <a:off x="1451579" y="2015732"/>
            <a:ext cx="9603275" cy="3702162"/>
          </a:xfrm>
        </p:spPr>
        <p:txBody>
          <a:bodyPr>
            <a:normAutofit fontScale="92500" lnSpcReduction="20000"/>
          </a:bodyPr>
          <a:lstStyle/>
          <a:p>
            <a:r>
              <a:rPr lang="en-US" dirty="0" smtClean="0"/>
              <a:t>Lambda expressions</a:t>
            </a:r>
          </a:p>
          <a:p>
            <a:r>
              <a:rPr lang="en-US" dirty="0" smtClean="0"/>
              <a:t>Method references</a:t>
            </a:r>
          </a:p>
          <a:p>
            <a:pPr lvl="1"/>
            <a:r>
              <a:rPr lang="en-US" dirty="0" smtClean="0"/>
              <a:t>Referencing functions by their names instead of invoking them directly. Using functions as parameter.</a:t>
            </a:r>
          </a:p>
          <a:p>
            <a:r>
              <a:rPr lang="en-US" dirty="0" smtClean="0"/>
              <a:t>Functional Interfaces</a:t>
            </a:r>
            <a:endParaRPr lang="en-US" dirty="0" smtClean="0"/>
          </a:p>
          <a:p>
            <a:r>
              <a:rPr lang="en-US" dirty="0" smtClean="0"/>
              <a:t>Default methods</a:t>
            </a:r>
          </a:p>
          <a:p>
            <a:r>
              <a:rPr lang="en-US" dirty="0" smtClean="0"/>
              <a:t>Streams</a:t>
            </a:r>
          </a:p>
          <a:p>
            <a:r>
              <a:rPr lang="en-US" dirty="0" smtClean="0"/>
              <a:t>Optional</a:t>
            </a:r>
          </a:p>
          <a:p>
            <a:r>
              <a:rPr lang="en-US" dirty="0" smtClean="0"/>
              <a:t>New Date / Time API</a:t>
            </a:r>
          </a:p>
          <a:p>
            <a:endParaRPr lang="en-US" dirty="0"/>
          </a:p>
        </p:txBody>
      </p:sp>
    </p:spTree>
    <p:extLst>
      <p:ext uri="{BB962C8B-B14F-4D97-AF65-F5344CB8AC3E}">
        <p14:creationId xmlns:p14="http://schemas.microsoft.com/office/powerpoint/2010/main" val="1237447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features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Lambda expressions</a:t>
            </a:r>
          </a:p>
          <a:p>
            <a:r>
              <a:rPr lang="en-US" dirty="0" smtClean="0"/>
              <a:t>Method references</a:t>
            </a:r>
          </a:p>
          <a:p>
            <a:r>
              <a:rPr lang="en-US" dirty="0" smtClean="0"/>
              <a:t>Functional Interfaces</a:t>
            </a:r>
            <a:endParaRPr lang="en-US" dirty="0" smtClean="0"/>
          </a:p>
          <a:p>
            <a:r>
              <a:rPr lang="en-US" dirty="0" smtClean="0"/>
              <a:t>Default methods</a:t>
            </a:r>
          </a:p>
          <a:p>
            <a:pPr lvl="1"/>
            <a:r>
              <a:rPr lang="en-US" dirty="0" smtClean="0"/>
              <a:t>Interface to have default method implementation.</a:t>
            </a:r>
          </a:p>
          <a:p>
            <a:r>
              <a:rPr lang="en-US" dirty="0" smtClean="0"/>
              <a:t>Streams</a:t>
            </a:r>
          </a:p>
          <a:p>
            <a:r>
              <a:rPr lang="en-US" dirty="0" smtClean="0"/>
              <a:t>Optional</a:t>
            </a:r>
          </a:p>
          <a:p>
            <a:r>
              <a:rPr lang="en-US" dirty="0" smtClean="0"/>
              <a:t>New Date / Time API</a:t>
            </a:r>
          </a:p>
          <a:p>
            <a:endParaRPr lang="en-US" dirty="0"/>
          </a:p>
        </p:txBody>
      </p:sp>
    </p:spTree>
    <p:extLst>
      <p:ext uri="{BB962C8B-B14F-4D97-AF65-F5344CB8AC3E}">
        <p14:creationId xmlns:p14="http://schemas.microsoft.com/office/powerpoint/2010/main" val="333898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features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Lambda expressions</a:t>
            </a:r>
          </a:p>
          <a:p>
            <a:r>
              <a:rPr lang="en-US" dirty="0" smtClean="0"/>
              <a:t>Method references</a:t>
            </a:r>
          </a:p>
          <a:p>
            <a:r>
              <a:rPr lang="en-US" dirty="0" smtClean="0"/>
              <a:t>Functional Interfaces</a:t>
            </a:r>
            <a:endParaRPr lang="en-US" dirty="0" smtClean="0"/>
          </a:p>
          <a:p>
            <a:r>
              <a:rPr lang="en-US" dirty="0" smtClean="0"/>
              <a:t>Default methods</a:t>
            </a:r>
          </a:p>
          <a:p>
            <a:r>
              <a:rPr lang="en-US" dirty="0" smtClean="0"/>
              <a:t>Streams</a:t>
            </a:r>
          </a:p>
          <a:p>
            <a:pPr lvl="1"/>
            <a:r>
              <a:rPr lang="en-US" dirty="0" smtClean="0"/>
              <a:t>New Streams API to facilitate pipeline processing.</a:t>
            </a:r>
          </a:p>
          <a:p>
            <a:r>
              <a:rPr lang="en-US" dirty="0" smtClean="0"/>
              <a:t>Optional</a:t>
            </a:r>
          </a:p>
          <a:p>
            <a:r>
              <a:rPr lang="en-US" dirty="0" smtClean="0"/>
              <a:t>New Date / Time API</a:t>
            </a:r>
          </a:p>
          <a:p>
            <a:endParaRPr lang="en-US" dirty="0"/>
          </a:p>
        </p:txBody>
      </p:sp>
    </p:spTree>
    <p:extLst>
      <p:ext uri="{BB962C8B-B14F-4D97-AF65-F5344CB8AC3E}">
        <p14:creationId xmlns:p14="http://schemas.microsoft.com/office/powerpoint/2010/main" val="38339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features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Lambda expressions</a:t>
            </a:r>
          </a:p>
          <a:p>
            <a:r>
              <a:rPr lang="en-US" dirty="0" smtClean="0"/>
              <a:t>Method references</a:t>
            </a:r>
          </a:p>
          <a:p>
            <a:r>
              <a:rPr lang="en-US" dirty="0" smtClean="0"/>
              <a:t>Functional Interfaces</a:t>
            </a:r>
            <a:endParaRPr lang="en-US" dirty="0" smtClean="0"/>
          </a:p>
          <a:p>
            <a:r>
              <a:rPr lang="en-US" dirty="0" smtClean="0"/>
              <a:t>Default methods</a:t>
            </a:r>
          </a:p>
          <a:p>
            <a:r>
              <a:rPr lang="en-US" dirty="0" smtClean="0"/>
              <a:t>Streams</a:t>
            </a:r>
          </a:p>
          <a:p>
            <a:r>
              <a:rPr lang="en-US" dirty="0" smtClean="0"/>
              <a:t>Optional</a:t>
            </a:r>
          </a:p>
          <a:p>
            <a:pPr lvl="1"/>
            <a:r>
              <a:rPr lang="en-US" dirty="0" smtClean="0"/>
              <a:t>Emphasis on best practices to handle null values properly.</a:t>
            </a:r>
          </a:p>
          <a:p>
            <a:r>
              <a:rPr lang="en-US" dirty="0" smtClean="0"/>
              <a:t>New Date / Time API</a:t>
            </a:r>
          </a:p>
          <a:p>
            <a:endParaRPr lang="en-US" dirty="0"/>
          </a:p>
        </p:txBody>
      </p:sp>
    </p:spTree>
    <p:extLst>
      <p:ext uri="{BB962C8B-B14F-4D97-AF65-F5344CB8AC3E}">
        <p14:creationId xmlns:p14="http://schemas.microsoft.com/office/powerpoint/2010/main" val="2088502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features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Lambda expressions</a:t>
            </a:r>
          </a:p>
          <a:p>
            <a:r>
              <a:rPr lang="en-US" dirty="0" smtClean="0"/>
              <a:t>Method references</a:t>
            </a:r>
          </a:p>
          <a:p>
            <a:r>
              <a:rPr lang="en-US" dirty="0" smtClean="0"/>
              <a:t>Functional Interfaces</a:t>
            </a:r>
            <a:endParaRPr lang="en-US" dirty="0" smtClean="0"/>
          </a:p>
          <a:p>
            <a:r>
              <a:rPr lang="en-US" dirty="0" smtClean="0"/>
              <a:t>Default methods</a:t>
            </a:r>
          </a:p>
          <a:p>
            <a:r>
              <a:rPr lang="en-US" dirty="0" smtClean="0"/>
              <a:t>Streams</a:t>
            </a:r>
          </a:p>
          <a:p>
            <a:r>
              <a:rPr lang="en-US" dirty="0" smtClean="0"/>
              <a:t>Optional</a:t>
            </a:r>
          </a:p>
          <a:p>
            <a:r>
              <a:rPr lang="en-US" dirty="0" smtClean="0"/>
              <a:t>New Date / Time API</a:t>
            </a:r>
          </a:p>
          <a:p>
            <a:pPr lvl="1"/>
            <a:r>
              <a:rPr lang="en-US" dirty="0" smtClean="0"/>
              <a:t>Improved date time API.</a:t>
            </a:r>
          </a:p>
          <a:p>
            <a:endParaRPr lang="en-US" dirty="0"/>
          </a:p>
        </p:txBody>
      </p:sp>
    </p:spTree>
    <p:extLst>
      <p:ext uri="{BB962C8B-B14F-4D97-AF65-F5344CB8AC3E}">
        <p14:creationId xmlns:p14="http://schemas.microsoft.com/office/powerpoint/2010/main" val="2048043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expression</a:t>
            </a:r>
            <a:endParaRPr lang="en-US" dirty="0"/>
          </a:p>
        </p:txBody>
      </p:sp>
      <p:sp>
        <p:nvSpPr>
          <p:cNvPr id="3" name="Content Placeholder 2"/>
          <p:cNvSpPr>
            <a:spLocks noGrp="1"/>
          </p:cNvSpPr>
          <p:nvPr>
            <p:ph idx="1"/>
          </p:nvPr>
        </p:nvSpPr>
        <p:spPr/>
        <p:txBody>
          <a:bodyPr/>
          <a:lstStyle/>
          <a:p>
            <a:r>
              <a:rPr lang="en-US" dirty="0"/>
              <a:t>Lambda expression facilitates functional programming, and simplifies the development a </a:t>
            </a:r>
            <a:r>
              <a:rPr lang="en-US" dirty="0" smtClean="0"/>
              <a:t>lot</a:t>
            </a:r>
          </a:p>
          <a:p>
            <a:r>
              <a:rPr lang="en-US" dirty="0"/>
              <a:t>C</a:t>
            </a:r>
            <a:r>
              <a:rPr lang="en-US" dirty="0" smtClean="0"/>
              <a:t>haracterized </a:t>
            </a:r>
            <a:r>
              <a:rPr lang="en-US" dirty="0"/>
              <a:t>by the following </a:t>
            </a:r>
            <a:r>
              <a:rPr lang="en-US" dirty="0" smtClean="0"/>
              <a:t>syntax:</a:t>
            </a:r>
          </a:p>
          <a:p>
            <a:pPr marL="0" indent="0" algn="ctr">
              <a:buNone/>
            </a:pPr>
            <a:r>
              <a:rPr lang="en-US" dirty="0" smtClean="0"/>
              <a:t>Parameter -&gt; expression body</a:t>
            </a:r>
            <a:endParaRPr lang="en-US" dirty="0"/>
          </a:p>
        </p:txBody>
      </p:sp>
    </p:spTree>
    <p:extLst>
      <p:ext uri="{BB962C8B-B14F-4D97-AF65-F5344CB8AC3E}">
        <p14:creationId xmlns:p14="http://schemas.microsoft.com/office/powerpoint/2010/main" val="129770749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44</TotalTime>
  <Words>1244</Words>
  <Application>Microsoft Macintosh PowerPoint</Application>
  <PresentationFormat>Widescreen</PresentationFormat>
  <Paragraphs>136</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Gill Sans MT</vt:lpstr>
      <vt:lpstr>Arial</vt:lpstr>
      <vt:lpstr>Gallery</vt:lpstr>
      <vt:lpstr>PowerPoint Presentation</vt:lpstr>
      <vt:lpstr>New features</vt:lpstr>
      <vt:lpstr>New features</vt:lpstr>
      <vt:lpstr>New features</vt:lpstr>
      <vt:lpstr>New features</vt:lpstr>
      <vt:lpstr>New features</vt:lpstr>
      <vt:lpstr>New features</vt:lpstr>
      <vt:lpstr>New features</vt:lpstr>
      <vt:lpstr>Lambda expression</vt:lpstr>
      <vt:lpstr>Lambda expression</vt:lpstr>
      <vt:lpstr>Method references</vt:lpstr>
      <vt:lpstr>Functional interfaces</vt:lpstr>
      <vt:lpstr>Default methods</vt:lpstr>
      <vt:lpstr>streams</vt:lpstr>
      <vt:lpstr>streams</vt:lpstr>
      <vt:lpstr>streams</vt:lpstr>
      <vt:lpstr>streams</vt:lpstr>
      <vt:lpstr>streams</vt:lpstr>
      <vt:lpstr>streams</vt:lpstr>
      <vt:lpstr>streams</vt:lpstr>
      <vt:lpstr>streams</vt:lpstr>
      <vt:lpstr>Optional class</vt:lpstr>
      <vt:lpstr>New date / time api</vt:lpstr>
      <vt:lpstr>New date / time api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anver.bogatoff@gmail.com</dc:creator>
  <cp:lastModifiedBy>anver.bogatoff@gmail.com</cp:lastModifiedBy>
  <cp:revision>5</cp:revision>
  <dcterms:created xsi:type="dcterms:W3CDTF">2016-04-10T17:59:42Z</dcterms:created>
  <dcterms:modified xsi:type="dcterms:W3CDTF">2016-04-10T18:43:58Z</dcterms:modified>
</cp:coreProperties>
</file>