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84" r:id="rId2"/>
  </p:sldMasterIdLst>
  <p:notesMasterIdLst>
    <p:notesMasterId r:id="rId41"/>
  </p:notesMasterIdLst>
  <p:handoutMasterIdLst>
    <p:handoutMasterId r:id="rId42"/>
  </p:handoutMasterIdLst>
  <p:sldIdLst>
    <p:sldId id="265" r:id="rId3"/>
    <p:sldId id="266" r:id="rId4"/>
    <p:sldId id="309" r:id="rId5"/>
    <p:sldId id="288" r:id="rId6"/>
    <p:sldId id="310" r:id="rId7"/>
    <p:sldId id="293" r:id="rId8"/>
    <p:sldId id="290" r:id="rId9"/>
    <p:sldId id="298" r:id="rId10"/>
    <p:sldId id="297" r:id="rId11"/>
    <p:sldId id="295" r:id="rId12"/>
    <p:sldId id="299" r:id="rId13"/>
    <p:sldId id="300" r:id="rId14"/>
    <p:sldId id="304" r:id="rId15"/>
    <p:sldId id="306" r:id="rId16"/>
    <p:sldId id="308" r:id="rId17"/>
    <p:sldId id="301" r:id="rId18"/>
    <p:sldId id="302" r:id="rId19"/>
    <p:sldId id="321" r:id="rId20"/>
    <p:sldId id="327" r:id="rId21"/>
    <p:sldId id="303" r:id="rId22"/>
    <p:sldId id="322" r:id="rId23"/>
    <p:sldId id="314" r:id="rId24"/>
    <p:sldId id="291" r:id="rId25"/>
    <p:sldId id="318" r:id="rId26"/>
    <p:sldId id="305" r:id="rId27"/>
    <p:sldId id="315" r:id="rId28"/>
    <p:sldId id="319" r:id="rId29"/>
    <p:sldId id="325" r:id="rId30"/>
    <p:sldId id="323" r:id="rId31"/>
    <p:sldId id="326" r:id="rId32"/>
    <p:sldId id="331" r:id="rId33"/>
    <p:sldId id="329" r:id="rId34"/>
    <p:sldId id="330" r:id="rId35"/>
    <p:sldId id="287" r:id="rId36"/>
    <p:sldId id="311" r:id="rId37"/>
    <p:sldId id="313" r:id="rId38"/>
    <p:sldId id="332" r:id="rId39"/>
    <p:sldId id="31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3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2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6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959C-5D65-41D0-8096-937B00E97537}" type="datetime1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820A-2C5C-413D-AD73-DC52556E27F6}" type="datetime1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22AF-4301-4DD4-8077-B1286F8875F1}" type="datetime1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4ED-34C1-42D5-8EF5-4CF8A7A252B6}" type="datetime1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DBF4-4FC6-4C4E-B9FE-D0F778E8937E}" type="datetime1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3BA8-5B14-4685-B1BC-916A07DF9755}" type="datetime1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0F38-0C42-4D01-9B81-06C93BDCEAD7}" type="datetime1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7826-364E-4BE4-B7CA-EE0E4DF932CA}" type="datetime1">
              <a:rPr lang="en-US" smtClean="0"/>
              <a:t>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3896-28F5-4CFA-960A-FE9C81F628D9}" type="datetime1">
              <a:rPr lang="en-US" smtClean="0"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66A-685A-41F1-9B8E-082D4C23B26A}" type="datetime1">
              <a:rPr lang="en-US" smtClean="0"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9FE3-58E0-4AC4-A3FF-56D56CB2FF10}" type="datetime1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6F42-C13A-4F8B-B79B-92C11C632A20}" type="datetime1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32845-A868-4E4A-935A-425F669FB049}" type="datetime1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U0900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@Subash @Paudyal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 on Java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62100" y="5455900"/>
            <a:ext cx="8869787" cy="121705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The </a:t>
            </a:r>
            <a:r>
              <a:rPr lang="en-US" sz="1400" dirty="0"/>
              <a:t>hierarchy of </a:t>
            </a:r>
            <a:r>
              <a:rPr lang="en-US" sz="1400" dirty="0" smtClean="0"/>
              <a:t>input streams follows </a:t>
            </a:r>
            <a:r>
              <a:rPr lang="en-US" sz="1400" dirty="0"/>
              <a:t>similar </a:t>
            </a:r>
            <a:r>
              <a:rPr lang="en-US" sz="1400" dirty="0" smtClean="0"/>
              <a:t>lines as output streams.</a:t>
            </a:r>
          </a:p>
          <a:p>
            <a:r>
              <a:rPr lang="en-US" sz="1400" dirty="0"/>
              <a:t>System.in is an instance of </a:t>
            </a:r>
            <a:r>
              <a:rPr lang="en-US" sz="1400" dirty="0" err="1"/>
              <a:t>InputStream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System.out</a:t>
            </a:r>
            <a:r>
              <a:rPr lang="en-US" sz="1400" dirty="0"/>
              <a:t> and </a:t>
            </a:r>
            <a:r>
              <a:rPr lang="en-US" sz="1400" dirty="0" err="1"/>
              <a:t>System.err</a:t>
            </a:r>
            <a:r>
              <a:rPr lang="en-US" sz="1400" dirty="0"/>
              <a:t> are instances of </a:t>
            </a:r>
            <a:r>
              <a:rPr lang="en-US" sz="1400" dirty="0" err="1"/>
              <a:t>PrintStream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Streams and Output Streams</a:t>
            </a:r>
            <a:endParaRPr lang="en-US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231506" y="2288146"/>
            <a:ext cx="1905000" cy="5334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OutputStream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450206" y="3369972"/>
            <a:ext cx="1828800" cy="685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err="1">
                <a:solidFill>
                  <a:srgbClr val="000000"/>
                </a:solidFill>
              </a:rPr>
              <a:t>ByteArray</a:t>
            </a:r>
            <a:endParaRPr lang="en-US" sz="2400" dirty="0">
              <a:solidFill>
                <a:srgbClr val="000000"/>
              </a:solidFill>
            </a:endParaRPr>
          </a:p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OutputStream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507606" y="3369972"/>
            <a:ext cx="1600200" cy="685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FileOutput</a:t>
            </a:r>
            <a:endParaRPr lang="en-US" sz="2400" dirty="0">
              <a:solidFill>
                <a:srgbClr val="000000"/>
              </a:solidFill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Stream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412606" y="3369972"/>
            <a:ext cx="1600200" cy="685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FilterOutput</a:t>
            </a:r>
            <a:endParaRPr lang="en-US" sz="2400" dirty="0">
              <a:solidFill>
                <a:srgbClr val="000000"/>
              </a:solidFill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Stream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8317606" y="3369972"/>
            <a:ext cx="1905000" cy="685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PipedOutput</a:t>
            </a:r>
            <a:endParaRPr lang="en-US" sz="2400" dirty="0">
              <a:solidFill>
                <a:srgbClr val="000000"/>
              </a:solidFill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Stream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4431406" y="4665372"/>
            <a:ext cx="1828800" cy="685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Buffered</a:t>
            </a:r>
          </a:p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OutputStream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412606" y="4665372"/>
            <a:ext cx="1600200" cy="685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PrintStream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8165206" y="4665372"/>
            <a:ext cx="1600200" cy="685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DataOutput</a:t>
            </a:r>
            <a:endParaRPr lang="en-US" sz="2400" dirty="0">
              <a:solidFill>
                <a:srgbClr val="000000"/>
              </a:solidFill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Stream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440806" y="3065172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3440806" y="306517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5269606" y="306517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174606" y="306517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9232006" y="306517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6166834" y="2836572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5574406" y="4360572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>
            <a:off x="5574406" y="436057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174606" y="436057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8698606" y="436057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7022206" y="405577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Content Placeholder 3"/>
          <p:cNvSpPr txBox="1">
            <a:spLocks/>
          </p:cNvSpPr>
          <p:nvPr/>
        </p:nvSpPr>
        <p:spPr>
          <a:xfrm>
            <a:off x="1562100" y="1408290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1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FileInputStream</a:t>
            </a:r>
            <a:r>
              <a:rPr lang="en-US" b="1" dirty="0"/>
              <a:t> </a:t>
            </a:r>
            <a:r>
              <a:rPr lang="en-US" dirty="0"/>
              <a:t>class creates an </a:t>
            </a:r>
            <a:r>
              <a:rPr lang="en-US" b="1" dirty="0" err="1"/>
              <a:t>InputStream</a:t>
            </a:r>
            <a:r>
              <a:rPr lang="en-US" b="1" dirty="0"/>
              <a:t> </a:t>
            </a:r>
            <a:r>
              <a:rPr lang="en-US" dirty="0"/>
              <a:t>that you can use to read bytes from a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Constructors:</a:t>
            </a:r>
          </a:p>
          <a:p>
            <a:pPr lvl="1"/>
            <a:r>
              <a:rPr lang="en-US" dirty="0" err="1"/>
              <a:t>FileInputStream</a:t>
            </a:r>
            <a:r>
              <a:rPr lang="en-US" dirty="0"/>
              <a:t>(String </a:t>
            </a:r>
            <a:r>
              <a:rPr lang="en-US" i="1" dirty="0" err="1"/>
              <a:t>filePath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FileInputStream</a:t>
            </a:r>
            <a:r>
              <a:rPr lang="en-US" dirty="0"/>
              <a:t>(File </a:t>
            </a:r>
            <a:r>
              <a:rPr lang="en-US" i="1" dirty="0" err="1"/>
              <a:t>fileObj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err="1" smtClean="0"/>
              <a:t>FileInputStream</a:t>
            </a:r>
            <a:r>
              <a:rPr lang="en-US" dirty="0" smtClean="0"/>
              <a:t> </a:t>
            </a:r>
            <a:r>
              <a:rPr lang="en-US" dirty="0"/>
              <a:t>f0 = new </a:t>
            </a:r>
            <a:r>
              <a:rPr lang="en-US" dirty="0" err="1"/>
              <a:t>FileInputStream</a:t>
            </a:r>
            <a:r>
              <a:rPr lang="en-US" dirty="0"/>
              <a:t>("/autoexec.bat")</a:t>
            </a:r>
          </a:p>
          <a:p>
            <a:pPr lvl="1"/>
            <a:r>
              <a:rPr lang="en-US" dirty="0"/>
              <a:t>File f = new File("/autoexec.bat");</a:t>
            </a:r>
          </a:p>
          <a:p>
            <a:pPr lvl="1"/>
            <a:r>
              <a:rPr lang="en-US" dirty="0" err="1"/>
              <a:t>FileInputStream</a:t>
            </a:r>
            <a:r>
              <a:rPr lang="en-US" dirty="0"/>
              <a:t> f1 = new </a:t>
            </a:r>
            <a:r>
              <a:rPr lang="en-US" dirty="0" err="1"/>
              <a:t>FileInputStream</a:t>
            </a:r>
            <a:r>
              <a:rPr lang="en-US" dirty="0"/>
              <a:t>(f);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FileInputStream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FileOutputStream</a:t>
            </a:r>
            <a:r>
              <a:rPr lang="en-US" b="1" dirty="0"/>
              <a:t> </a:t>
            </a:r>
            <a:r>
              <a:rPr lang="en-US" dirty="0"/>
              <a:t>creates an </a:t>
            </a:r>
            <a:r>
              <a:rPr lang="en-US" b="1" dirty="0" err="1"/>
              <a:t>OutputStream</a:t>
            </a:r>
            <a:r>
              <a:rPr lang="en-US" b="1" dirty="0"/>
              <a:t> </a:t>
            </a:r>
            <a:r>
              <a:rPr lang="en-US" dirty="0"/>
              <a:t>that you can use to write bytes to a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Constructors:</a:t>
            </a:r>
          </a:p>
          <a:p>
            <a:pPr lvl="1"/>
            <a:r>
              <a:rPr lang="en-US" dirty="0" err="1"/>
              <a:t>FileOutputStream</a:t>
            </a:r>
            <a:r>
              <a:rPr lang="en-US" dirty="0"/>
              <a:t>(String </a:t>
            </a:r>
            <a:r>
              <a:rPr lang="en-US" i="1" dirty="0" err="1"/>
              <a:t>filePath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FileOutputStream</a:t>
            </a:r>
            <a:r>
              <a:rPr lang="en-US" dirty="0"/>
              <a:t>(File </a:t>
            </a:r>
            <a:r>
              <a:rPr lang="en-US" i="1" dirty="0" err="1"/>
              <a:t>fileObj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FileOutputStream</a:t>
            </a:r>
            <a:r>
              <a:rPr lang="en-US" dirty="0"/>
              <a:t>(String </a:t>
            </a:r>
            <a:r>
              <a:rPr lang="en-US" i="1" dirty="0" err="1"/>
              <a:t>filePath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i="1" dirty="0"/>
              <a:t>append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FileOutputStream</a:t>
            </a:r>
            <a:r>
              <a:rPr lang="en-US" dirty="0"/>
              <a:t>(File </a:t>
            </a:r>
            <a:r>
              <a:rPr lang="en-US" i="1" dirty="0" err="1"/>
              <a:t>fileObj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i="1" dirty="0"/>
              <a:t>append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2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62100" y="1825625"/>
            <a:ext cx="445233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FileInputStream</a:t>
            </a:r>
            <a:r>
              <a:rPr lang="en-US" dirty="0"/>
              <a:t> in = null; </a:t>
            </a:r>
            <a:endParaRPr lang="ne-NP" dirty="0" smtClean="0"/>
          </a:p>
          <a:p>
            <a:pPr marL="0" indent="0">
              <a:buNone/>
            </a:pPr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/>
              <a:t>out = null; </a:t>
            </a:r>
            <a:endParaRPr lang="ne-NP" dirty="0" smtClean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/>
              <a:t>{ </a:t>
            </a:r>
            <a:endParaRPr lang="ne-NP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= new </a:t>
            </a:r>
            <a:r>
              <a:rPr lang="en-US" dirty="0" err="1"/>
              <a:t>FileInputStream</a:t>
            </a:r>
            <a:r>
              <a:rPr lang="en-US" dirty="0" smtClean="0"/>
              <a:t>(“file1.txt"); </a:t>
            </a:r>
            <a:endParaRPr lang="ne-NP" dirty="0" smtClean="0"/>
          </a:p>
          <a:p>
            <a:pPr marL="0" indent="0">
              <a:buNone/>
            </a:pPr>
            <a:r>
              <a:rPr lang="en-US" dirty="0" smtClean="0"/>
              <a:t>out </a:t>
            </a:r>
            <a:r>
              <a:rPr lang="en-US" dirty="0"/>
              <a:t>= new </a:t>
            </a:r>
            <a:r>
              <a:rPr lang="en-US" dirty="0" err="1"/>
              <a:t>FileOutputStream</a:t>
            </a:r>
            <a:r>
              <a:rPr lang="en-US" dirty="0" smtClean="0"/>
              <a:t>(“file2.txt</a:t>
            </a:r>
            <a:r>
              <a:rPr lang="en-US" dirty="0"/>
              <a:t>"); </a:t>
            </a:r>
            <a:endParaRPr lang="ne-NP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c; </a:t>
            </a:r>
            <a:endParaRPr lang="ne-NP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((c = </a:t>
            </a:r>
            <a:r>
              <a:rPr lang="en-US" dirty="0" err="1"/>
              <a:t>in.read</a:t>
            </a:r>
            <a:r>
              <a:rPr lang="en-US" dirty="0"/>
              <a:t>()) != -1) { </a:t>
            </a:r>
            <a:endParaRPr lang="ne-NP" dirty="0" smtClean="0"/>
          </a:p>
          <a:p>
            <a:pPr marL="0" indent="0">
              <a:buNone/>
            </a:pPr>
            <a:r>
              <a:rPr lang="en-US" dirty="0" err="1" smtClean="0"/>
              <a:t>out.write</a:t>
            </a:r>
            <a:r>
              <a:rPr lang="en-US" dirty="0" smtClean="0"/>
              <a:t>(c</a:t>
            </a:r>
            <a:r>
              <a:rPr lang="en-US" dirty="0"/>
              <a:t>); </a:t>
            </a:r>
            <a:r>
              <a:rPr lang="ne-NP" dirty="0" smtClean="0"/>
              <a:t> </a:t>
            </a:r>
            <a:r>
              <a:rPr lang="en-US" dirty="0" smtClean="0"/>
              <a:t>} </a:t>
            </a:r>
            <a:endParaRPr lang="ne-NP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ne-NP" dirty="0" smtClean="0"/>
          </a:p>
          <a:p>
            <a:pPr marL="0" indent="0">
              <a:buNone/>
            </a:pPr>
            <a:r>
              <a:rPr lang="en-US" dirty="0" smtClean="0"/>
              <a:t>finally </a:t>
            </a:r>
            <a:r>
              <a:rPr lang="en-US" dirty="0"/>
              <a:t>{ </a:t>
            </a:r>
            <a:endParaRPr lang="ne-NP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(in != null) </a:t>
            </a:r>
            <a:r>
              <a:rPr lang="ne-NP" dirty="0"/>
              <a:t>{</a:t>
            </a:r>
            <a:r>
              <a:rPr lang="en-US" dirty="0" smtClean="0"/>
              <a:t> </a:t>
            </a:r>
            <a:endParaRPr lang="ne-NP" dirty="0" smtClean="0"/>
          </a:p>
          <a:p>
            <a:pPr marL="0" indent="0">
              <a:buNone/>
            </a:pPr>
            <a:r>
              <a:rPr lang="en-US" dirty="0" err="1" smtClean="0"/>
              <a:t>in.close</a:t>
            </a:r>
            <a:r>
              <a:rPr lang="en-US" dirty="0"/>
              <a:t>(); </a:t>
            </a:r>
            <a:r>
              <a:rPr lang="en-US" dirty="0" smtClean="0"/>
              <a:t>} </a:t>
            </a:r>
            <a:endParaRPr lang="ne-NP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(out != null) </a:t>
            </a:r>
            <a:r>
              <a:rPr lang="en-US" dirty="0" smtClean="0"/>
              <a:t>{ </a:t>
            </a:r>
            <a:endParaRPr lang="ne-NP" dirty="0" smtClean="0"/>
          </a:p>
          <a:p>
            <a:pPr marL="0" indent="0">
              <a:buNone/>
            </a:pPr>
            <a:r>
              <a:rPr lang="en-US" dirty="0" err="1" smtClean="0"/>
              <a:t>out.close</a:t>
            </a:r>
            <a:r>
              <a:rPr lang="en-US" dirty="0"/>
              <a:t>(); } </a:t>
            </a:r>
            <a:endParaRPr lang="ne-NP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527" y="2049015"/>
            <a:ext cx="32956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1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Filtered streams </a:t>
            </a:r>
            <a:r>
              <a:rPr lang="en-US" dirty="0"/>
              <a:t>are simply wrappers around underlying input or output streams </a:t>
            </a:r>
            <a:r>
              <a:rPr lang="en-US" dirty="0" smtClean="0"/>
              <a:t>that</a:t>
            </a:r>
            <a:r>
              <a:rPr lang="ne-NP" dirty="0" smtClean="0"/>
              <a:t> </a:t>
            </a:r>
            <a:r>
              <a:rPr lang="en-US" dirty="0" smtClean="0"/>
              <a:t>transparently </a:t>
            </a:r>
            <a:r>
              <a:rPr lang="en-US" dirty="0"/>
              <a:t>provide some extended level of functionality. </a:t>
            </a:r>
            <a:endParaRPr lang="ne-NP" dirty="0" smtClean="0"/>
          </a:p>
          <a:p>
            <a:r>
              <a:rPr lang="en-US" dirty="0" smtClean="0"/>
              <a:t>These </a:t>
            </a:r>
            <a:r>
              <a:rPr lang="en-US" dirty="0"/>
              <a:t>streams are </a:t>
            </a:r>
            <a:r>
              <a:rPr lang="en-US" dirty="0" smtClean="0"/>
              <a:t>typically</a:t>
            </a:r>
            <a:r>
              <a:rPr lang="ne-NP" dirty="0" smtClean="0"/>
              <a:t> </a:t>
            </a:r>
            <a:r>
              <a:rPr lang="en-US" dirty="0" smtClean="0"/>
              <a:t>accessed </a:t>
            </a:r>
            <a:r>
              <a:rPr lang="en-US" dirty="0"/>
              <a:t>by methods that are expecting a generic </a:t>
            </a:r>
            <a:r>
              <a:rPr lang="en-US" dirty="0" smtClean="0"/>
              <a:t>stream</a:t>
            </a:r>
            <a:endParaRPr lang="ne-NP" dirty="0" smtClean="0"/>
          </a:p>
          <a:p>
            <a:r>
              <a:rPr lang="en-US" dirty="0"/>
              <a:t>The filtered byte streams are </a:t>
            </a:r>
            <a:endParaRPr lang="ne-NP" dirty="0" smtClean="0"/>
          </a:p>
          <a:p>
            <a:pPr lvl="1"/>
            <a:r>
              <a:rPr lang="en-US" b="1" dirty="0" err="1" smtClean="0"/>
              <a:t>FilterInputStream</a:t>
            </a:r>
            <a:r>
              <a:rPr lang="en-US" b="1" dirty="0" smtClean="0"/>
              <a:t> </a:t>
            </a:r>
            <a:r>
              <a:rPr lang="en-US" dirty="0"/>
              <a:t>and </a:t>
            </a:r>
            <a:endParaRPr lang="ne-NP" dirty="0" smtClean="0"/>
          </a:p>
          <a:p>
            <a:pPr lvl="1"/>
            <a:r>
              <a:rPr lang="en-US" b="1" dirty="0" err="1" smtClean="0"/>
              <a:t>FilterOutputStream</a:t>
            </a:r>
            <a:endParaRPr lang="ne-NP" b="1" dirty="0" smtClean="0"/>
          </a:p>
          <a:p>
            <a:r>
              <a:rPr lang="en-US" dirty="0"/>
              <a:t>The methods provided in these classes are identical to those in </a:t>
            </a:r>
            <a:r>
              <a:rPr lang="en-US" b="1" dirty="0" err="1"/>
              <a:t>InputStream</a:t>
            </a:r>
            <a:r>
              <a:rPr lang="en-US" b="1" dirty="0"/>
              <a:t> </a:t>
            </a:r>
            <a:r>
              <a:rPr lang="en-US" dirty="0" smtClean="0"/>
              <a:t>and</a:t>
            </a:r>
            <a:r>
              <a:rPr lang="ne-NP" dirty="0" smtClean="0"/>
              <a:t> </a:t>
            </a:r>
            <a:r>
              <a:rPr lang="en-US" b="1" dirty="0" err="1" smtClean="0"/>
              <a:t>OutputStream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deal with the classes derived from Filtered Streams</a:t>
            </a:r>
          </a:p>
          <a:p>
            <a:pPr lvl="1"/>
            <a:r>
              <a:rPr lang="en-US" dirty="0" smtClean="0"/>
              <a:t>Buffered Streams</a:t>
            </a:r>
          </a:p>
          <a:p>
            <a:pPr lvl="1"/>
            <a:r>
              <a:rPr lang="en-US" dirty="0" smtClean="0"/>
              <a:t>Print Streams</a:t>
            </a:r>
          </a:p>
          <a:p>
            <a:pPr lvl="1"/>
            <a:r>
              <a:rPr lang="en-US" dirty="0"/>
              <a:t>Data Streams</a:t>
            </a:r>
          </a:p>
          <a:p>
            <a:pPr lvl="1"/>
            <a:endParaRPr lang="en-US" dirty="0" smtClean="0"/>
          </a:p>
          <a:p>
            <a:pPr lvl="1"/>
            <a:endParaRPr lang="ne-NP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java.io.DataInputStream</a:t>
            </a:r>
            <a:r>
              <a:rPr lang="en-US" dirty="0"/>
              <a:t> and </a:t>
            </a:r>
            <a:r>
              <a:rPr lang="en-US" dirty="0" err="1"/>
              <a:t>java.io.DataOutputStream</a:t>
            </a:r>
            <a:r>
              <a:rPr lang="en-US" dirty="0"/>
              <a:t> classes are subclasses </a:t>
            </a:r>
            <a:r>
              <a:rPr lang="en-US" dirty="0" smtClean="0"/>
              <a:t>of </a:t>
            </a:r>
            <a:r>
              <a:rPr lang="en-US" dirty="0" err="1" smtClean="0"/>
              <a:t>FilterInputStream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FilterOutputStream</a:t>
            </a:r>
            <a:r>
              <a:rPr lang="en-US" dirty="0"/>
              <a:t> , respectively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the byte-oriented streams, a </a:t>
            </a:r>
            <a:r>
              <a:rPr lang="en-US" i="1" dirty="0"/>
              <a:t>buffered stream </a:t>
            </a:r>
            <a:r>
              <a:rPr lang="en-US" dirty="0"/>
              <a:t>extends a filtered stream class by attaching </a:t>
            </a:r>
            <a:r>
              <a:rPr lang="en-US" dirty="0" smtClean="0"/>
              <a:t>a</a:t>
            </a:r>
            <a:r>
              <a:rPr lang="ne-NP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buffer to the I/O stream</a:t>
            </a:r>
            <a:r>
              <a:rPr lang="en-US" dirty="0" smtClean="0"/>
              <a:t>.</a:t>
            </a:r>
            <a:endParaRPr lang="ne-NP" dirty="0" smtClean="0"/>
          </a:p>
          <a:p>
            <a:r>
              <a:rPr lang="en-US" dirty="0"/>
              <a:t>This buffer allows Java to do I/O operations on </a:t>
            </a:r>
            <a:r>
              <a:rPr lang="en-US" dirty="0" smtClean="0"/>
              <a:t>more</a:t>
            </a:r>
            <a:r>
              <a:rPr lang="ne-NP" dirty="0" smtClean="0"/>
              <a:t> </a:t>
            </a:r>
            <a:r>
              <a:rPr lang="en-US" dirty="0" smtClean="0"/>
              <a:t>than </a:t>
            </a:r>
            <a:r>
              <a:rPr lang="en-US" dirty="0"/>
              <a:t>a byte at a time, thereby improving performance</a:t>
            </a:r>
            <a:r>
              <a:rPr lang="en-US" dirty="0" smtClean="0"/>
              <a:t>.</a:t>
            </a:r>
            <a:endParaRPr lang="ne-NP" dirty="0" smtClean="0"/>
          </a:p>
          <a:p>
            <a:r>
              <a:rPr lang="en-US" dirty="0"/>
              <a:t>The buffered byte </a:t>
            </a:r>
            <a:r>
              <a:rPr lang="en-US" dirty="0" smtClean="0"/>
              <a:t>stream</a:t>
            </a:r>
            <a:r>
              <a:rPr lang="ne-NP" dirty="0"/>
              <a:t> </a:t>
            </a:r>
            <a:r>
              <a:rPr lang="en-US" dirty="0" smtClean="0"/>
              <a:t>classes </a:t>
            </a:r>
            <a:r>
              <a:rPr lang="en-US" dirty="0"/>
              <a:t>are </a:t>
            </a:r>
            <a:r>
              <a:rPr lang="en-US" b="1" dirty="0" err="1"/>
              <a:t>BufferedInputStream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BufferedOutputStream</a:t>
            </a:r>
            <a:r>
              <a:rPr lang="en-US" dirty="0" smtClean="0"/>
              <a:t>.</a:t>
            </a:r>
            <a:endParaRPr lang="ne-NP" dirty="0" smtClean="0"/>
          </a:p>
          <a:p>
            <a:r>
              <a:rPr lang="en-US" dirty="0"/>
              <a:t>class allows you to "wrap" any </a:t>
            </a:r>
            <a:r>
              <a:rPr lang="en-US" b="1" dirty="0" err="1"/>
              <a:t>InputStream</a:t>
            </a:r>
            <a:r>
              <a:rPr lang="en-US" b="1" dirty="0"/>
              <a:t> </a:t>
            </a:r>
            <a:r>
              <a:rPr lang="en-US" dirty="0"/>
              <a:t>into a buffered stream to improve </a:t>
            </a:r>
            <a:r>
              <a:rPr lang="en-US" dirty="0" smtClean="0"/>
              <a:t>performance</a:t>
            </a:r>
            <a:endParaRPr lang="ne-NP" dirty="0" smtClean="0"/>
          </a:p>
          <a:p>
            <a:r>
              <a:rPr lang="ne-NP" dirty="0" smtClean="0"/>
              <a:t>Constructors:</a:t>
            </a:r>
          </a:p>
          <a:p>
            <a:pPr lvl="1"/>
            <a:r>
              <a:rPr lang="en-US" dirty="0" err="1"/>
              <a:t>BufferedInputStream</a:t>
            </a:r>
            <a:r>
              <a:rPr lang="en-US" dirty="0"/>
              <a:t>(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i="1" dirty="0" err="1"/>
              <a:t>inputStream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BufferedInputStream</a:t>
            </a:r>
            <a:r>
              <a:rPr lang="en-US" dirty="0"/>
              <a:t>(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i="1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 err="1"/>
              <a:t>bufSize</a:t>
            </a:r>
            <a:r>
              <a:rPr lang="en-US" dirty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 smtClean="0"/>
              <a:t>Buffered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7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PrintStream</a:t>
            </a:r>
            <a:r>
              <a:rPr lang="en-US" b="1" dirty="0"/>
              <a:t> </a:t>
            </a:r>
            <a:r>
              <a:rPr lang="en-US" dirty="0"/>
              <a:t>class provides all of the output capabilities we have been using from </a:t>
            </a:r>
            <a:r>
              <a:rPr lang="en-US" dirty="0" smtClean="0"/>
              <a:t>the </a:t>
            </a:r>
            <a:r>
              <a:rPr lang="en-US" b="1" dirty="0" smtClean="0"/>
              <a:t>System </a:t>
            </a:r>
            <a:r>
              <a:rPr lang="en-US" dirty="0"/>
              <a:t>file handle, </a:t>
            </a:r>
            <a:r>
              <a:rPr lang="en-US" b="1" dirty="0" err="1"/>
              <a:t>System.out</a:t>
            </a:r>
            <a:r>
              <a:rPr lang="en-US" dirty="0" smtClean="0"/>
              <a:t>,</a:t>
            </a:r>
          </a:p>
          <a:p>
            <a:r>
              <a:rPr lang="en-US" dirty="0" smtClean="0"/>
              <a:t>Constructors</a:t>
            </a:r>
          </a:p>
          <a:p>
            <a:pPr lvl="3"/>
            <a:r>
              <a:rPr lang="en-US" dirty="0" err="1"/>
              <a:t>PrintStream</a:t>
            </a:r>
            <a:r>
              <a:rPr lang="en-US" dirty="0"/>
              <a:t>(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i="1" dirty="0" err="1"/>
              <a:t>outputStream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PrintStream</a:t>
            </a:r>
            <a:r>
              <a:rPr lang="en-US" dirty="0"/>
              <a:t>(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i="1" dirty="0" err="1"/>
              <a:t>outputStream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i="1" dirty="0" err="1"/>
              <a:t>flushOnNewline</a:t>
            </a:r>
            <a:r>
              <a:rPr lang="en-US" dirty="0"/>
              <a:t>)</a:t>
            </a:r>
          </a:p>
          <a:p>
            <a:pPr lvl="3"/>
            <a:r>
              <a:rPr lang="en-US" dirty="0" err="1" smtClean="0"/>
              <a:t>PrintStream</a:t>
            </a:r>
            <a:r>
              <a:rPr lang="en-US" dirty="0" smtClean="0"/>
              <a:t>(</a:t>
            </a:r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i="1" dirty="0" err="1"/>
              <a:t>outputStream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i="1" dirty="0" err="1"/>
              <a:t>flushOnNewline</a:t>
            </a:r>
            <a:r>
              <a:rPr lang="en-US" dirty="0"/>
              <a:t>, String </a:t>
            </a:r>
            <a:r>
              <a:rPr lang="en-US" i="1" dirty="0" err="1"/>
              <a:t>charSet</a:t>
            </a:r>
            <a:r>
              <a:rPr lang="en-US" dirty="0" smtClean="0"/>
              <a:t>)</a:t>
            </a:r>
          </a:p>
          <a:p>
            <a:r>
              <a:rPr lang="en-US" b="1" dirty="0" err="1"/>
              <a:t>PrintStream</a:t>
            </a:r>
            <a:r>
              <a:rPr lang="en-US" b="1" dirty="0"/>
              <a:t> </a:t>
            </a:r>
            <a:r>
              <a:rPr lang="en-US" dirty="0"/>
              <a:t>supports the </a:t>
            </a:r>
            <a:r>
              <a:rPr lang="en-US" b="1" dirty="0"/>
              <a:t>print( ) </a:t>
            </a:r>
            <a:r>
              <a:rPr lang="en-US" dirty="0"/>
              <a:t>and </a:t>
            </a:r>
            <a:r>
              <a:rPr lang="en-US" b="1" dirty="0" err="1"/>
              <a:t>println</a:t>
            </a:r>
            <a:r>
              <a:rPr lang="en-US" b="1" dirty="0"/>
              <a:t>( ) </a:t>
            </a:r>
            <a:r>
              <a:rPr lang="en-US" dirty="0"/>
              <a:t>methods for all types, including </a:t>
            </a:r>
            <a:r>
              <a:rPr lang="en-US" b="1" dirty="0"/>
              <a:t>Object</a:t>
            </a:r>
            <a:r>
              <a:rPr lang="en-US" dirty="0" smtClean="0"/>
              <a:t>. If </a:t>
            </a:r>
            <a:r>
              <a:rPr lang="en-US" dirty="0"/>
              <a:t>an argument is not a primitive type, the </a:t>
            </a:r>
            <a:r>
              <a:rPr lang="en-US" b="1" dirty="0" err="1"/>
              <a:t>PrintStream</a:t>
            </a:r>
            <a:r>
              <a:rPr lang="en-US" b="1" dirty="0"/>
              <a:t> </a:t>
            </a:r>
            <a:r>
              <a:rPr lang="en-US" dirty="0"/>
              <a:t>methods will call the </a:t>
            </a:r>
            <a:r>
              <a:rPr lang="en-US" dirty="0" smtClean="0"/>
              <a:t>object’s </a:t>
            </a:r>
            <a:r>
              <a:rPr lang="en-US" b="1" dirty="0" err="1" smtClean="0"/>
              <a:t>toString</a:t>
            </a:r>
            <a:r>
              <a:rPr lang="en-US" b="1" dirty="0"/>
              <a:t>( ) </a:t>
            </a:r>
            <a:r>
              <a:rPr lang="en-US" dirty="0"/>
              <a:t>method and then display the result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JDK5, </a:t>
            </a:r>
            <a:r>
              <a:rPr lang="en-US" dirty="0" err="1" smtClean="0"/>
              <a:t>printf</a:t>
            </a:r>
            <a:r>
              <a:rPr lang="en-US" dirty="0" smtClean="0"/>
              <a:t>() method was added that allows to </a:t>
            </a:r>
            <a:r>
              <a:rPr lang="en-US" dirty="0"/>
              <a:t>specify the precise format of the data to be </a:t>
            </a:r>
            <a:r>
              <a:rPr lang="en-US" dirty="0" smtClean="0"/>
              <a:t>written</a:t>
            </a:r>
          </a:p>
          <a:p>
            <a:pPr lvl="2"/>
            <a:r>
              <a:rPr lang="en-US" dirty="0" err="1"/>
              <a:t>PrintStream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(String </a:t>
            </a:r>
            <a:r>
              <a:rPr lang="en-US" i="1" dirty="0" err="1"/>
              <a:t>fmtString</a:t>
            </a:r>
            <a:r>
              <a:rPr lang="en-US" dirty="0"/>
              <a:t>, Object … </a:t>
            </a:r>
            <a:r>
              <a:rPr lang="en-US" i="1" dirty="0" err="1"/>
              <a:t>args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1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streams support binary I/O of primitive data type values (</a:t>
            </a:r>
            <a:r>
              <a:rPr lang="en-US" dirty="0" err="1"/>
              <a:t>boolean</a:t>
            </a:r>
            <a:r>
              <a:rPr lang="en-US" dirty="0"/>
              <a:t>, char, byte, short, </a:t>
            </a:r>
            <a:r>
              <a:rPr lang="en-US" dirty="0" err="1"/>
              <a:t>int</a:t>
            </a:r>
            <a:r>
              <a:rPr lang="en-US" dirty="0"/>
              <a:t>, long, float, and double) as well as String values.</a:t>
            </a:r>
          </a:p>
          <a:p>
            <a:r>
              <a:rPr lang="en-US" b="1" dirty="0" err="1" smtClean="0"/>
              <a:t>DataOutput</a:t>
            </a:r>
            <a:r>
              <a:rPr lang="en-US" b="1" dirty="0" smtClean="0"/>
              <a:t> </a:t>
            </a:r>
            <a:r>
              <a:rPr lang="en-US" dirty="0"/>
              <a:t>defines methods that convert values of a primitive type into a </a:t>
            </a:r>
            <a:r>
              <a:rPr lang="en-US" dirty="0" smtClean="0"/>
              <a:t>byte sequence </a:t>
            </a:r>
            <a:r>
              <a:rPr lang="en-US" dirty="0"/>
              <a:t>and then writes it to the underlying stream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Constructor</a:t>
            </a:r>
          </a:p>
          <a:p>
            <a:pPr lvl="1"/>
            <a:r>
              <a:rPr lang="en-US" sz="1800" dirty="0" err="1"/>
              <a:t>DataInputStream</a:t>
            </a:r>
            <a:r>
              <a:rPr lang="en-US" sz="1800" dirty="0"/>
              <a:t> dis = new </a:t>
            </a:r>
            <a:r>
              <a:rPr lang="en-US" sz="1800" dirty="0" err="1"/>
              <a:t>DataInputStream</a:t>
            </a:r>
            <a:r>
              <a:rPr lang="en-US" sz="1800" dirty="0"/>
              <a:t>(new </a:t>
            </a:r>
            <a:r>
              <a:rPr lang="en-US" sz="1800" dirty="0" err="1"/>
              <a:t>FileInputStream</a:t>
            </a:r>
            <a:r>
              <a:rPr lang="en-US" sz="1800" dirty="0"/>
              <a:t>("data.txt"));</a:t>
            </a:r>
          </a:p>
          <a:p>
            <a:pPr lvl="1"/>
            <a:r>
              <a:rPr lang="en-US" sz="1800" dirty="0" err="1"/>
              <a:t>DataOutputStream</a:t>
            </a:r>
            <a:r>
              <a:rPr lang="en-US" sz="1800" dirty="0"/>
              <a:t> dos = new </a:t>
            </a:r>
            <a:r>
              <a:rPr lang="en-US" sz="1800" dirty="0" err="1" smtClean="0"/>
              <a:t>DataOutputStream</a:t>
            </a:r>
            <a:r>
              <a:rPr lang="en-US" sz="1800" dirty="0" smtClean="0"/>
              <a:t>(new </a:t>
            </a:r>
            <a:r>
              <a:rPr lang="en-US" sz="1800" dirty="0" err="1"/>
              <a:t>FileOutputStream</a:t>
            </a:r>
            <a:r>
              <a:rPr lang="en-US" sz="1800" dirty="0"/>
              <a:t>("output.dat</a:t>
            </a:r>
            <a:r>
              <a:rPr lang="en-US" sz="1800" dirty="0" smtClean="0"/>
              <a:t>"));</a:t>
            </a:r>
          </a:p>
          <a:p>
            <a:r>
              <a:rPr lang="en-US" b="1" dirty="0" err="1"/>
              <a:t>DataInputStream</a:t>
            </a:r>
            <a:r>
              <a:rPr lang="en-US" b="1" dirty="0"/>
              <a:t> </a:t>
            </a:r>
            <a:r>
              <a:rPr lang="en-US" dirty="0"/>
              <a:t>is the complement of </a:t>
            </a:r>
            <a:r>
              <a:rPr lang="en-US" b="1" dirty="0" err="1" smtClean="0"/>
              <a:t>DataOuputStream</a:t>
            </a:r>
            <a:r>
              <a:rPr lang="en-US" b="1" dirty="0" smtClean="0"/>
              <a:t> </a:t>
            </a:r>
            <a:r>
              <a:rPr lang="en-US" dirty="0" smtClean="0"/>
              <a:t>and the methods are also equivalent such as </a:t>
            </a:r>
            <a:r>
              <a:rPr lang="en-US" dirty="0" err="1" smtClean="0"/>
              <a:t>readDouble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 smtClean="0"/>
              <a:t>DataOutput and DataInput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24" y="636524"/>
            <a:ext cx="6930940" cy="4178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924" y="4814866"/>
            <a:ext cx="6938399" cy="190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0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reliable way to write a </a:t>
            </a:r>
            <a:r>
              <a:rPr lang="en-US" b="1" dirty="0"/>
              <a:t>String </a:t>
            </a:r>
            <a:r>
              <a:rPr lang="en-US" dirty="0"/>
              <a:t>so that it can be recovered by a </a:t>
            </a:r>
            <a:r>
              <a:rPr lang="en-US" b="1" dirty="0" err="1"/>
              <a:t>DataInputStream</a:t>
            </a:r>
            <a:r>
              <a:rPr lang="en-US" b="1" dirty="0"/>
              <a:t> </a:t>
            </a:r>
            <a:r>
              <a:rPr lang="en-US" dirty="0"/>
              <a:t>is to use UTF-8 encoding, accomplished in this example using </a:t>
            </a:r>
            <a:r>
              <a:rPr lang="en-US" b="1" dirty="0" err="1"/>
              <a:t>writeUTF</a:t>
            </a:r>
            <a:r>
              <a:rPr lang="en-US" b="1" dirty="0"/>
              <a:t>( ) </a:t>
            </a:r>
            <a:r>
              <a:rPr lang="en-US" dirty="0"/>
              <a:t>and </a:t>
            </a:r>
            <a:r>
              <a:rPr lang="en-US" b="1" dirty="0" err="1"/>
              <a:t>readUTF</a:t>
            </a:r>
            <a:r>
              <a:rPr lang="en-US" b="1" dirty="0"/>
              <a:t>( ) </a:t>
            </a:r>
            <a:endParaRPr lang="en-US" dirty="0" smtClean="0"/>
          </a:p>
          <a:p>
            <a:r>
              <a:rPr lang="en-US" dirty="0"/>
              <a:t>UTF-8 is a multi-byte format, and the length of encoding varies according to the actual character set in use. </a:t>
            </a:r>
            <a:endParaRPr lang="en-US" dirty="0" smtClean="0"/>
          </a:p>
          <a:p>
            <a:r>
              <a:rPr lang="en-US" dirty="0"/>
              <a:t>Unicode is a tremendous waste of space and/or bandwidth, so UTF-8 encodes ASCII characters in a single byte, and non-ASCII characters in two or three bytes. </a:t>
            </a:r>
            <a:endParaRPr lang="en-US" dirty="0" smtClean="0"/>
          </a:p>
          <a:p>
            <a:pPr lvl="1"/>
            <a:r>
              <a:rPr lang="en-US" dirty="0" err="1"/>
              <a:t>out.writeUTF</a:t>
            </a:r>
            <a:r>
              <a:rPr lang="en-US" dirty="0"/>
              <a:t>("Square root of 2"); </a:t>
            </a:r>
            <a:endParaRPr lang="en-US" dirty="0" smtClean="0"/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in.readUTF</a:t>
            </a:r>
            <a:r>
              <a:rPr lang="en-US" dirty="0"/>
              <a:t>()); 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are streams?</a:t>
            </a:r>
          </a:p>
          <a:p>
            <a:r>
              <a:rPr lang="en-US" dirty="0" smtClean="0"/>
              <a:t>Java IO Streams</a:t>
            </a:r>
          </a:p>
          <a:p>
            <a:pPr lvl="1"/>
            <a:r>
              <a:rPr lang="en-US" dirty="0" smtClean="0"/>
              <a:t>Byte Oriented Streams</a:t>
            </a:r>
            <a:endParaRPr lang="en-US" dirty="0"/>
          </a:p>
          <a:p>
            <a:pPr lvl="1"/>
            <a:r>
              <a:rPr lang="en-US" dirty="0" smtClean="0"/>
              <a:t>Character </a:t>
            </a:r>
            <a:r>
              <a:rPr lang="en-US" dirty="0"/>
              <a:t>Oriented Streams</a:t>
            </a:r>
          </a:p>
          <a:p>
            <a:r>
              <a:rPr lang="en-US" dirty="0" smtClean="0"/>
              <a:t>Byte Stream Classes</a:t>
            </a:r>
          </a:p>
          <a:p>
            <a:pPr lvl="1"/>
            <a:r>
              <a:rPr lang="en-US" dirty="0" err="1" smtClean="0"/>
              <a:t>FileInputStream</a:t>
            </a:r>
            <a:r>
              <a:rPr lang="en-US" dirty="0" smtClean="0"/>
              <a:t>, </a:t>
            </a:r>
            <a:r>
              <a:rPr lang="en-US" dirty="0" err="1" smtClean="0"/>
              <a:t>FileOutputStream</a:t>
            </a:r>
            <a:endParaRPr lang="en-US" dirty="0"/>
          </a:p>
          <a:p>
            <a:pPr lvl="1"/>
            <a:r>
              <a:rPr lang="en-US" dirty="0" err="1"/>
              <a:t>BufferedInputStream</a:t>
            </a:r>
            <a:r>
              <a:rPr lang="en-US" dirty="0"/>
              <a:t>, </a:t>
            </a:r>
            <a:r>
              <a:rPr lang="en-US" dirty="0" err="1"/>
              <a:t>BufferedOutputStream</a:t>
            </a:r>
            <a:endParaRPr lang="en-US" dirty="0"/>
          </a:p>
          <a:p>
            <a:pPr lvl="1"/>
            <a:r>
              <a:rPr lang="en-US" dirty="0" err="1" smtClean="0"/>
              <a:t>DataInputStream</a:t>
            </a:r>
            <a:r>
              <a:rPr lang="en-US" dirty="0" smtClean="0"/>
              <a:t>, </a:t>
            </a:r>
            <a:r>
              <a:rPr lang="en-US" dirty="0" err="1" smtClean="0"/>
              <a:t>DataOutputStream</a:t>
            </a:r>
            <a:endParaRPr lang="en-US" dirty="0" smtClean="0"/>
          </a:p>
          <a:p>
            <a:pPr lvl="1"/>
            <a:r>
              <a:rPr lang="en-US" dirty="0" err="1" smtClean="0"/>
              <a:t>PrintStream</a:t>
            </a:r>
            <a:endParaRPr lang="en-US" dirty="0" smtClean="0"/>
          </a:p>
          <a:p>
            <a:r>
              <a:rPr lang="en-US" dirty="0" smtClean="0"/>
              <a:t>Character Stream Classes</a:t>
            </a:r>
          </a:p>
          <a:p>
            <a:pPr lvl="1"/>
            <a:r>
              <a:rPr lang="en-US" dirty="0" err="1" smtClean="0"/>
              <a:t>FileReader</a:t>
            </a:r>
            <a:r>
              <a:rPr lang="en-US" dirty="0" smtClean="0"/>
              <a:t>, </a:t>
            </a:r>
            <a:r>
              <a:rPr lang="en-US" dirty="0" err="1" smtClean="0"/>
              <a:t>FileWriter</a:t>
            </a:r>
            <a:endParaRPr lang="en-US" dirty="0" smtClean="0"/>
          </a:p>
          <a:p>
            <a:pPr lvl="1"/>
            <a:r>
              <a:rPr lang="en-US" dirty="0" err="1" smtClean="0"/>
              <a:t>BufferedReader</a:t>
            </a:r>
            <a:r>
              <a:rPr lang="en-US" dirty="0" smtClean="0"/>
              <a:t>, </a:t>
            </a:r>
            <a:r>
              <a:rPr lang="en-US" dirty="0" err="1" smtClean="0"/>
              <a:t>BufferedWriter</a:t>
            </a:r>
            <a:endParaRPr lang="en-US" dirty="0"/>
          </a:p>
          <a:p>
            <a:r>
              <a:rPr lang="en-US" dirty="0" err="1" smtClean="0"/>
              <a:t>RandomAccessFile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Directories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12: Java Input Output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62100" y="1825624"/>
            <a:ext cx="4658396" cy="4530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e-NP" dirty="0" smtClean="0"/>
              <a:t>//First, write the data</a:t>
            </a:r>
          </a:p>
          <a:p>
            <a:pPr marL="0" indent="0">
              <a:buNone/>
            </a:pPr>
            <a:r>
              <a:rPr lang="en-US" dirty="0" err="1" smtClean="0"/>
              <a:t>DataOutputStream</a:t>
            </a:r>
            <a:r>
              <a:rPr lang="en-US" dirty="0" smtClean="0"/>
              <a:t> </a:t>
            </a:r>
            <a:r>
              <a:rPr lang="en-US" dirty="0" err="1"/>
              <a:t>dout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DataOutputStream</a:t>
            </a:r>
            <a:r>
              <a:rPr lang="en-US" dirty="0"/>
              <a:t>(new </a:t>
            </a:r>
            <a:r>
              <a:rPr lang="en-US" dirty="0" err="1"/>
              <a:t>FileOutputStream</a:t>
            </a:r>
            <a:r>
              <a:rPr lang="en-US" dirty="0"/>
              <a:t>("Test.dat</a:t>
            </a:r>
            <a:r>
              <a:rPr lang="en-US" dirty="0" smtClean="0"/>
              <a:t>"))</a:t>
            </a:r>
            <a:r>
              <a:rPr lang="ne-NP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try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dout.writeDouble</a:t>
            </a:r>
            <a:r>
              <a:rPr lang="en-US" dirty="0"/>
              <a:t>(98.6);</a:t>
            </a:r>
          </a:p>
          <a:p>
            <a:pPr marL="0" indent="0">
              <a:buNone/>
            </a:pPr>
            <a:r>
              <a:rPr lang="en-US" dirty="0" err="1"/>
              <a:t>dout.writeInt</a:t>
            </a:r>
            <a:r>
              <a:rPr lang="en-US" dirty="0"/>
              <a:t>(1000);</a:t>
            </a:r>
          </a:p>
          <a:p>
            <a:pPr marL="0" indent="0">
              <a:buNone/>
            </a:pPr>
            <a:r>
              <a:rPr lang="en-US" dirty="0" err="1"/>
              <a:t>dout.writeBoolean</a:t>
            </a:r>
            <a:r>
              <a:rPr lang="en-US" dirty="0"/>
              <a:t>(true</a:t>
            </a:r>
            <a:r>
              <a:rPr lang="en-US" dirty="0" smtClean="0"/>
              <a:t>);</a:t>
            </a:r>
            <a:endParaRPr lang="ne-NP" dirty="0" smtClean="0"/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FileNotFoundException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("Cannot Open Output File");</a:t>
            </a:r>
          </a:p>
          <a:p>
            <a:pPr marL="0" indent="0">
              <a:buNone/>
            </a:pPr>
            <a:r>
              <a:rPr lang="en-US" dirty="0"/>
              <a:t>return;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("I/O Error: " + 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544078" y="1825625"/>
            <a:ext cx="4658396" cy="4530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// Now, read the data back.</a:t>
            </a:r>
            <a:endParaRPr lang="ne-NP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DataInputStream</a:t>
            </a:r>
            <a:r>
              <a:rPr lang="en-US" dirty="0" smtClean="0"/>
              <a:t> din =</a:t>
            </a:r>
          </a:p>
          <a:p>
            <a:pPr marL="0" indent="0">
              <a:buNone/>
            </a:pPr>
            <a:r>
              <a:rPr lang="en-US" dirty="0" smtClean="0"/>
              <a:t>new </a:t>
            </a:r>
            <a:r>
              <a:rPr lang="en-US" dirty="0" err="1" smtClean="0"/>
              <a:t>DataInputStream</a:t>
            </a:r>
            <a:r>
              <a:rPr lang="en-US" dirty="0" smtClean="0"/>
              <a:t>(new </a:t>
            </a:r>
            <a:r>
              <a:rPr lang="en-US" dirty="0" err="1" smtClean="0"/>
              <a:t>FileInputStream</a:t>
            </a:r>
            <a:r>
              <a:rPr lang="en-US" dirty="0" smtClean="0"/>
              <a:t>("Test.dat"))</a:t>
            </a:r>
            <a:r>
              <a:rPr lang="ne-NP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tr</a:t>
            </a:r>
            <a:r>
              <a:rPr lang="ne-NP" dirty="0" smtClean="0"/>
              <a:t>y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double d = </a:t>
            </a:r>
            <a:r>
              <a:rPr lang="en-US" dirty="0" err="1" smtClean="0"/>
              <a:t>din.readDouble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din.readInt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b = </a:t>
            </a:r>
            <a:r>
              <a:rPr lang="en-US" dirty="0" err="1" smtClean="0"/>
              <a:t>din.readBoolean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("Here are the values: " +</a:t>
            </a:r>
          </a:p>
          <a:p>
            <a:pPr marL="0" indent="0">
              <a:buNone/>
            </a:pPr>
            <a:r>
              <a:rPr lang="en-US" dirty="0" smtClean="0"/>
              <a:t>d + " " + </a:t>
            </a:r>
            <a:r>
              <a:rPr lang="en-US" dirty="0" err="1" smtClean="0"/>
              <a:t>i</a:t>
            </a:r>
            <a:r>
              <a:rPr lang="en-US" dirty="0" smtClean="0"/>
              <a:t> + " " + b);</a:t>
            </a:r>
          </a:p>
          <a:p>
            <a:pPr marL="0" indent="0">
              <a:buNone/>
            </a:pPr>
            <a:r>
              <a:rPr lang="en-US" dirty="0" smtClean="0"/>
              <a:t>} catch(</a:t>
            </a:r>
            <a:r>
              <a:rPr lang="en-US" dirty="0" err="1" smtClean="0"/>
              <a:t>FileNotFoundException</a:t>
            </a:r>
            <a:r>
              <a:rPr lang="en-US" dirty="0" smtClean="0"/>
              <a:t> e) {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("Cannot Open Input File");</a:t>
            </a:r>
          </a:p>
          <a:p>
            <a:pPr marL="0" indent="0">
              <a:buNone/>
            </a:pP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 smtClean="0"/>
              <a:t>} catch(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("I/O Error: " + 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in IO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06" y="2823244"/>
            <a:ext cx="107918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8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Bytes copy seems </a:t>
            </a:r>
            <a:r>
              <a:rPr lang="en-US" dirty="0"/>
              <a:t>like a normal program, but it actually represents a kind of low-level I/O that you should avoid. </a:t>
            </a:r>
            <a:endParaRPr lang="en-US" dirty="0" smtClean="0"/>
          </a:p>
          <a:p>
            <a:r>
              <a:rPr lang="en-US" dirty="0" smtClean="0"/>
              <a:t>Since abc.txt contains </a:t>
            </a:r>
            <a:r>
              <a:rPr lang="en-US" dirty="0"/>
              <a:t>character data, the best approach is to use character streams, as discussed in the next section.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also streams for more complicated data types. Byte streams should only be used for the most primitive I/O.</a:t>
            </a:r>
          </a:p>
          <a:p>
            <a:r>
              <a:rPr lang="en-US" dirty="0" smtClean="0"/>
              <a:t>So </a:t>
            </a:r>
            <a:r>
              <a:rPr lang="en-US" dirty="0"/>
              <a:t>why </a:t>
            </a:r>
            <a:r>
              <a:rPr lang="en-US" dirty="0" smtClean="0"/>
              <a:t>we learn about </a:t>
            </a:r>
            <a:r>
              <a:rPr lang="en-US" dirty="0"/>
              <a:t>byte streams? </a:t>
            </a:r>
            <a:endParaRPr lang="en-US" dirty="0" smtClean="0"/>
          </a:p>
          <a:p>
            <a:pPr lvl="1"/>
            <a:r>
              <a:rPr lang="en-US" dirty="0" smtClean="0"/>
              <a:t>Because </a:t>
            </a:r>
            <a:r>
              <a:rPr lang="en-US" dirty="0"/>
              <a:t>all other stream types are built on byte streams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Not to Use Byte </a:t>
            </a:r>
            <a:r>
              <a:rPr lang="en-US" dirty="0" smtClean="0"/>
              <a:t>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7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Readers and writers are based </a:t>
            </a:r>
            <a:r>
              <a:rPr lang="en-US" dirty="0" smtClean="0"/>
              <a:t>on characters</a:t>
            </a:r>
            <a:r>
              <a:rPr lang="en-US" dirty="0"/>
              <a:t>, which can have varying widths depending on the character set</a:t>
            </a:r>
            <a:r>
              <a:rPr lang="en-US" dirty="0" smtClean="0"/>
              <a:t>.</a:t>
            </a:r>
          </a:p>
          <a:p>
            <a:r>
              <a:rPr lang="en-US" dirty="0"/>
              <a:t>ASCII and ISO Latin-1 use one-byte characters. Unicode uses two-byte </a:t>
            </a:r>
            <a:r>
              <a:rPr lang="en-US" dirty="0" smtClean="0"/>
              <a:t>characters</a:t>
            </a:r>
          </a:p>
          <a:p>
            <a:r>
              <a:rPr lang="en-US" dirty="0"/>
              <a:t>Since characters </a:t>
            </a:r>
            <a:r>
              <a:rPr lang="en-US" dirty="0" smtClean="0"/>
              <a:t>are ultimately </a:t>
            </a:r>
            <a:r>
              <a:rPr lang="en-US" dirty="0"/>
              <a:t>composed of bytes, readers take their input from streams.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they </a:t>
            </a:r>
            <a:r>
              <a:rPr lang="en-US" dirty="0" smtClean="0"/>
              <a:t>convert those </a:t>
            </a:r>
            <a:r>
              <a:rPr lang="en-US" dirty="0"/>
              <a:t>bytes into chars according to a specified encoding format before passing them along.</a:t>
            </a:r>
          </a:p>
          <a:p>
            <a:r>
              <a:rPr lang="en-US" dirty="0"/>
              <a:t>Similarly, writers convert chars to bytes according to a specified encoding before </a:t>
            </a:r>
            <a:r>
              <a:rPr lang="en-US" dirty="0" smtClean="0"/>
              <a:t>writing them </a:t>
            </a:r>
            <a:r>
              <a:rPr lang="en-US" dirty="0"/>
              <a:t>onto some underlying stream</a:t>
            </a:r>
            <a:r>
              <a:rPr lang="en-US" dirty="0" smtClean="0"/>
              <a:t>.</a:t>
            </a:r>
          </a:p>
          <a:p>
            <a:r>
              <a:rPr lang="en-US" dirty="0"/>
              <a:t>I/O with character streams is no more complicated than I/O with byte streams</a:t>
            </a:r>
            <a:r>
              <a:rPr lang="en-US" dirty="0" smtClean="0"/>
              <a:t>.</a:t>
            </a:r>
          </a:p>
          <a:p>
            <a:r>
              <a:rPr lang="en-US" dirty="0"/>
              <a:t>All character stream classes are descended from Reader and Writer</a:t>
            </a:r>
            <a:r>
              <a:rPr lang="en-US" dirty="0" smtClean="0"/>
              <a:t>.</a:t>
            </a:r>
          </a:p>
          <a:p>
            <a:r>
              <a:rPr lang="en-US" dirty="0"/>
              <a:t>The most important reason for the </a:t>
            </a:r>
            <a:r>
              <a:rPr lang="en-US" b="1" dirty="0"/>
              <a:t>Reader </a:t>
            </a:r>
            <a:r>
              <a:rPr lang="en-US" dirty="0"/>
              <a:t>and </a:t>
            </a:r>
            <a:r>
              <a:rPr lang="en-US" b="1" dirty="0"/>
              <a:t>Writer </a:t>
            </a:r>
            <a:r>
              <a:rPr lang="en-US" dirty="0"/>
              <a:t>hierarchies is for internationalization.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3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FileReader</a:t>
            </a:r>
            <a:r>
              <a:rPr lang="en-US" dirty="0"/>
              <a:t> class creates a Reader that you can use to read the contents of a file. </a:t>
            </a:r>
          </a:p>
          <a:p>
            <a:r>
              <a:rPr lang="en-US" dirty="0" smtClean="0"/>
              <a:t>Reading from file</a:t>
            </a:r>
          </a:p>
          <a:p>
            <a:pPr lvl="1"/>
            <a:r>
              <a:rPr lang="en-US" dirty="0" err="1"/>
              <a:t>FileReader</a:t>
            </a:r>
            <a:r>
              <a:rPr lang="en-US" dirty="0"/>
              <a:t>(String 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FileReader</a:t>
            </a:r>
            <a:r>
              <a:rPr lang="en-US" dirty="0"/>
              <a:t>(File </a:t>
            </a:r>
            <a:r>
              <a:rPr lang="en-US" dirty="0" err="1"/>
              <a:t>fileObj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Writing to File</a:t>
            </a:r>
          </a:p>
          <a:p>
            <a:pPr lvl="1"/>
            <a:r>
              <a:rPr lang="en-US" dirty="0" err="1" smtClean="0"/>
              <a:t>FileWriter</a:t>
            </a:r>
            <a:r>
              <a:rPr lang="en-US" dirty="0" smtClean="0"/>
              <a:t>(String </a:t>
            </a:r>
            <a:r>
              <a:rPr lang="en-US" dirty="0" err="1" smtClean="0"/>
              <a:t>fileName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FileWriter</a:t>
            </a:r>
            <a:r>
              <a:rPr lang="en-US" dirty="0" smtClean="0"/>
              <a:t>(String 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append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append is true, then the file is appended not overwritten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FileReader</a:t>
            </a:r>
            <a:r>
              <a:rPr lang="en-US" dirty="0" smtClean="0"/>
              <a:t> and </a:t>
            </a:r>
            <a:r>
              <a:rPr lang="en-US" dirty="0" err="1" smtClean="0"/>
              <a:t>FileWriter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8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90650" y="284163"/>
            <a:ext cx="55856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FileReader</a:t>
            </a:r>
            <a:r>
              <a:rPr lang="en-US" sz="2400" dirty="0" smtClean="0"/>
              <a:t> </a:t>
            </a:r>
            <a:r>
              <a:rPr lang="en-US" sz="2400" dirty="0" err="1" smtClean="0"/>
              <a:t>inputStream</a:t>
            </a:r>
            <a:r>
              <a:rPr lang="en-US" sz="2400" dirty="0" smtClean="0"/>
              <a:t> = null; </a:t>
            </a:r>
            <a:endParaRPr lang="ne-NP" sz="2400" dirty="0" smtClean="0"/>
          </a:p>
          <a:p>
            <a:pPr marL="0" indent="0">
              <a:buNone/>
            </a:pPr>
            <a:r>
              <a:rPr lang="en-US" sz="2400" dirty="0" err="1" smtClean="0"/>
              <a:t>FileWriter</a:t>
            </a:r>
            <a:r>
              <a:rPr lang="en-US" sz="2400" dirty="0" smtClean="0"/>
              <a:t> </a:t>
            </a:r>
            <a:r>
              <a:rPr lang="en-US" sz="2400" dirty="0" err="1" smtClean="0"/>
              <a:t>outputStream</a:t>
            </a:r>
            <a:r>
              <a:rPr lang="en-US" sz="2400" dirty="0" smtClean="0"/>
              <a:t> = null; </a:t>
            </a:r>
            <a:endParaRPr lang="ne-NP" sz="2400" dirty="0" smtClean="0"/>
          </a:p>
          <a:p>
            <a:pPr marL="0" indent="0">
              <a:buNone/>
            </a:pPr>
            <a:r>
              <a:rPr lang="en-US" sz="2400" dirty="0" smtClean="0"/>
              <a:t>try { </a:t>
            </a:r>
            <a:endParaRPr lang="ne-NP" sz="2400" dirty="0" smtClean="0"/>
          </a:p>
          <a:p>
            <a:pPr marL="0" indent="0">
              <a:buNone/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 = new </a:t>
            </a:r>
            <a:r>
              <a:rPr lang="en-US" sz="2400" dirty="0" err="1" smtClean="0"/>
              <a:t>FileReader</a:t>
            </a:r>
            <a:r>
              <a:rPr lang="en-US" sz="2400" dirty="0" smtClean="0"/>
              <a:t>(“file1.txt"); </a:t>
            </a:r>
            <a:endParaRPr lang="ne-NP" sz="2400" dirty="0" smtClean="0"/>
          </a:p>
          <a:p>
            <a:pPr marL="0" indent="0">
              <a:buNone/>
            </a:pPr>
            <a:r>
              <a:rPr lang="en-US" sz="2400" dirty="0" err="1" smtClean="0"/>
              <a:t>outputStream</a:t>
            </a:r>
            <a:r>
              <a:rPr lang="en-US" sz="2400" dirty="0" smtClean="0"/>
              <a:t> = new </a:t>
            </a:r>
            <a:r>
              <a:rPr lang="en-US" sz="2400" dirty="0" err="1" smtClean="0"/>
              <a:t>FileWriter</a:t>
            </a:r>
            <a:r>
              <a:rPr lang="en-US" sz="2400" dirty="0" smtClean="0"/>
              <a:t>(“file2.txt"); </a:t>
            </a:r>
            <a:endParaRPr lang="ne-NP" sz="2400" dirty="0" smtClean="0"/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c; </a:t>
            </a:r>
            <a:endParaRPr lang="ne-NP" sz="2400" dirty="0" smtClean="0"/>
          </a:p>
          <a:p>
            <a:pPr marL="0" indent="0">
              <a:buNone/>
            </a:pPr>
            <a:r>
              <a:rPr lang="en-US" sz="2400" dirty="0" smtClean="0"/>
              <a:t>while ((c = </a:t>
            </a:r>
            <a:r>
              <a:rPr lang="en-US" sz="2400" dirty="0" err="1" smtClean="0"/>
              <a:t>inputStream.read</a:t>
            </a:r>
            <a:r>
              <a:rPr lang="en-US" sz="2400" dirty="0" smtClean="0"/>
              <a:t>()) != -1) { </a:t>
            </a:r>
            <a:endParaRPr lang="ne-NP" sz="2400" dirty="0" smtClean="0"/>
          </a:p>
          <a:p>
            <a:pPr marL="0" indent="0">
              <a:buNone/>
            </a:pPr>
            <a:r>
              <a:rPr lang="en-US" sz="2400" dirty="0" err="1" smtClean="0"/>
              <a:t>outputStream.write</a:t>
            </a:r>
            <a:r>
              <a:rPr lang="en-US" sz="2400" dirty="0" smtClean="0"/>
              <a:t>(c); } </a:t>
            </a:r>
            <a:endParaRPr lang="ne-NP" sz="2400" dirty="0" smtClean="0"/>
          </a:p>
          <a:p>
            <a:pPr marL="0" indent="0">
              <a:buNone/>
            </a:pPr>
            <a:r>
              <a:rPr lang="en-US" sz="2400" dirty="0" smtClean="0"/>
              <a:t>} </a:t>
            </a:r>
            <a:endParaRPr lang="ne-NP" sz="2400" dirty="0" smtClean="0"/>
          </a:p>
          <a:p>
            <a:pPr marL="0" indent="0">
              <a:buNone/>
            </a:pPr>
            <a:r>
              <a:rPr lang="en-US" sz="2400" dirty="0" smtClean="0"/>
              <a:t>finally { </a:t>
            </a:r>
            <a:endParaRPr lang="ne-NP" sz="2400" dirty="0" smtClean="0"/>
          </a:p>
          <a:p>
            <a:pPr marL="0" indent="0">
              <a:buNone/>
            </a:pPr>
            <a:r>
              <a:rPr lang="en-US" sz="2400" dirty="0" smtClean="0"/>
              <a:t>if (</a:t>
            </a:r>
            <a:r>
              <a:rPr lang="en-US" sz="2400" dirty="0" err="1" smtClean="0"/>
              <a:t>inputStream</a:t>
            </a:r>
            <a:r>
              <a:rPr lang="en-US" sz="2400" dirty="0" smtClean="0"/>
              <a:t> != null) { </a:t>
            </a:r>
            <a:endParaRPr lang="ne-NP" sz="2400" dirty="0" smtClean="0"/>
          </a:p>
          <a:p>
            <a:pPr marL="0" indent="0">
              <a:buNone/>
            </a:pPr>
            <a:r>
              <a:rPr lang="en-US" sz="2400" dirty="0" err="1" smtClean="0"/>
              <a:t>inputStream.close</a:t>
            </a:r>
            <a:r>
              <a:rPr lang="en-US" sz="2400" dirty="0" smtClean="0"/>
              <a:t>(); } </a:t>
            </a:r>
            <a:endParaRPr lang="ne-NP" sz="2400" dirty="0" smtClean="0"/>
          </a:p>
          <a:p>
            <a:pPr marL="0" indent="0">
              <a:buNone/>
            </a:pPr>
            <a:r>
              <a:rPr lang="en-US" sz="2400" dirty="0" smtClean="0"/>
              <a:t>if (</a:t>
            </a:r>
            <a:r>
              <a:rPr lang="en-US" sz="2400" dirty="0" err="1" smtClean="0"/>
              <a:t>outputStream</a:t>
            </a:r>
            <a:r>
              <a:rPr lang="en-US" sz="2400" dirty="0" smtClean="0"/>
              <a:t> != null) { </a:t>
            </a:r>
            <a:endParaRPr lang="ne-NP" sz="2400" dirty="0" smtClean="0"/>
          </a:p>
          <a:p>
            <a:pPr marL="0" indent="0">
              <a:buNone/>
            </a:pPr>
            <a:r>
              <a:rPr lang="en-US" sz="2400" dirty="0" err="1" smtClean="0"/>
              <a:t>outputStream.close</a:t>
            </a:r>
            <a:r>
              <a:rPr lang="en-US" sz="2400" dirty="0" smtClean="0"/>
              <a:t>(); } </a:t>
            </a:r>
            <a:endParaRPr lang="ne-NP" sz="2400" dirty="0" smtClean="0"/>
          </a:p>
          <a:p>
            <a:pPr marL="0" indent="0">
              <a:buNone/>
            </a:pPr>
            <a:r>
              <a:rPr lang="en-US" sz="2400" dirty="0" smtClean="0"/>
              <a:t>} </a:t>
            </a:r>
            <a:endParaRPr lang="en-US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04889" y="6596390"/>
            <a:ext cx="974891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Note</a:t>
            </a: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In, Character Copy </a:t>
            </a: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variable holds a character value in its last 16 bits; </a:t>
            </a:r>
            <a:r>
              <a:rPr lang="en-US" sz="1100" dirty="0" smtClean="0"/>
              <a:t>In </a:t>
            </a: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Bytes Copy</a:t>
            </a: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the </a:t>
            </a:r>
            <a:r>
              <a:rPr kumimoji="0" lang="en-US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variable holds a </a:t>
            </a: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byte</a:t>
            </a: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value in its last 8 bits.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500" dirty="0" err="1"/>
              <a:t>BufferedReader</a:t>
            </a:r>
            <a:r>
              <a:rPr lang="en-US" sz="2500" dirty="0"/>
              <a:t> </a:t>
            </a:r>
            <a:r>
              <a:rPr lang="en-US" sz="2500" dirty="0" err="1"/>
              <a:t>inputStream</a:t>
            </a:r>
            <a:r>
              <a:rPr lang="en-US" sz="2500" dirty="0"/>
              <a:t> = null;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 err="1" smtClean="0"/>
              <a:t>PrintWriter</a:t>
            </a:r>
            <a:r>
              <a:rPr lang="en-US" sz="2500" dirty="0" smtClean="0"/>
              <a:t> </a:t>
            </a:r>
            <a:r>
              <a:rPr lang="en-US" sz="2500" dirty="0" err="1"/>
              <a:t>outputStream</a:t>
            </a:r>
            <a:r>
              <a:rPr lang="en-US" sz="2500" dirty="0"/>
              <a:t> = null; </a:t>
            </a:r>
            <a:endParaRPr lang="en-US" sz="2500" dirty="0" smtClean="0"/>
          </a:p>
          <a:p>
            <a:pPr marL="0" indent="0">
              <a:buNone/>
            </a:pPr>
            <a:r>
              <a:rPr lang="en-US" sz="2600" dirty="0" smtClean="0"/>
              <a:t>try </a:t>
            </a:r>
            <a:r>
              <a:rPr lang="en-US" sz="2600" dirty="0"/>
              <a:t>{ 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FileReader</a:t>
            </a:r>
            <a:r>
              <a:rPr lang="en-US" dirty="0"/>
              <a:t>("xanadu.txt"));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PrintWriter</a:t>
            </a:r>
            <a:r>
              <a:rPr lang="en-US" dirty="0"/>
              <a:t>(new </a:t>
            </a:r>
            <a:r>
              <a:rPr lang="en-US" dirty="0" err="1"/>
              <a:t>FileWriter</a:t>
            </a:r>
            <a:r>
              <a:rPr lang="en-US" dirty="0"/>
              <a:t>("characteroutput.txt"));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String </a:t>
            </a:r>
            <a:r>
              <a:rPr lang="en-US" dirty="0"/>
              <a:t>l;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while </a:t>
            </a:r>
            <a:r>
              <a:rPr lang="en-US" dirty="0"/>
              <a:t>((l = </a:t>
            </a:r>
            <a:r>
              <a:rPr lang="en-US" b="1" dirty="0" err="1"/>
              <a:t>inputStream.readLine</a:t>
            </a:r>
            <a:r>
              <a:rPr lang="en-US" b="1" dirty="0"/>
              <a:t>()</a:t>
            </a:r>
            <a:r>
              <a:rPr lang="en-US" dirty="0"/>
              <a:t>) != null) {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outputStream.println</a:t>
            </a:r>
            <a:r>
              <a:rPr lang="en-US" dirty="0" smtClean="0"/>
              <a:t>(l</a:t>
            </a:r>
            <a:r>
              <a:rPr lang="en-US" dirty="0"/>
              <a:t>); }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sz="2600" dirty="0" smtClean="0"/>
              <a:t>finally </a:t>
            </a:r>
            <a:r>
              <a:rPr lang="en-US" sz="2600" dirty="0"/>
              <a:t>{ 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inputStream</a:t>
            </a:r>
            <a:r>
              <a:rPr lang="en-US" dirty="0"/>
              <a:t> != null) {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inputStream.close</a:t>
            </a:r>
            <a:r>
              <a:rPr lang="en-US" dirty="0"/>
              <a:t>(); }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outputStream</a:t>
            </a:r>
            <a:r>
              <a:rPr lang="en-US" dirty="0"/>
              <a:t> != null) {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outputStream.close</a:t>
            </a:r>
            <a:r>
              <a:rPr lang="en-US" dirty="0"/>
              <a:t>(); }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Reader and Writer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2100" y="5853797"/>
            <a:ext cx="8972817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We can wrap the </a:t>
            </a:r>
            <a:r>
              <a:rPr lang="en-US" dirty="0" err="1" smtClean="0"/>
              <a:t>FileWriter</a:t>
            </a:r>
            <a:r>
              <a:rPr lang="en-US" dirty="0" smtClean="0"/>
              <a:t> object to the Buffered Writer to achieve higher performance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PrintWriter</a:t>
            </a:r>
            <a:r>
              <a:rPr lang="en-US" dirty="0" smtClean="0"/>
              <a:t> </a:t>
            </a:r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PrintWriter</a:t>
            </a:r>
            <a:r>
              <a:rPr lang="en-US" dirty="0" smtClean="0"/>
              <a:t>(new </a:t>
            </a:r>
            <a:r>
              <a:rPr lang="en-US" dirty="0" err="1"/>
              <a:t>BufferedWriter</a:t>
            </a:r>
            <a:r>
              <a:rPr lang="en-US" dirty="0"/>
              <a:t>(new </a:t>
            </a:r>
            <a:r>
              <a:rPr lang="en-US" dirty="0" err="1"/>
              <a:t>FileWriter</a:t>
            </a:r>
            <a:r>
              <a:rPr lang="en-US" dirty="0"/>
              <a:t>(file))); </a:t>
            </a:r>
          </a:p>
        </p:txBody>
      </p:sp>
    </p:spTree>
    <p:extLst>
      <p:ext uri="{BB962C8B-B14F-4D97-AF65-F5344CB8AC3E}">
        <p14:creationId xmlns:p14="http://schemas.microsoft.com/office/powerpoint/2010/main" val="64269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File input and output streams require you to start reading or writing at the beginning of a </a:t>
            </a:r>
            <a:r>
              <a:rPr lang="en-US" dirty="0" smtClean="0"/>
              <a:t>file and </a:t>
            </a:r>
            <a:r>
              <a:rPr lang="en-US" dirty="0"/>
              <a:t>then read or write the file in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Sometimes</a:t>
            </a:r>
            <a:r>
              <a:rPr lang="en-US" dirty="0"/>
              <a:t>, however, you need to read parts of a </a:t>
            </a:r>
            <a:r>
              <a:rPr lang="en-US" dirty="0" smtClean="0"/>
              <a:t>file in </a:t>
            </a:r>
            <a:r>
              <a:rPr lang="en-US" dirty="0"/>
              <a:t>a more or less random order, where the data near the beginning of the file isn't </a:t>
            </a:r>
            <a:r>
              <a:rPr lang="en-US" dirty="0" smtClean="0"/>
              <a:t>necessarily read </a:t>
            </a:r>
            <a:r>
              <a:rPr lang="en-US" dirty="0"/>
              <a:t>before the data nearer the </a:t>
            </a:r>
            <a:r>
              <a:rPr lang="en-US" dirty="0" smtClean="0"/>
              <a:t>end.</a:t>
            </a:r>
          </a:p>
          <a:p>
            <a:r>
              <a:rPr lang="en-US" dirty="0"/>
              <a:t>Other times you need to both read and write the same file</a:t>
            </a:r>
            <a:endParaRPr lang="en-US" b="1" dirty="0" smtClean="0"/>
          </a:p>
          <a:p>
            <a:r>
              <a:rPr lang="en-US" dirty="0" smtClean="0"/>
              <a:t>Random-access files can be read from or written to or both from a particular byte position in the file.</a:t>
            </a:r>
          </a:p>
          <a:p>
            <a:r>
              <a:rPr lang="en-US" dirty="0"/>
              <a:t>The </a:t>
            </a:r>
            <a:r>
              <a:rPr lang="en-US" dirty="0" err="1"/>
              <a:t>RandomAccessFile</a:t>
            </a:r>
            <a:r>
              <a:rPr lang="en-US" dirty="0"/>
              <a:t> class implements both the </a:t>
            </a:r>
            <a:r>
              <a:rPr lang="en-US" dirty="0" err="1"/>
              <a:t>DataInput</a:t>
            </a:r>
            <a:r>
              <a:rPr lang="en-US" dirty="0"/>
              <a:t> and </a:t>
            </a:r>
            <a:r>
              <a:rPr lang="en-US" dirty="0" err="1"/>
              <a:t>DataOutput</a:t>
            </a:r>
            <a:r>
              <a:rPr lang="en-US" dirty="0"/>
              <a:t> interfaces</a:t>
            </a:r>
            <a:r>
              <a:rPr lang="en-US" dirty="0" smtClean="0"/>
              <a:t>. Therefore</a:t>
            </a:r>
            <a:r>
              <a:rPr lang="en-US" dirty="0"/>
              <a:t>, reads and writes use methods exactly like </a:t>
            </a:r>
            <a:r>
              <a:rPr lang="en-US" dirty="0" smtClean="0"/>
              <a:t>methods </a:t>
            </a:r>
            <a:r>
              <a:rPr lang="en-US" dirty="0"/>
              <a:t>of the </a:t>
            </a:r>
            <a:r>
              <a:rPr lang="en-US" dirty="0" err="1" smtClean="0"/>
              <a:t>DataInputStream</a:t>
            </a:r>
            <a:r>
              <a:rPr lang="en-US" dirty="0" smtClean="0"/>
              <a:t> and </a:t>
            </a:r>
            <a:r>
              <a:rPr lang="en-US" dirty="0" err="1" smtClean="0"/>
              <a:t>DataOutputStream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Constructor</a:t>
            </a:r>
          </a:p>
          <a:p>
            <a:pPr lvl="1"/>
            <a:r>
              <a:rPr lang="en-US" dirty="0" err="1"/>
              <a:t>RandomAccessFile</a:t>
            </a:r>
            <a:r>
              <a:rPr lang="en-US" dirty="0"/>
              <a:t>(File </a:t>
            </a:r>
            <a:r>
              <a:rPr lang="en-US" dirty="0" err="1"/>
              <a:t>fileObj</a:t>
            </a:r>
            <a:r>
              <a:rPr lang="en-US" dirty="0"/>
              <a:t>, String access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RandomAccessFile</a:t>
            </a:r>
            <a:r>
              <a:rPr lang="en-US" dirty="0" smtClean="0"/>
              <a:t>(String filename, </a:t>
            </a:r>
            <a:r>
              <a:rPr lang="en-US" dirty="0"/>
              <a:t>String access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Access defines the file permission </a:t>
            </a:r>
            <a:r>
              <a:rPr lang="en-US" dirty="0" err="1" smtClean="0"/>
              <a:t>ie</a:t>
            </a:r>
            <a:r>
              <a:rPr lang="en-US" dirty="0" smtClean="0"/>
              <a:t>. r or </a:t>
            </a:r>
            <a:r>
              <a:rPr lang="en-US" dirty="0" err="1" smtClean="0"/>
              <a:t>rw</a:t>
            </a:r>
            <a:r>
              <a:rPr lang="en-US" dirty="0"/>
              <a:t> </a:t>
            </a:r>
            <a:r>
              <a:rPr lang="en-US" dirty="0" smtClean="0"/>
              <a:t>(also </a:t>
            </a:r>
            <a:r>
              <a:rPr lang="en-US" dirty="0" err="1" smtClean="0"/>
              <a:t>rws</a:t>
            </a:r>
            <a:r>
              <a:rPr lang="en-US" dirty="0" smtClean="0"/>
              <a:t>/</a:t>
            </a:r>
            <a:r>
              <a:rPr lang="en-US" dirty="0" err="1" smtClean="0"/>
              <a:t>rwd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/>
              <a:t>void seek(long </a:t>
            </a:r>
            <a:r>
              <a:rPr lang="en-US" dirty="0" err="1"/>
              <a:t>newPos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long </a:t>
            </a:r>
            <a:r>
              <a:rPr lang="en-US" dirty="0" err="1" smtClean="0"/>
              <a:t>getFilePointer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long length</a:t>
            </a:r>
            <a:r>
              <a:rPr lang="en-US" dirty="0" smtClean="0"/>
              <a:t>() //find length of file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RandomAccessFile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0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//Reading from file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RandomAccessFile</a:t>
            </a:r>
            <a:r>
              <a:rPr lang="en-US" sz="1600" dirty="0" smtClean="0"/>
              <a:t> </a:t>
            </a:r>
            <a:r>
              <a:rPr lang="en-US" sz="1600" dirty="0"/>
              <a:t>file = new </a:t>
            </a:r>
            <a:r>
              <a:rPr lang="en-US" sz="1600" dirty="0" err="1"/>
              <a:t>RandomAccessFile</a:t>
            </a:r>
            <a:r>
              <a:rPr lang="en-US" sz="1600" dirty="0"/>
              <a:t>("d:\\abc.txt", "r");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file.seek</a:t>
            </a:r>
            <a:r>
              <a:rPr lang="en-US" sz="1600" dirty="0" smtClean="0"/>
              <a:t>(150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byte</a:t>
            </a:r>
            <a:r>
              <a:rPr lang="en-US" sz="1600" dirty="0"/>
              <a:t>[] bytes = new byte[23];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file.read</a:t>
            </a:r>
            <a:r>
              <a:rPr lang="en-US" sz="1600" dirty="0" smtClean="0"/>
              <a:t>(bytes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file.close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(new String(bytes));</a:t>
            </a:r>
          </a:p>
          <a:p>
            <a:pPr marL="0" indent="0">
              <a:buNone/>
            </a:pPr>
            <a:r>
              <a:rPr lang="en-US" sz="1600" dirty="0" smtClean="0"/>
              <a:t>//Writing to file</a:t>
            </a:r>
          </a:p>
          <a:p>
            <a:pPr marL="0" indent="0">
              <a:buNone/>
            </a:pPr>
            <a:r>
              <a:rPr lang="en-US" sz="1600" dirty="0" smtClean="0"/>
              <a:t>	String data=“Java Rocks!!!”;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RandomAccessFile</a:t>
            </a:r>
            <a:r>
              <a:rPr lang="en-US" sz="1600" dirty="0" smtClean="0"/>
              <a:t> </a:t>
            </a:r>
            <a:r>
              <a:rPr lang="en-US" sz="1600" dirty="0"/>
              <a:t>file = new </a:t>
            </a:r>
            <a:r>
              <a:rPr lang="en-US" sz="1600" dirty="0" err="1" smtClean="0"/>
              <a:t>RandomAccessFile</a:t>
            </a:r>
            <a:r>
              <a:rPr lang="en-US" sz="1600" dirty="0" smtClean="0"/>
              <a:t>(“d:\\abc.txt”, </a:t>
            </a:r>
            <a:r>
              <a:rPr lang="en-US" sz="1600" dirty="0"/>
              <a:t>"</a:t>
            </a:r>
            <a:r>
              <a:rPr lang="en-US" sz="1600" dirty="0" err="1"/>
              <a:t>rw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file.seek</a:t>
            </a:r>
            <a:r>
              <a:rPr lang="en-US" sz="1600" dirty="0" smtClean="0"/>
              <a:t>(22);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file.write</a:t>
            </a:r>
            <a:r>
              <a:rPr lang="en-US" sz="1600" dirty="0" smtClean="0"/>
              <a:t>(</a:t>
            </a:r>
            <a:r>
              <a:rPr lang="en-US" sz="1600" dirty="0" err="1" smtClean="0"/>
              <a:t>data.getBytes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file.close</a:t>
            </a:r>
            <a:r>
              <a:rPr lang="en-US" sz="1600" dirty="0"/>
              <a:t>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</a:t>
            </a:r>
            <a:r>
              <a:rPr lang="en-US" dirty="0"/>
              <a:t>of the classes defined by </a:t>
            </a:r>
            <a:r>
              <a:rPr lang="en-US" b="1" dirty="0"/>
              <a:t>java.io </a:t>
            </a:r>
            <a:r>
              <a:rPr lang="en-US" dirty="0"/>
              <a:t>operate on streams, the </a:t>
            </a:r>
            <a:r>
              <a:rPr lang="en-US" b="1" dirty="0"/>
              <a:t>File </a:t>
            </a:r>
            <a:r>
              <a:rPr lang="en-US" dirty="0"/>
              <a:t>class does not.</a:t>
            </a:r>
          </a:p>
          <a:p>
            <a:r>
              <a:rPr lang="en-US" b="1" dirty="0" smtClean="0"/>
              <a:t>File</a:t>
            </a:r>
            <a:r>
              <a:rPr lang="en-US" dirty="0" smtClean="0"/>
              <a:t> deals </a:t>
            </a:r>
            <a:r>
              <a:rPr lang="en-US" dirty="0"/>
              <a:t>directly with files and the file system. That is, the </a:t>
            </a:r>
            <a:r>
              <a:rPr lang="en-US" b="1" dirty="0"/>
              <a:t>File </a:t>
            </a:r>
            <a:r>
              <a:rPr lang="en-US" dirty="0"/>
              <a:t>class does not specify </a:t>
            </a:r>
            <a:r>
              <a:rPr lang="en-US" dirty="0" smtClean="0"/>
              <a:t>how information </a:t>
            </a:r>
            <a:r>
              <a:rPr lang="en-US" dirty="0"/>
              <a:t>is retrieved from or stored in files; it describes the properties of a file itself. </a:t>
            </a:r>
            <a:endParaRPr lang="en-US" dirty="0" smtClean="0"/>
          </a:p>
          <a:p>
            <a:r>
              <a:rPr lang="en-US" b="1" dirty="0" smtClean="0"/>
              <a:t>File </a:t>
            </a:r>
            <a:r>
              <a:rPr lang="en-US" dirty="0"/>
              <a:t>object is used to obtain or manipulate the information associated with a disk file, </a:t>
            </a:r>
            <a:r>
              <a:rPr lang="en-US" dirty="0" smtClean="0"/>
              <a:t>such as </a:t>
            </a:r>
            <a:r>
              <a:rPr lang="en-US" dirty="0"/>
              <a:t>the permissions, time, date, and directory path, and to navigate subdirectory hierarchies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should use standard stream input/output classes to direct </a:t>
            </a:r>
            <a:r>
              <a:rPr lang="en-US" dirty="0"/>
              <a:t>access for reading and writing file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(</a:t>
            </a:r>
            <a:r>
              <a:rPr lang="en-US" dirty="0" err="1" smtClean="0"/>
              <a:t>java.io.File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Quickly and </a:t>
            </a:r>
            <a:r>
              <a:rPr lang="en-US" dirty="0"/>
              <a:t>easily write programs that accomplish many common </a:t>
            </a:r>
            <a:r>
              <a:rPr lang="en-US" dirty="0" smtClean="0"/>
              <a:t>IO tasks :</a:t>
            </a:r>
          </a:p>
          <a:p>
            <a:pPr lvl="1"/>
            <a:r>
              <a:rPr lang="en-US" dirty="0"/>
              <a:t>Reading and writing files</a:t>
            </a:r>
          </a:p>
          <a:p>
            <a:pPr lvl="1"/>
            <a:r>
              <a:rPr lang="en-US" dirty="0" smtClean="0"/>
              <a:t>Communicating </a:t>
            </a:r>
            <a:r>
              <a:rPr lang="en-US" dirty="0"/>
              <a:t>over network connections</a:t>
            </a:r>
          </a:p>
          <a:p>
            <a:pPr lvl="1"/>
            <a:r>
              <a:rPr lang="en-US" dirty="0" smtClean="0"/>
              <a:t>Filtering </a:t>
            </a:r>
            <a:r>
              <a:rPr lang="en-US" dirty="0"/>
              <a:t>data</a:t>
            </a:r>
          </a:p>
          <a:p>
            <a:pPr lvl="1"/>
            <a:r>
              <a:rPr lang="en-US" dirty="0" smtClean="0"/>
              <a:t>Interpreting </a:t>
            </a:r>
            <a:r>
              <a:rPr lang="en-US" dirty="0"/>
              <a:t>a wide variety of formats for integer and floating-point numbers</a:t>
            </a:r>
          </a:p>
          <a:p>
            <a:pPr lvl="1"/>
            <a:r>
              <a:rPr lang="en-US" dirty="0" smtClean="0"/>
              <a:t>Encrypting </a:t>
            </a:r>
            <a:r>
              <a:rPr lang="en-US" dirty="0"/>
              <a:t>and decrypting data</a:t>
            </a:r>
          </a:p>
          <a:p>
            <a:pPr lvl="1"/>
            <a:r>
              <a:rPr lang="en-US" dirty="0" smtClean="0"/>
              <a:t>Calculating </a:t>
            </a:r>
            <a:r>
              <a:rPr lang="en-US" dirty="0"/>
              <a:t>digital signatures for streams</a:t>
            </a:r>
          </a:p>
          <a:p>
            <a:pPr lvl="1"/>
            <a:r>
              <a:rPr lang="en-US" dirty="0" smtClean="0"/>
              <a:t>Compressing </a:t>
            </a:r>
            <a:r>
              <a:rPr lang="en-US" dirty="0"/>
              <a:t>and decompressing data</a:t>
            </a:r>
          </a:p>
          <a:p>
            <a:pPr lvl="1"/>
            <a:r>
              <a:rPr lang="en-US" dirty="0" smtClean="0"/>
              <a:t>Writing </a:t>
            </a:r>
            <a:r>
              <a:rPr lang="en-US" dirty="0"/>
              <a:t>objects to streams</a:t>
            </a:r>
          </a:p>
          <a:p>
            <a:pPr lvl="1"/>
            <a:r>
              <a:rPr lang="en-US" dirty="0" smtClean="0"/>
              <a:t>Copying</a:t>
            </a:r>
            <a:r>
              <a:rPr lang="en-US" dirty="0"/>
              <a:t>, moving, renaming, and getting information about files and directories</a:t>
            </a:r>
          </a:p>
          <a:p>
            <a:pPr lvl="1"/>
            <a:r>
              <a:rPr lang="en-US" dirty="0" smtClean="0"/>
              <a:t>Letting </a:t>
            </a:r>
            <a:r>
              <a:rPr lang="en-US" dirty="0"/>
              <a:t>users choose files from a GUI interface</a:t>
            </a:r>
          </a:p>
          <a:p>
            <a:pPr lvl="1"/>
            <a:r>
              <a:rPr lang="en-US" dirty="0" smtClean="0"/>
              <a:t>Reading </a:t>
            </a:r>
            <a:r>
              <a:rPr lang="en-US" dirty="0"/>
              <a:t>and writing non-English text in a variety of character sets</a:t>
            </a:r>
          </a:p>
          <a:p>
            <a:pPr lvl="1"/>
            <a:r>
              <a:rPr lang="en-US" dirty="0" smtClean="0"/>
              <a:t>Formatting </a:t>
            </a:r>
            <a:r>
              <a:rPr lang="en-US" dirty="0"/>
              <a:t>integer and floating-point numbers as strings</a:t>
            </a:r>
          </a:p>
          <a:p>
            <a:pPr lvl="1"/>
            <a:r>
              <a:rPr lang="en-US" dirty="0" smtClean="0"/>
              <a:t>Talking </a:t>
            </a:r>
            <a:r>
              <a:rPr lang="en-US" dirty="0"/>
              <a:t>directly to modems and other serial port devices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5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Constructor</a:t>
            </a:r>
          </a:p>
          <a:p>
            <a:pPr lvl="1"/>
            <a:r>
              <a:rPr lang="en-US" dirty="0"/>
              <a:t>File(String </a:t>
            </a:r>
            <a:r>
              <a:rPr lang="en-US" i="1" dirty="0" err="1"/>
              <a:t>directoryPath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File(String </a:t>
            </a:r>
            <a:r>
              <a:rPr lang="en-US" i="1" dirty="0" err="1"/>
              <a:t>directoryPath</a:t>
            </a:r>
            <a:r>
              <a:rPr lang="en-US" dirty="0"/>
              <a:t>, String </a:t>
            </a:r>
            <a:r>
              <a:rPr lang="en-US" i="1" dirty="0"/>
              <a:t>filename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To Get Paths</a:t>
            </a:r>
          </a:p>
          <a:p>
            <a:pPr lvl="1"/>
            <a:r>
              <a:rPr lang="en-US" dirty="0" err="1" smtClean="0"/>
              <a:t>getAbsolutePath</a:t>
            </a:r>
            <a:r>
              <a:rPr lang="en-US" dirty="0" smtClean="0"/>
              <a:t>(), </a:t>
            </a:r>
            <a:r>
              <a:rPr lang="en-US" dirty="0" err="1" smtClean="0"/>
              <a:t>getPath</a:t>
            </a:r>
            <a:r>
              <a:rPr lang="en-US" dirty="0" smtClean="0"/>
              <a:t>(), </a:t>
            </a:r>
            <a:r>
              <a:rPr lang="en-US" dirty="0" err="1" smtClean="0"/>
              <a:t>getParent</a:t>
            </a:r>
            <a:r>
              <a:rPr lang="en-US" dirty="0" smtClean="0"/>
              <a:t>(), </a:t>
            </a:r>
            <a:r>
              <a:rPr lang="en-US" dirty="0" err="1" smtClean="0"/>
              <a:t>getCanonicalPath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To Check Files</a:t>
            </a:r>
          </a:p>
          <a:p>
            <a:pPr lvl="1"/>
            <a:r>
              <a:rPr lang="en-US" dirty="0" err="1" smtClean="0"/>
              <a:t>isFile</a:t>
            </a:r>
            <a:r>
              <a:rPr lang="en-US" dirty="0" smtClean="0"/>
              <a:t>(), </a:t>
            </a:r>
            <a:r>
              <a:rPr lang="en-US" dirty="0" err="1" smtClean="0"/>
              <a:t>isDirectory</a:t>
            </a:r>
            <a:r>
              <a:rPr lang="en-US" dirty="0" smtClean="0"/>
              <a:t>(), exists()</a:t>
            </a:r>
          </a:p>
          <a:p>
            <a:r>
              <a:rPr lang="en-US" dirty="0" smtClean="0"/>
              <a:t>To Get File Properties</a:t>
            </a:r>
          </a:p>
          <a:p>
            <a:pPr lvl="1"/>
            <a:r>
              <a:rPr lang="en-US" dirty="0" err="1" smtClean="0"/>
              <a:t>getName</a:t>
            </a:r>
            <a:r>
              <a:rPr lang="en-US" dirty="0" smtClean="0"/>
              <a:t>(), length(), </a:t>
            </a:r>
            <a:r>
              <a:rPr lang="en-US" dirty="0" err="1"/>
              <a:t>isAbsolute</a:t>
            </a:r>
            <a:r>
              <a:rPr lang="en-US" dirty="0"/>
              <a:t>(), </a:t>
            </a:r>
            <a:r>
              <a:rPr lang="en-US" dirty="0" err="1" smtClean="0"/>
              <a:t>lastModified</a:t>
            </a:r>
            <a:r>
              <a:rPr lang="en-US" dirty="0" smtClean="0"/>
              <a:t>(), </a:t>
            </a:r>
            <a:r>
              <a:rPr lang="en-US" dirty="0" err="1" smtClean="0"/>
              <a:t>isHidden</a:t>
            </a:r>
            <a:r>
              <a:rPr lang="en-US" dirty="0" smtClean="0"/>
              <a:t>()	//length in bytes</a:t>
            </a:r>
            <a:endParaRPr lang="en-US" dirty="0"/>
          </a:p>
          <a:p>
            <a:r>
              <a:rPr lang="en-US" dirty="0" smtClean="0"/>
              <a:t>To Get File Permissions</a:t>
            </a:r>
            <a:endParaRPr lang="en-US" dirty="0"/>
          </a:p>
          <a:p>
            <a:pPr lvl="1"/>
            <a:r>
              <a:rPr lang="en-US" dirty="0" err="1" smtClean="0"/>
              <a:t>canRead</a:t>
            </a:r>
            <a:r>
              <a:rPr lang="en-US" dirty="0" smtClean="0"/>
              <a:t>(), can Write(), </a:t>
            </a:r>
            <a:r>
              <a:rPr lang="en-US" dirty="0" err="1" smtClean="0"/>
              <a:t>canExecute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To Know Storage information</a:t>
            </a:r>
          </a:p>
          <a:p>
            <a:pPr lvl="1"/>
            <a:r>
              <a:rPr lang="en-US" dirty="0" err="1" smtClean="0"/>
              <a:t>getFreeSpace</a:t>
            </a:r>
            <a:r>
              <a:rPr lang="en-US" dirty="0" smtClean="0"/>
              <a:t>(), </a:t>
            </a:r>
            <a:r>
              <a:rPr lang="en-US" dirty="0" err="1" smtClean="0"/>
              <a:t>getUsableSpace</a:t>
            </a:r>
            <a:r>
              <a:rPr lang="en-US" dirty="0" smtClean="0"/>
              <a:t>(), </a:t>
            </a:r>
            <a:r>
              <a:rPr lang="en-US" dirty="0" err="1" smtClean="0"/>
              <a:t>getTotalSpace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Utility Functions</a:t>
            </a:r>
          </a:p>
          <a:p>
            <a:pPr lvl="1"/>
            <a:r>
              <a:rPr lang="en-US" dirty="0" smtClean="0"/>
              <a:t>Boolean </a:t>
            </a:r>
            <a:r>
              <a:rPr lang="en-US" dirty="0" err="1" smtClean="0"/>
              <a:t>createNewFile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Boolean </a:t>
            </a:r>
            <a:r>
              <a:rPr lang="en-US" dirty="0" err="1" smtClean="0"/>
              <a:t>renameTo</a:t>
            </a:r>
            <a:r>
              <a:rPr lang="en-US" dirty="0" smtClean="0"/>
              <a:t>(File </a:t>
            </a:r>
            <a:r>
              <a:rPr lang="en-US" dirty="0" err="1" smtClean="0"/>
              <a:t>nf</a:t>
            </a:r>
            <a:r>
              <a:rPr lang="en-US" dirty="0" smtClean="0"/>
              <a:t>);	renames the file and returns true if success</a:t>
            </a:r>
          </a:p>
          <a:p>
            <a:pPr lvl="1"/>
            <a:r>
              <a:rPr lang="en-US" dirty="0" smtClean="0"/>
              <a:t>Boolean delete</a:t>
            </a:r>
            <a:r>
              <a:rPr lang="en-US" dirty="0"/>
              <a:t>(); </a:t>
            </a:r>
            <a:r>
              <a:rPr lang="en-US" dirty="0" smtClean="0"/>
              <a:t>		deletes the file represented by path of file (also delete directory if its empty)</a:t>
            </a:r>
          </a:p>
          <a:p>
            <a:pPr lvl="1"/>
            <a:r>
              <a:rPr lang="en-US" dirty="0" smtClean="0"/>
              <a:t>Boolean </a:t>
            </a:r>
            <a:r>
              <a:rPr lang="en-US" dirty="0" err="1" smtClean="0"/>
              <a:t>setLastModified</a:t>
            </a:r>
            <a:r>
              <a:rPr lang="en-US" dirty="0" smtClean="0"/>
              <a:t>(long </a:t>
            </a:r>
            <a:r>
              <a:rPr lang="en-US" dirty="0" err="1" smtClean="0"/>
              <a:t>ms</a:t>
            </a:r>
            <a:r>
              <a:rPr lang="en-US" dirty="0" smtClean="0"/>
              <a:t>)	sets timestamp(Jan 1, 1970 UTC as a start time)</a:t>
            </a:r>
          </a:p>
          <a:p>
            <a:pPr lvl="1"/>
            <a:r>
              <a:rPr lang="en-US" dirty="0" smtClean="0"/>
              <a:t>Boolean </a:t>
            </a:r>
            <a:r>
              <a:rPr lang="en-US" dirty="0" err="1" smtClean="0"/>
              <a:t>setReadOnly</a:t>
            </a:r>
            <a:r>
              <a:rPr lang="en-US" dirty="0" smtClean="0"/>
              <a:t>()		to mark file as readable (also can be done </a:t>
            </a:r>
            <a:r>
              <a:rPr lang="en-US" dirty="0"/>
              <a:t>writable, and executable</a:t>
            </a:r>
            <a:r>
              <a:rPr lang="en-US" dirty="0" smtClean="0"/>
              <a:t>.)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create an instance of File from a String pathname:</a:t>
            </a:r>
          </a:p>
          <a:p>
            <a:pPr lvl="1"/>
            <a:r>
              <a:rPr lang="en-US" dirty="0"/>
              <a:t>File </a:t>
            </a:r>
            <a:r>
              <a:rPr lang="en-US" dirty="0" err="1"/>
              <a:t>fooFile</a:t>
            </a:r>
            <a:r>
              <a:rPr lang="en-US" dirty="0"/>
              <a:t> = new File( "/</a:t>
            </a:r>
            <a:r>
              <a:rPr lang="en-US" dirty="0" err="1"/>
              <a:t>tmp</a:t>
            </a:r>
            <a:r>
              <a:rPr lang="en-US" dirty="0"/>
              <a:t>/foo.txt" );</a:t>
            </a:r>
          </a:p>
          <a:p>
            <a:pPr lvl="1"/>
            <a:r>
              <a:rPr lang="en-US" dirty="0"/>
              <a:t>File </a:t>
            </a:r>
            <a:r>
              <a:rPr lang="en-US" dirty="0" err="1"/>
              <a:t>fooFile</a:t>
            </a:r>
            <a:r>
              <a:rPr lang="en-US" dirty="0"/>
              <a:t> = new File( "/</a:t>
            </a:r>
            <a:r>
              <a:rPr lang="en-US" dirty="0" err="1"/>
              <a:t>tmp</a:t>
            </a:r>
            <a:r>
              <a:rPr lang="en-US" dirty="0"/>
              <a:t>", "foo.txt" );</a:t>
            </a:r>
          </a:p>
          <a:p>
            <a:pPr lvl="1"/>
            <a:r>
              <a:rPr lang="en-US" dirty="0" smtClean="0"/>
              <a:t>File </a:t>
            </a:r>
            <a:r>
              <a:rPr lang="en-US" dirty="0" err="1"/>
              <a:t>barDir</a:t>
            </a:r>
            <a:r>
              <a:rPr lang="en-US" dirty="0"/>
              <a:t> = new File( "/</a:t>
            </a:r>
            <a:r>
              <a:rPr lang="en-US" dirty="0" err="1"/>
              <a:t>tmp</a:t>
            </a:r>
            <a:r>
              <a:rPr lang="en-US" dirty="0"/>
              <a:t>/bar" </a:t>
            </a:r>
            <a:r>
              <a:rPr lang="en-US" dirty="0" smtClean="0"/>
              <a:t>);</a:t>
            </a:r>
          </a:p>
          <a:p>
            <a:r>
              <a:rPr lang="en-US" dirty="0" smtClean="0"/>
              <a:t>You </a:t>
            </a:r>
            <a:r>
              <a:rPr lang="en-US" dirty="0"/>
              <a:t>can also create a file with a relative path:</a:t>
            </a:r>
          </a:p>
          <a:p>
            <a:pPr lvl="1"/>
            <a:r>
              <a:rPr lang="en-US" dirty="0"/>
              <a:t>File f = new File( "foo" );</a:t>
            </a:r>
          </a:p>
          <a:p>
            <a:r>
              <a:rPr lang="en-US" dirty="0"/>
              <a:t>In this case, Java works relative to the current directory of the Java interpreter. </a:t>
            </a:r>
            <a:r>
              <a:rPr lang="en-US" dirty="0" smtClean="0"/>
              <a:t>Can find the </a:t>
            </a:r>
            <a:r>
              <a:rPr lang="en-US" dirty="0"/>
              <a:t>current directory by checking the </a:t>
            </a:r>
            <a:r>
              <a:rPr lang="en-US" dirty="0" err="1"/>
              <a:t>user.dir</a:t>
            </a:r>
            <a:r>
              <a:rPr lang="en-US" dirty="0"/>
              <a:t> property in the System Properties list</a:t>
            </a:r>
            <a:r>
              <a:rPr lang="en-US" dirty="0" smtClean="0"/>
              <a:t>: </a:t>
            </a:r>
            <a:r>
              <a:rPr lang="en-US" dirty="0" err="1" smtClean="0"/>
              <a:t>System.getProperty</a:t>
            </a:r>
            <a:r>
              <a:rPr lang="en-US" dirty="0" smtClean="0"/>
              <a:t>("</a:t>
            </a:r>
            <a:r>
              <a:rPr lang="en-US" dirty="0" err="1" smtClean="0"/>
              <a:t>user.dir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The static method </a:t>
            </a:r>
            <a:r>
              <a:rPr lang="en-US" b="1" dirty="0" err="1" smtClean="0"/>
              <a:t>createTempFile</a:t>
            </a:r>
            <a:r>
              <a:rPr lang="en-US" b="1" dirty="0" smtClean="0"/>
              <a:t>(string prefix, string suffix )</a:t>
            </a:r>
            <a:r>
              <a:rPr lang="en-US" dirty="0" smtClean="0"/>
              <a:t> , creates a file in a specified location using an automatically generated unique name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compareTo</a:t>
            </a:r>
            <a:r>
              <a:rPr lang="en-US" b="1" dirty="0" smtClean="0"/>
              <a:t>(File f) </a:t>
            </a:r>
            <a:r>
              <a:rPr lang="en-US" dirty="0" smtClean="0"/>
              <a:t>to compare two files. </a:t>
            </a:r>
            <a:endParaRPr lang="en-US" b="1" dirty="0" smtClean="0"/>
          </a:p>
          <a:p>
            <a:r>
              <a:rPr lang="en-US" dirty="0" smtClean="0"/>
              <a:t>Use </a:t>
            </a:r>
            <a:r>
              <a:rPr lang="en-US" dirty="0"/>
              <a:t>the static method </a:t>
            </a:r>
            <a:r>
              <a:rPr lang="en-US" dirty="0" err="1"/>
              <a:t>File.listRoots</a:t>
            </a:r>
            <a:r>
              <a:rPr lang="en-US" dirty="0"/>
              <a:t>( </a:t>
            </a:r>
            <a:r>
              <a:rPr lang="en-US" dirty="0" smtClean="0"/>
              <a:t>) </a:t>
            </a:r>
            <a:r>
              <a:rPr lang="en-US" dirty="0"/>
              <a:t>to know about all the top-level directories, such as C</a:t>
            </a:r>
            <a:r>
              <a:rPr lang="en-US" dirty="0" smtClean="0"/>
              <a:t>:\, D:\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/>
              <a:t>File[] drives = </a:t>
            </a:r>
            <a:r>
              <a:rPr lang="en-US" dirty="0" err="1"/>
              <a:t>File.listRoots</a:t>
            </a:r>
            <a:r>
              <a:rPr lang="en-US" dirty="0"/>
              <a:t>( 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6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directory is a </a:t>
            </a:r>
            <a:r>
              <a:rPr lang="en-US" b="1" dirty="0"/>
              <a:t>File </a:t>
            </a:r>
            <a:r>
              <a:rPr lang="en-US" dirty="0"/>
              <a:t>that contains a list of other files and directories.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you create a </a:t>
            </a:r>
            <a:r>
              <a:rPr lang="en-US" b="1" dirty="0" smtClean="0"/>
              <a:t>File </a:t>
            </a:r>
            <a:r>
              <a:rPr lang="en-US" dirty="0" smtClean="0"/>
              <a:t>object </a:t>
            </a:r>
            <a:r>
              <a:rPr lang="en-US" dirty="0"/>
              <a:t>that is </a:t>
            </a:r>
            <a:r>
              <a:rPr lang="en-US" dirty="0" smtClean="0"/>
              <a:t>directory</a:t>
            </a:r>
            <a:r>
              <a:rPr lang="en-US" dirty="0"/>
              <a:t>, the </a:t>
            </a:r>
            <a:r>
              <a:rPr lang="en-US" b="1" dirty="0" err="1"/>
              <a:t>isDirectory</a:t>
            </a:r>
            <a:r>
              <a:rPr lang="en-US" b="1" dirty="0"/>
              <a:t>( ) </a:t>
            </a:r>
            <a:r>
              <a:rPr lang="en-US" dirty="0"/>
              <a:t>method will return </a:t>
            </a:r>
            <a:r>
              <a:rPr lang="en-US" b="1" dirty="0" smtClean="0"/>
              <a:t>true</a:t>
            </a:r>
            <a:r>
              <a:rPr lang="en-US" dirty="0"/>
              <a:t> </a:t>
            </a:r>
            <a:r>
              <a:rPr lang="en-US" dirty="0" smtClean="0"/>
              <a:t>and you can use </a:t>
            </a:r>
            <a:r>
              <a:rPr lang="en-US" b="1" dirty="0" smtClean="0"/>
              <a:t>list()</a:t>
            </a:r>
            <a:r>
              <a:rPr lang="en-US" dirty="0" smtClean="0"/>
              <a:t> method</a:t>
            </a:r>
          </a:p>
          <a:p>
            <a:r>
              <a:rPr lang="en-US" b="1" dirty="0" smtClean="0"/>
              <a:t>Methods</a:t>
            </a:r>
          </a:p>
          <a:p>
            <a:pPr lvl="1"/>
            <a:r>
              <a:rPr lang="en-US" dirty="0" smtClean="0"/>
              <a:t>String[] list</a:t>
            </a:r>
            <a:r>
              <a:rPr lang="en-US" dirty="0"/>
              <a:t>( ) </a:t>
            </a:r>
            <a:r>
              <a:rPr lang="en-US" dirty="0" smtClean="0"/>
              <a:t>extract </a:t>
            </a:r>
            <a:r>
              <a:rPr lang="en-US" dirty="0"/>
              <a:t>the list of </a:t>
            </a:r>
            <a:r>
              <a:rPr lang="en-US" dirty="0" smtClean="0"/>
              <a:t>files </a:t>
            </a:r>
            <a:r>
              <a:rPr lang="en-US" dirty="0"/>
              <a:t>and directories </a:t>
            </a:r>
            <a:r>
              <a:rPr lang="en-US" dirty="0" smtClean="0"/>
              <a:t>inside</a:t>
            </a:r>
          </a:p>
          <a:p>
            <a:pPr lvl="1"/>
            <a:r>
              <a:rPr lang="en-US" dirty="0" smtClean="0"/>
              <a:t>File[] </a:t>
            </a:r>
            <a:r>
              <a:rPr lang="en-US" dirty="0" err="1" smtClean="0"/>
              <a:t>listFiles</a:t>
            </a:r>
            <a:r>
              <a:rPr lang="en-US" dirty="0" smtClean="0"/>
              <a:t>()	return array of File objects</a:t>
            </a:r>
          </a:p>
          <a:p>
            <a:pPr lvl="1"/>
            <a:r>
              <a:rPr lang="en-US" dirty="0" smtClean="0"/>
              <a:t>File[] </a:t>
            </a:r>
            <a:r>
              <a:rPr lang="en-US" dirty="0" err="1" smtClean="0"/>
              <a:t>listFiles</a:t>
            </a:r>
            <a:r>
              <a:rPr lang="en-US" dirty="0" smtClean="0"/>
              <a:t>(</a:t>
            </a:r>
            <a:r>
              <a:rPr lang="en-US" dirty="0" err="1" smtClean="0"/>
              <a:t>FileFilter</a:t>
            </a:r>
            <a:r>
              <a:rPr lang="en-US" dirty="0" smtClean="0"/>
              <a:t> </a:t>
            </a:r>
            <a:r>
              <a:rPr lang="en-US" dirty="0" err="1" smtClean="0"/>
              <a:t>ff</a:t>
            </a:r>
            <a:r>
              <a:rPr lang="en-US" dirty="0" smtClean="0"/>
              <a:t>) return File that satisfied </a:t>
            </a:r>
            <a:r>
              <a:rPr lang="en-US" dirty="0" err="1" smtClean="0"/>
              <a:t>FileFilter</a:t>
            </a:r>
            <a:r>
              <a:rPr lang="en-US" dirty="0" smtClean="0"/>
              <a:t> which uses Boolean accept(File path) that match path argument</a:t>
            </a:r>
          </a:p>
          <a:p>
            <a:pPr lvl="1"/>
            <a:r>
              <a:rPr lang="en-US" dirty="0" smtClean="0"/>
              <a:t>Boolean </a:t>
            </a:r>
            <a:r>
              <a:rPr lang="en-US" dirty="0" err="1" smtClean="0"/>
              <a:t>mkdir</a:t>
            </a:r>
            <a:r>
              <a:rPr lang="en-US" dirty="0" smtClean="0"/>
              <a:t>()/</a:t>
            </a:r>
            <a:r>
              <a:rPr lang="en-US" dirty="0" err="1" smtClean="0"/>
              <a:t>mkdirs</a:t>
            </a:r>
            <a:r>
              <a:rPr lang="en-US" dirty="0" smtClean="0"/>
              <a:t>() create specify directory / with path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dirty="0"/>
              <a:t>String </a:t>
            </a:r>
            <a:r>
              <a:rPr lang="en-US" sz="2100" dirty="0" err="1"/>
              <a:t>dirname</a:t>
            </a:r>
            <a:r>
              <a:rPr lang="en-US" sz="2100" dirty="0"/>
              <a:t> = "/java";</a:t>
            </a:r>
          </a:p>
          <a:p>
            <a:pPr marL="0" indent="0">
              <a:buNone/>
            </a:pPr>
            <a:r>
              <a:rPr lang="en-US" sz="2100" dirty="0"/>
              <a:t>File f1 = new File(</a:t>
            </a:r>
            <a:r>
              <a:rPr lang="en-US" sz="2100" dirty="0" err="1"/>
              <a:t>dirname</a:t>
            </a:r>
            <a:r>
              <a:rPr lang="en-US" sz="2100" dirty="0"/>
              <a:t>);</a:t>
            </a:r>
          </a:p>
          <a:p>
            <a:pPr marL="0" indent="0">
              <a:buNone/>
            </a:pPr>
            <a:r>
              <a:rPr lang="en-US" sz="2100" dirty="0"/>
              <a:t>if (f1.isDirectory()) {</a:t>
            </a:r>
          </a:p>
          <a:p>
            <a:pPr marL="457200" lvl="1" indent="0">
              <a:buNone/>
            </a:pPr>
            <a:r>
              <a:rPr lang="en-US" sz="2100" dirty="0" err="1"/>
              <a:t>System.out.println</a:t>
            </a:r>
            <a:r>
              <a:rPr lang="en-US" sz="2100" dirty="0"/>
              <a:t>(“Reading Directory = " + </a:t>
            </a:r>
            <a:r>
              <a:rPr lang="en-US" sz="2100" dirty="0" err="1"/>
              <a:t>dirname</a:t>
            </a:r>
            <a:r>
              <a:rPr lang="en-US" sz="2100" dirty="0"/>
              <a:t>);</a:t>
            </a:r>
          </a:p>
          <a:p>
            <a:pPr marL="457200" lvl="1" indent="0">
              <a:buNone/>
            </a:pPr>
            <a:r>
              <a:rPr lang="en-US" sz="2100" dirty="0"/>
              <a:t>String s[] = f1.list();</a:t>
            </a:r>
          </a:p>
          <a:p>
            <a:pPr marL="457200" lvl="1" indent="0">
              <a:buNone/>
            </a:pPr>
            <a:r>
              <a:rPr lang="en-US" sz="2100" dirty="0"/>
              <a:t>for (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=0; </a:t>
            </a:r>
            <a:r>
              <a:rPr lang="en-US" sz="2100" dirty="0" err="1"/>
              <a:t>i</a:t>
            </a:r>
            <a:r>
              <a:rPr lang="en-US" sz="2100" dirty="0"/>
              <a:t> &lt; </a:t>
            </a:r>
            <a:r>
              <a:rPr lang="en-US" sz="2100" dirty="0" err="1"/>
              <a:t>s.length</a:t>
            </a:r>
            <a:r>
              <a:rPr lang="en-US" sz="2100" dirty="0"/>
              <a:t>; </a:t>
            </a:r>
            <a:r>
              <a:rPr lang="en-US" sz="2100" dirty="0" err="1"/>
              <a:t>i</a:t>
            </a:r>
            <a:r>
              <a:rPr lang="en-US" sz="2100" dirty="0"/>
              <a:t>++) {</a:t>
            </a:r>
          </a:p>
          <a:p>
            <a:pPr marL="914400" lvl="2" indent="0">
              <a:buNone/>
            </a:pPr>
            <a:r>
              <a:rPr lang="en-US" sz="2100" dirty="0"/>
              <a:t>File f = new File(</a:t>
            </a:r>
            <a:r>
              <a:rPr lang="en-US" sz="2100" dirty="0" err="1"/>
              <a:t>dirname</a:t>
            </a:r>
            <a:r>
              <a:rPr lang="en-US" sz="2100" dirty="0"/>
              <a:t> + "/" + s[</a:t>
            </a:r>
            <a:r>
              <a:rPr lang="en-US" sz="2100" dirty="0" err="1"/>
              <a:t>i</a:t>
            </a:r>
            <a:r>
              <a:rPr lang="en-US" sz="2100" dirty="0"/>
              <a:t>]);</a:t>
            </a:r>
          </a:p>
          <a:p>
            <a:pPr marL="914400" lvl="2" indent="0">
              <a:buNone/>
            </a:pPr>
            <a:r>
              <a:rPr lang="en-US" sz="2100" dirty="0"/>
              <a:t>if (</a:t>
            </a:r>
            <a:r>
              <a:rPr lang="en-US" sz="2100" dirty="0" err="1"/>
              <a:t>f.isDirectory</a:t>
            </a:r>
            <a:r>
              <a:rPr lang="en-US" sz="2100" dirty="0"/>
              <a:t>())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(s[</a:t>
            </a:r>
            <a:r>
              <a:rPr lang="en-US" dirty="0" err="1" smtClean="0"/>
              <a:t>i</a:t>
            </a:r>
            <a:r>
              <a:rPr lang="en-US" dirty="0"/>
              <a:t>] + " is a directory");</a:t>
            </a:r>
          </a:p>
          <a:p>
            <a:pPr marL="914400" lvl="2" indent="0">
              <a:buNone/>
            </a:pPr>
            <a:r>
              <a:rPr lang="en-US" dirty="0" smtClean="0"/>
              <a:t>else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(s[</a:t>
            </a:r>
            <a:r>
              <a:rPr lang="en-US" dirty="0" err="1" smtClean="0"/>
              <a:t>i</a:t>
            </a:r>
            <a:r>
              <a:rPr lang="en-US" dirty="0"/>
              <a:t>] + " is a file");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1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5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Java 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How is a -1 that appears as a part of data to be distinguished from a -1 indicating end of stream?</a:t>
            </a:r>
          </a:p>
          <a:p>
            <a:pPr lvl="1"/>
            <a:r>
              <a:rPr lang="en-US" dirty="0" smtClean="0"/>
              <a:t>Read() function doesn’t return a byte; its signature says it return an integers. This </a:t>
            </a:r>
            <a:r>
              <a:rPr lang="en-US" dirty="0" err="1" smtClean="0"/>
              <a:t>int</a:t>
            </a:r>
            <a:r>
              <a:rPr lang="en-US" dirty="0" smtClean="0"/>
              <a:t> is not a java byte with value between -128 to +127 but a more general byte with value between 0 and 255. </a:t>
            </a:r>
            <a:r>
              <a:rPr lang="en-US" dirty="0"/>
              <a:t>Hence -1 can be easily distinguished.</a:t>
            </a:r>
          </a:p>
          <a:p>
            <a:r>
              <a:rPr lang="en-US" dirty="0" smtClean="0"/>
              <a:t>How conversion?</a:t>
            </a:r>
          </a:p>
          <a:p>
            <a:pPr lvl="1"/>
            <a:r>
              <a:rPr lang="en-US" dirty="0"/>
              <a:t>Since bytes have such a small range, they're often converted to </a:t>
            </a:r>
            <a:r>
              <a:rPr lang="en-US" dirty="0" err="1"/>
              <a:t>ints</a:t>
            </a:r>
            <a:r>
              <a:rPr lang="en-US" dirty="0"/>
              <a:t> in calculations </a:t>
            </a:r>
            <a:r>
              <a:rPr lang="en-US" dirty="0" smtClean="0"/>
              <a:t>and method </a:t>
            </a:r>
            <a:r>
              <a:rPr lang="en-US" dirty="0"/>
              <a:t>invocations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Casting </a:t>
            </a:r>
            <a:r>
              <a:rPr lang="en-US" dirty="0"/>
              <a:t>from an </a:t>
            </a:r>
            <a:r>
              <a:rPr lang="en-US" dirty="0" err="1"/>
              <a:t>int</a:t>
            </a:r>
            <a:r>
              <a:rPr lang="en-US" dirty="0"/>
              <a:t> to a byte—for that matter, casting from any wider integer type to </a:t>
            </a:r>
            <a:r>
              <a:rPr lang="en-US" dirty="0" smtClean="0"/>
              <a:t>a narrower </a:t>
            </a:r>
            <a:r>
              <a:rPr lang="en-US" dirty="0"/>
              <a:t>type—takes place through truncation of the high-order </a:t>
            </a:r>
            <a:r>
              <a:rPr lang="en-US" dirty="0" smtClean="0"/>
              <a:t>bytes.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</a:t>
            </a:r>
            <a:r>
              <a:rPr lang="en-US" dirty="0" smtClean="0"/>
              <a:t>as long </a:t>
            </a:r>
            <a:r>
              <a:rPr lang="en-US" dirty="0"/>
              <a:t>as the value of the wider type can be expressed in the narrower type, the value is </a:t>
            </a:r>
            <a:r>
              <a:rPr lang="en-US" dirty="0" smtClean="0"/>
              <a:t>not changed</a:t>
            </a:r>
            <a:r>
              <a:rPr lang="en-US" dirty="0"/>
              <a:t>. The </a:t>
            </a:r>
            <a:r>
              <a:rPr lang="en-US" dirty="0" err="1"/>
              <a:t>int</a:t>
            </a:r>
            <a:r>
              <a:rPr lang="en-US" dirty="0"/>
              <a:t> 127 cast to a byte still retains the value 127. On the other hand, if the </a:t>
            </a:r>
            <a:r>
              <a:rPr lang="en-US" dirty="0" err="1"/>
              <a:t>int</a:t>
            </a:r>
            <a:r>
              <a:rPr lang="en-US" dirty="0"/>
              <a:t> value is too large for a byte, strange things happen. </a:t>
            </a:r>
            <a:r>
              <a:rPr lang="en-US" dirty="0" smtClean="0"/>
              <a:t>So, 128 will be 10000000 is -127 How? (absolute value of –</a:t>
            </a:r>
            <a:r>
              <a:rPr lang="en-US" dirty="0" err="1" smtClean="0"/>
              <a:t>ve</a:t>
            </a:r>
            <a:r>
              <a:rPr lang="en-US" dirty="0" smtClean="0"/>
              <a:t> number is found by taking complement and adding 1 to it)</a:t>
            </a:r>
          </a:p>
          <a:p>
            <a:r>
              <a:rPr lang="en-US" dirty="0" smtClean="0"/>
              <a:t>How characters are treated?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computers </a:t>
            </a:r>
            <a:r>
              <a:rPr lang="en-US" dirty="0" smtClean="0"/>
              <a:t>only really </a:t>
            </a:r>
            <a:r>
              <a:rPr lang="en-US" dirty="0"/>
              <a:t>understand numbers, characters are encoded by matching each character in a </a:t>
            </a:r>
            <a:r>
              <a:rPr lang="en-US" dirty="0" smtClean="0"/>
              <a:t>given script </a:t>
            </a:r>
            <a:r>
              <a:rPr lang="en-US" dirty="0"/>
              <a:t>to a particular number. For example, in the common ASCII encoding, the character A </a:t>
            </a:r>
            <a:r>
              <a:rPr lang="en-US" dirty="0" smtClean="0"/>
              <a:t>is mapped </a:t>
            </a:r>
            <a:r>
              <a:rPr lang="en-US" dirty="0"/>
              <a:t>to the number 65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ASCII, the American Standard Code for Information Interchange, is a seven-bit character set</a:t>
            </a:r>
            <a:r>
              <a:rPr lang="en-US" dirty="0" smtClean="0"/>
              <a:t>. Thus </a:t>
            </a:r>
            <a:r>
              <a:rPr lang="en-US" dirty="0"/>
              <a:t>it defines 27 or 128 different characters whose numeric values range from to 127. </a:t>
            </a:r>
            <a:r>
              <a:rPr lang="en-US" dirty="0" smtClean="0"/>
              <a:t>These characters </a:t>
            </a:r>
            <a:r>
              <a:rPr lang="en-US" dirty="0"/>
              <a:t>are sufficient for handling most of American </a:t>
            </a:r>
            <a:r>
              <a:rPr lang="en-US" dirty="0" smtClean="0"/>
              <a:t>English</a:t>
            </a:r>
          </a:p>
          <a:p>
            <a:r>
              <a:rPr lang="en-US" dirty="0" smtClean="0"/>
              <a:t>How Character Stream work?</a:t>
            </a:r>
          </a:p>
          <a:p>
            <a:pPr lvl="1"/>
            <a:r>
              <a:rPr lang="en-US" dirty="0"/>
              <a:t>Character-oriented data in Java is primarily composed of the char primitive data type </a:t>
            </a:r>
            <a:r>
              <a:rPr lang="en-US" dirty="0" smtClean="0"/>
              <a:t>. you </a:t>
            </a:r>
            <a:r>
              <a:rPr lang="en-US" dirty="0"/>
              <a:t>need </a:t>
            </a:r>
            <a:r>
              <a:rPr lang="en-US" dirty="0" smtClean="0"/>
              <a:t>to understand </a:t>
            </a:r>
            <a:r>
              <a:rPr lang="en-US" dirty="0"/>
              <a:t>chars to </a:t>
            </a:r>
            <a:r>
              <a:rPr lang="en-US" dirty="0" smtClean="0"/>
              <a:t>understand how reader and writer works.</a:t>
            </a:r>
          </a:p>
          <a:p>
            <a:pPr lvl="1"/>
            <a:r>
              <a:rPr lang="en-US" dirty="0"/>
              <a:t>In Java, a char is a two-byte, unsigned integer, the only unsigned type in Java. Thus, </a:t>
            </a:r>
            <a:r>
              <a:rPr lang="en-US" dirty="0" smtClean="0"/>
              <a:t>possible char </a:t>
            </a:r>
            <a:r>
              <a:rPr lang="en-US" dirty="0"/>
              <a:t>values range </a:t>
            </a:r>
            <a:r>
              <a:rPr lang="en-US" dirty="0" smtClean="0"/>
              <a:t>from 0 </a:t>
            </a:r>
            <a:r>
              <a:rPr lang="en-US" dirty="0"/>
              <a:t>to 65,535. </a:t>
            </a:r>
            <a:r>
              <a:rPr lang="en-US" dirty="0" smtClean="0"/>
              <a:t>Chars </a:t>
            </a:r>
            <a:r>
              <a:rPr lang="en-US" dirty="0"/>
              <a:t>may be assigned to by using </a:t>
            </a:r>
            <a:r>
              <a:rPr lang="en-US" dirty="0" err="1"/>
              <a:t>int</a:t>
            </a:r>
            <a:r>
              <a:rPr lang="en-US" dirty="0"/>
              <a:t> literals in this </a:t>
            </a:r>
            <a:r>
              <a:rPr lang="en-US" dirty="0" smtClean="0"/>
              <a:t>range</a:t>
            </a:r>
          </a:p>
          <a:p>
            <a:pPr lvl="1"/>
            <a:r>
              <a:rPr lang="en-US" dirty="0"/>
              <a:t>chars may also be assigned to by using char literals; that is, the character itself enclosed </a:t>
            </a:r>
            <a:r>
              <a:rPr lang="en-US" dirty="0" smtClean="0"/>
              <a:t>in single quotes.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difference </a:t>
            </a:r>
            <a:r>
              <a:rPr lang="en-US" dirty="0"/>
              <a:t>between an 8-bit byte and a 32-bit </a:t>
            </a:r>
            <a:r>
              <a:rPr lang="en-US" dirty="0" err="1" smtClean="0"/>
              <a:t>int</a:t>
            </a:r>
            <a:r>
              <a:rPr lang="en-US" dirty="0" smtClean="0"/>
              <a:t> ?</a:t>
            </a:r>
          </a:p>
          <a:p>
            <a:r>
              <a:rPr lang="en-US" dirty="0" smtClean="0"/>
              <a:t>is </a:t>
            </a:r>
            <a:r>
              <a:rPr lang="en-US" dirty="0"/>
              <a:t>insignificant for a </a:t>
            </a:r>
            <a:r>
              <a:rPr lang="en-US" dirty="0" smtClean="0"/>
              <a:t>single number</a:t>
            </a:r>
          </a:p>
          <a:p>
            <a:r>
              <a:rPr lang="en-US" dirty="0" smtClean="0"/>
              <a:t>it </a:t>
            </a:r>
            <a:r>
              <a:rPr lang="en-US" dirty="0"/>
              <a:t>can be very significant when several thousand to several million numbers are read.</a:t>
            </a:r>
          </a:p>
          <a:p>
            <a:r>
              <a:rPr lang="en-US" dirty="0"/>
              <a:t>In fact, a single byte still takes up four bytes of space inside the Java virtual machine, but </a:t>
            </a:r>
          </a:p>
          <a:p>
            <a:r>
              <a:rPr lang="en-US" dirty="0"/>
              <a:t>byte array only occupies the amount of space it actually needs.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virtual machine </a:t>
            </a:r>
            <a:r>
              <a:rPr lang="en-US" dirty="0" smtClean="0"/>
              <a:t>includes special </a:t>
            </a:r>
            <a:r>
              <a:rPr lang="en-US" dirty="0"/>
              <a:t>instructions for operating on byte arrays, but </a:t>
            </a:r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/>
              <a:t>not include any instructions </a:t>
            </a:r>
            <a:r>
              <a:rPr lang="en-US" dirty="0" smtClean="0"/>
              <a:t>for operating </a:t>
            </a:r>
            <a:r>
              <a:rPr lang="en-US" dirty="0"/>
              <a:t>on single bytes. They're just promoted to </a:t>
            </a:r>
            <a:r>
              <a:rPr lang="en-US" dirty="0" smtClean="0"/>
              <a:t>int.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JVM treats byte &amp; byte[]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1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465244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You often want to look for a particular kind of file—for example, text </a:t>
            </a:r>
            <a:r>
              <a:rPr lang="en-US" dirty="0" smtClean="0"/>
              <a:t>files, image files etc.</a:t>
            </a:r>
          </a:p>
          <a:p>
            <a:r>
              <a:rPr lang="en-US" dirty="0" smtClean="0"/>
              <a:t>Need </a:t>
            </a:r>
            <a:r>
              <a:rPr lang="en-US" dirty="0"/>
              <a:t>a </a:t>
            </a:r>
            <a:r>
              <a:rPr lang="en-US" dirty="0" err="1" smtClean="0"/>
              <a:t>FilenameFilter</a:t>
            </a:r>
            <a:r>
              <a:rPr lang="en-US" dirty="0" smtClean="0"/>
              <a:t> or </a:t>
            </a:r>
            <a:r>
              <a:rPr lang="en-US" dirty="0" err="1" smtClean="0"/>
              <a:t>FileFilter</a:t>
            </a:r>
            <a:r>
              <a:rPr lang="en-US" dirty="0" smtClean="0"/>
              <a:t> </a:t>
            </a:r>
            <a:r>
              <a:rPr lang="en-US" dirty="0"/>
              <a:t>object that specifies which files you'll </a:t>
            </a:r>
            <a:r>
              <a:rPr lang="en-US" dirty="0" smtClean="0"/>
              <a:t>accept</a:t>
            </a:r>
          </a:p>
          <a:p>
            <a:r>
              <a:rPr lang="en-US" b="1" dirty="0" err="1" smtClean="0"/>
              <a:t>FilenameFilter</a:t>
            </a:r>
            <a:r>
              <a:rPr lang="en-US" dirty="0" smtClean="0"/>
              <a:t> is an interface with method </a:t>
            </a:r>
          </a:p>
          <a:p>
            <a:pPr lvl="1"/>
            <a:r>
              <a:rPr lang="en-US" dirty="0" smtClean="0"/>
              <a:t>Public abstract Boolean accept(File </a:t>
            </a:r>
            <a:r>
              <a:rPr lang="en-US" dirty="0" err="1" smtClean="0"/>
              <a:t>dir,String</a:t>
            </a:r>
            <a:r>
              <a:rPr lang="en-US" dirty="0" smtClean="0"/>
              <a:t> name)</a:t>
            </a:r>
          </a:p>
          <a:p>
            <a:r>
              <a:rPr lang="en-US" b="1" dirty="0" err="1" smtClean="0"/>
              <a:t>FileFilter</a:t>
            </a:r>
            <a:r>
              <a:rPr lang="en-US" dirty="0" smtClean="0"/>
              <a:t> </a:t>
            </a:r>
            <a:r>
              <a:rPr lang="en-US" dirty="0"/>
              <a:t>is an interface with method </a:t>
            </a:r>
          </a:p>
          <a:p>
            <a:pPr lvl="1"/>
            <a:r>
              <a:rPr lang="en-US" dirty="0"/>
              <a:t>Public abstract Boolean accept(File 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File[] </a:t>
            </a:r>
            <a:r>
              <a:rPr lang="en-US" dirty="0" err="1"/>
              <a:t>listFiles</a:t>
            </a:r>
            <a:r>
              <a:rPr lang="en-US" dirty="0"/>
              <a:t>(</a:t>
            </a:r>
            <a:r>
              <a:rPr lang="en-US" dirty="0" err="1"/>
              <a:t>FilenameFilter</a:t>
            </a:r>
            <a:r>
              <a:rPr lang="en-US" dirty="0"/>
              <a:t> filter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fr-FR" dirty="0"/>
              <a:t>public File[] </a:t>
            </a:r>
            <a:r>
              <a:rPr lang="fr-FR" dirty="0" err="1"/>
              <a:t>listFiles</a:t>
            </a:r>
            <a:r>
              <a:rPr lang="fr-FR" dirty="0"/>
              <a:t>(</a:t>
            </a:r>
            <a:r>
              <a:rPr lang="fr-FR" dirty="0" err="1"/>
              <a:t>FileFilter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public </a:t>
            </a:r>
            <a:r>
              <a:rPr lang="en-US" dirty="0" smtClean="0"/>
              <a:t>class </a:t>
            </a:r>
            <a:r>
              <a:rPr lang="en-US" dirty="0" err="1" smtClean="0"/>
              <a:t>ImageFilter</a:t>
            </a:r>
            <a:r>
              <a:rPr lang="en-US" dirty="0" smtClean="0"/>
              <a:t> </a:t>
            </a:r>
            <a:r>
              <a:rPr lang="en-US" dirty="0"/>
              <a:t>implements </a:t>
            </a:r>
            <a:r>
              <a:rPr lang="en-US" dirty="0" err="1"/>
              <a:t>FilenameFilter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 smtClean="0"/>
              <a:t>	public </a:t>
            </a:r>
            <a:r>
              <a:rPr lang="en-US" dirty="0" err="1"/>
              <a:t>boolean</a:t>
            </a:r>
            <a:r>
              <a:rPr lang="en-US" dirty="0"/>
              <a:t> accept(File directory, String name) {</a:t>
            </a:r>
          </a:p>
          <a:p>
            <a:pPr marL="457200" lvl="1" indent="0">
              <a:buNone/>
            </a:pPr>
            <a:r>
              <a:rPr lang="en-US" dirty="0" smtClean="0"/>
              <a:t>		if </a:t>
            </a:r>
            <a:r>
              <a:rPr lang="en-US" dirty="0"/>
              <a:t>(</a:t>
            </a:r>
            <a:r>
              <a:rPr lang="en-US" dirty="0" err="1"/>
              <a:t>name.endsWith</a:t>
            </a:r>
            <a:r>
              <a:rPr lang="en-US" dirty="0" smtClean="0"/>
              <a:t>(".jpg")) </a:t>
            </a:r>
            <a:r>
              <a:rPr lang="en-US" dirty="0"/>
              <a:t>return true;</a:t>
            </a:r>
          </a:p>
          <a:p>
            <a:pPr marL="457200" lvl="1" indent="0">
              <a:buNone/>
            </a:pPr>
            <a:r>
              <a:rPr lang="en-US" dirty="0" smtClean="0"/>
              <a:t>		if </a:t>
            </a:r>
            <a:r>
              <a:rPr lang="en-US" dirty="0"/>
              <a:t>(</a:t>
            </a:r>
            <a:r>
              <a:rPr lang="en-US" dirty="0" err="1"/>
              <a:t>name.endsWith</a:t>
            </a:r>
            <a:r>
              <a:rPr lang="en-US" dirty="0" smtClean="0"/>
              <a:t>(".jpeg")) </a:t>
            </a:r>
            <a:r>
              <a:rPr lang="en-US" dirty="0"/>
              <a:t>return true;</a:t>
            </a:r>
          </a:p>
          <a:p>
            <a:pPr marL="457200" lvl="1" indent="0">
              <a:buNone/>
            </a:pPr>
            <a:r>
              <a:rPr lang="en-US" dirty="0" smtClean="0"/>
              <a:t>	return </a:t>
            </a:r>
            <a:r>
              <a:rPr lang="en-US" dirty="0"/>
              <a:t>false;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r>
              <a:rPr lang="en-US" dirty="0" smtClean="0"/>
              <a:t>//</a:t>
            </a:r>
            <a:r>
              <a:rPr lang="en-US" dirty="0"/>
              <a:t>public </a:t>
            </a:r>
            <a:r>
              <a:rPr lang="en-US" dirty="0" smtClean="0"/>
              <a:t>class </a:t>
            </a:r>
            <a:r>
              <a:rPr lang="en-US" dirty="0" err="1" smtClean="0"/>
              <a:t>HTMLFilter</a:t>
            </a:r>
            <a:r>
              <a:rPr lang="en-US" dirty="0" smtClean="0"/>
              <a:t> </a:t>
            </a:r>
            <a:r>
              <a:rPr lang="en-US" dirty="0"/>
              <a:t>implements </a:t>
            </a:r>
            <a:r>
              <a:rPr lang="en-US" dirty="0" err="1" smtClean="0"/>
              <a:t>FileFilter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//public </a:t>
            </a:r>
            <a:r>
              <a:rPr lang="en-US" dirty="0" err="1"/>
              <a:t>boolean</a:t>
            </a:r>
            <a:r>
              <a:rPr lang="en-US" dirty="0"/>
              <a:t> accept(File pathname) {</a:t>
            </a:r>
          </a:p>
          <a:p>
            <a:pPr marL="457200" lvl="1" indent="0">
              <a:buNone/>
            </a:pPr>
            <a:r>
              <a:rPr lang="en-US" dirty="0" smtClean="0"/>
              <a:t>//if </a:t>
            </a:r>
            <a:r>
              <a:rPr lang="en-US" dirty="0"/>
              <a:t>(</a:t>
            </a:r>
            <a:r>
              <a:rPr lang="en-US" dirty="0" err="1"/>
              <a:t>pathname.getName</a:t>
            </a:r>
            <a:r>
              <a:rPr lang="en-US" dirty="0"/>
              <a:t>().</a:t>
            </a:r>
            <a:r>
              <a:rPr lang="en-US" dirty="0" err="1"/>
              <a:t>endsWith</a:t>
            </a:r>
            <a:r>
              <a:rPr lang="en-US" dirty="0"/>
              <a:t>(".html")) return </a:t>
            </a:r>
            <a:r>
              <a:rPr lang="en-US" dirty="0" smtClean="0"/>
              <a:t>true; }</a:t>
            </a:r>
          </a:p>
          <a:p>
            <a:pPr marL="457200" lvl="1" indent="0">
              <a:buNone/>
            </a:pPr>
            <a:r>
              <a:rPr lang="en-US" dirty="0" smtClean="0"/>
              <a:t>File </a:t>
            </a:r>
            <a:r>
              <a:rPr lang="en-US" dirty="0" err="1" smtClean="0"/>
              <a:t>dir</a:t>
            </a:r>
            <a:r>
              <a:rPr lang="en-US" dirty="0" smtClean="0"/>
              <a:t> = new File("/public/picture/");</a:t>
            </a:r>
          </a:p>
          <a:p>
            <a:pPr marL="457200" lvl="1" indent="0">
              <a:buNone/>
            </a:pPr>
            <a:r>
              <a:rPr lang="en-US" dirty="0" smtClean="0"/>
              <a:t>File[] </a:t>
            </a:r>
            <a:r>
              <a:rPr lang="en-US" dirty="0" err="1" smtClean="0"/>
              <a:t>imgs</a:t>
            </a:r>
            <a:r>
              <a:rPr lang="en-US" dirty="0" smtClean="0"/>
              <a:t> = </a:t>
            </a:r>
            <a:r>
              <a:rPr lang="en-US" dirty="0" err="1" smtClean="0"/>
              <a:t>dir.listFiles</a:t>
            </a:r>
            <a:r>
              <a:rPr lang="en-US" dirty="0" smtClean="0"/>
              <a:t>(new </a:t>
            </a:r>
            <a:r>
              <a:rPr lang="en-US" dirty="0" err="1" smtClean="0"/>
              <a:t>ImageFilter</a:t>
            </a:r>
            <a:r>
              <a:rPr lang="en-US" dirty="0" smtClean="0"/>
              <a:t>());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Filtered Files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Open the file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62100" y="1825624"/>
            <a:ext cx="9578125" cy="3544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stream is an ordered sequence of bytes of undetermined length. </a:t>
            </a:r>
            <a:endParaRPr lang="en-US" dirty="0" smtClean="0"/>
          </a:p>
          <a:p>
            <a:r>
              <a:rPr lang="en-US" dirty="0" smtClean="0"/>
              <a:t>Input </a:t>
            </a:r>
            <a:r>
              <a:rPr lang="en-US" dirty="0"/>
              <a:t>streams move </a:t>
            </a:r>
            <a:r>
              <a:rPr lang="en-US" dirty="0" smtClean="0"/>
              <a:t>bytes of </a:t>
            </a:r>
            <a:r>
              <a:rPr lang="en-US" dirty="0"/>
              <a:t>data into a Java program from some generally external </a:t>
            </a:r>
            <a:r>
              <a:rPr lang="en-US" dirty="0" smtClean="0"/>
              <a:t>source. Like, </a:t>
            </a:r>
            <a:r>
              <a:rPr lang="en-US" dirty="0"/>
              <a:t>like a siphon that sucks up water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streams move </a:t>
            </a:r>
            <a:r>
              <a:rPr lang="en-US" dirty="0" smtClean="0"/>
              <a:t>bytes of </a:t>
            </a:r>
            <a:r>
              <a:rPr lang="en-US" dirty="0"/>
              <a:t>data from Java to some generally external target. </a:t>
            </a:r>
            <a:r>
              <a:rPr lang="en-US" dirty="0" smtClean="0"/>
              <a:t>Like, A </a:t>
            </a:r>
            <a:r>
              <a:rPr lang="en-US" dirty="0"/>
              <a:t>hose that sprays out water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stream can represent many different kinds of sources and destinations, including disk files, devices, </a:t>
            </a:r>
            <a:r>
              <a:rPr lang="en-US" dirty="0" smtClean="0"/>
              <a:t>network sockets other </a:t>
            </a:r>
            <a:r>
              <a:rPr lang="en-US" dirty="0"/>
              <a:t>programs, and memory </a:t>
            </a:r>
            <a:r>
              <a:rPr lang="en-US" dirty="0" smtClean="0"/>
              <a:t>arrays</a:t>
            </a:r>
          </a:p>
          <a:p>
            <a:r>
              <a:rPr lang="en-US" dirty="0"/>
              <a:t>Streams support many different kinds of data, including simple bytes, primitive data types, </a:t>
            </a:r>
            <a:r>
              <a:rPr lang="en-US" dirty="0" smtClean="0"/>
              <a:t>to advanced objects</a:t>
            </a:r>
          </a:p>
          <a:p>
            <a:r>
              <a:rPr lang="en-US" dirty="0" smtClean="0"/>
              <a:t>Provides interface to external world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 smtClean="0"/>
              <a:t>Streams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398" y="5370338"/>
            <a:ext cx="3619366" cy="1351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84" y="5370338"/>
            <a:ext cx="3623793" cy="126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49221" y="1812746"/>
            <a:ext cx="9791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 streams read bytes and output streams write bytes. </a:t>
            </a:r>
            <a:endParaRPr lang="en-US" dirty="0" smtClean="0"/>
          </a:p>
          <a:p>
            <a:r>
              <a:rPr lang="en-US" dirty="0" smtClean="0"/>
              <a:t>Readers </a:t>
            </a:r>
            <a:r>
              <a:rPr lang="en-US" dirty="0"/>
              <a:t>read characters and </a:t>
            </a:r>
            <a:r>
              <a:rPr lang="en-US" dirty="0" smtClean="0"/>
              <a:t>writers write </a:t>
            </a:r>
            <a:r>
              <a:rPr lang="en-US" dirty="0"/>
              <a:t>characters.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to understand input and output, you first need a </a:t>
            </a:r>
            <a:r>
              <a:rPr lang="en-US" dirty="0" smtClean="0"/>
              <a:t>solid understanding </a:t>
            </a:r>
            <a:r>
              <a:rPr lang="en-US" dirty="0"/>
              <a:t>of how Java deals with bytes, integers, characters, and other primitive data</a:t>
            </a:r>
          </a:p>
          <a:p>
            <a:r>
              <a:rPr lang="en-US" dirty="0" smtClean="0"/>
              <a:t>Integers: byte (8 bit) , Short (16 bits), </a:t>
            </a:r>
            <a:r>
              <a:rPr lang="en-US" dirty="0" err="1" smtClean="0"/>
              <a:t>Int</a:t>
            </a:r>
            <a:r>
              <a:rPr lang="en-US" dirty="0" smtClean="0"/>
              <a:t> (32 bits), Long (64 bits)</a:t>
            </a:r>
          </a:p>
          <a:p>
            <a:r>
              <a:rPr lang="en-US" dirty="0" smtClean="0"/>
              <a:t>Java support only </a:t>
            </a:r>
            <a:r>
              <a:rPr lang="en-US" dirty="0" err="1" smtClean="0"/>
              <a:t>int</a:t>
            </a:r>
            <a:r>
              <a:rPr lang="en-US" dirty="0" smtClean="0"/>
              <a:t> literal, no byte and short are available</a:t>
            </a:r>
          </a:p>
          <a:p>
            <a:r>
              <a:rPr lang="en-US" dirty="0" smtClean="0"/>
              <a:t>byte b=42 and short s=24000; //compiler does conversion here</a:t>
            </a:r>
          </a:p>
          <a:p>
            <a:r>
              <a:rPr lang="en-US" dirty="0" smtClean="0"/>
              <a:t>Byte b1=5, b2=7; Byte b3=b1+b2; is also error as when bytes are added it gives integer output and that can’t be assigned to byte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read and write?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7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Standard </a:t>
            </a:r>
            <a:r>
              <a:rPr lang="en-US" altLang="zh-CN" dirty="0" smtClean="0"/>
              <a:t>output (to Screen/Console)</a:t>
            </a:r>
          </a:p>
          <a:p>
            <a:pPr lvl="1"/>
            <a:r>
              <a:rPr lang="en-US" altLang="zh-CN" dirty="0" err="1" smtClean="0"/>
              <a:t>System.out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(“Hello”);</a:t>
            </a:r>
          </a:p>
          <a:p>
            <a:pPr lvl="1"/>
            <a:r>
              <a:rPr lang="en-US" altLang="zh-CN" dirty="0" err="1" smtClean="0"/>
              <a:t>System.err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System.err.println</a:t>
            </a:r>
            <a:r>
              <a:rPr lang="en-US" altLang="zh-CN" dirty="0" smtClean="0"/>
              <a:t>(“Stop”);</a:t>
            </a:r>
            <a:endParaRPr lang="en-US" altLang="zh-CN" dirty="0"/>
          </a:p>
          <a:p>
            <a:r>
              <a:rPr lang="en-US" altLang="zh-CN" dirty="0"/>
              <a:t>Standard </a:t>
            </a:r>
            <a:r>
              <a:rPr lang="en-US" altLang="zh-CN" dirty="0" smtClean="0"/>
              <a:t>input (from keyboard)</a:t>
            </a:r>
          </a:p>
          <a:p>
            <a:pPr lvl="1"/>
            <a:r>
              <a:rPr lang="en-US" altLang="zh-CN" dirty="0" smtClean="0"/>
              <a:t>System.in</a:t>
            </a:r>
          </a:p>
          <a:p>
            <a:pPr lvl="2"/>
            <a:r>
              <a:rPr lang="en-US" altLang="zh-CN" dirty="0" err="1" smtClean="0"/>
              <a:t>System.in.read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dirty="0" smtClean="0"/>
              <a:t>Java </a:t>
            </a:r>
            <a:r>
              <a:rPr lang="en-US" dirty="0" err="1" smtClean="0"/>
              <a:t>io</a:t>
            </a:r>
            <a:r>
              <a:rPr lang="en-US" dirty="0" smtClean="0"/>
              <a:t> files are available in package java.io.*;</a:t>
            </a:r>
          </a:p>
          <a:p>
            <a:r>
              <a:rPr lang="en-US" dirty="0" smtClean="0"/>
              <a:t>Java’s </a:t>
            </a:r>
            <a:r>
              <a:rPr lang="en-US" dirty="0"/>
              <a:t>stream-based I/O is </a:t>
            </a:r>
            <a:r>
              <a:rPr lang="en-US" dirty="0" smtClean="0"/>
              <a:t>based on four </a:t>
            </a:r>
            <a:r>
              <a:rPr lang="en-US" dirty="0"/>
              <a:t>abstract classes: </a:t>
            </a:r>
          </a:p>
          <a:p>
            <a:pPr lvl="1"/>
            <a:r>
              <a:rPr lang="en-US" dirty="0" smtClean="0"/>
              <a:t>Byte Streams </a:t>
            </a:r>
            <a:r>
              <a:rPr lang="en-US" b="1" dirty="0" smtClean="0"/>
              <a:t>(</a:t>
            </a:r>
            <a:r>
              <a:rPr lang="en-US" b="1" dirty="0" err="1" smtClean="0"/>
              <a:t>InputStream</a:t>
            </a:r>
            <a:r>
              <a:rPr lang="en-US" dirty="0"/>
              <a:t>, </a:t>
            </a:r>
            <a:r>
              <a:rPr lang="en-US" b="1" dirty="0" err="1" smtClean="0"/>
              <a:t>OutputStream</a:t>
            </a:r>
            <a:r>
              <a:rPr lang="en-US" dirty="0" smtClean="0"/>
              <a:t>) – used when working with bytes or other binary objects</a:t>
            </a:r>
            <a:endParaRPr lang="en-US" dirty="0"/>
          </a:p>
          <a:p>
            <a:pPr lvl="1"/>
            <a:r>
              <a:rPr lang="en-US" dirty="0" smtClean="0"/>
              <a:t>Character Streams </a:t>
            </a:r>
            <a:r>
              <a:rPr lang="en-US" b="1" dirty="0" smtClean="0"/>
              <a:t>(Reader</a:t>
            </a:r>
            <a:r>
              <a:rPr lang="en-US" dirty="0"/>
              <a:t>, and </a:t>
            </a:r>
            <a:r>
              <a:rPr lang="en-US" b="1" dirty="0" smtClean="0"/>
              <a:t>Writer) </a:t>
            </a:r>
            <a:r>
              <a:rPr lang="en-US" dirty="0" smtClean="0"/>
              <a:t>– used when working with characters or strings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IO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Programs use byte streams to perform input and output of 8-bit bytes</a:t>
            </a:r>
            <a:r>
              <a:rPr lang="en-US" dirty="0" smtClean="0"/>
              <a:t>.</a:t>
            </a:r>
            <a:endParaRPr lang="ne-NP" dirty="0" smtClean="0"/>
          </a:p>
          <a:p>
            <a:r>
              <a:rPr lang="en-US" dirty="0"/>
              <a:t>The byte stream classes provide a rich environment for handling byte-oriented I/O. </a:t>
            </a:r>
            <a:endParaRPr lang="en-US" dirty="0" smtClean="0"/>
          </a:p>
          <a:p>
            <a:r>
              <a:rPr lang="en-US" dirty="0" smtClean="0"/>
              <a:t>A byte stream </a:t>
            </a:r>
            <a:r>
              <a:rPr lang="en-US" dirty="0"/>
              <a:t>can be used with any type of object, including binary data. This versatility </a:t>
            </a:r>
            <a:r>
              <a:rPr lang="en-US" dirty="0" smtClean="0"/>
              <a:t>makes byte </a:t>
            </a:r>
            <a:r>
              <a:rPr lang="en-US" dirty="0"/>
              <a:t>streams important to many types of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</a:t>
            </a:r>
            <a:r>
              <a:rPr lang="en-US" dirty="0"/>
              <a:t>byte stream classes are descended from </a:t>
            </a:r>
            <a:r>
              <a:rPr lang="en-US" dirty="0" err="1"/>
              <a:t>InputStream</a:t>
            </a:r>
            <a:r>
              <a:rPr lang="en-US" dirty="0"/>
              <a:t> and </a:t>
            </a:r>
            <a:r>
              <a:rPr lang="en-US" dirty="0" err="1" smtClean="0"/>
              <a:t>OutputStream</a:t>
            </a:r>
            <a:endParaRPr lang="en-US" dirty="0" smtClean="0"/>
          </a:p>
          <a:p>
            <a:r>
              <a:rPr lang="en-US" dirty="0" smtClean="0"/>
              <a:t>Every things is read as byte form (signed integer </a:t>
            </a:r>
            <a:r>
              <a:rPr lang="en-US" dirty="0"/>
              <a:t>that ranges from -128 to 127</a:t>
            </a:r>
            <a:r>
              <a:rPr lang="en-US" dirty="0" smtClean="0"/>
              <a:t>)</a:t>
            </a:r>
          </a:p>
          <a:p>
            <a:r>
              <a:rPr lang="en-US" dirty="0" smtClean="0"/>
              <a:t>Java stream classes accept and return </a:t>
            </a:r>
            <a:r>
              <a:rPr lang="en-US" dirty="0" err="1" smtClean="0"/>
              <a:t>int</a:t>
            </a:r>
            <a:r>
              <a:rPr lang="en-US" dirty="0" smtClean="0"/>
              <a:t> which are internally converted to byte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Byte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5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InputStream</a:t>
            </a:r>
            <a:r>
              <a:rPr lang="en-US" b="1" dirty="0" smtClean="0"/>
              <a:t> </a:t>
            </a:r>
            <a:r>
              <a:rPr lang="en-US" dirty="0" smtClean="0"/>
              <a:t>is an </a:t>
            </a:r>
            <a:r>
              <a:rPr lang="en-US" dirty="0"/>
              <a:t>abstract class that defines Java’s model of streaming byte </a:t>
            </a:r>
            <a:r>
              <a:rPr lang="en-US" dirty="0" smtClean="0"/>
              <a:t>input</a:t>
            </a:r>
          </a:p>
          <a:p>
            <a:r>
              <a:rPr lang="en-US" dirty="0"/>
              <a:t>Most of the methods in this </a:t>
            </a:r>
            <a:r>
              <a:rPr lang="en-US" dirty="0" smtClean="0"/>
              <a:t>class will </a:t>
            </a:r>
            <a:r>
              <a:rPr lang="en-US" dirty="0"/>
              <a:t>throw an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dirty="0"/>
              <a:t>when an I/O error occurs</a:t>
            </a:r>
            <a:endParaRPr lang="en-US" dirty="0" smtClean="0"/>
          </a:p>
          <a:p>
            <a:r>
              <a:rPr lang="en-US" dirty="0" smtClean="0"/>
              <a:t>We use </a:t>
            </a:r>
            <a:r>
              <a:rPr lang="en-US" dirty="0"/>
              <a:t>the derived classes to perform input functions. Some functions are:</a:t>
            </a:r>
          </a:p>
          <a:p>
            <a:pPr lvl="1"/>
            <a:r>
              <a:rPr lang="en-US" dirty="0"/>
              <a:t>read()				read a byte from input stream</a:t>
            </a:r>
          </a:p>
          <a:p>
            <a:pPr lvl="1"/>
            <a:r>
              <a:rPr lang="en-US" dirty="0"/>
              <a:t>read(byte[] b)			read a byte array from input into b</a:t>
            </a:r>
          </a:p>
          <a:p>
            <a:pPr lvl="1"/>
            <a:r>
              <a:rPr lang="en-US" dirty="0"/>
              <a:t>read(byte[]b,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m</a:t>
            </a:r>
            <a:r>
              <a:rPr lang="en-US" dirty="0" smtClean="0"/>
              <a:t>)	</a:t>
            </a:r>
            <a:r>
              <a:rPr lang="en-US" dirty="0"/>
              <a:t>	read m bytes into b from nth byte</a:t>
            </a:r>
          </a:p>
          <a:p>
            <a:pPr lvl="1"/>
            <a:r>
              <a:rPr lang="en-US" dirty="0"/>
              <a:t>available()			</a:t>
            </a:r>
            <a:r>
              <a:rPr lang="en-US" dirty="0" smtClean="0"/>
              <a:t>	gives </a:t>
            </a:r>
            <a:r>
              <a:rPr lang="en-US" dirty="0"/>
              <a:t>number of bytes in input</a:t>
            </a:r>
          </a:p>
          <a:p>
            <a:pPr lvl="1"/>
            <a:r>
              <a:rPr lang="en-US" dirty="0"/>
              <a:t>skip(n)				skips n bytes from input stream</a:t>
            </a:r>
          </a:p>
          <a:p>
            <a:pPr lvl="1"/>
            <a:r>
              <a:rPr lang="en-US" dirty="0"/>
              <a:t>reset()				goes back to beginning of stream</a:t>
            </a:r>
          </a:p>
          <a:p>
            <a:pPr lvl="1"/>
            <a:r>
              <a:rPr lang="en-US" dirty="0"/>
              <a:t>close()				closes the input </a:t>
            </a:r>
            <a:r>
              <a:rPr lang="en-US" dirty="0" smtClean="0"/>
              <a:t>stream</a:t>
            </a:r>
          </a:p>
          <a:p>
            <a:r>
              <a:rPr lang="en-US" dirty="0" smtClean="0"/>
              <a:t>Read() method returns actual number of bytes that were successfully read or-1 if end of the file is reached.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paudyalsubash@yahoo.com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OutputStream</a:t>
            </a:r>
            <a:r>
              <a:rPr lang="en-US" b="1" dirty="0"/>
              <a:t> </a:t>
            </a:r>
            <a:r>
              <a:rPr lang="en-US" dirty="0"/>
              <a:t>is an abstract class that defines streaming byte output</a:t>
            </a:r>
            <a:r>
              <a:rPr lang="en-US" dirty="0" smtClean="0"/>
              <a:t>.</a:t>
            </a:r>
          </a:p>
          <a:p>
            <a:r>
              <a:rPr lang="en-US" dirty="0"/>
              <a:t>Most of the methods in this </a:t>
            </a:r>
            <a:r>
              <a:rPr lang="en-US" dirty="0" smtClean="0"/>
              <a:t>class return </a:t>
            </a:r>
            <a:r>
              <a:rPr lang="en-US" b="1" dirty="0"/>
              <a:t>void </a:t>
            </a:r>
            <a:r>
              <a:rPr lang="en-US" dirty="0"/>
              <a:t>and throw an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dirty="0"/>
              <a:t>in the case of I/O errors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OutputStream</a:t>
            </a:r>
            <a:r>
              <a:rPr lang="en-US" dirty="0" smtClean="0"/>
              <a:t> has following methods: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rite()				write a byte to output stream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rite(byte[] b)			write all bytes in b into output stream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rite(byte[] b,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m)	write m bytes from array b from </a:t>
            </a:r>
            <a:r>
              <a:rPr lang="en-US" dirty="0" err="1" smtClean="0"/>
              <a:t>n’th</a:t>
            </a:r>
            <a:endParaRPr lang="en-US" dirty="0" smtClean="0"/>
          </a:p>
          <a:p>
            <a:pPr lvl="1"/>
            <a:r>
              <a:rPr lang="en-US" dirty="0" smtClean="0"/>
              <a:t>close()				Closes the output stream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lush()				flushes the output stream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3249</Words>
  <Application>Microsoft Office PowerPoint</Application>
  <PresentationFormat>Widescreen</PresentationFormat>
  <Paragraphs>475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 Unicode MS</vt:lpstr>
      <vt:lpstr>宋体</vt:lpstr>
      <vt:lpstr>Arial</vt:lpstr>
      <vt:lpstr>Calibri</vt:lpstr>
      <vt:lpstr>Cambria</vt:lpstr>
      <vt:lpstr>Mangal</vt:lpstr>
      <vt:lpstr>Cloud skipper design template</vt:lpstr>
      <vt:lpstr>Training on Java Programming</vt:lpstr>
      <vt:lpstr>Session 12: Java Input Output</vt:lpstr>
      <vt:lpstr>Objective</vt:lpstr>
      <vt:lpstr>Streams</vt:lpstr>
      <vt:lpstr>What to read and write?</vt:lpstr>
      <vt:lpstr>Data IO in java</vt:lpstr>
      <vt:lpstr>Input and Output Byte Streams</vt:lpstr>
      <vt:lpstr>InputStream</vt:lpstr>
      <vt:lpstr>OutputStream</vt:lpstr>
      <vt:lpstr>Input Streams and Output Streams</vt:lpstr>
      <vt:lpstr>FileInputStream</vt:lpstr>
      <vt:lpstr>FileOutputStream</vt:lpstr>
      <vt:lpstr>PowerPoint Presentation</vt:lpstr>
      <vt:lpstr>Filtered Streams</vt:lpstr>
      <vt:lpstr>Buffered Streams</vt:lpstr>
      <vt:lpstr>PrintStream</vt:lpstr>
      <vt:lpstr>DataOutput and DataInput</vt:lpstr>
      <vt:lpstr>PowerPoint Presentation</vt:lpstr>
      <vt:lpstr>UTF Format</vt:lpstr>
      <vt:lpstr>PowerPoint Presentation</vt:lpstr>
      <vt:lpstr>Exceptions in IO</vt:lpstr>
      <vt:lpstr>When Not to Use Byte Streams</vt:lpstr>
      <vt:lpstr>Character Streams</vt:lpstr>
      <vt:lpstr>FileReader and FileWriter</vt:lpstr>
      <vt:lpstr>PowerPoint Presentation</vt:lpstr>
      <vt:lpstr>Buffered Reader and Writer</vt:lpstr>
      <vt:lpstr>RandomAccessFile</vt:lpstr>
      <vt:lpstr>Example</vt:lpstr>
      <vt:lpstr>File (java.io.File)</vt:lpstr>
      <vt:lpstr>PowerPoint Presentation</vt:lpstr>
      <vt:lpstr>PowerPoint Presentation</vt:lpstr>
      <vt:lpstr>Directory</vt:lpstr>
      <vt:lpstr>Code</vt:lpstr>
      <vt:lpstr>End of Java IO</vt:lpstr>
      <vt:lpstr>PowerPoint Presentation</vt:lpstr>
      <vt:lpstr>How JVM treats byte &amp; byte[]</vt:lpstr>
      <vt:lpstr>Read Filtered Files only</vt:lpstr>
      <vt:lpstr>Character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2014-12-26T17:23:29Z</dcterms:created>
  <dcterms:modified xsi:type="dcterms:W3CDTF">2015-01-11T03:00:40Z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