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Заголовок и подзаголовок">
    <p:bg>
      <p:bgPr>
        <a:solidFill>
          <a:srgbClr val="222222"/>
        </a:solidFill>
      </p:bgPr>
    </p:bg>
    <p:spTree>
      <p:nvGrpSpPr>
        <p:cNvPr id="1" name=""/>
        <p:cNvGrpSpPr/>
        <p:nvPr/>
      </p:nvGrpSpPr>
      <p:grpSpPr>
        <a:xfrm>
          <a:off x="0" y="0"/>
          <a:ext cx="0" cy="0"/>
          <a:chOff x="0" y="0"/>
          <a:chExt cx="0" cy="0"/>
        </a:xfrm>
      </p:grpSpPr>
      <p:sp>
        <p:nvSpPr>
          <p:cNvPr id="12" name="Shape 12"/>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Shape 13"/>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Shape 14"/>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mn-lt"/>
                <a:ea typeface="+mn-ea"/>
                <a:cs typeface="+mn-cs"/>
                <a:sym typeface="DIN Alternate"/>
              </a:defRPr>
            </a:lvl1pPr>
            <a:lvl2pPr marL="0" indent="228600">
              <a:lnSpc>
                <a:spcPct val="80000"/>
              </a:lnSpc>
              <a:spcBef>
                <a:spcPts val="2300"/>
              </a:spcBef>
              <a:buClrTx/>
              <a:buSzTx/>
              <a:buFontTx/>
              <a:buNone/>
              <a:defRPr cap="all" sz="5400">
                <a:solidFill>
                  <a:srgbClr val="A6AAA9"/>
                </a:solidFill>
                <a:latin typeface="+mn-lt"/>
                <a:ea typeface="+mn-ea"/>
                <a:cs typeface="+mn-cs"/>
                <a:sym typeface="DIN Alternate"/>
              </a:defRPr>
            </a:lvl2pPr>
            <a:lvl3pPr marL="0" indent="457200">
              <a:lnSpc>
                <a:spcPct val="80000"/>
              </a:lnSpc>
              <a:spcBef>
                <a:spcPts val="2300"/>
              </a:spcBef>
              <a:buClrTx/>
              <a:buSzTx/>
              <a:buFontTx/>
              <a:buNone/>
              <a:defRPr cap="all" sz="5400">
                <a:solidFill>
                  <a:srgbClr val="A6AAA9"/>
                </a:solidFill>
                <a:latin typeface="+mn-lt"/>
                <a:ea typeface="+mn-ea"/>
                <a:cs typeface="+mn-cs"/>
                <a:sym typeface="DIN Alternate"/>
              </a:defRPr>
            </a:lvl3pPr>
            <a:lvl4pPr marL="0" indent="685800">
              <a:lnSpc>
                <a:spcPct val="80000"/>
              </a:lnSpc>
              <a:spcBef>
                <a:spcPts val="2300"/>
              </a:spcBef>
              <a:buClrTx/>
              <a:buSzTx/>
              <a:buFontTx/>
              <a:buNone/>
              <a:defRPr cap="all" sz="5400">
                <a:solidFill>
                  <a:srgbClr val="A6AAA9"/>
                </a:solidFill>
                <a:latin typeface="+mn-lt"/>
                <a:ea typeface="+mn-ea"/>
                <a:cs typeface="+mn-cs"/>
                <a:sym typeface="DIN Alternate"/>
              </a:defRPr>
            </a:lvl4pPr>
            <a:lvl5pPr marL="0" indent="914400">
              <a:lnSpc>
                <a:spcPct val="80000"/>
              </a:lnSpc>
              <a:spcBef>
                <a:spcPts val="2300"/>
              </a:spcBef>
              <a:buClrTx/>
              <a:buSzTx/>
              <a:buFontTx/>
              <a:buNone/>
              <a:defRPr cap="all" sz="5400">
                <a:solidFill>
                  <a:srgbClr val="A6AAA9"/>
                </a:solidFill>
                <a:latin typeface="+mn-lt"/>
                <a:ea typeface="+mn-ea"/>
                <a:cs typeface="+mn-cs"/>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Пункты">
    <p:bg>
      <p:bgPr>
        <a:solidFill>
          <a:srgbClr val="222222"/>
        </a:solidFill>
      </p:bgPr>
    </p:bg>
    <p:spTree>
      <p:nvGrpSpPr>
        <p:cNvPr id="1" name=""/>
        <p:cNvGrpSpPr/>
        <p:nvPr/>
      </p:nvGrpSpPr>
      <p:grpSpPr>
        <a:xfrm>
          <a:off x="0" y="0"/>
          <a:ext cx="0" cy="0"/>
          <a:chOff x="0" y="0"/>
          <a:chExt cx="0" cy="0"/>
        </a:xfrm>
      </p:grpSpPr>
      <p:sp>
        <p:nvSpPr>
          <p:cNvPr id="102" name="Shape 10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mn-lt"/>
                <a:ea typeface="+mn-ea"/>
                <a:cs typeface="+mn-cs"/>
                <a:sym typeface="DIN Alternate"/>
              </a:defRPr>
            </a:lvl1pPr>
          </a:lstStyle>
          <a:p>
            <a:pPr/>
            <a:r>
              <a:t>Текст</a:t>
            </a:r>
          </a:p>
        </p:txBody>
      </p:sp>
      <p:sp>
        <p:nvSpPr>
          <p:cNvPr id="103" name="Shape 10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Фото - 3 шт.">
    <p:bg>
      <p:bgPr>
        <a:solidFill>
          <a:srgbClr val="222222"/>
        </a:solidFill>
      </p:bgPr>
    </p:bg>
    <p:spTree>
      <p:nvGrpSpPr>
        <p:cNvPr id="1" name=""/>
        <p:cNvGrpSpPr/>
        <p:nvPr/>
      </p:nvGrpSpPr>
      <p:grpSpPr>
        <a:xfrm>
          <a:off x="0" y="0"/>
          <a:ext cx="0" cy="0"/>
          <a:chOff x="0" y="0"/>
          <a:chExt cx="0" cy="0"/>
        </a:xfrm>
      </p:grpSpPr>
      <p:sp>
        <p:nvSpPr>
          <p:cNvPr id="111" name="Shape 111"/>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Shape 112"/>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Shape 113"/>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hape 1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Цитата">
    <p:bg>
      <p:bgPr>
        <a:solidFill>
          <a:srgbClr val="222222"/>
        </a:solidFill>
      </p:bgPr>
    </p:bg>
    <p:spTree>
      <p:nvGrpSpPr>
        <p:cNvPr id="1" name=""/>
        <p:cNvGrpSpPr/>
        <p:nvPr/>
      </p:nvGrpSpPr>
      <p:grpSpPr>
        <a:xfrm>
          <a:off x="0" y="0"/>
          <a:ext cx="0" cy="0"/>
          <a:chOff x="0" y="0"/>
          <a:chExt cx="0" cy="0"/>
        </a:xfrm>
      </p:grpSpPr>
      <p:sp>
        <p:nvSpPr>
          <p:cNvPr id="121" name="Shape 121"/>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Alternate"/>
              </a:defRPr>
            </a:pPr>
          </a:p>
        </p:txBody>
      </p:sp>
      <p:sp>
        <p:nvSpPr>
          <p:cNvPr id="122" name="Shape 122"/>
          <p:cNvSpPr/>
          <p:nvPr>
            <p:ph type="body" sz="half" idx="13"/>
          </p:nvPr>
        </p:nvSpPr>
        <p:spPr>
          <a:xfrm>
            <a:off x="889000" y="2908300"/>
            <a:ext cx="11226800" cy="2593341"/>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Alternate"/>
              </a:defRPr>
            </a:lvl1pPr>
          </a:lstStyle>
          <a:p>
            <a:pPr/>
            <a:r>
              <a:t>Введите цитату здесь.</a:t>
            </a:r>
          </a:p>
        </p:txBody>
      </p:sp>
      <p:sp>
        <p:nvSpPr>
          <p:cNvPr id="123" name="Shape 123"/>
          <p:cNvSpPr/>
          <p:nvPr>
            <p:ph type="body" sz="quarter" idx="14"/>
          </p:nvPr>
        </p:nvSpPr>
        <p:spPr>
          <a:xfrm>
            <a:off x="406400" y="7789333"/>
            <a:ext cx="12192000" cy="990601"/>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Alternate"/>
              </a:defRPr>
            </a:lvl1pPr>
          </a:lstStyle>
          <a:p>
            <a:pPr/>
            <a:r>
              <a:t>Иван Арсентьев</a:t>
            </a:r>
          </a:p>
        </p:txBody>
      </p:sp>
      <p:sp>
        <p:nvSpPr>
          <p:cNvPr id="124" name="Shape 124"/>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mn-lt"/>
                <a:ea typeface="+mn-ea"/>
                <a:cs typeface="+mn-cs"/>
                <a:sym typeface="DIN Alternate"/>
              </a:defRPr>
            </a:lvl1pPr>
          </a:lstStyle>
          <a:p>
            <a:pPr/>
            <a:r>
              <a:t>Текст</a:t>
            </a:r>
          </a:p>
        </p:txBody>
      </p:sp>
      <p:sp>
        <p:nvSpPr>
          <p:cNvPr id="125" name="Shape 1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Цитата">
    <p:bg>
      <p:bgPr>
        <a:solidFill>
          <a:schemeClr val="accent1"/>
        </a:solidFill>
      </p:bgPr>
    </p:bg>
    <p:spTree>
      <p:nvGrpSpPr>
        <p:cNvPr id="1" name=""/>
        <p:cNvGrpSpPr/>
        <p:nvPr/>
      </p:nvGrpSpPr>
      <p:grpSpPr>
        <a:xfrm>
          <a:off x="0" y="0"/>
          <a:ext cx="0" cy="0"/>
          <a:chOff x="0" y="0"/>
          <a:chExt cx="0" cy="0"/>
        </a:xfrm>
      </p:grpSpPr>
      <p:sp>
        <p:nvSpPr>
          <p:cNvPr id="132" name="Shape 132"/>
          <p:cNvSpPr/>
          <p:nvPr>
            <p:ph type="body" sz="quarter" idx="13"/>
          </p:nvPr>
        </p:nvSpPr>
        <p:spPr>
          <a:xfrm>
            <a:off x="5892800" y="2641600"/>
            <a:ext cx="6705600" cy="3700781"/>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Alternate"/>
              </a:defRPr>
            </a:lvl1pPr>
          </a:lstStyle>
          <a:p>
            <a:pPr/>
            <a:r>
              <a:t>Введите цитату здесь.</a:t>
            </a:r>
          </a:p>
        </p:txBody>
      </p:sp>
      <p:sp>
        <p:nvSpPr>
          <p:cNvPr id="133" name="Shape 133"/>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Shape 134"/>
          <p:cNvSpPr/>
          <p:nvPr>
            <p:ph type="body" sz="quarter" idx="15"/>
          </p:nvPr>
        </p:nvSpPr>
        <p:spPr>
          <a:xfrm>
            <a:off x="5892800" y="7725833"/>
            <a:ext cx="6705600" cy="990601"/>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Alternate"/>
              </a:defRPr>
            </a:lvl1pPr>
          </a:lstStyle>
          <a:p>
            <a:pPr/>
            <a:r>
              <a:t>Иван Арсентьев</a:t>
            </a:r>
          </a:p>
        </p:txBody>
      </p:sp>
      <p:sp>
        <p:nvSpPr>
          <p:cNvPr id="135" name="Shape 1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Фото">
    <p:bg>
      <p:bgPr>
        <a:solidFill>
          <a:srgbClr val="222222"/>
        </a:solidFill>
      </p:bgPr>
    </p:bg>
    <p:spTree>
      <p:nvGrpSpPr>
        <p:cNvPr id="1" name=""/>
        <p:cNvGrpSpPr/>
        <p:nvPr/>
      </p:nvGrpSpPr>
      <p:grpSpPr>
        <a:xfrm>
          <a:off x="0" y="0"/>
          <a:ext cx="0" cy="0"/>
          <a:chOff x="0" y="0"/>
          <a:chExt cx="0" cy="0"/>
        </a:xfrm>
      </p:grpSpPr>
      <p:sp>
        <p:nvSpPr>
          <p:cNvPr id="142" name="Shape 142"/>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hape 1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Пустой">
    <p:bg>
      <p:bgPr>
        <a:solidFill>
          <a:srgbClr val="222222"/>
        </a:solidFill>
      </p:bgPr>
    </p:bg>
    <p:spTree>
      <p:nvGrpSpPr>
        <p:cNvPr id="1" name=""/>
        <p:cNvGrpSpPr/>
        <p:nvPr/>
      </p:nvGrpSpPr>
      <p:grpSpPr>
        <a:xfrm>
          <a:off x="0" y="0"/>
          <a:ext cx="0" cy="0"/>
          <a:chOff x="0" y="0"/>
          <a:chExt cx="0" cy="0"/>
        </a:xfrm>
      </p:grpSpPr>
      <p:sp>
        <p:nvSpPr>
          <p:cNvPr id="150" name="Shape 1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Пустой">
    <p:spTree>
      <p:nvGrpSpPr>
        <p:cNvPr id="1" name=""/>
        <p:cNvGrpSpPr/>
        <p:nvPr/>
      </p:nvGrpSpPr>
      <p:grpSpPr>
        <a:xfrm>
          <a:off x="0" y="0"/>
          <a:ext cx="0" cy="0"/>
          <a:chOff x="0" y="0"/>
          <a:chExt cx="0" cy="0"/>
        </a:xfrm>
      </p:grpSpPr>
      <p:sp>
        <p:nvSpPr>
          <p:cNvPr id="157" name="Shape 1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Фото - горизонтально">
    <p:bg>
      <p:bgPr>
        <a:solidFill>
          <a:srgbClr val="222222"/>
        </a:solidFill>
      </p:bgPr>
    </p:bg>
    <p:spTree>
      <p:nvGrpSpPr>
        <p:cNvPr id="1" name=""/>
        <p:cNvGrpSpPr/>
        <p:nvPr/>
      </p:nvGrpSpPr>
      <p:grpSpPr>
        <a:xfrm>
          <a:off x="0" y="0"/>
          <a:ext cx="0" cy="0"/>
          <a:chOff x="0" y="0"/>
          <a:chExt cx="0" cy="0"/>
        </a:xfrm>
      </p:grpSpPr>
      <p:sp>
        <p:nvSpPr>
          <p:cNvPr id="22" name="Shape 22"/>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Shape 23"/>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Shape 2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Shape 2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mn-lt"/>
                <a:ea typeface="+mn-ea"/>
                <a:cs typeface="+mn-cs"/>
                <a:sym typeface="DIN Alternate"/>
              </a:defRPr>
            </a:lvl1pPr>
            <a:lvl2pPr marL="0" indent="228600">
              <a:lnSpc>
                <a:spcPct val="80000"/>
              </a:lnSpc>
              <a:spcBef>
                <a:spcPts val="2300"/>
              </a:spcBef>
              <a:buClrTx/>
              <a:buSzTx/>
              <a:buFontTx/>
              <a:buNone/>
              <a:defRPr cap="all" sz="5400">
                <a:solidFill>
                  <a:srgbClr val="A6AAA9"/>
                </a:solidFill>
                <a:latin typeface="+mn-lt"/>
                <a:ea typeface="+mn-ea"/>
                <a:cs typeface="+mn-cs"/>
                <a:sym typeface="DIN Alternate"/>
              </a:defRPr>
            </a:lvl2pPr>
            <a:lvl3pPr marL="0" indent="457200">
              <a:lnSpc>
                <a:spcPct val="80000"/>
              </a:lnSpc>
              <a:spcBef>
                <a:spcPts val="2300"/>
              </a:spcBef>
              <a:buClrTx/>
              <a:buSzTx/>
              <a:buFontTx/>
              <a:buNone/>
              <a:defRPr cap="all" sz="5400">
                <a:solidFill>
                  <a:srgbClr val="A6AAA9"/>
                </a:solidFill>
                <a:latin typeface="+mn-lt"/>
                <a:ea typeface="+mn-ea"/>
                <a:cs typeface="+mn-cs"/>
                <a:sym typeface="DIN Alternate"/>
              </a:defRPr>
            </a:lvl3pPr>
            <a:lvl4pPr marL="0" indent="685800">
              <a:lnSpc>
                <a:spcPct val="80000"/>
              </a:lnSpc>
              <a:spcBef>
                <a:spcPts val="2300"/>
              </a:spcBef>
              <a:buClrTx/>
              <a:buSzTx/>
              <a:buFontTx/>
              <a:buNone/>
              <a:defRPr cap="all" sz="5400">
                <a:solidFill>
                  <a:srgbClr val="A6AAA9"/>
                </a:solidFill>
                <a:latin typeface="+mn-lt"/>
                <a:ea typeface="+mn-ea"/>
                <a:cs typeface="+mn-cs"/>
                <a:sym typeface="DIN Alternate"/>
              </a:defRPr>
            </a:lvl4pPr>
            <a:lvl5pPr marL="0" indent="914400">
              <a:lnSpc>
                <a:spcPct val="80000"/>
              </a:lnSpc>
              <a:spcBef>
                <a:spcPts val="2300"/>
              </a:spcBef>
              <a:buClrTx/>
              <a:buSzTx/>
              <a:buFontTx/>
              <a:buNone/>
              <a:defRPr cap="all" sz="5400">
                <a:solidFill>
                  <a:srgbClr val="A6AAA9"/>
                </a:solidFill>
                <a:latin typeface="+mn-lt"/>
                <a:ea typeface="+mn-ea"/>
                <a:cs typeface="+mn-cs"/>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Заголовок и подзаголовок">
    <p:spTree>
      <p:nvGrpSpPr>
        <p:cNvPr id="1" name=""/>
        <p:cNvGrpSpPr/>
        <p:nvPr/>
      </p:nvGrpSpPr>
      <p:grpSpPr>
        <a:xfrm>
          <a:off x="0" y="0"/>
          <a:ext cx="0" cy="0"/>
          <a:chOff x="0" y="0"/>
          <a:chExt cx="0" cy="0"/>
        </a:xfrm>
      </p:grpSpPr>
      <p:sp>
        <p:nvSpPr>
          <p:cNvPr id="33" name="Shape 33"/>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Shape 3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Shape 3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mn-lt"/>
                <a:ea typeface="+mn-ea"/>
                <a:cs typeface="+mn-cs"/>
                <a:sym typeface="DIN Alternate"/>
              </a:defRPr>
            </a:lvl1pPr>
            <a:lvl2pPr marL="0" indent="228600">
              <a:lnSpc>
                <a:spcPct val="80000"/>
              </a:lnSpc>
              <a:spcBef>
                <a:spcPts val="2300"/>
              </a:spcBef>
              <a:buClrTx/>
              <a:buSzTx/>
              <a:buFontTx/>
              <a:buNone/>
              <a:defRPr cap="all" sz="5400">
                <a:solidFill>
                  <a:srgbClr val="A6AAA9"/>
                </a:solidFill>
                <a:latin typeface="+mn-lt"/>
                <a:ea typeface="+mn-ea"/>
                <a:cs typeface="+mn-cs"/>
                <a:sym typeface="DIN Alternate"/>
              </a:defRPr>
            </a:lvl2pPr>
            <a:lvl3pPr marL="0" indent="457200">
              <a:lnSpc>
                <a:spcPct val="80000"/>
              </a:lnSpc>
              <a:spcBef>
                <a:spcPts val="2300"/>
              </a:spcBef>
              <a:buClrTx/>
              <a:buSzTx/>
              <a:buFontTx/>
              <a:buNone/>
              <a:defRPr cap="all" sz="5400">
                <a:solidFill>
                  <a:srgbClr val="A6AAA9"/>
                </a:solidFill>
                <a:latin typeface="+mn-lt"/>
                <a:ea typeface="+mn-ea"/>
                <a:cs typeface="+mn-cs"/>
                <a:sym typeface="DIN Alternate"/>
              </a:defRPr>
            </a:lvl3pPr>
            <a:lvl4pPr marL="0" indent="685800">
              <a:lnSpc>
                <a:spcPct val="80000"/>
              </a:lnSpc>
              <a:spcBef>
                <a:spcPts val="2300"/>
              </a:spcBef>
              <a:buClrTx/>
              <a:buSzTx/>
              <a:buFontTx/>
              <a:buNone/>
              <a:defRPr cap="all" sz="5400">
                <a:solidFill>
                  <a:srgbClr val="A6AAA9"/>
                </a:solidFill>
                <a:latin typeface="+mn-lt"/>
                <a:ea typeface="+mn-ea"/>
                <a:cs typeface="+mn-cs"/>
                <a:sym typeface="DIN Alternate"/>
              </a:defRPr>
            </a:lvl4pPr>
            <a:lvl5pPr marL="0" indent="914400">
              <a:lnSpc>
                <a:spcPct val="80000"/>
              </a:lnSpc>
              <a:spcBef>
                <a:spcPts val="2300"/>
              </a:spcBef>
              <a:buClrTx/>
              <a:buSzTx/>
              <a:buFontTx/>
              <a:buNone/>
              <a:defRPr cap="all" sz="5400">
                <a:solidFill>
                  <a:srgbClr val="A6AAA9"/>
                </a:solidFill>
                <a:latin typeface="+mn-lt"/>
                <a:ea typeface="+mn-ea"/>
                <a:cs typeface="+mn-cs"/>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Заголовок - по центру">
    <p:bg>
      <p:bgPr>
        <a:solidFill>
          <a:srgbClr val="222222"/>
        </a:solidFill>
      </p:bgPr>
    </p:bg>
    <p:spTree>
      <p:nvGrpSpPr>
        <p:cNvPr id="1" name=""/>
        <p:cNvGrpSpPr/>
        <p:nvPr/>
      </p:nvGrpSpPr>
      <p:grpSpPr>
        <a:xfrm>
          <a:off x="0" y="0"/>
          <a:ext cx="0" cy="0"/>
          <a:chOff x="0" y="0"/>
          <a:chExt cx="0" cy="0"/>
        </a:xfrm>
      </p:grpSpPr>
      <p:sp>
        <p:nvSpPr>
          <p:cNvPr id="43" name="Shape 43"/>
          <p:cNvSpPr/>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hape 44"/>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Фото - вертикально">
    <p:bg>
      <p:bgPr>
        <a:solidFill>
          <a:srgbClr val="222222"/>
        </a:solidFill>
      </p:bgPr>
    </p:bg>
    <p:spTree>
      <p:nvGrpSpPr>
        <p:cNvPr id="1" name=""/>
        <p:cNvGrpSpPr/>
        <p:nvPr/>
      </p:nvGrpSpPr>
      <p:grpSpPr>
        <a:xfrm>
          <a:off x="0" y="0"/>
          <a:ext cx="0" cy="0"/>
          <a:chOff x="0" y="0"/>
          <a:chExt cx="0" cy="0"/>
        </a:xfrm>
      </p:grpSpPr>
      <p:sp>
        <p:nvSpPr>
          <p:cNvPr id="51" name="Shape 51"/>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Shape 52"/>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Shape 53"/>
          <p:cNvSpPr/>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Shape 54"/>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mn-lt"/>
                <a:ea typeface="+mn-ea"/>
                <a:cs typeface="+mn-cs"/>
                <a:sym typeface="DIN Alternate"/>
              </a:defRPr>
            </a:lvl1pPr>
            <a:lvl2pPr marL="0" indent="228600">
              <a:lnSpc>
                <a:spcPct val="80000"/>
              </a:lnSpc>
              <a:spcBef>
                <a:spcPts val="2300"/>
              </a:spcBef>
              <a:buClrTx/>
              <a:buSzTx/>
              <a:buFontTx/>
              <a:buNone/>
              <a:defRPr cap="all" sz="5400">
                <a:solidFill>
                  <a:srgbClr val="A6AAA9"/>
                </a:solidFill>
                <a:latin typeface="+mn-lt"/>
                <a:ea typeface="+mn-ea"/>
                <a:cs typeface="+mn-cs"/>
                <a:sym typeface="DIN Alternate"/>
              </a:defRPr>
            </a:lvl2pPr>
            <a:lvl3pPr marL="0" indent="457200">
              <a:lnSpc>
                <a:spcPct val="80000"/>
              </a:lnSpc>
              <a:spcBef>
                <a:spcPts val="2300"/>
              </a:spcBef>
              <a:buClrTx/>
              <a:buSzTx/>
              <a:buFontTx/>
              <a:buNone/>
              <a:defRPr cap="all" sz="5400">
                <a:solidFill>
                  <a:srgbClr val="A6AAA9"/>
                </a:solidFill>
                <a:latin typeface="+mn-lt"/>
                <a:ea typeface="+mn-ea"/>
                <a:cs typeface="+mn-cs"/>
                <a:sym typeface="DIN Alternate"/>
              </a:defRPr>
            </a:lvl3pPr>
            <a:lvl4pPr marL="0" indent="685800">
              <a:lnSpc>
                <a:spcPct val="80000"/>
              </a:lnSpc>
              <a:spcBef>
                <a:spcPts val="2300"/>
              </a:spcBef>
              <a:buClrTx/>
              <a:buSzTx/>
              <a:buFontTx/>
              <a:buNone/>
              <a:defRPr cap="all" sz="5400">
                <a:solidFill>
                  <a:srgbClr val="A6AAA9"/>
                </a:solidFill>
                <a:latin typeface="+mn-lt"/>
                <a:ea typeface="+mn-ea"/>
                <a:cs typeface="+mn-cs"/>
                <a:sym typeface="DIN Alternate"/>
              </a:defRPr>
            </a:lvl4pPr>
            <a:lvl5pPr marL="0" indent="914400">
              <a:lnSpc>
                <a:spcPct val="80000"/>
              </a:lnSpc>
              <a:spcBef>
                <a:spcPts val="2300"/>
              </a:spcBef>
              <a:buClrTx/>
              <a:buSzTx/>
              <a:buFontTx/>
              <a:buNone/>
              <a:defRPr cap="all" sz="5400">
                <a:solidFill>
                  <a:srgbClr val="A6AAA9"/>
                </a:solidFill>
                <a:latin typeface="+mn-lt"/>
                <a:ea typeface="+mn-ea"/>
                <a:cs typeface="+mn-cs"/>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 вверху">
    <p:spTree>
      <p:nvGrpSpPr>
        <p:cNvPr id="1" name=""/>
        <p:cNvGrpSpPr/>
        <p:nvPr/>
      </p:nvGrpSpPr>
      <p:grpSpPr>
        <a:xfrm>
          <a:off x="0" y="0"/>
          <a:ext cx="0" cy="0"/>
          <a:chOff x="0" y="0"/>
          <a:chExt cx="0" cy="0"/>
        </a:xfrm>
      </p:grpSpPr>
      <p:sp>
        <p:nvSpPr>
          <p:cNvPr id="62" name="Shape 6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mn-lt"/>
                <a:ea typeface="+mn-ea"/>
                <a:cs typeface="+mn-cs"/>
                <a:sym typeface="DIN Alternate"/>
              </a:defRPr>
            </a:lvl1pPr>
          </a:lstStyle>
          <a:p>
            <a:pPr/>
            <a:r>
              <a:t>Текст</a:t>
            </a:r>
          </a:p>
        </p:txBody>
      </p:sp>
      <p:sp>
        <p:nvSpPr>
          <p:cNvPr id="63" name="Shape 63"/>
          <p:cNvSpPr/>
          <p:nvPr>
            <p:ph type="title"/>
          </p:nvPr>
        </p:nvSpPr>
        <p:spPr>
          <a:prstGeom prst="rect">
            <a:avLst/>
          </a:prstGeom>
        </p:spPr>
        <p:txBody>
          <a:bodyPr/>
          <a:lstStyle/>
          <a:p>
            <a:pPr/>
            <a:r>
              <a:t>Title Text</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и пункты">
    <p:bg>
      <p:bgPr>
        <a:solidFill>
          <a:srgbClr val="222222"/>
        </a:solidFill>
      </p:bgPr>
    </p:bg>
    <p:spTree>
      <p:nvGrpSpPr>
        <p:cNvPr id="1" name=""/>
        <p:cNvGrpSpPr/>
        <p:nvPr/>
      </p:nvGrpSpPr>
      <p:grpSpPr>
        <a:xfrm>
          <a:off x="0" y="0"/>
          <a:ext cx="0" cy="0"/>
          <a:chOff x="0" y="0"/>
          <a:chExt cx="0" cy="0"/>
        </a:xfrm>
      </p:grpSpPr>
      <p:sp>
        <p:nvSpPr>
          <p:cNvPr id="71" name="Shape 7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mn-lt"/>
                <a:ea typeface="+mn-ea"/>
                <a:cs typeface="+mn-cs"/>
                <a:sym typeface="DIN Alternate"/>
              </a:defRPr>
            </a:lvl1pPr>
          </a:lstStyle>
          <a:p>
            <a:pPr/>
            <a:r>
              <a:t>Текст</a:t>
            </a:r>
          </a:p>
        </p:txBody>
      </p:sp>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и пункты, дополн.">
    <p:spTree>
      <p:nvGrpSpPr>
        <p:cNvPr id="1" name=""/>
        <p:cNvGrpSpPr/>
        <p:nvPr/>
      </p:nvGrpSpPr>
      <p:grpSpPr>
        <a:xfrm>
          <a:off x="0" y="0"/>
          <a:ext cx="0" cy="0"/>
          <a:chOff x="0" y="0"/>
          <a:chExt cx="0" cy="0"/>
        </a:xfrm>
      </p:grpSpPr>
      <p:sp>
        <p:nvSpPr>
          <p:cNvPr id="81" name="Shape 8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mn-lt"/>
                <a:ea typeface="+mn-ea"/>
                <a:cs typeface="+mn-cs"/>
                <a:sym typeface="DIN Alternate"/>
              </a:defRPr>
            </a:lvl1pPr>
          </a:lstStyle>
          <a:p>
            <a:pPr/>
            <a:r>
              <a:t>Текст</a:t>
            </a:r>
          </a:p>
        </p:txBody>
      </p:sp>
      <p:sp>
        <p:nvSpPr>
          <p:cNvPr id="82" name="Shape 82"/>
          <p:cNvSpPr/>
          <p:nvPr>
            <p:ph type="title"/>
          </p:nvPr>
        </p:nvSpPr>
        <p:spPr>
          <a:prstGeom prst="rect">
            <a:avLst/>
          </a:prstGeom>
        </p:spPr>
        <p:txBody>
          <a:bodyPr/>
          <a:lstStyle/>
          <a:p>
            <a:pPr/>
            <a:r>
              <a:t>Title Text</a:t>
            </a:r>
          </a:p>
        </p:txBody>
      </p:sp>
      <p:sp>
        <p:nvSpPr>
          <p:cNvPr id="83" name="Shape 8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пункты и фото">
    <p:bg>
      <p:bgPr>
        <a:solidFill>
          <a:srgbClr val="222222"/>
        </a:solidFill>
      </p:bgPr>
    </p:bg>
    <p:spTree>
      <p:nvGrpSpPr>
        <p:cNvPr id="1" name=""/>
        <p:cNvGrpSpPr/>
        <p:nvPr/>
      </p:nvGrpSpPr>
      <p:grpSpPr>
        <a:xfrm>
          <a:off x="0" y="0"/>
          <a:ext cx="0" cy="0"/>
          <a:chOff x="0" y="0"/>
          <a:chExt cx="0" cy="0"/>
        </a:xfrm>
      </p:grpSpPr>
      <p:sp>
        <p:nvSpPr>
          <p:cNvPr id="91" name="Shape 9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mn-lt"/>
                <a:ea typeface="+mn-ea"/>
                <a:cs typeface="+mn-cs"/>
                <a:sym typeface="DIN Alternate"/>
              </a:defRPr>
            </a:lvl1pPr>
          </a:lstStyle>
          <a:p>
            <a:pPr/>
            <a:r>
              <a:t>Текст</a:t>
            </a:r>
          </a:p>
        </p:txBody>
      </p:sp>
      <p:sp>
        <p:nvSpPr>
          <p:cNvPr id="92" name="Shape 92"/>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Shape 93"/>
          <p:cNvSpPr/>
          <p:nvPr>
            <p:ph type="title"/>
          </p:nvPr>
        </p:nvSpPr>
        <p:spPr>
          <a:xfrm>
            <a:off x="406400" y="1536700"/>
            <a:ext cx="6299200" cy="723900"/>
          </a:xfrm>
          <a:prstGeom prst="rect">
            <a:avLst/>
          </a:prstGeom>
        </p:spPr>
        <p:txBody>
          <a:bodyPr/>
          <a:lstStyle/>
          <a:p>
            <a:pPr/>
            <a:r>
              <a:t>Title Text</a:t>
            </a:r>
          </a:p>
        </p:txBody>
      </p:sp>
      <p:sp>
        <p:nvSpPr>
          <p:cNvPr id="94" name="Shape 94"/>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Shape 3"/>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mn-lt"/>
                <a:ea typeface="+mn-ea"/>
                <a:cs typeface="+mn-cs"/>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Alternate"/>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Alternate"/>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Alternate"/>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Alternate"/>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Alternate"/>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Alternate"/>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Alternate"/>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Alternate"/>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Alternate"/>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t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pring.io"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projects.spring.io/spring-session/" TargetMode="Externa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projects.spring.io/spring-shell/" TargetMode="Externa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projects.spring.io/spring-roo"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hub.darcs.net/psnively/spring-scala"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github.com/spring-projects/spring-flex" TargetMode="External"/><Relationship Id="rId3" Type="http://schemas.openxmlformats.org/officeDocument/2006/relationships/image" Target="../media/image1.jpe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github.com/spring-projects/spring-loaded" TargetMode="Externa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github.com/spring-projects/rest-shell" TargetMode="External"/><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t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ctrTitle"/>
          </p:nvPr>
        </p:nvSpPr>
        <p:spPr>
          <a:prstGeom prst="rect">
            <a:avLst/>
          </a:prstGeom>
        </p:spPr>
        <p:txBody>
          <a:bodyPr/>
          <a:lstStyle>
            <a:lvl1pPr defTabSz="350520">
              <a:defRPr sz="10200"/>
            </a:lvl1pPr>
          </a:lstStyle>
          <a:p>
            <a:pPr/>
            <a:r>
              <a:t>spring framework</a:t>
            </a:r>
          </a:p>
        </p:txBody>
      </p:sp>
      <p:sp>
        <p:nvSpPr>
          <p:cNvPr id="167" name="Shape 167"/>
          <p:cNvSpPr/>
          <p:nvPr>
            <p:ph type="subTitle" sz="quarter" idx="1"/>
          </p:nvPr>
        </p:nvSpPr>
        <p:spPr>
          <a:prstGeom prst="rect">
            <a:avLst/>
          </a:prstGeom>
        </p:spPr>
        <p:txBody>
          <a:bodyPr/>
          <a:lstStyle>
            <a:lvl1pPr algn="ctr" defTabSz="457200">
              <a:lnSpc>
                <a:spcPct val="100000"/>
              </a:lnSpc>
              <a:spcBef>
                <a:spcPts val="0"/>
              </a:spcBef>
              <a:defRPr cap="none" sz="4800">
                <a:solidFill>
                  <a:srgbClr val="F1F1F1"/>
                </a:solidFill>
                <a:latin typeface="Helvetica"/>
                <a:ea typeface="Helvetica"/>
                <a:cs typeface="Helvetica"/>
                <a:sym typeface="Helvetica"/>
              </a:defRPr>
            </a:lvl1pPr>
          </a:lstStyle>
          <a:p>
            <a:pPr/>
            <a:r>
              <a:t>Let's build a better Enterprise.</a:t>
            </a:r>
          </a:p>
        </p:txBody>
      </p:sp>
      <p:pic>
        <p:nvPicPr>
          <p:cNvPr id="168" name="spring-logo.png"/>
          <p:cNvPicPr>
            <a:picLocks noChangeAspect="1"/>
          </p:cNvPicPr>
          <p:nvPr/>
        </p:nvPicPr>
        <p:blipFill>
          <a:blip r:embed="rId2">
            <a:extLst/>
          </a:blip>
          <a:stretch>
            <a:fillRect/>
          </a:stretch>
        </p:blipFill>
        <p:spPr>
          <a:xfrm>
            <a:off x="1657350" y="1599755"/>
            <a:ext cx="9690100" cy="26162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body" idx="13"/>
          </p:nvPr>
        </p:nvSpPr>
        <p:spPr>
          <a:prstGeom prst="rect">
            <a:avLst/>
          </a:prstGeom>
        </p:spPr>
        <p:txBody>
          <a:bodyPr/>
          <a:lstStyle/>
          <a:p>
            <a:pPr/>
            <a:r>
              <a:t>main projects</a:t>
            </a:r>
          </a:p>
        </p:txBody>
      </p:sp>
      <p:sp>
        <p:nvSpPr>
          <p:cNvPr id="205" name="Shape 205"/>
          <p:cNvSpPr/>
          <p:nvPr>
            <p:ph type="title"/>
          </p:nvPr>
        </p:nvSpPr>
        <p:spPr>
          <a:prstGeom prst="rect">
            <a:avLst/>
          </a:prstGeom>
        </p:spPr>
        <p:txBody>
          <a:bodyPr/>
          <a:lstStyle>
            <a:lvl1pPr defTabSz="408940">
              <a:spcBef>
                <a:spcPts val="1900"/>
              </a:spcBef>
              <a:defRPr sz="4200"/>
            </a:lvl1pPr>
          </a:lstStyle>
          <a:p>
            <a:pPr/>
            <a:r>
              <a:t>spring xd</a:t>
            </a:r>
          </a:p>
        </p:txBody>
      </p:sp>
      <p:pic>
        <p:nvPicPr>
          <p:cNvPr id="206" name="pasted-image.tiff"/>
          <p:cNvPicPr>
            <a:picLocks noChangeAspect="1"/>
          </p:cNvPicPr>
          <p:nvPr/>
        </p:nvPicPr>
        <p:blipFill>
          <a:blip r:embed="rId2">
            <a:extLst/>
          </a:blip>
          <a:stretch>
            <a:fillRect/>
          </a:stretch>
        </p:blipFill>
        <p:spPr>
          <a:xfrm>
            <a:off x="406399" y="2578390"/>
            <a:ext cx="12192002" cy="5714420"/>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body" idx="13"/>
          </p:nvPr>
        </p:nvSpPr>
        <p:spPr>
          <a:prstGeom prst="rect">
            <a:avLst/>
          </a:prstGeom>
        </p:spPr>
        <p:txBody>
          <a:bodyPr/>
          <a:lstStyle/>
          <a:p>
            <a:pPr/>
            <a:r>
              <a:t>main projects</a:t>
            </a:r>
          </a:p>
        </p:txBody>
      </p:sp>
      <p:sp>
        <p:nvSpPr>
          <p:cNvPr id="209" name="Shape 209"/>
          <p:cNvSpPr/>
          <p:nvPr>
            <p:ph type="title"/>
          </p:nvPr>
        </p:nvSpPr>
        <p:spPr>
          <a:prstGeom prst="rect">
            <a:avLst/>
          </a:prstGeom>
        </p:spPr>
        <p:txBody>
          <a:bodyPr/>
          <a:lstStyle>
            <a:lvl1pPr defTabSz="408940">
              <a:spcBef>
                <a:spcPts val="1900"/>
              </a:spcBef>
              <a:defRPr sz="4200"/>
            </a:lvl1pPr>
          </a:lstStyle>
          <a:p>
            <a:pPr/>
            <a:r>
              <a:t>spring cloud</a:t>
            </a:r>
          </a:p>
        </p:txBody>
      </p:sp>
      <p:sp>
        <p:nvSpPr>
          <p:cNvPr id="210" name="Shape 210"/>
          <p:cNvSpPr/>
          <p:nvPr>
            <p:ph type="body" sz="half" idx="1"/>
          </p:nvPr>
        </p:nvSpPr>
        <p:spPr>
          <a:prstGeom prst="rect">
            <a:avLst/>
          </a:prstGeom>
        </p:spPr>
        <p:txBody>
          <a:bodyPr/>
          <a:lstStyle/>
          <a:p>
            <a:pPr marL="306704" indent="-306704" defTabSz="403097">
              <a:spcBef>
                <a:spcPts val="1900"/>
              </a:spcBef>
              <a:defRPr sz="1932"/>
            </a:pPr>
            <a:r>
              <a:t>Provides a set of tools for common patterns in distributed systems. Useful for building and deploying microservices.</a:t>
            </a:r>
          </a:p>
          <a:p>
            <a:pPr marL="306704" indent="-306704" defTabSz="403097">
              <a:spcBef>
                <a:spcPts val="1900"/>
              </a:spcBef>
              <a:defRPr sz="1932"/>
            </a:pPr>
            <a:r>
              <a:t>Spring Cloud provides tools for developers to quickly build some of the common patterns in distributed systems (e.g. configuration management, service discovery, circuit breakers and etc.). Coordination of distributes systems leads to boiler plate patterns, and using Spring Cloud developers can quickly stand up services and applications that implement those patterns. They will work well in any distributed environment, including the developer’s own laptop, bare metal data centers, and managed platforms such as Cloud Foundry.</a:t>
            </a:r>
          </a:p>
          <a:p>
            <a:pPr marL="0" indent="0" algn="ctr" defTabSz="403097">
              <a:spcBef>
                <a:spcPts val="1900"/>
              </a:spcBef>
              <a:buClrTx/>
              <a:buSzTx/>
              <a:buFontTx/>
              <a:buNone/>
              <a:defRPr sz="2346">
                <a:solidFill>
                  <a:srgbClr val="34A556"/>
                </a:solidFill>
              </a:defRPr>
            </a:pPr>
            <a:r>
              <a:t>http://projects.spring.io/spring-cloud/</a:t>
            </a:r>
          </a:p>
        </p:txBody>
      </p:sp>
      <p:sp>
        <p:nvSpPr>
          <p:cNvPr id="211" name="Shape 211"/>
          <p:cNvSpPr/>
          <p:nvPr/>
        </p:nvSpPr>
        <p:spPr>
          <a:xfrm>
            <a:off x="6705600" y="2762250"/>
            <a:ext cx="6096893"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324485" indent="-324485" defTabSz="426466">
              <a:spcBef>
                <a:spcPts val="2000"/>
              </a:spcBef>
              <a:buClr>
                <a:schemeClr val="accent1"/>
              </a:buClr>
              <a:buSzPct val="104999"/>
              <a:buFont typeface="Avenir Next"/>
              <a:buChar char="▸"/>
              <a:defRPr sz="2044"/>
            </a:pPr>
            <a:r>
              <a:t>Features:</a:t>
            </a:r>
          </a:p>
          <a:p>
            <a:pPr lvl="1" marL="648970" indent="-324485" defTabSz="426466">
              <a:spcBef>
                <a:spcPts val="2000"/>
              </a:spcBef>
              <a:buClr>
                <a:schemeClr val="accent1"/>
              </a:buClr>
              <a:buSzPct val="104999"/>
              <a:buFont typeface="Avenir Next"/>
              <a:buChar char="▸"/>
              <a:defRPr sz="2044"/>
            </a:pPr>
            <a:r>
              <a:t>Distributes / versioned configuration</a:t>
            </a:r>
          </a:p>
          <a:p>
            <a:pPr lvl="1" marL="648970" indent="-324485" defTabSz="426466">
              <a:spcBef>
                <a:spcPts val="2000"/>
              </a:spcBef>
              <a:buClr>
                <a:schemeClr val="accent1"/>
              </a:buClr>
              <a:buSzPct val="104999"/>
              <a:buFont typeface="Avenir Next"/>
              <a:buChar char="▸"/>
              <a:defRPr sz="2044"/>
            </a:pPr>
            <a:r>
              <a:t>Service registration and discovery</a:t>
            </a:r>
          </a:p>
          <a:p>
            <a:pPr lvl="1" marL="648970" indent="-324485" defTabSz="426466">
              <a:spcBef>
                <a:spcPts val="2000"/>
              </a:spcBef>
              <a:buClr>
                <a:schemeClr val="accent1"/>
              </a:buClr>
              <a:buSzPct val="104999"/>
              <a:buFont typeface="Avenir Next"/>
              <a:buChar char="▸"/>
              <a:defRPr sz="2044"/>
            </a:pPr>
            <a:r>
              <a:t>Routing</a:t>
            </a:r>
          </a:p>
          <a:p>
            <a:pPr lvl="1" marL="648970" indent="-324485" defTabSz="426466">
              <a:spcBef>
                <a:spcPts val="2000"/>
              </a:spcBef>
              <a:buClr>
                <a:schemeClr val="accent1"/>
              </a:buClr>
              <a:buSzPct val="104999"/>
              <a:buFont typeface="Avenir Next"/>
              <a:buChar char="▸"/>
              <a:defRPr sz="2044"/>
            </a:pPr>
            <a:r>
              <a:t>Service-to-service calls</a:t>
            </a:r>
          </a:p>
          <a:p>
            <a:pPr lvl="1" marL="648970" indent="-324485" defTabSz="426466">
              <a:spcBef>
                <a:spcPts val="2000"/>
              </a:spcBef>
              <a:buClr>
                <a:schemeClr val="accent1"/>
              </a:buClr>
              <a:buSzPct val="104999"/>
              <a:buFont typeface="Avenir Next"/>
              <a:buChar char="▸"/>
              <a:defRPr sz="2044"/>
            </a:pPr>
            <a:r>
              <a:t>Load balancing</a:t>
            </a:r>
          </a:p>
          <a:p>
            <a:pPr lvl="1" marL="648970" indent="-324485" defTabSz="426466">
              <a:spcBef>
                <a:spcPts val="2000"/>
              </a:spcBef>
              <a:buClr>
                <a:schemeClr val="accent1"/>
              </a:buClr>
              <a:buSzPct val="104999"/>
              <a:buFont typeface="Avenir Next"/>
              <a:buChar char="▸"/>
              <a:defRPr sz="2044"/>
            </a:pPr>
            <a:r>
              <a:t>Circuit Breakers</a:t>
            </a:r>
          </a:p>
          <a:p>
            <a:pPr lvl="1" marL="648970" indent="-324485" defTabSz="426466">
              <a:spcBef>
                <a:spcPts val="2000"/>
              </a:spcBef>
              <a:buClr>
                <a:schemeClr val="accent1"/>
              </a:buClr>
              <a:buSzPct val="104999"/>
              <a:buFont typeface="Avenir Next"/>
              <a:buChar char="▸"/>
              <a:defRPr sz="2044"/>
            </a:pPr>
            <a:r>
              <a:t>Global locks</a:t>
            </a:r>
          </a:p>
          <a:p>
            <a:pPr lvl="1" marL="648970" indent="-324485" defTabSz="426466">
              <a:spcBef>
                <a:spcPts val="2000"/>
              </a:spcBef>
              <a:buClr>
                <a:schemeClr val="accent1"/>
              </a:buClr>
              <a:buSzPct val="104999"/>
              <a:buFont typeface="Avenir Next"/>
              <a:buChar char="▸"/>
              <a:defRPr sz="2044"/>
            </a:pPr>
            <a:r>
              <a:t>Leadership election and cluster state </a:t>
            </a:r>
          </a:p>
          <a:p>
            <a:pPr lvl="1" marL="648970" indent="-324485" defTabSz="426466">
              <a:spcBef>
                <a:spcPts val="2000"/>
              </a:spcBef>
              <a:buClr>
                <a:schemeClr val="accent1"/>
              </a:buClr>
              <a:buSzPct val="104999"/>
              <a:buFont typeface="Avenir Next"/>
              <a:buChar char="▸"/>
              <a:defRPr sz="2044"/>
            </a:pPr>
            <a:r>
              <a:t>Distributed messaging</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body" idx="13"/>
          </p:nvPr>
        </p:nvSpPr>
        <p:spPr>
          <a:prstGeom prst="rect">
            <a:avLst/>
          </a:prstGeom>
        </p:spPr>
        <p:txBody>
          <a:bodyPr/>
          <a:lstStyle/>
          <a:p>
            <a:pPr/>
            <a:r>
              <a:t>main projects</a:t>
            </a:r>
          </a:p>
        </p:txBody>
      </p:sp>
      <p:sp>
        <p:nvSpPr>
          <p:cNvPr id="214" name="Shape 214"/>
          <p:cNvSpPr/>
          <p:nvPr>
            <p:ph type="title"/>
          </p:nvPr>
        </p:nvSpPr>
        <p:spPr>
          <a:prstGeom prst="rect">
            <a:avLst/>
          </a:prstGeom>
        </p:spPr>
        <p:txBody>
          <a:bodyPr/>
          <a:lstStyle>
            <a:lvl1pPr defTabSz="408940">
              <a:spcBef>
                <a:spcPts val="1900"/>
              </a:spcBef>
              <a:defRPr sz="4200"/>
            </a:lvl1pPr>
          </a:lstStyle>
          <a:p>
            <a:pPr/>
            <a:r>
              <a:t>spring data</a:t>
            </a:r>
          </a:p>
        </p:txBody>
      </p:sp>
      <p:sp>
        <p:nvSpPr>
          <p:cNvPr id="215" name="Shape 215"/>
          <p:cNvSpPr/>
          <p:nvPr>
            <p:ph type="body" sz="half" idx="1"/>
          </p:nvPr>
        </p:nvSpPr>
        <p:spPr>
          <a:prstGeom prst="rect">
            <a:avLst/>
          </a:prstGeom>
        </p:spPr>
        <p:txBody>
          <a:bodyPr/>
          <a:lstStyle/>
          <a:p>
            <a:pPr marL="311150" indent="-311150" defTabSz="408940">
              <a:spcBef>
                <a:spcPts val="1900"/>
              </a:spcBef>
              <a:defRPr sz="1960"/>
            </a:pPr>
            <a:r>
              <a:t>Provides a consistent approach to data access - relational, non-relational, map-reduce, and beyond.</a:t>
            </a:r>
          </a:p>
          <a:p>
            <a:pPr marL="311150" indent="-311150" defTabSz="408940">
              <a:spcBef>
                <a:spcPts val="1900"/>
              </a:spcBef>
              <a:defRPr sz="1960"/>
            </a:pPr>
            <a:r>
              <a:t>Spring Data’s mission is to provide a familiar and consistent, Spring-based programming model for data access while still retaining the special traits of the underlying data store.</a:t>
            </a:r>
          </a:p>
          <a:p>
            <a:pPr marL="311150" indent="-311150" defTabSz="408940">
              <a:spcBef>
                <a:spcPts val="1900"/>
              </a:spcBef>
              <a:defRPr sz="1960"/>
            </a:pPr>
            <a:r>
              <a:t>It makes it easy to use data access technologies, relational and non-relational databases, map-reduce frameworks, and cloud-based data services. This is an umbrella project which contains many subproject that are specific to a given database. The projects are developed by working together with many of the companies and developers that are behind these exciting technologies.</a:t>
            </a:r>
          </a:p>
          <a:p>
            <a:pPr marL="0" indent="0" algn="ctr" defTabSz="408940">
              <a:spcBef>
                <a:spcPts val="1900"/>
              </a:spcBef>
              <a:buClrTx/>
              <a:buSzTx/>
              <a:buFontTx/>
              <a:buNone/>
              <a:defRPr sz="2380">
                <a:solidFill>
                  <a:srgbClr val="34A556"/>
                </a:solidFill>
              </a:defRPr>
            </a:pPr>
            <a:r>
              <a:t>http://projects.spring.io/spring-data/</a:t>
            </a:r>
          </a:p>
        </p:txBody>
      </p:sp>
      <p:sp>
        <p:nvSpPr>
          <p:cNvPr id="216" name="Shape 216"/>
          <p:cNvSpPr/>
          <p:nvPr/>
        </p:nvSpPr>
        <p:spPr>
          <a:xfrm>
            <a:off x="6705600" y="2762250"/>
            <a:ext cx="6088013"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75590" indent="-275590" defTabSz="362204">
              <a:spcBef>
                <a:spcPts val="1700"/>
              </a:spcBef>
              <a:buClr>
                <a:schemeClr val="accent1"/>
              </a:buClr>
              <a:buSzPct val="104999"/>
              <a:buFont typeface="Avenir Next"/>
              <a:buChar char="▸"/>
              <a:defRPr sz="1736"/>
            </a:pPr>
            <a:r>
              <a:t>Features:</a:t>
            </a:r>
          </a:p>
          <a:p>
            <a:pPr lvl="1" marL="551180" indent="-275590" defTabSz="362204">
              <a:spcBef>
                <a:spcPts val="1700"/>
              </a:spcBef>
              <a:buClr>
                <a:schemeClr val="accent1"/>
              </a:buClr>
              <a:buSzPct val="104999"/>
              <a:buFont typeface="Avenir Next"/>
              <a:buChar char="▸"/>
              <a:defRPr sz="1736"/>
            </a:pPr>
            <a:r>
              <a:t>Powerful repository and custom object-mapping abstractions</a:t>
            </a:r>
          </a:p>
          <a:p>
            <a:pPr lvl="1" marL="551180" indent="-275590" defTabSz="362204">
              <a:spcBef>
                <a:spcPts val="1700"/>
              </a:spcBef>
              <a:buClr>
                <a:schemeClr val="accent1"/>
              </a:buClr>
              <a:buSzPct val="104999"/>
              <a:buFont typeface="Avenir Next"/>
              <a:buChar char="▸"/>
              <a:defRPr sz="1736"/>
            </a:pPr>
            <a:r>
              <a:t>Dynamic query derivation from repository method names</a:t>
            </a:r>
          </a:p>
          <a:p>
            <a:pPr lvl="1" marL="551180" indent="-275590" defTabSz="362204">
              <a:spcBef>
                <a:spcPts val="1700"/>
              </a:spcBef>
              <a:buClr>
                <a:schemeClr val="accent1"/>
              </a:buClr>
              <a:buSzPct val="104999"/>
              <a:buFont typeface="Avenir Next"/>
              <a:buChar char="▸"/>
              <a:defRPr sz="1736"/>
            </a:pPr>
            <a:r>
              <a:t>Implementation domain base classes providing basic properties</a:t>
            </a:r>
          </a:p>
          <a:p>
            <a:pPr lvl="1" marL="551180" indent="-275590" defTabSz="362204">
              <a:spcBef>
                <a:spcPts val="1700"/>
              </a:spcBef>
              <a:buClr>
                <a:schemeClr val="accent1"/>
              </a:buClr>
              <a:buSzPct val="104999"/>
              <a:buFont typeface="Avenir Next"/>
              <a:buChar char="▸"/>
              <a:defRPr sz="1736"/>
            </a:pPr>
            <a:r>
              <a:t>Support for transparent auditing (created, last changed)</a:t>
            </a:r>
          </a:p>
          <a:p>
            <a:pPr lvl="1" marL="551180" indent="-275590" defTabSz="362204">
              <a:spcBef>
                <a:spcPts val="1700"/>
              </a:spcBef>
              <a:buClr>
                <a:schemeClr val="accent1"/>
              </a:buClr>
              <a:buSzPct val="104999"/>
              <a:buFont typeface="Avenir Next"/>
              <a:buChar char="▸"/>
              <a:defRPr sz="1736"/>
            </a:pPr>
            <a:r>
              <a:t>Possibility to integrate custom repository code</a:t>
            </a:r>
          </a:p>
          <a:p>
            <a:pPr lvl="1" marL="551180" indent="-275590" defTabSz="362204">
              <a:spcBef>
                <a:spcPts val="1700"/>
              </a:spcBef>
              <a:buClr>
                <a:schemeClr val="accent1"/>
              </a:buClr>
              <a:buSzPct val="104999"/>
              <a:buFont typeface="Avenir Next"/>
              <a:buChar char="▸"/>
              <a:defRPr sz="1736"/>
            </a:pPr>
            <a:r>
              <a:t>Easy Spring integration via JavaConfig and custom XML namespaces</a:t>
            </a:r>
          </a:p>
          <a:p>
            <a:pPr lvl="1" marL="551180" indent="-275590" defTabSz="362204">
              <a:spcBef>
                <a:spcPts val="1700"/>
              </a:spcBef>
              <a:buClr>
                <a:schemeClr val="accent1"/>
              </a:buClr>
              <a:buSzPct val="104999"/>
              <a:buFont typeface="Avenir Next"/>
              <a:buChar char="▸"/>
              <a:defRPr sz="1736"/>
            </a:pPr>
            <a:r>
              <a:t>Advanced integration with Spring MVC controllers</a:t>
            </a:r>
          </a:p>
          <a:p>
            <a:pPr lvl="1" marL="551180" indent="-275590" defTabSz="362204">
              <a:spcBef>
                <a:spcPts val="1700"/>
              </a:spcBef>
              <a:buClr>
                <a:schemeClr val="accent1"/>
              </a:buClr>
              <a:buSzPct val="104999"/>
              <a:buFont typeface="Avenir Next"/>
              <a:buChar char="▸"/>
              <a:defRPr sz="1736"/>
            </a:pPr>
            <a:r>
              <a:t>Experimental support for cross-store persistence</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body" idx="13"/>
          </p:nvPr>
        </p:nvSpPr>
        <p:spPr>
          <a:prstGeom prst="rect">
            <a:avLst/>
          </a:prstGeom>
        </p:spPr>
        <p:txBody>
          <a:bodyPr/>
          <a:lstStyle/>
          <a:p>
            <a:pPr/>
            <a:r>
              <a:t>main projects</a:t>
            </a:r>
          </a:p>
        </p:txBody>
      </p:sp>
      <p:sp>
        <p:nvSpPr>
          <p:cNvPr id="219" name="Shape 219"/>
          <p:cNvSpPr/>
          <p:nvPr>
            <p:ph type="title"/>
          </p:nvPr>
        </p:nvSpPr>
        <p:spPr>
          <a:prstGeom prst="rect">
            <a:avLst/>
          </a:prstGeom>
        </p:spPr>
        <p:txBody>
          <a:bodyPr/>
          <a:lstStyle>
            <a:lvl1pPr defTabSz="408940">
              <a:spcBef>
                <a:spcPts val="1900"/>
              </a:spcBef>
              <a:defRPr sz="4200"/>
            </a:lvl1pPr>
          </a:lstStyle>
          <a:p>
            <a:pPr/>
            <a:r>
              <a:t>spring integration</a:t>
            </a:r>
          </a:p>
        </p:txBody>
      </p:sp>
      <p:sp>
        <p:nvSpPr>
          <p:cNvPr id="220" name="Shape 220"/>
          <p:cNvSpPr/>
          <p:nvPr>
            <p:ph type="body" sz="half" idx="1"/>
          </p:nvPr>
        </p:nvSpPr>
        <p:spPr>
          <a:prstGeom prst="rect">
            <a:avLst/>
          </a:prstGeom>
        </p:spPr>
        <p:txBody>
          <a:bodyPr/>
          <a:lstStyle/>
          <a:p>
            <a:pPr marL="395604" indent="-395604" defTabSz="519937">
              <a:spcBef>
                <a:spcPts val="2400"/>
              </a:spcBef>
              <a:defRPr sz="2492"/>
            </a:pPr>
            <a:r>
              <a:t>Supports the well-known Enterprise Integration Patterns via lightweight messaging and declarative adapters.</a:t>
            </a:r>
          </a:p>
          <a:p>
            <a:pPr marL="395604" indent="-395604" defTabSz="519937">
              <a:spcBef>
                <a:spcPts val="2400"/>
              </a:spcBef>
              <a:defRPr sz="2492"/>
            </a:pPr>
            <a:r>
              <a:t>Spring Integration provides a wide selection of a channel adapters and gateways to communicate with external systems. Channel Adapters are used for one-way integration (send or receive); gateways are used for request/reply scenarios (inbound and outbound).</a:t>
            </a:r>
          </a:p>
          <a:p>
            <a:pPr marL="0" indent="0" algn="ctr" defTabSz="519937">
              <a:spcBef>
                <a:spcPts val="2400"/>
              </a:spcBef>
              <a:buClrTx/>
              <a:buSzTx/>
              <a:buFontTx/>
              <a:buNone/>
              <a:defRPr sz="3026">
                <a:solidFill>
                  <a:srgbClr val="34A556"/>
                </a:solidFill>
              </a:defRPr>
            </a:pPr>
            <a:r>
              <a:t>http://projects.spring.io/spring-integration/</a:t>
            </a:r>
          </a:p>
        </p:txBody>
      </p:sp>
      <p:sp>
        <p:nvSpPr>
          <p:cNvPr id="221" name="Shape 221"/>
          <p:cNvSpPr/>
          <p:nvPr/>
        </p:nvSpPr>
        <p:spPr>
          <a:xfrm>
            <a:off x="6705600" y="2762250"/>
            <a:ext cx="5912694"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44500" indent="-444500">
              <a:spcBef>
                <a:spcPts val="2800"/>
              </a:spcBef>
              <a:buClr>
                <a:schemeClr val="accent1"/>
              </a:buClr>
              <a:buSzPct val="104999"/>
              <a:buFont typeface="Avenir Next"/>
              <a:buChar char="▸"/>
              <a:defRPr sz="2800"/>
            </a:pPr>
            <a:r>
              <a:t>Features:</a:t>
            </a:r>
          </a:p>
          <a:p>
            <a:pPr lvl="1" marL="889000" indent="-444500">
              <a:spcBef>
                <a:spcPts val="2800"/>
              </a:spcBef>
              <a:buClr>
                <a:schemeClr val="accent1"/>
              </a:buClr>
              <a:buSzPct val="104999"/>
              <a:buFont typeface="Avenir Next"/>
              <a:buChar char="▸"/>
              <a:defRPr sz="2800"/>
            </a:pPr>
            <a:r>
              <a:t>Implementation of most of the Enterprise Integration Patterns</a:t>
            </a:r>
          </a:p>
          <a:p>
            <a:pPr lvl="1" marL="889000" indent="-444500">
              <a:spcBef>
                <a:spcPts val="2800"/>
              </a:spcBef>
              <a:buClr>
                <a:schemeClr val="accent1"/>
              </a:buClr>
              <a:buSzPct val="104999"/>
              <a:buFont typeface="Avenir Next"/>
              <a:buChar char="▸"/>
              <a:defRPr sz="2800"/>
            </a:pPr>
            <a:r>
              <a:t>Integration with External Systems</a:t>
            </a:r>
          </a:p>
          <a:p>
            <a:pPr lvl="1" marL="889000" indent="-444500">
              <a:spcBef>
                <a:spcPts val="2800"/>
              </a:spcBef>
              <a:buClr>
                <a:schemeClr val="accent1"/>
              </a:buClr>
              <a:buSzPct val="104999"/>
              <a:buFont typeface="Avenir Next"/>
              <a:buChar char="▸"/>
              <a:defRPr sz="2800"/>
            </a:pPr>
            <a:r>
              <a:t>The framework has extensive JMX support</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body" idx="13"/>
          </p:nvPr>
        </p:nvSpPr>
        <p:spPr>
          <a:prstGeom prst="rect">
            <a:avLst/>
          </a:prstGeom>
        </p:spPr>
        <p:txBody>
          <a:bodyPr/>
          <a:lstStyle/>
          <a:p>
            <a:pPr/>
            <a:r>
              <a:t>main projects</a:t>
            </a:r>
          </a:p>
        </p:txBody>
      </p:sp>
      <p:sp>
        <p:nvSpPr>
          <p:cNvPr id="224" name="Shape 224"/>
          <p:cNvSpPr/>
          <p:nvPr>
            <p:ph type="title"/>
          </p:nvPr>
        </p:nvSpPr>
        <p:spPr>
          <a:prstGeom prst="rect">
            <a:avLst/>
          </a:prstGeom>
        </p:spPr>
        <p:txBody>
          <a:bodyPr/>
          <a:lstStyle>
            <a:lvl1pPr defTabSz="408940">
              <a:spcBef>
                <a:spcPts val="1900"/>
              </a:spcBef>
              <a:defRPr sz="4200"/>
            </a:lvl1pPr>
          </a:lstStyle>
          <a:p>
            <a:pPr/>
            <a:r>
              <a:t>spring batch</a:t>
            </a:r>
          </a:p>
        </p:txBody>
      </p:sp>
      <p:sp>
        <p:nvSpPr>
          <p:cNvPr id="225" name="Shape 225"/>
          <p:cNvSpPr/>
          <p:nvPr>
            <p:ph type="body" sz="half" idx="1"/>
          </p:nvPr>
        </p:nvSpPr>
        <p:spPr>
          <a:prstGeom prst="rect">
            <a:avLst/>
          </a:prstGeom>
        </p:spPr>
        <p:txBody>
          <a:bodyPr/>
          <a:lstStyle/>
          <a:p>
            <a:pPr marL="320040" indent="-320040" defTabSz="420624">
              <a:spcBef>
                <a:spcPts val="2000"/>
              </a:spcBef>
              <a:defRPr sz="2016"/>
            </a:pPr>
            <a:r>
              <a:t>Simplifies and optimizes the work of processing high-volume batch operations.</a:t>
            </a:r>
          </a:p>
          <a:p>
            <a:pPr marL="320040" indent="-320040" defTabSz="420624">
              <a:spcBef>
                <a:spcPts val="2000"/>
              </a:spcBef>
              <a:defRPr sz="2016"/>
            </a:pPr>
            <a:r>
              <a:t>Spring Batch provides reusable functions that are essential in processing large volumes of records, including logging / tracing, transaction management, job processing statistics, job restart, skip, and resource management. It also provides more advanced technical services and features that will enable extremely high-volume and high performance batch jobs through optimization and partitioning techniques. Simple as well complex, high-volume batch jobs can leverage the framework in a highly scalable manner to process significant volumes of information.</a:t>
            </a:r>
          </a:p>
          <a:p>
            <a:pPr marL="0" indent="0" algn="ctr" defTabSz="420624">
              <a:spcBef>
                <a:spcPts val="2000"/>
              </a:spcBef>
              <a:buClrTx/>
              <a:buSzTx/>
              <a:buFontTx/>
              <a:buNone/>
              <a:defRPr sz="2448">
                <a:solidFill>
                  <a:srgbClr val="34A556"/>
                </a:solidFill>
              </a:defRPr>
            </a:pPr>
            <a:r>
              <a:t>http://projects.spring.io/spring-batch/</a:t>
            </a:r>
          </a:p>
        </p:txBody>
      </p:sp>
      <p:sp>
        <p:nvSpPr>
          <p:cNvPr id="226" name="Shape 226"/>
          <p:cNvSpPr/>
          <p:nvPr/>
        </p:nvSpPr>
        <p:spPr>
          <a:xfrm>
            <a:off x="6705600" y="2743200"/>
            <a:ext cx="6149231"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44500" indent="-444500">
              <a:spcBef>
                <a:spcPts val="2800"/>
              </a:spcBef>
              <a:buClr>
                <a:schemeClr val="accent1"/>
              </a:buClr>
              <a:buSzPct val="104999"/>
              <a:buFont typeface="Avenir Next"/>
              <a:buChar char="▸"/>
              <a:defRPr sz="2800"/>
            </a:pPr>
            <a:r>
              <a:t>Features:</a:t>
            </a:r>
          </a:p>
          <a:p>
            <a:pPr lvl="1" marL="889000" indent="-444500">
              <a:spcBef>
                <a:spcPts val="2800"/>
              </a:spcBef>
              <a:buClr>
                <a:schemeClr val="accent1"/>
              </a:buClr>
              <a:buSzPct val="104999"/>
              <a:buFont typeface="Avenir Next"/>
              <a:buChar char="▸"/>
              <a:defRPr sz="2800"/>
            </a:pPr>
            <a:r>
              <a:t>Transaction management</a:t>
            </a:r>
          </a:p>
          <a:p>
            <a:pPr lvl="1" marL="889000" indent="-444500">
              <a:spcBef>
                <a:spcPts val="2800"/>
              </a:spcBef>
              <a:buClr>
                <a:schemeClr val="accent1"/>
              </a:buClr>
              <a:buSzPct val="104999"/>
              <a:buFont typeface="Avenir Next"/>
              <a:buChar char="▸"/>
              <a:defRPr sz="2800"/>
            </a:pPr>
            <a:r>
              <a:t>Chunk based processing</a:t>
            </a:r>
          </a:p>
          <a:p>
            <a:pPr lvl="1" marL="889000" indent="-444500">
              <a:spcBef>
                <a:spcPts val="2800"/>
              </a:spcBef>
              <a:buClr>
                <a:schemeClr val="accent1"/>
              </a:buClr>
              <a:buSzPct val="104999"/>
              <a:buFont typeface="Avenir Next"/>
              <a:buChar char="▸"/>
              <a:defRPr sz="2800"/>
            </a:pPr>
            <a:r>
              <a:t>Declarative I/O</a:t>
            </a:r>
          </a:p>
          <a:p>
            <a:pPr lvl="1" marL="889000" indent="-444500">
              <a:spcBef>
                <a:spcPts val="2800"/>
              </a:spcBef>
              <a:buClr>
                <a:schemeClr val="accent1"/>
              </a:buClr>
              <a:buSzPct val="104999"/>
              <a:buFont typeface="Avenir Next"/>
              <a:buChar char="▸"/>
              <a:defRPr sz="2800"/>
            </a:pPr>
            <a:r>
              <a:t>Start/Stop/Restart</a:t>
            </a:r>
          </a:p>
          <a:p>
            <a:pPr lvl="1" marL="889000" indent="-444500">
              <a:spcBef>
                <a:spcPts val="2800"/>
              </a:spcBef>
              <a:buClr>
                <a:schemeClr val="accent1"/>
              </a:buClr>
              <a:buSzPct val="104999"/>
              <a:buFont typeface="Avenir Next"/>
              <a:buChar char="▸"/>
              <a:defRPr sz="2800"/>
            </a:pPr>
            <a:r>
              <a:t>Retry/Skip</a:t>
            </a:r>
          </a:p>
          <a:p>
            <a:pPr lvl="1" marL="889000" indent="-444500">
              <a:spcBef>
                <a:spcPts val="2800"/>
              </a:spcBef>
              <a:buClr>
                <a:schemeClr val="accent1"/>
              </a:buClr>
              <a:buSzPct val="104999"/>
              <a:buFont typeface="Avenir Next"/>
              <a:buChar char="▸"/>
              <a:defRPr sz="2800"/>
            </a:pPr>
            <a:r>
              <a:t>Web based administration interface (Spring Batch Admin)</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body" idx="13"/>
          </p:nvPr>
        </p:nvSpPr>
        <p:spPr>
          <a:prstGeom prst="rect">
            <a:avLst/>
          </a:prstGeom>
        </p:spPr>
        <p:txBody>
          <a:bodyPr/>
          <a:lstStyle/>
          <a:p>
            <a:pPr/>
            <a:r>
              <a:t>main projects</a:t>
            </a:r>
          </a:p>
        </p:txBody>
      </p:sp>
      <p:sp>
        <p:nvSpPr>
          <p:cNvPr id="229" name="Shape 229"/>
          <p:cNvSpPr/>
          <p:nvPr>
            <p:ph type="title"/>
          </p:nvPr>
        </p:nvSpPr>
        <p:spPr>
          <a:prstGeom prst="rect">
            <a:avLst/>
          </a:prstGeom>
        </p:spPr>
        <p:txBody>
          <a:bodyPr/>
          <a:lstStyle>
            <a:lvl1pPr defTabSz="408940">
              <a:spcBef>
                <a:spcPts val="1900"/>
              </a:spcBef>
              <a:defRPr sz="4200"/>
            </a:lvl1pPr>
          </a:lstStyle>
          <a:p>
            <a:pPr/>
            <a:r>
              <a:t>spring security</a:t>
            </a:r>
          </a:p>
        </p:txBody>
      </p:sp>
      <p:sp>
        <p:nvSpPr>
          <p:cNvPr id="230" name="Shape 230"/>
          <p:cNvSpPr/>
          <p:nvPr>
            <p:ph type="body" sz="half" idx="1"/>
          </p:nvPr>
        </p:nvSpPr>
        <p:spPr>
          <a:prstGeom prst="rect">
            <a:avLst/>
          </a:prstGeom>
        </p:spPr>
        <p:txBody>
          <a:bodyPr/>
          <a:lstStyle/>
          <a:p>
            <a:pPr marL="382270" indent="-382270" defTabSz="502412">
              <a:spcBef>
                <a:spcPts val="2400"/>
              </a:spcBef>
              <a:defRPr sz="2408"/>
            </a:pPr>
            <a:r>
              <a:t>Protects your application with comprehensive and extensible authentication and authorization support.</a:t>
            </a:r>
          </a:p>
          <a:p>
            <a:pPr marL="382270" indent="-382270" defTabSz="502412">
              <a:spcBef>
                <a:spcPts val="2400"/>
              </a:spcBef>
              <a:defRPr sz="2408"/>
            </a:pPr>
            <a:r>
              <a:t>Spring Security is a framework that focuses on providing both authentication and authorization to Java application. Like all Spring projects, the real power of Spring Security is found in how easily it can be extended to meet requirements.</a:t>
            </a:r>
          </a:p>
          <a:p>
            <a:pPr marL="0" indent="0" algn="ctr" defTabSz="502412">
              <a:spcBef>
                <a:spcPts val="2400"/>
              </a:spcBef>
              <a:buClrTx/>
              <a:buSzTx/>
              <a:buFontTx/>
              <a:buNone/>
              <a:defRPr sz="2924">
                <a:solidFill>
                  <a:srgbClr val="34A556"/>
                </a:solidFill>
              </a:defRPr>
            </a:pPr>
            <a:r>
              <a:t>http://projects.spring.io/spring-security/</a:t>
            </a:r>
          </a:p>
        </p:txBody>
      </p:sp>
      <p:sp>
        <p:nvSpPr>
          <p:cNvPr id="231" name="Shape 231"/>
          <p:cNvSpPr/>
          <p:nvPr/>
        </p:nvSpPr>
        <p:spPr>
          <a:xfrm>
            <a:off x="6705600" y="2743200"/>
            <a:ext cx="6084144"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368934" indent="-368934" defTabSz="484886">
              <a:spcBef>
                <a:spcPts val="2300"/>
              </a:spcBef>
              <a:buClr>
                <a:schemeClr val="accent1"/>
              </a:buClr>
              <a:buSzPct val="104999"/>
              <a:buFont typeface="Avenir Next"/>
              <a:buChar char="▸"/>
              <a:defRPr sz="2324"/>
            </a:pPr>
            <a:r>
              <a:t>Features:</a:t>
            </a:r>
          </a:p>
          <a:p>
            <a:pPr lvl="1" marL="737869" indent="-368934" defTabSz="484886">
              <a:spcBef>
                <a:spcPts val="2300"/>
              </a:spcBef>
              <a:buClr>
                <a:schemeClr val="accent1"/>
              </a:buClr>
              <a:buSzPct val="104999"/>
              <a:buFont typeface="Avenir Next"/>
              <a:buChar char="▸"/>
              <a:defRPr sz="2324"/>
            </a:pPr>
            <a:r>
              <a:t>Comprehensive and extensible support for both Authentication and Authorization</a:t>
            </a:r>
          </a:p>
          <a:p>
            <a:pPr lvl="1" marL="737869" indent="-368934" defTabSz="484886">
              <a:spcBef>
                <a:spcPts val="2300"/>
              </a:spcBef>
              <a:buClr>
                <a:schemeClr val="accent1"/>
              </a:buClr>
              <a:buSzPct val="104999"/>
              <a:buFont typeface="Avenir Next"/>
              <a:buChar char="▸"/>
              <a:defRPr sz="2324"/>
            </a:pPr>
            <a:r>
              <a:t>Protection agains attacks like session fixation, clickjacking, cross site request forgery, etc.</a:t>
            </a:r>
          </a:p>
          <a:p>
            <a:pPr lvl="1" marL="737869" indent="-368934" defTabSz="484886">
              <a:spcBef>
                <a:spcPts val="2300"/>
              </a:spcBef>
              <a:buClr>
                <a:schemeClr val="accent1"/>
              </a:buClr>
              <a:buSzPct val="104999"/>
              <a:buFont typeface="Avenir Next"/>
              <a:buChar char="▸"/>
              <a:defRPr sz="2324"/>
            </a:pPr>
            <a:r>
              <a:t>Servlet API integration</a:t>
            </a:r>
          </a:p>
          <a:p>
            <a:pPr lvl="1" marL="737869" indent="-368934" defTabSz="484886">
              <a:spcBef>
                <a:spcPts val="2300"/>
              </a:spcBef>
              <a:buClr>
                <a:schemeClr val="accent1"/>
              </a:buClr>
              <a:buSzPct val="104999"/>
              <a:buFont typeface="Avenir Next"/>
              <a:buChar char="▸"/>
              <a:defRPr sz="2324"/>
            </a:pPr>
            <a:r>
              <a:t>Optional integration with Spring Web MVC</a:t>
            </a:r>
          </a:p>
          <a:p>
            <a:pPr lvl="1" marL="737869" indent="-368934" defTabSz="484886">
              <a:spcBef>
                <a:spcPts val="2300"/>
              </a:spcBef>
              <a:buClr>
                <a:schemeClr val="accent1"/>
              </a:buClr>
              <a:buSzPct val="104999"/>
              <a:buFont typeface="Avenir Next"/>
              <a:buChar char="▸"/>
              <a:defRPr sz="2324"/>
            </a:pPr>
            <a:r>
              <a:t>Much more…</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body" idx="13"/>
          </p:nvPr>
        </p:nvSpPr>
        <p:spPr>
          <a:prstGeom prst="rect">
            <a:avLst/>
          </a:prstGeom>
        </p:spPr>
        <p:txBody>
          <a:bodyPr/>
          <a:lstStyle/>
          <a:p>
            <a:pPr/>
            <a:r>
              <a:t>main projects</a:t>
            </a:r>
          </a:p>
        </p:txBody>
      </p:sp>
      <p:sp>
        <p:nvSpPr>
          <p:cNvPr id="234" name="Shape 234"/>
          <p:cNvSpPr/>
          <p:nvPr>
            <p:ph type="title"/>
          </p:nvPr>
        </p:nvSpPr>
        <p:spPr>
          <a:prstGeom prst="rect">
            <a:avLst/>
          </a:prstGeom>
        </p:spPr>
        <p:txBody>
          <a:bodyPr/>
          <a:lstStyle>
            <a:lvl1pPr defTabSz="408940">
              <a:spcBef>
                <a:spcPts val="1900"/>
              </a:spcBef>
              <a:defRPr sz="4200"/>
            </a:lvl1pPr>
          </a:lstStyle>
          <a:p>
            <a:pPr/>
            <a:r>
              <a:t>spring hatEOAs</a:t>
            </a:r>
          </a:p>
        </p:txBody>
      </p:sp>
      <p:sp>
        <p:nvSpPr>
          <p:cNvPr id="235" name="Shape 235"/>
          <p:cNvSpPr/>
          <p:nvPr>
            <p:ph type="body" sz="half" idx="1"/>
          </p:nvPr>
        </p:nvSpPr>
        <p:spPr>
          <a:prstGeom prst="rect">
            <a:avLst/>
          </a:prstGeom>
        </p:spPr>
        <p:txBody>
          <a:bodyPr/>
          <a:lstStyle/>
          <a:p>
            <a:pPr marL="395604" indent="-395604" defTabSz="519937">
              <a:spcBef>
                <a:spcPts val="2400"/>
              </a:spcBef>
              <a:defRPr sz="2492"/>
            </a:pPr>
            <a:r>
              <a:t>Simplifies creating REST representations that follow the HATEOAS principle.</a:t>
            </a:r>
          </a:p>
          <a:p>
            <a:pPr marL="395604" indent="-395604" defTabSz="519937">
              <a:spcBef>
                <a:spcPts val="2400"/>
              </a:spcBef>
              <a:defRPr sz="2492"/>
            </a:pPr>
            <a:r>
              <a:t>Spring HATEOAS provides some APIs to ease creating REST representation that follow the HATEOAS principle when working with Spring and especially Spring MVC. The core problem it tries to address is link creation and representation assembly.</a:t>
            </a:r>
          </a:p>
          <a:p>
            <a:pPr marL="0" indent="0" algn="ctr" defTabSz="519937">
              <a:spcBef>
                <a:spcPts val="2400"/>
              </a:spcBef>
              <a:buClrTx/>
              <a:buSzTx/>
              <a:buFontTx/>
              <a:buNone/>
              <a:defRPr sz="3026">
                <a:solidFill>
                  <a:srgbClr val="34A556"/>
                </a:solidFill>
              </a:defRPr>
            </a:pPr>
            <a:r>
              <a:t>http://projects.spring.io/spring-hateoas/</a:t>
            </a:r>
          </a:p>
        </p:txBody>
      </p:sp>
      <p:sp>
        <p:nvSpPr>
          <p:cNvPr id="236" name="Shape 236"/>
          <p:cNvSpPr/>
          <p:nvPr/>
        </p:nvSpPr>
        <p:spPr>
          <a:xfrm>
            <a:off x="6705600" y="2743200"/>
            <a:ext cx="5882879"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44500" indent="-444500">
              <a:spcBef>
                <a:spcPts val="2800"/>
              </a:spcBef>
              <a:buClr>
                <a:schemeClr val="accent1"/>
              </a:buClr>
              <a:buSzPct val="104999"/>
              <a:buFont typeface="Avenir Next"/>
              <a:buChar char="▸"/>
              <a:defRPr sz="2800"/>
            </a:pPr>
            <a:r>
              <a:t>Features:</a:t>
            </a:r>
          </a:p>
          <a:p>
            <a:pPr lvl="1" marL="889000" indent="-444500">
              <a:spcBef>
                <a:spcPts val="2800"/>
              </a:spcBef>
              <a:buClr>
                <a:schemeClr val="accent1"/>
              </a:buClr>
              <a:buSzPct val="104999"/>
              <a:buFont typeface="Avenir Next"/>
              <a:buChar char="▸"/>
              <a:defRPr sz="2800"/>
            </a:pPr>
            <a:r>
              <a:t>Model classes for link, resource representation models</a:t>
            </a:r>
          </a:p>
          <a:p>
            <a:pPr lvl="1" marL="889000" indent="-444500">
              <a:spcBef>
                <a:spcPts val="2800"/>
              </a:spcBef>
              <a:buClr>
                <a:schemeClr val="accent1"/>
              </a:buClr>
              <a:buSzPct val="104999"/>
              <a:buFont typeface="Avenir Next"/>
              <a:buChar char="▸"/>
              <a:defRPr sz="2800"/>
            </a:pPr>
            <a:r>
              <a:t>Link builder API to create links pointing to Spring MVC controller methods</a:t>
            </a:r>
          </a:p>
          <a:p>
            <a:pPr lvl="1" marL="889000" indent="-444500">
              <a:spcBef>
                <a:spcPts val="2800"/>
              </a:spcBef>
              <a:buClr>
                <a:schemeClr val="accent1"/>
              </a:buClr>
              <a:buSzPct val="104999"/>
              <a:buFont typeface="Avenir Next"/>
              <a:buChar char="▸"/>
              <a:defRPr sz="2800"/>
            </a:pPr>
            <a:r>
              <a:t>Support for hypermedia formats like HAL</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body" idx="13"/>
          </p:nvPr>
        </p:nvSpPr>
        <p:spPr>
          <a:prstGeom prst="rect">
            <a:avLst/>
          </a:prstGeom>
        </p:spPr>
        <p:txBody>
          <a:bodyPr/>
          <a:lstStyle/>
          <a:p>
            <a:pPr/>
            <a:r>
              <a:t>main projects</a:t>
            </a:r>
          </a:p>
        </p:txBody>
      </p:sp>
      <p:sp>
        <p:nvSpPr>
          <p:cNvPr id="239" name="Shape 239"/>
          <p:cNvSpPr/>
          <p:nvPr>
            <p:ph type="title"/>
          </p:nvPr>
        </p:nvSpPr>
        <p:spPr>
          <a:prstGeom prst="rect">
            <a:avLst/>
          </a:prstGeom>
        </p:spPr>
        <p:txBody>
          <a:bodyPr/>
          <a:lstStyle>
            <a:lvl1pPr defTabSz="408940">
              <a:spcBef>
                <a:spcPts val="1900"/>
              </a:spcBef>
              <a:defRPr sz="4200"/>
            </a:lvl1pPr>
          </a:lstStyle>
          <a:p>
            <a:pPr/>
            <a:r>
              <a:t>spring social</a:t>
            </a:r>
          </a:p>
        </p:txBody>
      </p:sp>
      <p:sp>
        <p:nvSpPr>
          <p:cNvPr id="240" name="Shape 240"/>
          <p:cNvSpPr/>
          <p:nvPr>
            <p:ph type="body" sz="half" idx="1"/>
          </p:nvPr>
        </p:nvSpPr>
        <p:spPr>
          <a:prstGeom prst="rect">
            <a:avLst/>
          </a:prstGeom>
        </p:spPr>
        <p:txBody>
          <a:bodyPr/>
          <a:lstStyle/>
          <a:p>
            <a:pPr/>
            <a:r>
              <a:t>Easily connects your applications with third-party APIs such as Facebook, Twitter, LinkedIn and more.</a:t>
            </a:r>
          </a:p>
          <a:p>
            <a:pPr/>
          </a:p>
          <a:p>
            <a:pPr marL="0" indent="0" algn="ctr">
              <a:buClrTx/>
              <a:buSzTx/>
              <a:buFontTx/>
              <a:buNone/>
              <a:defRPr sz="3400">
                <a:solidFill>
                  <a:srgbClr val="34A556"/>
                </a:solidFill>
              </a:defRPr>
            </a:pPr>
            <a:r>
              <a:t>http://projects.spring.io/spring-social/</a:t>
            </a:r>
          </a:p>
        </p:txBody>
      </p:sp>
      <p:sp>
        <p:nvSpPr>
          <p:cNvPr id="241" name="Shape 241"/>
          <p:cNvSpPr/>
          <p:nvPr/>
        </p:nvSpPr>
        <p:spPr>
          <a:xfrm>
            <a:off x="6705600" y="2743200"/>
            <a:ext cx="6098977"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26695" indent="-226695" defTabSz="297941">
              <a:spcBef>
                <a:spcPts val="1400"/>
              </a:spcBef>
              <a:buClr>
                <a:schemeClr val="accent1"/>
              </a:buClr>
              <a:buSzPct val="104999"/>
              <a:buFont typeface="Avenir Next"/>
              <a:buChar char="▸"/>
              <a:defRPr sz="1428"/>
            </a:pPr>
            <a:r>
              <a:t>Consist of few projects:</a:t>
            </a:r>
          </a:p>
          <a:p>
            <a:pPr lvl="1" marL="453390" indent="-226695" defTabSz="297941">
              <a:spcBef>
                <a:spcPts val="1400"/>
              </a:spcBef>
              <a:buClr>
                <a:schemeClr val="accent1"/>
              </a:buClr>
              <a:buSzPct val="104999"/>
              <a:buFont typeface="Avenir Next"/>
              <a:buChar char="▸"/>
              <a:defRPr sz="1428"/>
            </a:pPr>
            <a:r>
              <a:t>Main projects:</a:t>
            </a:r>
          </a:p>
          <a:p>
            <a:pPr lvl="2" marL="680084" indent="-226695" defTabSz="297941">
              <a:spcBef>
                <a:spcPts val="1400"/>
              </a:spcBef>
              <a:buClr>
                <a:schemeClr val="accent1"/>
              </a:buClr>
              <a:buSzPct val="104999"/>
              <a:buFont typeface="Avenir Next"/>
              <a:buChar char="▸"/>
              <a:defRPr sz="1428"/>
            </a:pPr>
            <a:r>
              <a:t>Spring Social Core - a framework for creating connections between a Spring application and an API. Also includes support for «Sign in With [Provider]» for authenticating via an API provider.</a:t>
            </a:r>
          </a:p>
          <a:p>
            <a:pPr lvl="2" marL="680084" indent="-226695" defTabSz="297941">
              <a:spcBef>
                <a:spcPts val="1400"/>
              </a:spcBef>
              <a:buClr>
                <a:schemeClr val="accent1"/>
              </a:buClr>
              <a:buSzPct val="104999"/>
              <a:buFont typeface="Avenir Next"/>
              <a:buChar char="▸"/>
              <a:defRPr sz="1428"/>
            </a:pPr>
            <a:r>
              <a:t>Spring Social Facebook - a provider extension for Spring Social to enable connectivity with Facebook and an API binding for Facebook’s Graph API.</a:t>
            </a:r>
          </a:p>
          <a:p>
            <a:pPr lvl="2" marL="680084" indent="-226695" defTabSz="297941">
              <a:spcBef>
                <a:spcPts val="1400"/>
              </a:spcBef>
              <a:buClr>
                <a:schemeClr val="accent1"/>
              </a:buClr>
              <a:buSzPct val="104999"/>
              <a:buFont typeface="Avenir Next"/>
              <a:buChar char="▸"/>
              <a:defRPr sz="1428"/>
            </a:pPr>
            <a:r>
              <a:t>Spring Social Twitter - provider extension for Spring Social to enable connectivity with Twitter and an API binding for Twitter’s REST API.</a:t>
            </a:r>
          </a:p>
          <a:p>
            <a:pPr lvl="2" marL="680084" indent="-226695" defTabSz="297941">
              <a:spcBef>
                <a:spcPts val="1400"/>
              </a:spcBef>
              <a:buClr>
                <a:schemeClr val="accent1"/>
              </a:buClr>
              <a:buSzPct val="104999"/>
              <a:buFont typeface="Avenir Next"/>
              <a:buChar char="▸"/>
              <a:defRPr sz="1428"/>
            </a:pPr>
            <a:r>
              <a:t>Spring Social LinkedIn - a provider extension for Spring Social to enable connectivity with LinkedIn and an API binding for LinkedIn’s REST API.</a:t>
            </a:r>
          </a:p>
          <a:p>
            <a:pPr lvl="1" marL="453390" indent="-226695" defTabSz="297941">
              <a:spcBef>
                <a:spcPts val="1400"/>
              </a:spcBef>
              <a:buClr>
                <a:schemeClr val="accent1"/>
              </a:buClr>
              <a:buSzPct val="104999"/>
              <a:buFont typeface="Avenir Next"/>
              <a:buChar char="▸"/>
              <a:defRPr sz="1428"/>
            </a:pPr>
            <a:r>
              <a:t>Incubator projects:</a:t>
            </a:r>
          </a:p>
          <a:p>
            <a:pPr lvl="2" marL="680084" indent="-226695" defTabSz="297941">
              <a:spcBef>
                <a:spcPts val="1400"/>
              </a:spcBef>
              <a:buClr>
                <a:schemeClr val="accent1"/>
              </a:buClr>
              <a:buSzPct val="104999"/>
              <a:buFont typeface="Avenir Next"/>
              <a:buChar char="▸"/>
              <a:defRPr sz="1428"/>
            </a:pPr>
            <a:r>
              <a:t>Spring Social Github</a:t>
            </a:r>
          </a:p>
          <a:p>
            <a:pPr lvl="2" marL="680084" indent="-226695" defTabSz="297941">
              <a:spcBef>
                <a:spcPts val="1400"/>
              </a:spcBef>
              <a:buClr>
                <a:schemeClr val="accent1"/>
              </a:buClr>
              <a:buSzPct val="104999"/>
              <a:buFont typeface="Avenir Next"/>
              <a:buChar char="▸"/>
              <a:defRPr sz="1428"/>
            </a:pPr>
            <a:r>
              <a:t>Spring Social Tript</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body" idx="13"/>
          </p:nvPr>
        </p:nvSpPr>
        <p:spPr>
          <a:prstGeom prst="rect">
            <a:avLst/>
          </a:prstGeom>
        </p:spPr>
        <p:txBody>
          <a:bodyPr/>
          <a:lstStyle/>
          <a:p>
            <a:pPr/>
            <a:r>
              <a:t>main projects</a:t>
            </a:r>
          </a:p>
        </p:txBody>
      </p:sp>
      <p:sp>
        <p:nvSpPr>
          <p:cNvPr id="244" name="Shape 244"/>
          <p:cNvSpPr/>
          <p:nvPr>
            <p:ph type="title"/>
          </p:nvPr>
        </p:nvSpPr>
        <p:spPr>
          <a:prstGeom prst="rect">
            <a:avLst/>
          </a:prstGeom>
        </p:spPr>
        <p:txBody>
          <a:bodyPr/>
          <a:lstStyle>
            <a:lvl1pPr defTabSz="408940">
              <a:spcBef>
                <a:spcPts val="1900"/>
              </a:spcBef>
              <a:defRPr sz="4200"/>
            </a:lvl1pPr>
          </a:lstStyle>
          <a:p>
            <a:pPr/>
            <a:r>
              <a:t>spring amqp</a:t>
            </a:r>
          </a:p>
        </p:txBody>
      </p:sp>
      <p:sp>
        <p:nvSpPr>
          <p:cNvPr id="245" name="Shape 245"/>
          <p:cNvSpPr/>
          <p:nvPr>
            <p:ph type="body" sz="half" idx="1"/>
          </p:nvPr>
        </p:nvSpPr>
        <p:spPr>
          <a:prstGeom prst="rect">
            <a:avLst/>
          </a:prstGeom>
        </p:spPr>
        <p:txBody>
          <a:bodyPr/>
          <a:lstStyle/>
          <a:p>
            <a:pPr marL="320040" indent="-320040" defTabSz="420624">
              <a:spcBef>
                <a:spcPts val="2000"/>
              </a:spcBef>
              <a:defRPr sz="2016"/>
            </a:pPr>
            <a:r>
              <a:t>Applies core Spring concepts to the development of AMQP-based messaging solutions.</a:t>
            </a:r>
          </a:p>
          <a:p>
            <a:pPr marL="320040" indent="-320040" defTabSz="420624">
              <a:spcBef>
                <a:spcPts val="2000"/>
              </a:spcBef>
              <a:defRPr sz="2016"/>
            </a:pPr>
            <a:r>
              <a:t>The Spring AMQP project applies core Spring concepts to the development of AMQP-based messaging solutions. It provides a «template» as a high-level attraction for sending and receiving messages. It also provides support for Message-driven POJOs with a «listener container». These libraries facilitate management of AMQP resources while promoting the use of dependency injection and declarative configuration. In all of these cases, you will see similarities to the JMS support in the Spring Framework.</a:t>
            </a:r>
          </a:p>
          <a:p>
            <a:pPr marL="0" indent="0" algn="ctr" defTabSz="420624">
              <a:spcBef>
                <a:spcPts val="2000"/>
              </a:spcBef>
              <a:buClrTx/>
              <a:buSzTx/>
              <a:buFontTx/>
              <a:buNone/>
              <a:defRPr sz="2448">
                <a:solidFill>
                  <a:srgbClr val="34A556"/>
                </a:solidFill>
              </a:defRPr>
            </a:pPr>
            <a:r>
              <a:t>http://projects.spring.io/spring-amqp/</a:t>
            </a:r>
          </a:p>
        </p:txBody>
      </p:sp>
      <p:sp>
        <p:nvSpPr>
          <p:cNvPr id="246" name="Shape 246"/>
          <p:cNvSpPr/>
          <p:nvPr/>
        </p:nvSpPr>
        <p:spPr>
          <a:xfrm>
            <a:off x="6705600" y="2743200"/>
            <a:ext cx="6052741"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346709" indent="-346709" defTabSz="455675">
              <a:spcBef>
                <a:spcPts val="2100"/>
              </a:spcBef>
              <a:buClr>
                <a:schemeClr val="accent1"/>
              </a:buClr>
              <a:buSzPct val="104999"/>
              <a:buFont typeface="Avenir Next"/>
              <a:buChar char="▸"/>
              <a:defRPr sz="2184"/>
            </a:pPr>
            <a:r>
              <a:t>The project consists of two parts: </a:t>
            </a:r>
          </a:p>
          <a:p>
            <a:pPr lvl="1" marL="693419" indent="-346709" defTabSz="455675">
              <a:spcBef>
                <a:spcPts val="2100"/>
              </a:spcBef>
              <a:buClr>
                <a:schemeClr val="accent1"/>
              </a:buClr>
              <a:buSzPct val="104999"/>
              <a:buFont typeface="Avenir Next"/>
              <a:buChar char="▸"/>
              <a:defRPr sz="2184"/>
            </a:pPr>
            <a:r>
              <a:t>spring-amqp is the base abstraction</a:t>
            </a:r>
          </a:p>
          <a:p>
            <a:pPr lvl="1" marL="693419" indent="-346709" defTabSz="455675">
              <a:spcBef>
                <a:spcPts val="2100"/>
              </a:spcBef>
              <a:buClr>
                <a:schemeClr val="accent1"/>
              </a:buClr>
              <a:buSzPct val="104999"/>
              <a:buFont typeface="Avenir Next"/>
              <a:buChar char="▸"/>
              <a:defRPr sz="2184"/>
            </a:pPr>
            <a:r>
              <a:t>spring-rabbit is the RabbitMQ implementation</a:t>
            </a:r>
          </a:p>
          <a:p>
            <a:pPr marL="346709" indent="-346709" defTabSz="455675">
              <a:spcBef>
                <a:spcPts val="2100"/>
              </a:spcBef>
              <a:buClr>
                <a:schemeClr val="accent1"/>
              </a:buClr>
              <a:buSzPct val="104999"/>
              <a:buFont typeface="Avenir Next"/>
              <a:buChar char="▸"/>
              <a:defRPr sz="2184"/>
            </a:pPr>
            <a:r>
              <a:t>Features:</a:t>
            </a:r>
          </a:p>
          <a:p>
            <a:pPr lvl="1" marL="693419" indent="-346709" defTabSz="455675">
              <a:spcBef>
                <a:spcPts val="2100"/>
              </a:spcBef>
              <a:buClr>
                <a:schemeClr val="accent1"/>
              </a:buClr>
              <a:buSzPct val="104999"/>
              <a:buFont typeface="Avenir Next"/>
              <a:buChar char="▸"/>
              <a:defRPr sz="2184"/>
            </a:pPr>
            <a:r>
              <a:t>Listener container for asynchronous processing of inbound messages</a:t>
            </a:r>
          </a:p>
          <a:p>
            <a:pPr lvl="1" marL="693419" indent="-346709" defTabSz="455675">
              <a:spcBef>
                <a:spcPts val="2100"/>
              </a:spcBef>
              <a:buClr>
                <a:schemeClr val="accent1"/>
              </a:buClr>
              <a:buSzPct val="104999"/>
              <a:buFont typeface="Avenir Next"/>
              <a:buChar char="▸"/>
              <a:defRPr sz="2184"/>
            </a:pPr>
            <a:r>
              <a:t>RabbitTemplate for sending and receiving messages</a:t>
            </a:r>
          </a:p>
          <a:p>
            <a:pPr lvl="1" marL="693419" indent="-346709" defTabSz="455675">
              <a:spcBef>
                <a:spcPts val="2100"/>
              </a:spcBef>
              <a:buClr>
                <a:schemeClr val="accent1"/>
              </a:buClr>
              <a:buSzPct val="104999"/>
              <a:buFont typeface="Avenir Next"/>
              <a:buChar char="▸"/>
              <a:defRPr sz="2184"/>
            </a:pPr>
            <a:r>
              <a:t>RabbitAdmin for automatically declaring queues, exchanges and bindings</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body" idx="13"/>
          </p:nvPr>
        </p:nvSpPr>
        <p:spPr>
          <a:prstGeom prst="rect">
            <a:avLst/>
          </a:prstGeom>
        </p:spPr>
        <p:txBody>
          <a:bodyPr/>
          <a:lstStyle/>
          <a:p>
            <a:pPr/>
            <a:r>
              <a:t>main projects</a:t>
            </a:r>
          </a:p>
        </p:txBody>
      </p:sp>
      <p:sp>
        <p:nvSpPr>
          <p:cNvPr id="249" name="Shape 249"/>
          <p:cNvSpPr/>
          <p:nvPr>
            <p:ph type="title"/>
          </p:nvPr>
        </p:nvSpPr>
        <p:spPr>
          <a:prstGeom prst="rect">
            <a:avLst/>
          </a:prstGeom>
        </p:spPr>
        <p:txBody>
          <a:bodyPr/>
          <a:lstStyle>
            <a:lvl1pPr defTabSz="408940">
              <a:spcBef>
                <a:spcPts val="1900"/>
              </a:spcBef>
              <a:defRPr sz="4200"/>
            </a:lvl1pPr>
          </a:lstStyle>
          <a:p>
            <a:pPr/>
            <a:r>
              <a:t>spring mobile</a:t>
            </a:r>
          </a:p>
        </p:txBody>
      </p:sp>
      <p:sp>
        <p:nvSpPr>
          <p:cNvPr id="250" name="Shape 250"/>
          <p:cNvSpPr/>
          <p:nvPr>
            <p:ph type="body" sz="half" idx="1"/>
          </p:nvPr>
        </p:nvSpPr>
        <p:spPr>
          <a:prstGeom prst="rect">
            <a:avLst/>
          </a:prstGeom>
        </p:spPr>
        <p:txBody>
          <a:bodyPr/>
          <a:lstStyle/>
          <a:p>
            <a:pPr marL="377825" indent="-377825" defTabSz="496570">
              <a:spcBef>
                <a:spcPts val="2300"/>
              </a:spcBef>
              <a:defRPr sz="2380"/>
            </a:pPr>
            <a:r>
              <a:t>Simplifies the development of mobile web apps through device detection and progressive rendering options.</a:t>
            </a:r>
          </a:p>
          <a:p>
            <a:pPr marL="377825" indent="-377825" defTabSz="496570">
              <a:spcBef>
                <a:spcPts val="2300"/>
              </a:spcBef>
              <a:defRPr sz="2380"/>
            </a:pPr>
            <a:r>
              <a:t>Spring Mobile is a framework that provides capabilities to detect the type of device making a request to your Spring web site and serve alternative views based on that device. Like all Spring projects, the real power of Spring Mobile is found in how easily it can be extended.</a:t>
            </a:r>
          </a:p>
          <a:p>
            <a:pPr marL="0" indent="0" algn="ctr" defTabSz="496570">
              <a:spcBef>
                <a:spcPts val="2300"/>
              </a:spcBef>
              <a:buClrTx/>
              <a:buSzTx/>
              <a:buFontTx/>
              <a:buNone/>
              <a:defRPr sz="2890">
                <a:solidFill>
                  <a:srgbClr val="34A556"/>
                </a:solidFill>
              </a:defRPr>
            </a:pPr>
            <a:r>
              <a:t>http://projects.spring.io/spring-mobile/</a:t>
            </a:r>
          </a:p>
        </p:txBody>
      </p:sp>
      <p:sp>
        <p:nvSpPr>
          <p:cNvPr id="251" name="Shape 251"/>
          <p:cNvSpPr/>
          <p:nvPr/>
        </p:nvSpPr>
        <p:spPr>
          <a:xfrm>
            <a:off x="6705600" y="2743200"/>
            <a:ext cx="6109544"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324485" indent="-324485" defTabSz="426466">
              <a:spcBef>
                <a:spcPts val="2000"/>
              </a:spcBef>
              <a:buClr>
                <a:schemeClr val="accent1"/>
              </a:buClr>
              <a:buSzPct val="104999"/>
              <a:buFont typeface="Avenir Next"/>
              <a:buChar char="▸"/>
              <a:defRPr sz="2044"/>
            </a:pPr>
            <a:r>
              <a:t>Features:</a:t>
            </a:r>
          </a:p>
          <a:p>
            <a:pPr lvl="1" marL="648970" indent="-324485" defTabSz="426466">
              <a:spcBef>
                <a:spcPts val="2000"/>
              </a:spcBef>
              <a:buClr>
                <a:schemeClr val="accent1"/>
              </a:buClr>
              <a:buSzPct val="104999"/>
              <a:buFont typeface="Avenir Next"/>
              <a:buChar char="▸"/>
              <a:defRPr sz="2044"/>
            </a:pPr>
            <a:r>
              <a:t>A device resolver abstraction for server-side detection of mobile and table devices</a:t>
            </a:r>
          </a:p>
          <a:p>
            <a:pPr lvl="1" marL="648970" indent="-324485" defTabSz="426466">
              <a:spcBef>
                <a:spcPts val="2000"/>
              </a:spcBef>
              <a:buClr>
                <a:schemeClr val="accent1"/>
              </a:buClr>
              <a:buSzPct val="104999"/>
              <a:buFont typeface="Avenir Next"/>
              <a:buChar char="▸"/>
              <a:defRPr sz="2044"/>
            </a:pPr>
            <a:r>
              <a:t>Site preference management that allows the user to indicate if he or she prefers a «normal», «mobile», or «tablet» experience</a:t>
            </a:r>
          </a:p>
          <a:p>
            <a:pPr lvl="1" marL="648970" indent="-324485" defTabSz="426466">
              <a:spcBef>
                <a:spcPts val="2000"/>
              </a:spcBef>
              <a:buClr>
                <a:schemeClr val="accent1"/>
              </a:buClr>
              <a:buSzPct val="104999"/>
              <a:buFont typeface="Avenir Next"/>
              <a:buChar char="▸"/>
              <a:defRPr sz="2044"/>
            </a:pPr>
            <a:r>
              <a:t>A site switcher capable of switching the user to the most appropriate site, either mobile, tablet, or normal, based on his or her device and optionally indicated site preference</a:t>
            </a:r>
          </a:p>
          <a:p>
            <a:pPr lvl="1" marL="648970" indent="-324485" defTabSz="426466">
              <a:spcBef>
                <a:spcPts val="2000"/>
              </a:spcBef>
              <a:buClr>
                <a:schemeClr val="accent1"/>
              </a:buClr>
              <a:buSzPct val="104999"/>
              <a:buFont typeface="Avenir Next"/>
              <a:buChar char="▸"/>
              <a:defRPr sz="2044"/>
            </a:pPr>
            <a:r>
              <a:t>Device aware view management for organizing and managing different views for specific devices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body" idx="13"/>
          </p:nvPr>
        </p:nvSpPr>
        <p:spPr>
          <a:prstGeom prst="rect">
            <a:avLst/>
          </a:prstGeom>
        </p:spPr>
        <p:txBody>
          <a:bodyPr/>
          <a:lstStyle/>
          <a:p>
            <a:pPr/>
            <a:r>
              <a:t>introduction</a:t>
            </a:r>
          </a:p>
        </p:txBody>
      </p:sp>
      <p:sp>
        <p:nvSpPr>
          <p:cNvPr id="171" name="Shape 171"/>
          <p:cNvSpPr/>
          <p:nvPr>
            <p:ph type="title"/>
          </p:nvPr>
        </p:nvSpPr>
        <p:spPr>
          <a:prstGeom prst="rect">
            <a:avLst/>
          </a:prstGeom>
        </p:spPr>
        <p:txBody>
          <a:bodyPr/>
          <a:lstStyle>
            <a:lvl1pPr defTabSz="408940">
              <a:spcBef>
                <a:spcPts val="1900"/>
              </a:spcBef>
              <a:defRPr sz="4200"/>
            </a:lvl1pPr>
          </a:lstStyle>
          <a:p>
            <a:pPr/>
            <a:r>
              <a:t>spring framework</a:t>
            </a:r>
          </a:p>
        </p:txBody>
      </p:sp>
      <p:sp>
        <p:nvSpPr>
          <p:cNvPr id="172" name="Shape 172"/>
          <p:cNvSpPr/>
          <p:nvPr>
            <p:ph type="body" idx="1"/>
          </p:nvPr>
        </p:nvSpPr>
        <p:spPr>
          <a:prstGeom prst="rect">
            <a:avLst/>
          </a:prstGeom>
        </p:spPr>
        <p:txBody>
          <a:bodyPr/>
          <a:lstStyle/>
          <a:p>
            <a:pPr/>
            <a:r>
              <a:t>Spring helps development teams everywhere build simple, portable, fast and flexible JVM-based systems and applications.</a:t>
            </a:r>
          </a:p>
          <a:p>
            <a:pPr/>
            <a:r>
              <a:t>From configuration to security, web apps to big data – whatever the infrastructure needs of your application may be, there is a Spring Project to help you build it. Start small and use just what you need – Spring is modular by design.</a:t>
            </a:r>
          </a:p>
          <a:p>
            <a:pPr marL="0" indent="0" algn="ctr">
              <a:buClrTx/>
              <a:buSzTx/>
              <a:buFontTx/>
              <a:buNone/>
              <a:defRPr>
                <a:solidFill>
                  <a:srgbClr val="34A556"/>
                </a:solidFill>
              </a:defRPr>
            </a:pPr>
            <a:r>
              <a:rPr u="sng">
                <a:hlinkClick r:id="rId2" invalidUrl="" action="" tgtFrame="" tooltip="" history="1" highlightClick="0" endSnd="0"/>
              </a:rPr>
              <a:t>https://spring.io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body" idx="13"/>
          </p:nvPr>
        </p:nvSpPr>
        <p:spPr>
          <a:prstGeom prst="rect">
            <a:avLst/>
          </a:prstGeom>
        </p:spPr>
        <p:txBody>
          <a:bodyPr/>
          <a:lstStyle/>
          <a:p>
            <a:pPr/>
            <a:r>
              <a:t>main projects</a:t>
            </a:r>
          </a:p>
        </p:txBody>
      </p:sp>
      <p:sp>
        <p:nvSpPr>
          <p:cNvPr id="254" name="Shape 254"/>
          <p:cNvSpPr/>
          <p:nvPr>
            <p:ph type="title"/>
          </p:nvPr>
        </p:nvSpPr>
        <p:spPr>
          <a:prstGeom prst="rect">
            <a:avLst/>
          </a:prstGeom>
        </p:spPr>
        <p:txBody>
          <a:bodyPr/>
          <a:lstStyle>
            <a:lvl1pPr defTabSz="408940">
              <a:spcBef>
                <a:spcPts val="1900"/>
              </a:spcBef>
              <a:defRPr sz="4200"/>
            </a:lvl1pPr>
          </a:lstStyle>
          <a:p>
            <a:pPr/>
            <a:r>
              <a:t>spring for android</a:t>
            </a:r>
          </a:p>
        </p:txBody>
      </p:sp>
      <p:sp>
        <p:nvSpPr>
          <p:cNvPr id="255" name="Shape 255"/>
          <p:cNvSpPr/>
          <p:nvPr>
            <p:ph type="body" sz="half" idx="1"/>
          </p:nvPr>
        </p:nvSpPr>
        <p:spPr>
          <a:prstGeom prst="rect">
            <a:avLst/>
          </a:prstGeom>
        </p:spPr>
        <p:txBody>
          <a:bodyPr/>
          <a:lstStyle/>
          <a:p>
            <a:pPr marL="404495" indent="-404495" defTabSz="531622">
              <a:spcBef>
                <a:spcPts val="2500"/>
              </a:spcBef>
              <a:defRPr sz="2548"/>
            </a:pPr>
            <a:r>
              <a:t>Provides key Spring components for use in developing Android applications.</a:t>
            </a:r>
          </a:p>
          <a:p>
            <a:pPr marL="404495" indent="-404495" defTabSz="531622">
              <a:spcBef>
                <a:spcPts val="2500"/>
              </a:spcBef>
              <a:defRPr sz="2548"/>
            </a:pPr>
            <a:r>
              <a:t>Spring for Android is a framework that is designed to provide components of the Spring family of projects for use in Android apps. Like all Spring projects, the real power of Spring for Android is found in how easily it can be extended.</a:t>
            </a:r>
          </a:p>
          <a:p>
            <a:pPr marL="0" indent="0" algn="ctr" defTabSz="531622">
              <a:spcBef>
                <a:spcPts val="2500"/>
              </a:spcBef>
              <a:buClrTx/>
              <a:buSzTx/>
              <a:buFontTx/>
              <a:buNone/>
              <a:defRPr sz="3094">
                <a:solidFill>
                  <a:srgbClr val="34A556"/>
                </a:solidFill>
              </a:defRPr>
            </a:pPr>
            <a:r>
              <a:t>http://projects.spring.io/spring-android/</a:t>
            </a:r>
          </a:p>
        </p:txBody>
      </p:sp>
      <p:sp>
        <p:nvSpPr>
          <p:cNvPr id="256" name="Shape 256"/>
          <p:cNvSpPr/>
          <p:nvPr/>
        </p:nvSpPr>
        <p:spPr>
          <a:xfrm>
            <a:off x="6705600" y="2743200"/>
            <a:ext cx="6004769"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44500" indent="-444500">
              <a:spcBef>
                <a:spcPts val="2800"/>
              </a:spcBef>
              <a:buClr>
                <a:schemeClr val="accent1"/>
              </a:buClr>
              <a:buSzPct val="104999"/>
              <a:buFont typeface="Avenir Next"/>
              <a:buChar char="▸"/>
              <a:defRPr sz="2800"/>
            </a:pPr>
            <a:r>
              <a:t>Features:</a:t>
            </a:r>
          </a:p>
          <a:p>
            <a:pPr lvl="1" marL="889000" indent="-444500">
              <a:spcBef>
                <a:spcPts val="2800"/>
              </a:spcBef>
              <a:buClr>
                <a:schemeClr val="accent1"/>
              </a:buClr>
              <a:buSzPct val="104999"/>
              <a:buFont typeface="Avenir Next"/>
              <a:buChar char="▸"/>
              <a:defRPr sz="2800"/>
            </a:pPr>
            <a:r>
              <a:t>A REST client for Android</a:t>
            </a:r>
          </a:p>
          <a:p>
            <a:pPr lvl="1" marL="889000" indent="-444500">
              <a:spcBef>
                <a:spcPts val="2800"/>
              </a:spcBef>
              <a:buClr>
                <a:schemeClr val="accent1"/>
              </a:buClr>
              <a:buSzPct val="104999"/>
              <a:buFont typeface="Avenir Next"/>
              <a:buChar char="▸"/>
              <a:defRPr sz="2800"/>
            </a:pPr>
            <a:r>
              <a:t>Auth support for accessing secure APIs</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body" idx="13"/>
          </p:nvPr>
        </p:nvSpPr>
        <p:spPr>
          <a:prstGeom prst="rect">
            <a:avLst/>
          </a:prstGeom>
        </p:spPr>
        <p:txBody>
          <a:bodyPr/>
          <a:lstStyle/>
          <a:p>
            <a:pPr/>
            <a:r>
              <a:t>main projects</a:t>
            </a:r>
          </a:p>
        </p:txBody>
      </p:sp>
      <p:sp>
        <p:nvSpPr>
          <p:cNvPr id="259" name="Shape 259"/>
          <p:cNvSpPr/>
          <p:nvPr>
            <p:ph type="title"/>
          </p:nvPr>
        </p:nvSpPr>
        <p:spPr>
          <a:prstGeom prst="rect">
            <a:avLst/>
          </a:prstGeom>
        </p:spPr>
        <p:txBody>
          <a:bodyPr/>
          <a:lstStyle>
            <a:lvl1pPr defTabSz="408940">
              <a:spcBef>
                <a:spcPts val="1900"/>
              </a:spcBef>
              <a:defRPr sz="4200"/>
            </a:lvl1pPr>
          </a:lstStyle>
          <a:p>
            <a:pPr/>
            <a:r>
              <a:t>spring web flow</a:t>
            </a:r>
          </a:p>
        </p:txBody>
      </p:sp>
      <p:sp>
        <p:nvSpPr>
          <p:cNvPr id="260" name="Shape 260"/>
          <p:cNvSpPr/>
          <p:nvPr>
            <p:ph type="body" sz="half" idx="1"/>
          </p:nvPr>
        </p:nvSpPr>
        <p:spPr>
          <a:xfrm>
            <a:off x="406400" y="2743200"/>
            <a:ext cx="5697141" cy="6108700"/>
          </a:xfrm>
          <a:prstGeom prst="rect">
            <a:avLst/>
          </a:prstGeom>
        </p:spPr>
        <p:txBody>
          <a:bodyPr/>
          <a:lstStyle/>
          <a:p>
            <a:pPr marL="266700" indent="-266700" defTabSz="350520">
              <a:spcBef>
                <a:spcPts val="1600"/>
              </a:spcBef>
              <a:defRPr sz="1680"/>
            </a:pPr>
            <a:r>
              <a:t>Supports building web applications with controlled navigation such as checking in for a flight or applying for a loan.</a:t>
            </a:r>
          </a:p>
          <a:p>
            <a:pPr marL="266700" indent="-266700" defTabSz="350520">
              <a:spcBef>
                <a:spcPts val="1600"/>
              </a:spcBef>
              <a:defRPr sz="1680"/>
            </a:pPr>
            <a:r>
              <a:t>The sweet spot for Spring Web Flow are stageful web applications with controlled navigation such as checking in for a flight, applying for a loan, shopping cart checkout, or even adding a confirmation step to a form. What these scenarios have in common is one or more of the following traits:</a:t>
            </a:r>
          </a:p>
          <a:p>
            <a:pPr lvl="1" marL="533400" indent="-266700" defTabSz="350520">
              <a:spcBef>
                <a:spcPts val="1600"/>
              </a:spcBef>
              <a:defRPr sz="1680"/>
            </a:pPr>
            <a:r>
              <a:t>There is a clear start and an end point</a:t>
            </a:r>
          </a:p>
          <a:p>
            <a:pPr lvl="1" marL="533400" indent="-266700" defTabSz="350520">
              <a:spcBef>
                <a:spcPts val="1600"/>
              </a:spcBef>
              <a:defRPr sz="1680"/>
            </a:pPr>
            <a:r>
              <a:t>The user must go through a set of screens in a specific order</a:t>
            </a:r>
          </a:p>
          <a:p>
            <a:pPr lvl="1" marL="533400" indent="-266700" defTabSz="350520">
              <a:spcBef>
                <a:spcPts val="1600"/>
              </a:spcBef>
              <a:defRPr sz="1680"/>
            </a:pPr>
            <a:r>
              <a:t>The changes are not finalized until the last step</a:t>
            </a:r>
          </a:p>
          <a:p>
            <a:pPr lvl="1" marL="533400" indent="-266700" defTabSz="350520">
              <a:spcBef>
                <a:spcPts val="1600"/>
              </a:spcBef>
              <a:defRPr sz="1680"/>
            </a:pPr>
            <a:r>
              <a:t>Once complete it shouldn’t be possible to repeat a transaction accidentally </a:t>
            </a:r>
          </a:p>
          <a:p>
            <a:pPr marL="0" indent="0" algn="ctr" defTabSz="350520">
              <a:spcBef>
                <a:spcPts val="1600"/>
              </a:spcBef>
              <a:buClrTx/>
              <a:buSzTx/>
              <a:buFontTx/>
              <a:buNone/>
              <a:defRPr sz="2040">
                <a:solidFill>
                  <a:srgbClr val="34A556"/>
                </a:solidFill>
              </a:defRPr>
            </a:pPr>
            <a:r>
              <a:t>http://projects.spring.io/spring-webflow/</a:t>
            </a:r>
          </a:p>
        </p:txBody>
      </p:sp>
      <p:sp>
        <p:nvSpPr>
          <p:cNvPr id="261" name="Shape 261"/>
          <p:cNvSpPr/>
          <p:nvPr/>
        </p:nvSpPr>
        <p:spPr>
          <a:xfrm>
            <a:off x="6022478" y="2762250"/>
            <a:ext cx="6757394"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19635" indent="-219635" defTabSz="350520">
              <a:spcBef>
                <a:spcPts val="1600"/>
              </a:spcBef>
              <a:buClr>
                <a:schemeClr val="accent1"/>
              </a:buClr>
              <a:buSzPct val="104999"/>
              <a:buFont typeface="Avenir Next"/>
              <a:buChar char="‣"/>
              <a:defRPr sz="1680"/>
            </a:pPr>
            <a:r>
              <a:t>Spring Web Flow provides a declarative flow definition language for authoring flows on a higher level of abstraction. It allows it to be integrated into a wide range of applications without any changes (to the flow programming model) including Spring MVC, JSF, and even Portlet web applications. The following are common issues observed in stateful web applications with navigation requirements:</a:t>
            </a:r>
          </a:p>
          <a:p>
            <a:pPr lvl="1" marL="533400" indent="-266700" defTabSz="350520">
              <a:spcBef>
                <a:spcPts val="1600"/>
              </a:spcBef>
              <a:buClr>
                <a:schemeClr val="accent1"/>
              </a:buClr>
              <a:buSzPct val="104999"/>
              <a:buFont typeface="Avenir Next"/>
              <a:buChar char="▸"/>
              <a:defRPr sz="1680"/>
            </a:pPr>
            <a:r>
              <a:t>Visualizing the flow is very difficult</a:t>
            </a:r>
          </a:p>
          <a:p>
            <a:pPr lvl="1" marL="533400" indent="-266700" defTabSz="350520">
              <a:spcBef>
                <a:spcPts val="1600"/>
              </a:spcBef>
              <a:buClr>
                <a:schemeClr val="accent1"/>
              </a:buClr>
              <a:buSzPct val="104999"/>
              <a:buFont typeface="Avenir Next"/>
              <a:buChar char="▸"/>
              <a:defRPr sz="1680"/>
            </a:pPr>
            <a:r>
              <a:t>The application has a lot of code accessing the HTTP session</a:t>
            </a:r>
          </a:p>
          <a:p>
            <a:pPr lvl="1" marL="533400" indent="-266700" defTabSz="350520">
              <a:spcBef>
                <a:spcPts val="1600"/>
              </a:spcBef>
              <a:buClr>
                <a:schemeClr val="accent1"/>
              </a:buClr>
              <a:buSzPct val="104999"/>
              <a:buFont typeface="Avenir Next"/>
              <a:buChar char="▸"/>
              <a:defRPr sz="1680"/>
            </a:pPr>
            <a:r>
              <a:t>Enforcing controlled navigation is important but not possible</a:t>
            </a:r>
          </a:p>
          <a:p>
            <a:pPr lvl="1" marL="533400" indent="-266700" defTabSz="350520">
              <a:spcBef>
                <a:spcPts val="1600"/>
              </a:spcBef>
              <a:buClr>
                <a:schemeClr val="accent1"/>
              </a:buClr>
              <a:buSzPct val="104999"/>
              <a:buFont typeface="Avenir Next"/>
              <a:buChar char="▸"/>
              <a:defRPr sz="1680"/>
            </a:pPr>
            <a:r>
              <a:t>Proper browser back button support seems unattainable</a:t>
            </a:r>
          </a:p>
          <a:p>
            <a:pPr lvl="1" marL="533400" indent="-266700" defTabSz="350520">
              <a:spcBef>
                <a:spcPts val="1600"/>
              </a:spcBef>
              <a:buClr>
                <a:schemeClr val="accent1"/>
              </a:buClr>
              <a:buSzPct val="104999"/>
              <a:buFont typeface="Avenir Next"/>
              <a:buChar char="▸"/>
              <a:defRPr sz="1680"/>
            </a:pPr>
            <a:r>
              <a:t>Browser and server get out of sync with «Back» button use</a:t>
            </a:r>
          </a:p>
          <a:p>
            <a:pPr lvl="1" marL="533400" indent="-266700" defTabSz="350520">
              <a:spcBef>
                <a:spcPts val="1600"/>
              </a:spcBef>
              <a:buClr>
                <a:schemeClr val="accent1"/>
              </a:buClr>
              <a:buSzPct val="104999"/>
              <a:buFont typeface="Avenir Next"/>
              <a:buChar char="▸"/>
              <a:defRPr sz="1680"/>
            </a:pPr>
            <a:r>
              <a:t>Multiple browser tabs causes concurrency issues with HTTP session data</a:t>
            </a:r>
          </a:p>
          <a:p>
            <a:pPr marL="219635" indent="-219635" defTabSz="350520">
              <a:spcBef>
                <a:spcPts val="1600"/>
              </a:spcBef>
              <a:buClr>
                <a:schemeClr val="accent1"/>
              </a:buClr>
              <a:buSzPct val="104999"/>
              <a:buFont typeface="Avenir Next"/>
              <a:buChar char="‣"/>
              <a:defRPr sz="1680"/>
            </a:pPr>
            <a:r>
              <a:t>Spring Web Flow provides a solution to the above issues.</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body" idx="13"/>
          </p:nvPr>
        </p:nvSpPr>
        <p:spPr>
          <a:prstGeom prst="rect">
            <a:avLst/>
          </a:prstGeom>
        </p:spPr>
        <p:txBody>
          <a:bodyPr/>
          <a:lstStyle/>
          <a:p>
            <a:pPr/>
            <a:r>
              <a:t>main projects</a:t>
            </a:r>
          </a:p>
        </p:txBody>
      </p:sp>
      <p:sp>
        <p:nvSpPr>
          <p:cNvPr id="264" name="Shape 264"/>
          <p:cNvSpPr/>
          <p:nvPr>
            <p:ph type="title"/>
          </p:nvPr>
        </p:nvSpPr>
        <p:spPr>
          <a:prstGeom prst="rect">
            <a:avLst/>
          </a:prstGeom>
        </p:spPr>
        <p:txBody>
          <a:bodyPr/>
          <a:lstStyle>
            <a:lvl1pPr defTabSz="408940">
              <a:spcBef>
                <a:spcPts val="1900"/>
              </a:spcBef>
              <a:defRPr sz="4200"/>
            </a:lvl1pPr>
          </a:lstStyle>
          <a:p>
            <a:pPr/>
            <a:r>
              <a:t>spring web services</a:t>
            </a:r>
          </a:p>
        </p:txBody>
      </p:sp>
      <p:sp>
        <p:nvSpPr>
          <p:cNvPr id="265" name="Shape 265"/>
          <p:cNvSpPr/>
          <p:nvPr>
            <p:ph type="body" sz="half" idx="1"/>
          </p:nvPr>
        </p:nvSpPr>
        <p:spPr>
          <a:prstGeom prst="rect">
            <a:avLst/>
          </a:prstGeom>
        </p:spPr>
        <p:txBody>
          <a:bodyPr/>
          <a:lstStyle/>
          <a:p>
            <a:pPr marL="346709" indent="-346709" defTabSz="455675">
              <a:spcBef>
                <a:spcPts val="2100"/>
              </a:spcBef>
              <a:defRPr sz="2184"/>
            </a:pPr>
            <a:r>
              <a:t>Facilitates the development of contract-first SOAP web services.</a:t>
            </a:r>
          </a:p>
          <a:p>
            <a:pPr marL="346709" indent="-346709" defTabSz="455675">
              <a:spcBef>
                <a:spcPts val="2100"/>
              </a:spcBef>
              <a:defRPr sz="2184"/>
            </a:pPr>
            <a:r>
              <a:t>Spring Web Services (Spring-WS) is a product of the Spring community focused on creating document-driven Web services. Spring Web Services aims to facilitate contract-first SOAP service development, allowing for the creation of flexible web services using one of the many ways to manipulate XML payloads. The product is based on Spring itself, which means you can use the Spring concepts such as dependency injection as an integral part of your Web service.</a:t>
            </a:r>
          </a:p>
          <a:p>
            <a:pPr marL="0" indent="0" algn="ctr" defTabSz="455675">
              <a:spcBef>
                <a:spcPts val="2100"/>
              </a:spcBef>
              <a:buClrTx/>
              <a:buSzTx/>
              <a:buFontTx/>
              <a:buNone/>
              <a:defRPr sz="2651">
                <a:solidFill>
                  <a:srgbClr val="34A556"/>
                </a:solidFill>
              </a:defRPr>
            </a:pPr>
            <a:r>
              <a:t>http://projects.spring.io/spring-ws/</a:t>
            </a:r>
          </a:p>
        </p:txBody>
      </p:sp>
      <p:sp>
        <p:nvSpPr>
          <p:cNvPr id="266" name="Shape 266"/>
          <p:cNvSpPr/>
          <p:nvPr/>
        </p:nvSpPr>
        <p:spPr>
          <a:xfrm>
            <a:off x="6705600" y="2743200"/>
            <a:ext cx="6004223"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44500" indent="-444500">
              <a:spcBef>
                <a:spcPts val="2800"/>
              </a:spcBef>
              <a:buClr>
                <a:schemeClr val="accent1"/>
              </a:buClr>
              <a:buSzPct val="104999"/>
              <a:buFont typeface="Avenir Next"/>
              <a:buChar char="▸"/>
              <a:defRPr sz="2800"/>
            </a:lvl1pPr>
          </a:lstStyle>
          <a:p>
            <a:pPr/>
            <a:r>
              <a:t>People use Spring-WS for many reasons, but most are drawn to it after finding alternative SOAP stacks lacking when it comes to following Web service best practices. Spring-WS makes the best practice an easy practice. This includes practices such as the WS-I basic profile, Contract-First development, and having a loose coupling between contract and implementation.</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body" idx="13"/>
          </p:nvPr>
        </p:nvSpPr>
        <p:spPr>
          <a:prstGeom prst="rect">
            <a:avLst/>
          </a:prstGeom>
        </p:spPr>
        <p:txBody>
          <a:bodyPr/>
          <a:lstStyle/>
          <a:p>
            <a:pPr/>
            <a:r>
              <a:t>main projects</a:t>
            </a:r>
          </a:p>
        </p:txBody>
      </p:sp>
      <p:sp>
        <p:nvSpPr>
          <p:cNvPr id="269" name="Shape 269"/>
          <p:cNvSpPr/>
          <p:nvPr>
            <p:ph type="title"/>
          </p:nvPr>
        </p:nvSpPr>
        <p:spPr>
          <a:prstGeom prst="rect">
            <a:avLst/>
          </a:prstGeom>
        </p:spPr>
        <p:txBody>
          <a:bodyPr/>
          <a:lstStyle>
            <a:lvl1pPr defTabSz="408940">
              <a:spcBef>
                <a:spcPts val="1900"/>
              </a:spcBef>
              <a:defRPr sz="4200"/>
            </a:lvl1pPr>
          </a:lstStyle>
          <a:p>
            <a:pPr/>
            <a:r>
              <a:t>spring web services</a:t>
            </a:r>
          </a:p>
        </p:txBody>
      </p:sp>
      <p:sp>
        <p:nvSpPr>
          <p:cNvPr id="270" name="Shape 270"/>
          <p:cNvSpPr/>
          <p:nvPr>
            <p:ph type="body" idx="1"/>
          </p:nvPr>
        </p:nvSpPr>
        <p:spPr>
          <a:xfrm>
            <a:off x="406400" y="2743200"/>
            <a:ext cx="12192000" cy="6108700"/>
          </a:xfrm>
          <a:prstGeom prst="rect">
            <a:avLst/>
          </a:prstGeom>
        </p:spPr>
        <p:txBody>
          <a:bodyPr/>
          <a:lstStyle/>
          <a:p>
            <a:pPr marL="324485" indent="-324485" defTabSz="426466">
              <a:spcBef>
                <a:spcPts val="2000"/>
              </a:spcBef>
              <a:defRPr sz="2044"/>
            </a:pPr>
            <a:r>
              <a:t>Makes the Best Practice an Easy Practice: Spring Web Services makes enforcing best practices easier. This includes practices such as the WS-I basic profile, Contract-First development, and having a loose coupling between contract and implementation.</a:t>
            </a:r>
          </a:p>
          <a:p>
            <a:pPr marL="324485" indent="-324485" defTabSz="426466">
              <a:spcBef>
                <a:spcPts val="2000"/>
              </a:spcBef>
              <a:defRPr sz="2044"/>
            </a:pPr>
            <a:r>
              <a:t>Powerful mappings: You can distribute incoming XML request to any object, depending on message payload, SOAP Action header, or an XPath expression.</a:t>
            </a:r>
          </a:p>
          <a:p>
            <a:pPr marL="324485" indent="-324485" defTabSz="426466">
              <a:spcBef>
                <a:spcPts val="2000"/>
              </a:spcBef>
              <a:defRPr sz="2044"/>
            </a:pPr>
            <a:r>
              <a:t>XML API support: Incoming XML messages can be handled in standard JAXP APIs such as DOM, SAX, and StAX, but also JDOM, dom4j, XOM, or even marshaling technologies.</a:t>
            </a:r>
          </a:p>
          <a:p>
            <a:pPr marL="324485" indent="-324485" defTabSz="426466">
              <a:spcBef>
                <a:spcPts val="2000"/>
              </a:spcBef>
              <a:defRPr sz="2044"/>
            </a:pPr>
            <a:r>
              <a:t>Flexible XML Marshalling: The Object/XML Mapping module in the Spring Web Services distribution supports JAXB 1 and 2, Castor, XMLBeans, JiBX, and XStream. And because it is a separate module, you can use it in non-Web services code as well.</a:t>
            </a:r>
          </a:p>
          <a:p>
            <a:pPr marL="324485" indent="-324485" defTabSz="426466">
              <a:spcBef>
                <a:spcPts val="2000"/>
              </a:spcBef>
              <a:defRPr sz="2044"/>
            </a:pPr>
            <a:r>
              <a:t>Support WS-Security: WS-Security allows you yo sign SOAP messages, encrypt and decrypt them, or authenticate against them</a:t>
            </a:r>
          </a:p>
          <a:p>
            <a:pPr marL="324485" indent="-324485" defTabSz="426466">
              <a:spcBef>
                <a:spcPts val="2000"/>
              </a:spcBef>
              <a:defRPr sz="2044"/>
            </a:pPr>
            <a:r>
              <a:t>… and many more</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body" idx="13"/>
          </p:nvPr>
        </p:nvSpPr>
        <p:spPr>
          <a:prstGeom prst="rect">
            <a:avLst/>
          </a:prstGeom>
        </p:spPr>
        <p:txBody>
          <a:bodyPr/>
          <a:lstStyle/>
          <a:p>
            <a:pPr/>
            <a:r>
              <a:t>main projects</a:t>
            </a:r>
          </a:p>
        </p:txBody>
      </p:sp>
      <p:sp>
        <p:nvSpPr>
          <p:cNvPr id="273" name="Shape 273"/>
          <p:cNvSpPr/>
          <p:nvPr>
            <p:ph type="title"/>
          </p:nvPr>
        </p:nvSpPr>
        <p:spPr>
          <a:prstGeom prst="rect">
            <a:avLst/>
          </a:prstGeom>
        </p:spPr>
        <p:txBody>
          <a:bodyPr/>
          <a:lstStyle>
            <a:lvl1pPr defTabSz="408940">
              <a:spcBef>
                <a:spcPts val="1900"/>
              </a:spcBef>
              <a:defRPr sz="4200"/>
            </a:lvl1pPr>
          </a:lstStyle>
          <a:p>
            <a:pPr/>
            <a:r>
              <a:t>spring ldap</a:t>
            </a:r>
          </a:p>
        </p:txBody>
      </p:sp>
      <p:sp>
        <p:nvSpPr>
          <p:cNvPr id="274" name="Shape 274"/>
          <p:cNvSpPr/>
          <p:nvPr>
            <p:ph type="body" sz="half" idx="1"/>
          </p:nvPr>
        </p:nvSpPr>
        <p:spPr>
          <a:prstGeom prst="rect">
            <a:avLst/>
          </a:prstGeom>
        </p:spPr>
        <p:txBody>
          <a:bodyPr/>
          <a:lstStyle/>
          <a:p>
            <a:pPr marL="373379" indent="-373379" defTabSz="490727">
              <a:spcBef>
                <a:spcPts val="2300"/>
              </a:spcBef>
              <a:defRPr sz="2351"/>
            </a:pPr>
            <a:r>
              <a:t>Simplifies the development of applications using LDAP using Spring’s familiar template-based approach.</a:t>
            </a:r>
          </a:p>
          <a:p>
            <a:pPr marL="373379" indent="-373379" defTabSz="490727">
              <a:spcBef>
                <a:spcPts val="2300"/>
              </a:spcBef>
              <a:defRPr sz="2351"/>
            </a:pPr>
            <a:r>
              <a:t>Spring LDAP is a Java library for simplifying LDAP operations, based on the pattern of Spring’s JdbcTemplate. The framework relieves the user of common chores, such as looking up and closing context, looping through results, encoding / decoding values and filters, and more.</a:t>
            </a:r>
          </a:p>
          <a:p>
            <a:pPr marL="0" indent="0" algn="ctr" defTabSz="490727">
              <a:spcBef>
                <a:spcPts val="2300"/>
              </a:spcBef>
              <a:buClrTx/>
              <a:buSzTx/>
              <a:buFontTx/>
              <a:buNone/>
              <a:defRPr sz="2856">
                <a:solidFill>
                  <a:srgbClr val="34A556"/>
                </a:solidFill>
              </a:defRPr>
            </a:pPr>
            <a:r>
              <a:t>http://projects.spring.io/spring-ldap/</a:t>
            </a:r>
          </a:p>
        </p:txBody>
      </p:sp>
      <p:sp>
        <p:nvSpPr>
          <p:cNvPr id="275" name="Shape 275"/>
          <p:cNvSpPr/>
          <p:nvPr/>
        </p:nvSpPr>
        <p:spPr>
          <a:xfrm>
            <a:off x="6705600" y="2743200"/>
            <a:ext cx="596012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337820" indent="-337820" defTabSz="443991">
              <a:spcBef>
                <a:spcPts val="2100"/>
              </a:spcBef>
              <a:buClr>
                <a:schemeClr val="accent1"/>
              </a:buClr>
              <a:buSzPct val="104999"/>
              <a:buFont typeface="Avenir Next"/>
              <a:buChar char="▸"/>
              <a:defRPr sz="2128"/>
            </a:pPr>
            <a:r>
              <a:t>Features:</a:t>
            </a:r>
          </a:p>
          <a:p>
            <a:pPr lvl="1" marL="675640" indent="-337820" defTabSz="443991">
              <a:spcBef>
                <a:spcPts val="2100"/>
              </a:spcBef>
              <a:buClr>
                <a:schemeClr val="accent1"/>
              </a:buClr>
              <a:buSzPct val="104999"/>
              <a:buFont typeface="Avenir Next"/>
              <a:buChar char="▸"/>
              <a:defRPr sz="2128"/>
            </a:pPr>
            <a:r>
              <a:t>Provides LDAP template which eliminates the need to worry about creating and closing LdapContext and looping through NamingEnumeration</a:t>
            </a:r>
          </a:p>
          <a:p>
            <a:pPr lvl="1" marL="675640" indent="-337820" defTabSz="443991">
              <a:spcBef>
                <a:spcPts val="2100"/>
              </a:spcBef>
              <a:buClr>
                <a:schemeClr val="accent1"/>
              </a:buClr>
              <a:buSzPct val="104999"/>
              <a:buFont typeface="Avenir Next"/>
              <a:buChar char="▸"/>
              <a:defRPr sz="2128"/>
            </a:pPr>
            <a:r>
              <a:t>Comprehensive unchecked Exception hierarchy built on Spring’s DataAccessException</a:t>
            </a:r>
          </a:p>
          <a:p>
            <a:pPr lvl="1" marL="675640" indent="-337820" defTabSz="443991">
              <a:spcBef>
                <a:spcPts val="2100"/>
              </a:spcBef>
              <a:buClr>
                <a:schemeClr val="accent1"/>
              </a:buClr>
              <a:buSzPct val="104999"/>
              <a:buFont typeface="Avenir Next"/>
              <a:buChar char="▸"/>
              <a:defRPr sz="2128"/>
            </a:pPr>
            <a:r>
              <a:t>Contains classes for dynamically building LDAP filters and Disingushed Names (DNs)</a:t>
            </a:r>
          </a:p>
          <a:p>
            <a:pPr lvl="1" marL="675640" indent="-337820" defTabSz="443991">
              <a:spcBef>
                <a:spcPts val="2100"/>
              </a:spcBef>
              <a:buClr>
                <a:schemeClr val="accent1"/>
              </a:buClr>
              <a:buSzPct val="104999"/>
              <a:buFont typeface="Avenir Next"/>
              <a:buChar char="▸"/>
              <a:defRPr sz="2128"/>
            </a:pPr>
            <a:r>
              <a:t>Client-side LDAP transaction management</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body" idx="13"/>
          </p:nvPr>
        </p:nvSpPr>
        <p:spPr>
          <a:prstGeom prst="rect">
            <a:avLst/>
          </a:prstGeom>
        </p:spPr>
        <p:txBody>
          <a:bodyPr/>
          <a:lstStyle/>
          <a:p>
            <a:pPr/>
            <a:r>
              <a:t>main projects</a:t>
            </a:r>
          </a:p>
        </p:txBody>
      </p:sp>
      <p:sp>
        <p:nvSpPr>
          <p:cNvPr id="278" name="Shape 278"/>
          <p:cNvSpPr/>
          <p:nvPr>
            <p:ph type="title"/>
          </p:nvPr>
        </p:nvSpPr>
        <p:spPr>
          <a:prstGeom prst="rect">
            <a:avLst/>
          </a:prstGeom>
        </p:spPr>
        <p:txBody>
          <a:bodyPr/>
          <a:lstStyle>
            <a:lvl1pPr defTabSz="408940">
              <a:spcBef>
                <a:spcPts val="1900"/>
              </a:spcBef>
              <a:defRPr sz="4200"/>
            </a:lvl1pPr>
          </a:lstStyle>
          <a:p>
            <a:pPr/>
            <a:r>
              <a:t>spring session</a:t>
            </a:r>
          </a:p>
        </p:txBody>
      </p:sp>
      <p:sp>
        <p:nvSpPr>
          <p:cNvPr id="279" name="Shape 279"/>
          <p:cNvSpPr/>
          <p:nvPr>
            <p:ph type="body" sz="half" idx="1"/>
          </p:nvPr>
        </p:nvSpPr>
        <p:spPr>
          <a:xfrm>
            <a:off x="406400" y="2743200"/>
            <a:ext cx="4377902" cy="6108700"/>
          </a:xfrm>
          <a:prstGeom prst="rect">
            <a:avLst/>
          </a:prstGeom>
        </p:spPr>
        <p:txBody>
          <a:bodyPr/>
          <a:lstStyle/>
          <a:p>
            <a:pPr marL="422275" indent="-422275" defTabSz="554990">
              <a:spcBef>
                <a:spcPts val="2600"/>
              </a:spcBef>
              <a:defRPr sz="2660"/>
            </a:pPr>
            <a:r>
              <a:t>Spring Session provides an API and implementations for managing a user’s session information.</a:t>
            </a:r>
          </a:p>
          <a:p>
            <a:pPr marL="422275" indent="-422275" defTabSz="554990">
              <a:spcBef>
                <a:spcPts val="2600"/>
              </a:spcBef>
              <a:defRPr sz="2660"/>
            </a:pPr>
          </a:p>
          <a:p>
            <a:pPr marL="422275" indent="-422275" defTabSz="554990">
              <a:spcBef>
                <a:spcPts val="2600"/>
              </a:spcBef>
              <a:defRPr sz="2660"/>
            </a:pPr>
          </a:p>
          <a:p>
            <a:pPr marL="0" indent="0" algn="ctr" defTabSz="554990">
              <a:spcBef>
                <a:spcPts val="2600"/>
              </a:spcBef>
              <a:buClrTx/>
              <a:buSzTx/>
              <a:buFontTx/>
              <a:buNone/>
              <a:defRPr sz="3230">
                <a:solidFill>
                  <a:srgbClr val="34A556"/>
                </a:solidFill>
              </a:defRPr>
            </a:pPr>
            <a:r>
              <a:rPr u="sng">
                <a:hlinkClick r:id="rId2" invalidUrl="" action="" tgtFrame="" tooltip="" history="1" highlightClick="0" endSnd="0"/>
              </a:rPr>
              <a:t>http://projects.spring.io/spring-session/</a:t>
            </a:r>
          </a:p>
        </p:txBody>
      </p:sp>
      <p:sp>
        <p:nvSpPr>
          <p:cNvPr id="280" name="Shape 280"/>
          <p:cNvSpPr/>
          <p:nvPr/>
        </p:nvSpPr>
        <p:spPr>
          <a:xfrm>
            <a:off x="4762809" y="2762250"/>
            <a:ext cx="7958288"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93370" indent="-293370" defTabSz="385572">
              <a:spcBef>
                <a:spcPts val="1800"/>
              </a:spcBef>
              <a:buClr>
                <a:schemeClr val="accent1"/>
              </a:buClr>
              <a:buSzPct val="104999"/>
              <a:buFont typeface="Avenir Next"/>
              <a:buChar char="▸"/>
              <a:defRPr sz="1848"/>
            </a:pPr>
            <a:r>
              <a:t>Spring Session provides the following features:</a:t>
            </a:r>
          </a:p>
          <a:p>
            <a:pPr lvl="1" marL="586740" indent="-293370" defTabSz="385572">
              <a:spcBef>
                <a:spcPts val="1800"/>
              </a:spcBef>
              <a:buClr>
                <a:schemeClr val="accent1"/>
              </a:buClr>
              <a:buSzPct val="104999"/>
              <a:buFont typeface="Avenir Next"/>
              <a:buChar char="▸"/>
              <a:defRPr sz="1848"/>
            </a:pPr>
            <a:r>
              <a:t>API and implementations for managing a user’s session</a:t>
            </a:r>
          </a:p>
          <a:p>
            <a:pPr lvl="1" marL="586740" indent="-293370" defTabSz="385572">
              <a:spcBef>
                <a:spcPts val="1800"/>
              </a:spcBef>
              <a:buClr>
                <a:schemeClr val="accent1"/>
              </a:buClr>
              <a:buSzPct val="104999"/>
              <a:buFont typeface="Avenir Next"/>
              <a:buChar char="▸"/>
              <a:defRPr sz="1848"/>
            </a:pPr>
            <a:r>
              <a:t>HttpSession - allow replacing the HttpSession in an application container neutral way</a:t>
            </a:r>
          </a:p>
          <a:p>
            <a:pPr lvl="2" marL="880110" indent="-293370" defTabSz="385572">
              <a:spcBef>
                <a:spcPts val="1800"/>
              </a:spcBef>
              <a:buClr>
                <a:schemeClr val="accent1"/>
              </a:buClr>
              <a:buSzPct val="104999"/>
              <a:buFont typeface="Avenir Next"/>
              <a:buChar char="▸"/>
              <a:defRPr sz="1848"/>
            </a:pPr>
            <a:r>
              <a:t>Clustered Sessions - Spring Session makes it trivial to support clustered sessions without being tied to an application container specific solution</a:t>
            </a:r>
          </a:p>
          <a:p>
            <a:pPr lvl="2" marL="880110" indent="-293370" defTabSz="385572">
              <a:spcBef>
                <a:spcPts val="1800"/>
              </a:spcBef>
              <a:buClr>
                <a:schemeClr val="accent1"/>
              </a:buClr>
              <a:buSzPct val="104999"/>
              <a:buFont typeface="Avenir Next"/>
              <a:buChar char="▸"/>
              <a:defRPr sz="1848"/>
            </a:pPr>
            <a:r>
              <a:t>Multiple Browser Sessions - Spring Session supports managing multiple users’ sessions in a single browser interface</a:t>
            </a:r>
          </a:p>
          <a:p>
            <a:pPr lvl="2" marL="880110" indent="-293370" defTabSz="385572">
              <a:spcBef>
                <a:spcPts val="1800"/>
              </a:spcBef>
              <a:buClr>
                <a:schemeClr val="accent1"/>
              </a:buClr>
              <a:buSzPct val="104999"/>
              <a:buFont typeface="Avenir Next"/>
              <a:buChar char="▸"/>
              <a:defRPr sz="1848"/>
            </a:pPr>
            <a:r>
              <a:t>RESTful API - Spring Session allows providing session ids in header to work with RESTful APIs</a:t>
            </a:r>
          </a:p>
          <a:p>
            <a:pPr lvl="1" marL="586740" indent="-293370" defTabSz="385572">
              <a:spcBef>
                <a:spcPts val="1800"/>
              </a:spcBef>
              <a:buClr>
                <a:schemeClr val="accent1"/>
              </a:buClr>
              <a:buSzPct val="104999"/>
              <a:buFont typeface="Avenir Next"/>
              <a:buChar char="▸"/>
              <a:defRPr sz="1848"/>
            </a:pPr>
            <a:r>
              <a:t>WebSocket - provides the ability to keep the HttpSession alive when receiving WebSocket messages</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body" idx="13"/>
          </p:nvPr>
        </p:nvSpPr>
        <p:spPr>
          <a:prstGeom prst="rect">
            <a:avLst/>
          </a:prstGeom>
        </p:spPr>
        <p:txBody>
          <a:bodyPr/>
          <a:lstStyle/>
          <a:p>
            <a:pPr/>
            <a:r>
              <a:t>main projects</a:t>
            </a:r>
          </a:p>
        </p:txBody>
      </p:sp>
      <p:sp>
        <p:nvSpPr>
          <p:cNvPr id="283" name="Shape 283"/>
          <p:cNvSpPr/>
          <p:nvPr>
            <p:ph type="title"/>
          </p:nvPr>
        </p:nvSpPr>
        <p:spPr>
          <a:prstGeom prst="rect">
            <a:avLst/>
          </a:prstGeom>
        </p:spPr>
        <p:txBody>
          <a:bodyPr/>
          <a:lstStyle>
            <a:lvl1pPr defTabSz="408940">
              <a:spcBef>
                <a:spcPts val="1900"/>
              </a:spcBef>
              <a:defRPr sz="4200"/>
            </a:lvl1pPr>
          </a:lstStyle>
          <a:p>
            <a:pPr/>
            <a:r>
              <a:t>spring shell</a:t>
            </a:r>
          </a:p>
        </p:txBody>
      </p:sp>
      <p:sp>
        <p:nvSpPr>
          <p:cNvPr id="284" name="Shape 284"/>
          <p:cNvSpPr/>
          <p:nvPr>
            <p:ph type="body" sz="quarter" idx="1"/>
          </p:nvPr>
        </p:nvSpPr>
        <p:spPr>
          <a:xfrm>
            <a:off x="406400" y="2743200"/>
            <a:ext cx="3117602" cy="6108700"/>
          </a:xfrm>
          <a:prstGeom prst="rect">
            <a:avLst/>
          </a:prstGeom>
        </p:spPr>
        <p:txBody>
          <a:bodyPr/>
          <a:lstStyle/>
          <a:p>
            <a:pPr marL="257809" indent="-257809" defTabSz="338835">
              <a:spcBef>
                <a:spcPts val="1600"/>
              </a:spcBef>
              <a:defRPr sz="1624"/>
            </a:pPr>
            <a:r>
              <a:t>Provides a powerful foundation for building command-line apps using a Spring-based programming model.</a:t>
            </a:r>
          </a:p>
          <a:p>
            <a:pPr marL="257809" indent="-257809" defTabSz="338835">
              <a:spcBef>
                <a:spcPts val="1600"/>
              </a:spcBef>
              <a:defRPr sz="1624"/>
            </a:pPr>
            <a:r>
              <a:t>Users of Spring Shell project can easily build a full featured shell (aka command line) application by depending on the Spring Shell jar and adding their own commands.</a:t>
            </a:r>
          </a:p>
          <a:p>
            <a:pPr marL="257809" indent="-257809" defTabSz="338835">
              <a:spcBef>
                <a:spcPts val="1600"/>
              </a:spcBef>
              <a:defRPr sz="1624"/>
            </a:pPr>
          </a:p>
          <a:p>
            <a:pPr marL="257809" indent="-257809" defTabSz="338835">
              <a:spcBef>
                <a:spcPts val="1600"/>
              </a:spcBef>
              <a:defRPr sz="1624"/>
            </a:pPr>
          </a:p>
          <a:p>
            <a:pPr marL="257809" indent="-257809" defTabSz="338835">
              <a:spcBef>
                <a:spcPts val="1600"/>
              </a:spcBef>
              <a:defRPr sz="1624"/>
            </a:pPr>
          </a:p>
          <a:p>
            <a:pPr marL="0" indent="0" algn="ctr" defTabSz="338835">
              <a:spcBef>
                <a:spcPts val="1600"/>
              </a:spcBef>
              <a:buClrTx/>
              <a:buSzTx/>
              <a:buFontTx/>
              <a:buNone/>
              <a:defRPr sz="1971">
                <a:solidFill>
                  <a:srgbClr val="34A556"/>
                </a:solidFill>
              </a:defRPr>
            </a:pPr>
            <a:r>
              <a:rPr u="sng">
                <a:hlinkClick r:id="rId2" invalidUrl="" action="" tgtFrame="" tooltip="" history="1" highlightClick="0" endSnd="0"/>
              </a:rPr>
              <a:t>http://projects.spring.io/spring-shell/</a:t>
            </a:r>
          </a:p>
        </p:txBody>
      </p:sp>
      <p:sp>
        <p:nvSpPr>
          <p:cNvPr id="285" name="Shape 285"/>
          <p:cNvSpPr/>
          <p:nvPr/>
        </p:nvSpPr>
        <p:spPr>
          <a:xfrm>
            <a:off x="3546102" y="2762250"/>
            <a:ext cx="9367442"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355600" indent="-355600" defTabSz="467359">
              <a:spcBef>
                <a:spcPts val="2200"/>
              </a:spcBef>
              <a:buClr>
                <a:schemeClr val="accent1"/>
              </a:buClr>
              <a:buSzPct val="104999"/>
              <a:buFont typeface="Avenir Next"/>
              <a:buChar char="▸"/>
              <a:defRPr sz="2240"/>
            </a:pPr>
            <a:r>
              <a:t>Spring Shell’s features includes:</a:t>
            </a:r>
          </a:p>
          <a:p>
            <a:pPr lvl="1" marL="711200" indent="-355600" defTabSz="467359">
              <a:spcBef>
                <a:spcPts val="2200"/>
              </a:spcBef>
              <a:buClr>
                <a:schemeClr val="accent1"/>
              </a:buClr>
              <a:buSzPct val="104999"/>
              <a:buFont typeface="Avenir Next"/>
              <a:buChar char="▸"/>
              <a:defRPr sz="2240"/>
            </a:pPr>
            <a:r>
              <a:t>A simple, annotation driven, programming model to contribute custom commands</a:t>
            </a:r>
          </a:p>
          <a:p>
            <a:pPr lvl="1" marL="711200" indent="-355600" defTabSz="467359">
              <a:spcBef>
                <a:spcPts val="2200"/>
              </a:spcBef>
              <a:buClr>
                <a:schemeClr val="accent1"/>
              </a:buClr>
              <a:buSzPct val="104999"/>
              <a:buFont typeface="Avenir Next"/>
              <a:buChar char="▸"/>
              <a:defRPr sz="2240"/>
            </a:pPr>
            <a:r>
              <a:t>Use of Spring’s classpath scanning functionality as the basis for command plugin strategy and command development</a:t>
            </a:r>
          </a:p>
          <a:p>
            <a:pPr lvl="1" marL="711200" indent="-355600" defTabSz="467359">
              <a:spcBef>
                <a:spcPts val="2200"/>
              </a:spcBef>
              <a:buClr>
                <a:schemeClr val="accent1"/>
              </a:buClr>
              <a:buSzPct val="104999"/>
              <a:buFont typeface="Avenir Next"/>
              <a:buChar char="▸"/>
              <a:defRPr sz="2240"/>
            </a:pPr>
            <a:r>
              <a:t>Tab completion, colorization, and script execution</a:t>
            </a:r>
          </a:p>
          <a:p>
            <a:pPr lvl="1" marL="711200" indent="-355600" defTabSz="467359">
              <a:spcBef>
                <a:spcPts val="2200"/>
              </a:spcBef>
              <a:buClr>
                <a:schemeClr val="accent1"/>
              </a:buClr>
              <a:buSzPct val="104999"/>
              <a:buFont typeface="Avenir Next"/>
              <a:buChar char="▸"/>
              <a:defRPr sz="2240"/>
            </a:pPr>
            <a:r>
              <a:t>Customization of command prompt, banner, shell history file name</a:t>
            </a:r>
          </a:p>
          <a:p>
            <a:pPr lvl="1" marL="711200" indent="-355600" defTabSz="467359">
              <a:spcBef>
                <a:spcPts val="2200"/>
              </a:spcBef>
              <a:buClr>
                <a:schemeClr val="accent1"/>
              </a:buClr>
              <a:buSzPct val="104999"/>
              <a:buFont typeface="Avenir Next"/>
              <a:buChar char="▸"/>
              <a:defRPr sz="2240"/>
            </a:pPr>
            <a:r>
              <a:t>Dynamic enablement of commands based on domain specific criteria</a:t>
            </a:r>
          </a:p>
          <a:p>
            <a:pPr lvl="1" marL="711200" indent="-355600" defTabSz="467359">
              <a:spcBef>
                <a:spcPts val="2200"/>
              </a:spcBef>
              <a:buClr>
                <a:schemeClr val="accent1"/>
              </a:buClr>
              <a:buSzPct val="104999"/>
              <a:buFont typeface="Avenir Next"/>
              <a:buChar char="▸"/>
              <a:defRPr sz="2240"/>
            </a:pPr>
            <a:r>
              <a:t>Already built-in commands, such as clear screen, help, exit, etc.</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body" idx="13"/>
          </p:nvPr>
        </p:nvSpPr>
        <p:spPr>
          <a:prstGeom prst="rect">
            <a:avLst/>
          </a:prstGeom>
        </p:spPr>
        <p:txBody>
          <a:bodyPr/>
          <a:lstStyle/>
          <a:p>
            <a:pPr/>
            <a:r>
              <a:t>main projects</a:t>
            </a:r>
          </a:p>
        </p:txBody>
      </p:sp>
      <p:sp>
        <p:nvSpPr>
          <p:cNvPr id="288" name="Shape 288"/>
          <p:cNvSpPr/>
          <p:nvPr>
            <p:ph type="title"/>
          </p:nvPr>
        </p:nvSpPr>
        <p:spPr>
          <a:xfrm>
            <a:off x="406400" y="1530350"/>
            <a:ext cx="12192000" cy="723900"/>
          </a:xfrm>
          <a:prstGeom prst="rect">
            <a:avLst/>
          </a:prstGeom>
        </p:spPr>
        <p:txBody>
          <a:bodyPr/>
          <a:lstStyle>
            <a:lvl1pPr defTabSz="408940">
              <a:spcBef>
                <a:spcPts val="1900"/>
              </a:spcBef>
              <a:defRPr sz="4200"/>
            </a:lvl1pPr>
          </a:lstStyle>
          <a:p>
            <a:pPr/>
            <a:r>
              <a:t>spring shell</a:t>
            </a:r>
          </a:p>
        </p:txBody>
      </p:sp>
      <p:sp>
        <p:nvSpPr>
          <p:cNvPr id="289" name="Shape 289"/>
          <p:cNvSpPr/>
          <p:nvPr/>
        </p:nvSpPr>
        <p:spPr>
          <a:xfrm>
            <a:off x="406400" y="4208065"/>
            <a:ext cx="12192000" cy="1337470"/>
          </a:xfrm>
          <a:prstGeom prst="rect">
            <a:avLst/>
          </a:prstGeom>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443991">
              <a:spcBef>
                <a:spcPts val="2100"/>
              </a:spcBef>
              <a:defRPr sz="2584"/>
            </a:pPr>
            <a:r>
              <a:t>shell:&gt;translate "hello world!" --from en_US --to fr_FR</a:t>
            </a:r>
          </a:p>
          <a:p>
            <a:pPr defTabSz="443991">
              <a:spcBef>
                <a:spcPts val="2100"/>
              </a:spcBef>
              <a:defRPr sz="2584"/>
            </a:pPr>
            <a:r>
              <a:t>bonjour monde!</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body" idx="13"/>
          </p:nvPr>
        </p:nvSpPr>
        <p:spPr>
          <a:prstGeom prst="rect">
            <a:avLst/>
          </a:prstGeom>
        </p:spPr>
        <p:txBody>
          <a:bodyPr/>
          <a:lstStyle/>
          <a:p>
            <a:pPr/>
            <a:r>
              <a:t>main projects</a:t>
            </a:r>
          </a:p>
        </p:txBody>
      </p:sp>
      <p:sp>
        <p:nvSpPr>
          <p:cNvPr id="292" name="Shape 292"/>
          <p:cNvSpPr/>
          <p:nvPr>
            <p:ph type="title"/>
          </p:nvPr>
        </p:nvSpPr>
        <p:spPr>
          <a:prstGeom prst="rect">
            <a:avLst/>
          </a:prstGeom>
        </p:spPr>
        <p:txBody>
          <a:bodyPr/>
          <a:lstStyle>
            <a:lvl1pPr defTabSz="408940">
              <a:spcBef>
                <a:spcPts val="1900"/>
              </a:spcBef>
              <a:defRPr sz="4200"/>
            </a:lvl1pPr>
          </a:lstStyle>
          <a:p>
            <a:pPr/>
            <a:r>
              <a:t>spring shell</a:t>
            </a:r>
          </a:p>
        </p:txBody>
      </p:sp>
      <p:sp>
        <p:nvSpPr>
          <p:cNvPr id="293" name="Shape 293"/>
          <p:cNvSpPr/>
          <p:nvPr>
            <p:ph type="body" idx="1"/>
          </p:nvPr>
        </p:nvSpPr>
        <p:spPr>
          <a:xfrm>
            <a:off x="406400" y="2282445"/>
            <a:ext cx="12192000" cy="7395221"/>
          </a:xfrm>
          <a:prstGeom prst="rect">
            <a:avLst/>
          </a:prstGeom>
          <a:ln w="50800">
            <a:solidFill>
              <a:srgbClr val="000000"/>
            </a:solidFill>
          </a:ln>
        </p:spPr>
        <p:txBody>
          <a:bodyPr/>
          <a:lstStyle/>
          <a:p>
            <a:pPr marL="0" indent="0" defTabSz="239522">
              <a:spcBef>
                <a:spcPts val="1100"/>
              </a:spcBef>
              <a:buClrTx/>
              <a:buSzTx/>
              <a:buFontTx/>
              <a:buNone/>
              <a:defRPr sz="1394"/>
            </a:pPr>
            <a:r>
              <a:t>package foo;</a:t>
            </a:r>
          </a:p>
          <a:p>
            <a:pPr marL="0" indent="0" defTabSz="239522">
              <a:spcBef>
                <a:spcPts val="1100"/>
              </a:spcBef>
              <a:buClrTx/>
              <a:buSzTx/>
              <a:buFontTx/>
              <a:buNone/>
              <a:defRPr sz="1394"/>
            </a:pPr>
            <a:r>
              <a:t>import foo;</a:t>
            </a:r>
          </a:p>
          <a:p>
            <a:pPr marL="0" indent="0" defTabSz="239522">
              <a:spcBef>
                <a:spcPts val="1100"/>
              </a:spcBef>
              <a:buClrTx/>
              <a:buSzTx/>
              <a:buFontTx/>
              <a:buNone/>
              <a:defRPr sz="1394"/>
            </a:pPr>
          </a:p>
          <a:p>
            <a:pPr marL="0" indent="0" defTabSz="239522">
              <a:spcBef>
                <a:spcPts val="1100"/>
              </a:spcBef>
              <a:buClrTx/>
              <a:buSzTx/>
              <a:buFontTx/>
              <a:buNone/>
              <a:defRPr sz="1394"/>
            </a:pPr>
            <a:r>
              <a:t>@CommandMarker</a:t>
            </a:r>
          </a:p>
          <a:p>
            <a:pPr marL="0" indent="0" defTabSz="239522">
              <a:spcBef>
                <a:spcPts val="1100"/>
              </a:spcBef>
              <a:buClrTx/>
              <a:buSzTx/>
              <a:buFontTx/>
              <a:buNone/>
              <a:defRPr sz="1394"/>
            </a:pPr>
            <a:r>
              <a:t>public class </a:t>
            </a:r>
            <a:r>
              <a:rPr>
                <a:solidFill>
                  <a:schemeClr val="accent1">
                    <a:hueOff val="262910"/>
                    <a:satOff val="3867"/>
                    <a:lumOff val="-18039"/>
                  </a:schemeClr>
                </a:solidFill>
              </a:rPr>
              <a:t>TranslationCommands</a:t>
            </a:r>
            <a:r>
              <a:t> {</a:t>
            </a:r>
          </a:p>
          <a:p>
            <a:pPr marL="0" indent="0" defTabSz="239522">
              <a:spcBef>
                <a:spcPts val="1100"/>
              </a:spcBef>
              <a:buClrTx/>
              <a:buSzTx/>
              <a:buFontTx/>
              <a:buNone/>
              <a:defRPr sz="1394"/>
            </a:pPr>
            <a:r>
              <a:t>    private final TranslationService service;</a:t>
            </a:r>
          </a:p>
          <a:p>
            <a:pPr marL="0" indent="0" defTabSz="239522">
              <a:spcBef>
                <a:spcPts val="1100"/>
              </a:spcBef>
              <a:buClrTx/>
              <a:buSzTx/>
              <a:buFontTx/>
              <a:buNone/>
              <a:defRPr sz="1394"/>
            </a:pPr>
            <a:r>
              <a:t>    @Autowired</a:t>
            </a:r>
          </a:p>
          <a:p>
            <a:pPr marL="0" indent="0" defTabSz="239522">
              <a:spcBef>
                <a:spcPts val="1100"/>
              </a:spcBef>
              <a:buClrTx/>
              <a:buSzTx/>
              <a:buFontTx/>
              <a:buNone/>
              <a:defRPr sz="1394"/>
            </a:pPr>
            <a:r>
              <a:t>    public </a:t>
            </a:r>
            <a:r>
              <a:rPr>
                <a:solidFill>
                  <a:schemeClr val="accent5">
                    <a:hueOff val="-234537"/>
                    <a:satOff val="-1108"/>
                    <a:lumOff val="-14796"/>
                  </a:schemeClr>
                </a:solidFill>
              </a:rPr>
              <a:t>TranslationCommands</a:t>
            </a:r>
            <a:r>
              <a:t>(TranslationService service) {</a:t>
            </a:r>
          </a:p>
          <a:p>
            <a:pPr marL="0" indent="0" defTabSz="239522">
              <a:spcBef>
                <a:spcPts val="1100"/>
              </a:spcBef>
              <a:buClrTx/>
              <a:buSzTx/>
              <a:buFontTx/>
              <a:buNone/>
              <a:defRPr sz="1394"/>
            </a:pPr>
            <a:r>
              <a:t>      this.service = service;</a:t>
            </a:r>
          </a:p>
          <a:p>
            <a:pPr marL="0" indent="0" defTabSz="239522">
              <a:spcBef>
                <a:spcPts val="1100"/>
              </a:spcBef>
              <a:buClrTx/>
              <a:buSzTx/>
              <a:buFontTx/>
              <a:buNone/>
              <a:defRPr sz="1394"/>
            </a:pPr>
            <a:r>
              <a:t>    }</a:t>
            </a:r>
          </a:p>
          <a:p>
            <a:pPr marL="0" indent="0" defTabSz="239522">
              <a:spcBef>
                <a:spcPts val="1100"/>
              </a:spcBef>
              <a:buClrTx/>
              <a:buSzTx/>
              <a:buFontTx/>
              <a:buNone/>
              <a:defRPr sz="1394"/>
            </a:pPr>
            <a:r>
              <a:t>    @CliCommand(value = "</a:t>
            </a:r>
            <a:r>
              <a:rPr>
                <a:solidFill>
                  <a:schemeClr val="accent5">
                    <a:hueOff val="-180946"/>
                    <a:satOff val="-2351"/>
                    <a:lumOff val="-8716"/>
                  </a:schemeClr>
                </a:solidFill>
              </a:rPr>
              <a:t>translate</a:t>
            </a:r>
            <a:r>
              <a:t>", help = "</a:t>
            </a:r>
            <a:r>
              <a:rPr>
                <a:solidFill>
                  <a:schemeClr val="accent5">
                    <a:hueOff val="-180946"/>
                    <a:satOff val="-2351"/>
                    <a:lumOff val="-8716"/>
                  </a:schemeClr>
                </a:solidFill>
              </a:rPr>
              <a:t>translate text from one language to another</a:t>
            </a:r>
            <a:r>
              <a:t>")</a:t>
            </a:r>
          </a:p>
          <a:p>
            <a:pPr marL="0" indent="0" defTabSz="239522">
              <a:spcBef>
                <a:spcPts val="1100"/>
              </a:spcBef>
              <a:buClrTx/>
              <a:buSzTx/>
              <a:buFontTx/>
              <a:buNone/>
              <a:defRPr sz="1394"/>
            </a:pPr>
            <a:r>
              <a:t>    public String </a:t>
            </a:r>
            <a:r>
              <a:rPr>
                <a:solidFill>
                  <a:schemeClr val="accent5">
                    <a:hueOff val="-234537"/>
                    <a:satOff val="-1108"/>
                    <a:lumOff val="-14796"/>
                  </a:schemeClr>
                </a:solidFill>
              </a:rPr>
              <a:t>translate</a:t>
            </a:r>
            <a:r>
              <a:t>(@CliOption(key = {</a:t>
            </a:r>
            <a:r>
              <a:rPr>
                <a:solidFill>
                  <a:schemeClr val="accent5">
                    <a:hueOff val="-180946"/>
                    <a:satOff val="-2351"/>
                    <a:lumOff val="-8716"/>
                  </a:schemeClr>
                </a:solidFill>
              </a:rPr>
              <a:t>""</a:t>
            </a:r>
            <a:r>
              <a:t>, </a:t>
            </a:r>
            <a:r>
              <a:rPr>
                <a:solidFill>
                  <a:schemeClr val="accent5">
                    <a:hueOff val="-180946"/>
                    <a:satOff val="-2351"/>
                    <a:lumOff val="-8716"/>
                  </a:schemeClr>
                </a:solidFill>
              </a:rPr>
              <a:t>"text"</a:t>
            </a:r>
            <a:r>
              <a:t>}) String text,</a:t>
            </a:r>
          </a:p>
          <a:p>
            <a:pPr marL="0" indent="0" defTabSz="239522">
              <a:spcBef>
                <a:spcPts val="1100"/>
              </a:spcBef>
              <a:buClrTx/>
              <a:buSzTx/>
              <a:buFontTx/>
              <a:buNone/>
              <a:defRPr sz="1394"/>
            </a:pPr>
            <a:r>
              <a:t>      @CliOption(key = </a:t>
            </a:r>
            <a:r>
              <a:rPr>
                <a:solidFill>
                  <a:schemeClr val="accent5">
                    <a:hueOff val="-180946"/>
                    <a:satOff val="-2351"/>
                    <a:lumOff val="-8716"/>
                  </a:schemeClr>
                </a:solidFill>
              </a:rPr>
              <a:t>"from"</a:t>
            </a:r>
            <a:r>
              <a:t>, unspecifiedDefaultValue = </a:t>
            </a:r>
            <a:r>
              <a:rPr>
                <a:solidFill>
                  <a:schemeClr val="accent5">
                    <a:hueOff val="-180946"/>
                    <a:satOff val="-2351"/>
                    <a:lumOff val="-8716"/>
                  </a:schemeClr>
                </a:solidFill>
              </a:rPr>
              <a:t>"en_US"</a:t>
            </a:r>
            <a:r>
              <a:t>) Locale from,</a:t>
            </a:r>
          </a:p>
          <a:p>
            <a:pPr marL="0" indent="0" defTabSz="239522">
              <a:spcBef>
                <a:spcPts val="1100"/>
              </a:spcBef>
              <a:buClrTx/>
              <a:buSzTx/>
              <a:buFontTx/>
              <a:buNone/>
              <a:defRPr sz="1394"/>
            </a:pPr>
            <a:r>
              <a:t>      @CliOption(key = </a:t>
            </a:r>
            <a:r>
              <a:rPr>
                <a:solidFill>
                  <a:schemeClr val="accent5">
                    <a:hueOff val="-180946"/>
                    <a:satOff val="-2351"/>
                    <a:lumOff val="-8716"/>
                  </a:schemeClr>
                </a:solidFill>
              </a:rPr>
              <a:t>"to"</a:t>
            </a:r>
            <a:r>
              <a:t>) Locate to</a:t>
            </a:r>
          </a:p>
          <a:p>
            <a:pPr marL="0" indent="0" defTabSz="239522">
              <a:spcBef>
                <a:spcPts val="1100"/>
              </a:spcBef>
              <a:buClrTx/>
              <a:buSzTx/>
              <a:buFontTx/>
              <a:buNone/>
              <a:defRPr sz="1394"/>
            </a:pPr>
            <a:r>
              <a:t>    ) {</a:t>
            </a:r>
          </a:p>
          <a:p>
            <a:pPr marL="0" indent="0" defTabSz="239522">
              <a:spcBef>
                <a:spcPts val="1100"/>
              </a:spcBef>
              <a:buClrTx/>
              <a:buSzTx/>
              <a:buFontTx/>
              <a:buNone/>
              <a:defRPr sz="1394"/>
            </a:pPr>
            <a:r>
              <a:t>      return service.translate(text, from, to);</a:t>
            </a:r>
          </a:p>
          <a:p>
            <a:pPr marL="0" indent="0" defTabSz="239522">
              <a:spcBef>
                <a:spcPts val="1100"/>
              </a:spcBef>
              <a:buClrTx/>
              <a:buSzTx/>
              <a:buFontTx/>
              <a:buNone/>
              <a:defRPr sz="1394"/>
            </a:pPr>
            <a:r>
              <a:t>    }</a:t>
            </a:r>
          </a:p>
          <a:p>
            <a:pPr marL="0" indent="0" defTabSz="239522">
              <a:spcBef>
                <a:spcPts val="1100"/>
              </a:spcBef>
              <a:buClrTx/>
              <a:buSzTx/>
              <a:buFontTx/>
              <a:buNone/>
              <a:defRPr sz="1394"/>
            </a:pPr>
            <a:r>
              <a:t>}</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ph type="body" idx="13"/>
          </p:nvPr>
        </p:nvSpPr>
        <p:spPr>
          <a:prstGeom prst="rect">
            <a:avLst/>
          </a:prstGeom>
        </p:spPr>
        <p:txBody>
          <a:bodyPr/>
          <a:lstStyle/>
          <a:p>
            <a:pPr/>
            <a:r>
              <a:t>community projects</a:t>
            </a:r>
          </a:p>
        </p:txBody>
      </p:sp>
      <p:sp>
        <p:nvSpPr>
          <p:cNvPr id="296" name="Shape 296"/>
          <p:cNvSpPr/>
          <p:nvPr>
            <p:ph type="title"/>
          </p:nvPr>
        </p:nvSpPr>
        <p:spPr>
          <a:prstGeom prst="rect">
            <a:avLst/>
          </a:prstGeom>
        </p:spPr>
        <p:txBody>
          <a:bodyPr/>
          <a:lstStyle>
            <a:lvl1pPr defTabSz="408940">
              <a:spcBef>
                <a:spcPts val="1900"/>
              </a:spcBef>
              <a:defRPr sz="4200"/>
            </a:lvl1pPr>
          </a:lstStyle>
          <a:p>
            <a:pPr/>
            <a:r>
              <a:t>spring roo</a:t>
            </a:r>
          </a:p>
        </p:txBody>
      </p:sp>
      <p:sp>
        <p:nvSpPr>
          <p:cNvPr id="297" name="Shape 297"/>
          <p:cNvSpPr/>
          <p:nvPr>
            <p:ph type="body" sz="half" idx="1"/>
          </p:nvPr>
        </p:nvSpPr>
        <p:spPr>
          <a:xfrm>
            <a:off x="406400" y="2743200"/>
            <a:ext cx="5880448" cy="6108700"/>
          </a:xfrm>
          <a:prstGeom prst="rect">
            <a:avLst/>
          </a:prstGeom>
        </p:spPr>
        <p:txBody>
          <a:bodyPr/>
          <a:lstStyle/>
          <a:p>
            <a:pPr marL="280034" indent="-280034" defTabSz="368045">
              <a:spcBef>
                <a:spcPts val="1700"/>
              </a:spcBef>
              <a:defRPr sz="1764"/>
            </a:pPr>
            <a:r>
              <a:t>Makes it fast and easy to build full Java applications in minutes. Is a lightweight developer tool that makes it fast and easy to deliver instant results. Best of all, you code 100% in Java and get reuse all your existing Java knowledge, skills and experience.</a:t>
            </a:r>
          </a:p>
          <a:p>
            <a:pPr marL="280034" indent="-280034" defTabSz="368045">
              <a:spcBef>
                <a:spcPts val="1700"/>
              </a:spcBef>
              <a:defRPr sz="1764"/>
            </a:pPr>
            <a:r>
              <a:t>Technical reference can be found here: http://docs.spring.io/spring-roo/docs/current/reference/pdf/spring-roo-docs.pdf</a:t>
            </a:r>
          </a:p>
          <a:p>
            <a:pPr marL="280034" indent="-280034" defTabSz="368045">
              <a:spcBef>
                <a:spcPts val="1700"/>
              </a:spcBef>
              <a:defRPr sz="1764"/>
            </a:pPr>
          </a:p>
          <a:p>
            <a:pPr marL="280034" indent="-280034" defTabSz="368045">
              <a:spcBef>
                <a:spcPts val="1700"/>
              </a:spcBef>
              <a:defRPr sz="1764"/>
            </a:pPr>
          </a:p>
          <a:p>
            <a:pPr marL="280034" indent="-280034" defTabSz="368045">
              <a:spcBef>
                <a:spcPts val="1700"/>
              </a:spcBef>
              <a:defRPr sz="1764"/>
            </a:pPr>
          </a:p>
          <a:p>
            <a:pPr marL="280034" indent="-280034" defTabSz="368045">
              <a:spcBef>
                <a:spcPts val="1700"/>
              </a:spcBef>
              <a:defRPr sz="1764"/>
            </a:pPr>
          </a:p>
          <a:p>
            <a:pPr marL="280034" indent="-280034" defTabSz="368045">
              <a:spcBef>
                <a:spcPts val="1700"/>
              </a:spcBef>
              <a:defRPr sz="1764"/>
            </a:pPr>
          </a:p>
          <a:p>
            <a:pPr marL="0" indent="0" algn="ctr" defTabSz="368045">
              <a:spcBef>
                <a:spcPts val="1700"/>
              </a:spcBef>
              <a:buClrTx/>
              <a:buSzTx/>
              <a:buFontTx/>
              <a:buNone/>
              <a:defRPr sz="2142">
                <a:solidFill>
                  <a:srgbClr val="34A556"/>
                </a:solidFill>
              </a:defRPr>
            </a:pPr>
            <a:r>
              <a:rPr u="sng">
                <a:hlinkClick r:id="rId2" invalidUrl="" action="" tgtFrame="" tooltip="" history="1" highlightClick="0" endSnd="0"/>
              </a:rPr>
              <a:t>http://projects.spring.io/spring-roo</a:t>
            </a:r>
          </a:p>
        </p:txBody>
      </p:sp>
      <p:sp>
        <p:nvSpPr>
          <p:cNvPr id="298" name="Shape 298"/>
          <p:cNvSpPr/>
          <p:nvPr/>
        </p:nvSpPr>
        <p:spPr>
          <a:xfrm>
            <a:off x="6377682" y="2762250"/>
            <a:ext cx="6299201"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306704" indent="-306704" defTabSz="403097">
              <a:spcBef>
                <a:spcPts val="1900"/>
              </a:spcBef>
              <a:buClr>
                <a:schemeClr val="accent1"/>
              </a:buClr>
              <a:buSzPct val="104999"/>
              <a:buFont typeface="Avenir Next"/>
              <a:buChar char="▸"/>
              <a:defRPr sz="1932"/>
            </a:pPr>
            <a:r>
              <a:t>Spring Roo differs from other productivity by focusing on:</a:t>
            </a:r>
          </a:p>
          <a:p>
            <a:pPr lvl="1" marL="613409" indent="-306704" defTabSz="403097">
              <a:spcBef>
                <a:spcPts val="1900"/>
              </a:spcBef>
              <a:buClr>
                <a:schemeClr val="accent1"/>
              </a:buClr>
              <a:buSzPct val="104999"/>
              <a:buFont typeface="Avenir Next"/>
              <a:buChar char="▸"/>
              <a:defRPr sz="1932"/>
            </a:pPr>
            <a:r>
              <a:t>Rapid results</a:t>
            </a:r>
          </a:p>
          <a:p>
            <a:pPr lvl="1" marL="613409" indent="-306704" defTabSz="403097">
              <a:spcBef>
                <a:spcPts val="1900"/>
              </a:spcBef>
              <a:buClr>
                <a:schemeClr val="accent1"/>
              </a:buClr>
              <a:buSzPct val="104999"/>
              <a:buFont typeface="Avenir Next"/>
              <a:buChar char="▸"/>
              <a:defRPr sz="1932"/>
            </a:pPr>
            <a:r>
              <a:t>100% develop in Java</a:t>
            </a:r>
          </a:p>
          <a:p>
            <a:pPr lvl="1" marL="613409" indent="-306704" defTabSz="403097">
              <a:spcBef>
                <a:spcPts val="1900"/>
              </a:spcBef>
              <a:buClr>
                <a:schemeClr val="accent1"/>
              </a:buClr>
              <a:buSzPct val="104999"/>
              <a:buFont typeface="Avenir Next"/>
              <a:buChar char="▸"/>
              <a:defRPr sz="1932"/>
            </a:pPr>
            <a:r>
              <a:t>Easy-to-use</a:t>
            </a:r>
          </a:p>
          <a:p>
            <a:pPr lvl="1" marL="613409" indent="-306704" defTabSz="403097">
              <a:spcBef>
                <a:spcPts val="1900"/>
              </a:spcBef>
              <a:buClr>
                <a:schemeClr val="accent1"/>
              </a:buClr>
              <a:buSzPct val="104999"/>
              <a:buFont typeface="Avenir Next"/>
              <a:buChar char="▸"/>
              <a:defRPr sz="1932"/>
            </a:pPr>
            <a:r>
              <a:t>Fast and simple to remove</a:t>
            </a:r>
          </a:p>
          <a:p>
            <a:pPr lvl="1" marL="613409" indent="-306704" defTabSz="403097">
              <a:spcBef>
                <a:spcPts val="1900"/>
              </a:spcBef>
              <a:buClr>
                <a:schemeClr val="accent1"/>
              </a:buClr>
              <a:buSzPct val="104999"/>
              <a:buFont typeface="Avenir Next"/>
              <a:buChar char="▸"/>
              <a:defRPr sz="1932"/>
            </a:pPr>
            <a:r>
              <a:t>Totally compromise free</a:t>
            </a:r>
          </a:p>
          <a:p>
            <a:pPr lvl="1" marL="613409" indent="-306704" defTabSz="403097">
              <a:spcBef>
                <a:spcPts val="1900"/>
              </a:spcBef>
              <a:buClr>
                <a:schemeClr val="accent1"/>
              </a:buClr>
              <a:buSzPct val="104999"/>
              <a:buFont typeface="Avenir Next"/>
              <a:buChar char="▸"/>
              <a:defRPr sz="1932"/>
            </a:pPr>
            <a:r>
              <a:t>Active, helpful community</a:t>
            </a:r>
          </a:p>
          <a:p>
            <a:pPr lvl="1" marL="613409" indent="-306704" defTabSz="403097">
              <a:spcBef>
                <a:spcPts val="1900"/>
              </a:spcBef>
              <a:buClr>
                <a:schemeClr val="accent1"/>
              </a:buClr>
              <a:buSzPct val="104999"/>
              <a:buFont typeface="Avenir Next"/>
              <a:buChar char="▸"/>
              <a:defRPr sz="1932"/>
            </a:pPr>
            <a:r>
              <a:t>Comprehensive technology integrations</a:t>
            </a:r>
          </a:p>
          <a:p>
            <a:pPr lvl="1" marL="613409" indent="-306704" defTabSz="403097">
              <a:spcBef>
                <a:spcPts val="1900"/>
              </a:spcBef>
              <a:buClr>
                <a:schemeClr val="accent1"/>
              </a:buClr>
              <a:buSzPct val="104999"/>
              <a:buFont typeface="Avenir Next"/>
              <a:buChar char="▸"/>
              <a:defRPr sz="1932"/>
            </a:pPr>
            <a:r>
              <a:t>Extension points via Roo add-ons</a:t>
            </a:r>
          </a:p>
          <a:p>
            <a:pPr lvl="1" marL="613409" indent="-306704" defTabSz="403097">
              <a:spcBef>
                <a:spcPts val="1900"/>
              </a:spcBef>
              <a:buClr>
                <a:schemeClr val="accent1"/>
              </a:buClr>
              <a:buSzPct val="104999"/>
              <a:buFont typeface="Avenir Next"/>
              <a:buChar char="▸"/>
              <a:defRPr sz="1932"/>
            </a:pPr>
            <a:r>
              <a:t>Spring-certified architecture</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4" name="Снимок экрана 2016-02-15 в 21.25.11.png"/>
          <p:cNvPicPr>
            <a:picLocks noChangeAspect="1"/>
          </p:cNvPicPr>
          <p:nvPr>
            <p:ph type="pic" idx="13"/>
          </p:nvPr>
        </p:nvPicPr>
        <p:blipFill>
          <a:blip r:embed="rId2">
            <a:extLst/>
          </a:blip>
          <a:srcRect l="8333" t="0" r="8333" b="0"/>
          <a:stretch>
            <a:fillRect/>
          </a:stretch>
        </p:blipFill>
        <p:spPr>
          <a:prstGeom prst="rect">
            <a:avLst/>
          </a:prstGeom>
        </p:spPr>
      </p:pic>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hape 300"/>
          <p:cNvSpPr/>
          <p:nvPr>
            <p:ph type="body" idx="13"/>
          </p:nvPr>
        </p:nvSpPr>
        <p:spPr>
          <a:prstGeom prst="rect">
            <a:avLst/>
          </a:prstGeom>
        </p:spPr>
        <p:txBody>
          <a:bodyPr/>
          <a:lstStyle/>
          <a:p>
            <a:pPr/>
            <a:r>
              <a:t>community projects</a:t>
            </a:r>
          </a:p>
        </p:txBody>
      </p:sp>
      <p:sp>
        <p:nvSpPr>
          <p:cNvPr id="301" name="Shape 301"/>
          <p:cNvSpPr/>
          <p:nvPr>
            <p:ph type="title"/>
          </p:nvPr>
        </p:nvSpPr>
        <p:spPr>
          <a:prstGeom prst="rect">
            <a:avLst/>
          </a:prstGeom>
        </p:spPr>
        <p:txBody>
          <a:bodyPr/>
          <a:lstStyle>
            <a:lvl1pPr defTabSz="408940">
              <a:spcBef>
                <a:spcPts val="1900"/>
              </a:spcBef>
              <a:defRPr sz="4200"/>
            </a:lvl1pPr>
          </a:lstStyle>
          <a:p>
            <a:pPr/>
            <a:r>
              <a:t>spring scala</a:t>
            </a:r>
          </a:p>
        </p:txBody>
      </p:sp>
      <p:sp>
        <p:nvSpPr>
          <p:cNvPr id="302" name="Shape 302"/>
          <p:cNvSpPr/>
          <p:nvPr>
            <p:ph type="body" idx="1"/>
          </p:nvPr>
        </p:nvSpPr>
        <p:spPr>
          <a:xfrm>
            <a:off x="406400" y="2743200"/>
            <a:ext cx="12192000" cy="6108700"/>
          </a:xfrm>
          <a:prstGeom prst="rect">
            <a:avLst/>
          </a:prstGeom>
        </p:spPr>
        <p:txBody>
          <a:bodyPr/>
          <a:lstStyle/>
          <a:p>
            <a:pPr marL="404495" indent="-404495" defTabSz="531622">
              <a:spcBef>
                <a:spcPts val="2500"/>
              </a:spcBef>
              <a:defRPr sz="2548"/>
            </a:pPr>
            <a:r>
              <a:t>Brings the power and expressiveness of Scala together with the productivity and deep ecosystem of Spring.</a:t>
            </a:r>
          </a:p>
          <a:p>
            <a:pPr marL="404495" indent="-404495" defTabSz="531622">
              <a:spcBef>
                <a:spcPts val="2500"/>
              </a:spcBef>
              <a:defRPr sz="2548"/>
            </a:pPr>
            <a:r>
              <a:t>The goal of Spring Scala is to make it easier to use Spring framework in Scala. Spring Scala…</a:t>
            </a:r>
          </a:p>
          <a:p>
            <a:pPr lvl="1" marL="808990" indent="-404495" defTabSz="531622">
              <a:spcBef>
                <a:spcPts val="2500"/>
              </a:spcBef>
              <a:defRPr sz="2548"/>
            </a:pPr>
            <a:r>
              <a:t>… allows wiring up Scala classes as Spring Beans</a:t>
            </a:r>
          </a:p>
          <a:p>
            <a:pPr lvl="1" marL="808990" indent="-404495" defTabSz="531622">
              <a:spcBef>
                <a:spcPts val="2500"/>
              </a:spcBef>
              <a:defRPr sz="2548"/>
            </a:pPr>
            <a:r>
              <a:t>… provides Scala-friendly wrappers for the Spring templates</a:t>
            </a:r>
          </a:p>
          <a:p>
            <a:pPr marL="404495" indent="-404495" defTabSz="531622">
              <a:spcBef>
                <a:spcPts val="2500"/>
              </a:spcBef>
              <a:defRPr sz="2548"/>
            </a:pPr>
          </a:p>
          <a:p>
            <a:pPr marL="404495" indent="-404495" defTabSz="531622">
              <a:spcBef>
                <a:spcPts val="2500"/>
              </a:spcBef>
              <a:defRPr sz="2548"/>
            </a:pPr>
          </a:p>
          <a:p>
            <a:pPr marL="0" indent="0" algn="ctr" defTabSz="531622">
              <a:spcBef>
                <a:spcPts val="2500"/>
              </a:spcBef>
              <a:buClrTx/>
              <a:buSzTx/>
              <a:buFontTx/>
              <a:buNone/>
              <a:defRPr sz="3094">
                <a:solidFill>
                  <a:srgbClr val="34A556"/>
                </a:solidFill>
              </a:defRPr>
            </a:pPr>
            <a:r>
              <a:rPr u="sng">
                <a:hlinkClick r:id="rId2" invalidUrl="" action="" tgtFrame="" tooltip="" history="1" highlightClick="0" endSnd="0"/>
              </a:rPr>
              <a:t>http://hub.darcs.net/psnively/spring-scala</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body" idx="13"/>
          </p:nvPr>
        </p:nvSpPr>
        <p:spPr>
          <a:prstGeom prst="rect">
            <a:avLst/>
          </a:prstGeom>
        </p:spPr>
        <p:txBody>
          <a:bodyPr/>
          <a:lstStyle/>
          <a:p>
            <a:pPr/>
            <a:r>
              <a:t>projects in the attic</a:t>
            </a:r>
          </a:p>
        </p:txBody>
      </p:sp>
      <p:sp>
        <p:nvSpPr>
          <p:cNvPr id="305" name="Shape 305"/>
          <p:cNvSpPr/>
          <p:nvPr>
            <p:ph type="title"/>
          </p:nvPr>
        </p:nvSpPr>
        <p:spPr>
          <a:prstGeom prst="rect">
            <a:avLst/>
          </a:prstGeom>
        </p:spPr>
        <p:txBody>
          <a:bodyPr/>
          <a:lstStyle>
            <a:lvl1pPr defTabSz="344677">
              <a:spcBef>
                <a:spcPts val="1600"/>
              </a:spcBef>
              <a:defRPr sz="3539"/>
            </a:lvl1pPr>
          </a:lstStyle>
          <a:p>
            <a:pPr/>
            <a:r>
              <a:t>spring blazeds integration</a:t>
            </a:r>
          </a:p>
        </p:txBody>
      </p:sp>
      <p:sp>
        <p:nvSpPr>
          <p:cNvPr id="306" name="Shape 306"/>
          <p:cNvSpPr/>
          <p:nvPr>
            <p:ph type="body" idx="1"/>
          </p:nvPr>
        </p:nvSpPr>
        <p:spPr>
          <a:xfrm>
            <a:off x="406400" y="2743200"/>
            <a:ext cx="12192000" cy="4267200"/>
          </a:xfrm>
          <a:prstGeom prst="rect">
            <a:avLst/>
          </a:prstGeom>
        </p:spPr>
        <p:txBody>
          <a:bodyPr/>
          <a:lstStyle/>
          <a:p>
            <a:pPr marL="280034" indent="-280034" defTabSz="368045">
              <a:spcBef>
                <a:spcPts val="1700"/>
              </a:spcBef>
              <a:defRPr sz="1764"/>
            </a:pPr>
            <a:r>
              <a:t>Provides first-class support for using Adobe BlazeDS in Spring-based apps with Adobe Flex front-end clients.</a:t>
            </a:r>
          </a:p>
          <a:p>
            <a:pPr marL="280034" indent="-280034" defTabSz="368045">
              <a:spcBef>
                <a:spcPts val="1700"/>
              </a:spcBef>
              <a:defRPr sz="1764"/>
            </a:pPr>
            <a:r>
              <a:t>Can be easily configured by adding special servlet to application’s settings</a:t>
            </a:r>
          </a:p>
          <a:p>
            <a:pPr marL="280034" indent="-280034" defTabSz="368045">
              <a:spcBef>
                <a:spcPts val="1700"/>
              </a:spcBef>
              <a:defRPr sz="1764"/>
            </a:pPr>
            <a:r>
              <a:t>Supports working with Hibernate entities on client side</a:t>
            </a:r>
          </a:p>
          <a:p>
            <a:pPr marL="280034" indent="-280034" defTabSz="368045">
              <a:spcBef>
                <a:spcPts val="1700"/>
              </a:spcBef>
              <a:defRPr sz="1764"/>
            </a:pPr>
            <a:r>
              <a:t>Supports configuration of Spring Security</a:t>
            </a:r>
          </a:p>
          <a:p>
            <a:pPr marL="280034" indent="-280034" defTabSz="368045">
              <a:spcBef>
                <a:spcPts val="1700"/>
              </a:spcBef>
              <a:defRPr sz="1764"/>
            </a:pPr>
            <a:r>
              <a:t>Technical reference can be found here: http://docs.spring.io/spring-flex/docs/1.5.x/reference/html/</a:t>
            </a:r>
          </a:p>
          <a:p>
            <a:pPr marL="280034" indent="-280034" defTabSz="368045">
              <a:spcBef>
                <a:spcPts val="1700"/>
              </a:spcBef>
              <a:defRPr sz="1764"/>
            </a:pPr>
          </a:p>
          <a:p>
            <a:pPr marL="280034" indent="-280034" defTabSz="368045">
              <a:spcBef>
                <a:spcPts val="1700"/>
              </a:spcBef>
              <a:defRPr sz="1764"/>
            </a:pPr>
          </a:p>
          <a:p>
            <a:pPr marL="0" indent="0" algn="ctr" defTabSz="368045">
              <a:spcBef>
                <a:spcPts val="1700"/>
              </a:spcBef>
              <a:buClrTx/>
              <a:buSzTx/>
              <a:buFontTx/>
              <a:buNone/>
              <a:defRPr sz="2142">
                <a:solidFill>
                  <a:srgbClr val="34A556"/>
                </a:solidFill>
              </a:defRPr>
            </a:pPr>
            <a:r>
              <a:rPr u="sng">
                <a:hlinkClick r:id="rId2" invalidUrl="" action="" tgtFrame="" tooltip="" history="1" highlightClick="0" endSnd="0"/>
              </a:rPr>
              <a:t>https://github.com/spring-projects/spring-flex</a:t>
            </a:r>
          </a:p>
        </p:txBody>
      </p:sp>
      <p:pic>
        <p:nvPicPr>
          <p:cNvPr id="307" name="1278990442837.jpg"/>
          <p:cNvPicPr>
            <a:picLocks noChangeAspect="1"/>
          </p:cNvPicPr>
          <p:nvPr/>
        </p:nvPicPr>
        <p:blipFill>
          <a:blip r:embed="rId3">
            <a:extLst/>
          </a:blip>
          <a:stretch>
            <a:fillRect/>
          </a:stretch>
        </p:blipFill>
        <p:spPr>
          <a:xfrm>
            <a:off x="2413000" y="7226300"/>
            <a:ext cx="8178800" cy="2070100"/>
          </a:xfrm>
          <a:prstGeom prst="rect">
            <a:avLst/>
          </a:prstGeom>
          <a:ln w="12700">
            <a:miter lim="400000"/>
          </a:ln>
        </p:spPr>
      </p:pic>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body" idx="13"/>
          </p:nvPr>
        </p:nvSpPr>
        <p:spPr>
          <a:prstGeom prst="rect">
            <a:avLst/>
          </a:prstGeom>
        </p:spPr>
        <p:txBody>
          <a:bodyPr/>
          <a:lstStyle/>
          <a:p>
            <a:pPr/>
            <a:r>
              <a:t>projects in the attic</a:t>
            </a:r>
          </a:p>
        </p:txBody>
      </p:sp>
      <p:sp>
        <p:nvSpPr>
          <p:cNvPr id="310" name="Shape 310"/>
          <p:cNvSpPr/>
          <p:nvPr>
            <p:ph type="title"/>
          </p:nvPr>
        </p:nvSpPr>
        <p:spPr>
          <a:prstGeom prst="rect">
            <a:avLst/>
          </a:prstGeom>
        </p:spPr>
        <p:txBody>
          <a:bodyPr/>
          <a:lstStyle>
            <a:lvl1pPr defTabSz="408940">
              <a:spcBef>
                <a:spcPts val="1900"/>
              </a:spcBef>
              <a:defRPr sz="4200"/>
            </a:lvl1pPr>
          </a:lstStyle>
          <a:p>
            <a:pPr/>
            <a:r>
              <a:t>spring loaded</a:t>
            </a:r>
          </a:p>
        </p:txBody>
      </p:sp>
      <p:sp>
        <p:nvSpPr>
          <p:cNvPr id="311" name="Shape 311"/>
          <p:cNvSpPr/>
          <p:nvPr>
            <p:ph type="body" idx="1"/>
          </p:nvPr>
        </p:nvSpPr>
        <p:spPr>
          <a:xfrm>
            <a:off x="406400" y="2743200"/>
            <a:ext cx="12192000" cy="6108700"/>
          </a:xfrm>
          <a:prstGeom prst="rect">
            <a:avLst/>
          </a:prstGeom>
        </p:spPr>
        <p:txBody>
          <a:bodyPr/>
          <a:lstStyle/>
          <a:p>
            <a:pPr/>
            <a:r>
              <a:t>Boosts development productivity by reloading class file changes - as you make them - within your app’s JVM.</a:t>
            </a:r>
          </a:p>
          <a:p>
            <a:pPr/>
            <a:r>
              <a:t>‘Hot code replace’ have set of limitations that are absent in Spring Loaded (for example: changes in methods’ signatures, constructors can be added in Spring Loaded and can NOT be added through ‘hot code replace’)</a:t>
            </a:r>
          </a:p>
          <a:p>
            <a:pPr/>
          </a:p>
          <a:p>
            <a:pPr/>
          </a:p>
          <a:p>
            <a:pPr marL="0" indent="0" algn="ctr">
              <a:buClrTx/>
              <a:buSzTx/>
              <a:buFontTx/>
              <a:buNone/>
              <a:defRPr sz="3400">
                <a:solidFill>
                  <a:srgbClr val="34A556"/>
                </a:solidFill>
              </a:defRPr>
            </a:pPr>
            <a:r>
              <a:rPr u="sng">
                <a:hlinkClick r:id="rId2" invalidUrl="" action="" tgtFrame="" tooltip="" history="1" highlightClick="0" endSnd="0"/>
              </a:rPr>
              <a:t>https://github.com/spring-projects/spring-loaded</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body" idx="13"/>
          </p:nvPr>
        </p:nvSpPr>
        <p:spPr>
          <a:prstGeom prst="rect">
            <a:avLst/>
          </a:prstGeom>
        </p:spPr>
        <p:txBody>
          <a:bodyPr/>
          <a:lstStyle/>
          <a:p>
            <a:pPr/>
            <a:r>
              <a:t>projects in the attic</a:t>
            </a:r>
          </a:p>
        </p:txBody>
      </p:sp>
      <p:sp>
        <p:nvSpPr>
          <p:cNvPr id="314" name="Shape 314"/>
          <p:cNvSpPr/>
          <p:nvPr>
            <p:ph type="title"/>
          </p:nvPr>
        </p:nvSpPr>
        <p:spPr>
          <a:prstGeom prst="rect">
            <a:avLst/>
          </a:prstGeom>
        </p:spPr>
        <p:txBody>
          <a:bodyPr/>
          <a:lstStyle>
            <a:lvl1pPr defTabSz="408940">
              <a:spcBef>
                <a:spcPts val="1900"/>
              </a:spcBef>
              <a:defRPr sz="4200"/>
            </a:lvl1pPr>
          </a:lstStyle>
          <a:p>
            <a:pPr/>
            <a:r>
              <a:t>rest shell</a:t>
            </a:r>
          </a:p>
        </p:txBody>
      </p:sp>
      <p:sp>
        <p:nvSpPr>
          <p:cNvPr id="315" name="Shape 315"/>
          <p:cNvSpPr/>
          <p:nvPr>
            <p:ph type="body" sz="half" idx="1"/>
          </p:nvPr>
        </p:nvSpPr>
        <p:spPr>
          <a:xfrm>
            <a:off x="406400" y="2762250"/>
            <a:ext cx="6299200" cy="6108700"/>
          </a:xfrm>
          <a:prstGeom prst="rect">
            <a:avLst/>
          </a:prstGeom>
        </p:spPr>
        <p:txBody>
          <a:bodyPr/>
          <a:lstStyle/>
          <a:p>
            <a:pPr/>
            <a:r>
              <a:t>Makes writing and testing RESTful applications easier with CLI-based resource discovery and interaction.</a:t>
            </a:r>
          </a:p>
          <a:p>
            <a:pPr/>
          </a:p>
          <a:p>
            <a:pPr/>
          </a:p>
          <a:p>
            <a:pPr marL="0" indent="0" algn="ctr">
              <a:buClrTx/>
              <a:buSzTx/>
              <a:buFontTx/>
              <a:buNone/>
              <a:defRPr sz="3400">
                <a:solidFill>
                  <a:srgbClr val="34A556"/>
                </a:solidFill>
              </a:defRPr>
            </a:pPr>
            <a:r>
              <a:rPr u="sng">
                <a:hlinkClick r:id="rId2" invalidUrl="" action="" tgtFrame="" tooltip="" history="1" highlightClick="0" endSnd="0"/>
              </a:rPr>
              <a:t>https://spring.io https://github.com/spring-projects/rest-shell</a:t>
            </a:r>
          </a:p>
        </p:txBody>
      </p:sp>
      <p:pic>
        <p:nvPicPr>
          <p:cNvPr id="316" name="Снимок экрана 2016-02-21 в 20.33.48.png"/>
          <p:cNvPicPr>
            <a:picLocks noChangeAspect="1"/>
          </p:cNvPicPr>
          <p:nvPr/>
        </p:nvPicPr>
        <p:blipFill>
          <a:blip r:embed="rId3">
            <a:extLst/>
          </a:blip>
          <a:stretch>
            <a:fillRect/>
          </a:stretch>
        </p:blipFill>
        <p:spPr>
          <a:xfrm>
            <a:off x="6806168" y="1884983"/>
            <a:ext cx="15953264" cy="9970791"/>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body" idx="13"/>
          </p:nvPr>
        </p:nvSpPr>
        <p:spPr>
          <a:prstGeom prst="rect">
            <a:avLst/>
          </a:prstGeom>
        </p:spPr>
        <p:txBody>
          <a:bodyPr/>
          <a:lstStyle/>
          <a:p>
            <a:pPr/>
            <a:r>
              <a:t>introduction</a:t>
            </a:r>
          </a:p>
        </p:txBody>
      </p:sp>
      <p:sp>
        <p:nvSpPr>
          <p:cNvPr id="177" name="Shape 177"/>
          <p:cNvSpPr/>
          <p:nvPr>
            <p:ph type="title"/>
          </p:nvPr>
        </p:nvSpPr>
        <p:spPr>
          <a:prstGeom prst="rect">
            <a:avLst/>
          </a:prstGeom>
        </p:spPr>
        <p:txBody>
          <a:bodyPr/>
          <a:lstStyle>
            <a:lvl1pPr defTabSz="408940">
              <a:spcBef>
                <a:spcPts val="1900"/>
              </a:spcBef>
              <a:defRPr sz="4200"/>
            </a:lvl1pPr>
          </a:lstStyle>
          <a:p>
            <a:pPr/>
            <a:r>
              <a:t>spring framework</a:t>
            </a:r>
          </a:p>
        </p:txBody>
      </p:sp>
      <p:sp>
        <p:nvSpPr>
          <p:cNvPr id="178" name="Shape 178"/>
          <p:cNvSpPr/>
          <p:nvPr>
            <p:ph type="body" idx="1"/>
          </p:nvPr>
        </p:nvSpPr>
        <p:spPr>
          <a:prstGeom prst="rect">
            <a:avLst/>
          </a:prstGeom>
        </p:spPr>
        <p:txBody>
          <a:bodyPr/>
          <a:lstStyle/>
          <a:p>
            <a:pPr/>
            <a:r>
              <a:t>Now it contains a lot of projects</a:t>
            </a:r>
          </a:p>
          <a:p>
            <a:pPr lvl="1"/>
            <a:r>
              <a:t>Main projects (19)</a:t>
            </a:r>
          </a:p>
          <a:p>
            <a:pPr lvl="1"/>
            <a:r>
              <a:t>Community projects (2) </a:t>
            </a:r>
          </a:p>
          <a:p>
            <a:pPr lvl="1"/>
            <a:r>
              <a:t>In the Attic (3)</a:t>
            </a:r>
          </a:p>
          <a:p>
            <a:pPr/>
            <a:r>
              <a:t>Also, it have fork for .NET platform</a:t>
            </a:r>
          </a:p>
          <a:p>
            <a:pPr/>
            <a:r>
              <a:t>… but it’s all begun from small set of IoC (Inversion of Control), transaction management, MVC, AOP and etc.</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body" idx="13"/>
          </p:nvPr>
        </p:nvSpPr>
        <p:spPr>
          <a:prstGeom prst="rect">
            <a:avLst/>
          </a:prstGeom>
        </p:spPr>
        <p:txBody>
          <a:bodyPr/>
          <a:lstStyle/>
          <a:p>
            <a:pPr/>
            <a:r>
              <a:t>main projects</a:t>
            </a:r>
          </a:p>
        </p:txBody>
      </p:sp>
      <p:sp>
        <p:nvSpPr>
          <p:cNvPr id="181" name="Shape 181"/>
          <p:cNvSpPr/>
          <p:nvPr>
            <p:ph type="title"/>
          </p:nvPr>
        </p:nvSpPr>
        <p:spPr>
          <a:prstGeom prst="rect">
            <a:avLst/>
          </a:prstGeom>
        </p:spPr>
        <p:txBody>
          <a:bodyPr/>
          <a:lstStyle>
            <a:lvl1pPr defTabSz="408940">
              <a:spcBef>
                <a:spcPts val="1900"/>
              </a:spcBef>
              <a:defRPr sz="4200"/>
            </a:lvl1pPr>
          </a:lstStyle>
          <a:p>
            <a:pPr/>
            <a:r>
              <a:t>spring io platform</a:t>
            </a:r>
          </a:p>
        </p:txBody>
      </p:sp>
      <p:sp>
        <p:nvSpPr>
          <p:cNvPr id="182" name="Shape 182"/>
          <p:cNvSpPr/>
          <p:nvPr>
            <p:ph type="body" sz="half" idx="1"/>
          </p:nvPr>
        </p:nvSpPr>
        <p:spPr>
          <a:prstGeom prst="rect">
            <a:avLst/>
          </a:prstGeom>
        </p:spPr>
        <p:txBody>
          <a:bodyPr/>
          <a:lstStyle/>
          <a:p>
            <a:pPr marL="297815" indent="-297815" defTabSz="391414">
              <a:spcBef>
                <a:spcPts val="1800"/>
              </a:spcBef>
              <a:defRPr sz="1876"/>
            </a:pPr>
            <a:r>
              <a:t>Provides a cohesive, versioned platform for building modern applications. It is a modular, enterprise-grade distribution that delivers a curated set of dependencies.</a:t>
            </a:r>
          </a:p>
          <a:p>
            <a:pPr marL="297815" indent="-297815" defTabSz="391414">
              <a:spcBef>
                <a:spcPts val="1800"/>
              </a:spcBef>
              <a:defRPr sz="1876"/>
            </a:pPr>
            <a:r>
              <a:t>The Spring IO platform includes Foundation Layer modules and Execution Layer domain-specific runtimes (DSRs). The Foundation layer represents the core Spring modules and associated third-party dependencies that have been harmonized to ensure a smooth development experience. The DSRs provided by the Spring IO Execution Layer dramatically simplify building production-ready, JVM-based workloads.</a:t>
            </a:r>
          </a:p>
          <a:p>
            <a:pPr marL="297815" indent="-297815" defTabSz="391414">
              <a:spcBef>
                <a:spcPts val="1800"/>
              </a:spcBef>
              <a:defRPr sz="1876"/>
            </a:pPr>
            <a:r>
              <a:t>The first release of Spring IO includes two DSRs: Spring Boot and Grails.</a:t>
            </a:r>
          </a:p>
          <a:p>
            <a:pPr marL="0" indent="0" algn="ctr" defTabSz="391414">
              <a:spcBef>
                <a:spcPts val="1800"/>
              </a:spcBef>
              <a:buClrTx/>
              <a:buSzTx/>
              <a:buFontTx/>
              <a:buNone/>
              <a:defRPr sz="2278">
                <a:solidFill>
                  <a:srgbClr val="34A556"/>
                </a:solidFill>
              </a:defRPr>
            </a:pPr>
            <a:r>
              <a:t>http://platform.spring.io/platform/</a:t>
            </a:r>
          </a:p>
        </p:txBody>
      </p:sp>
      <p:sp>
        <p:nvSpPr>
          <p:cNvPr id="183" name="Shape 183"/>
          <p:cNvSpPr/>
          <p:nvPr/>
        </p:nvSpPr>
        <p:spPr>
          <a:xfrm>
            <a:off x="6705600" y="2762250"/>
            <a:ext cx="6075313"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31139" indent="-231139" defTabSz="303783">
              <a:spcBef>
                <a:spcPts val="1400"/>
              </a:spcBef>
              <a:buClr>
                <a:schemeClr val="accent1"/>
              </a:buClr>
              <a:buSzPct val="104999"/>
              <a:buFont typeface="Avenir Next"/>
              <a:buChar char="▸"/>
              <a:defRPr sz="1456"/>
            </a:pPr>
            <a:r>
              <a:t>Features:</a:t>
            </a:r>
          </a:p>
          <a:p>
            <a:pPr lvl="1" marL="462279" indent="-231139" defTabSz="303783">
              <a:spcBef>
                <a:spcPts val="1400"/>
              </a:spcBef>
              <a:buClr>
                <a:schemeClr val="accent1"/>
              </a:buClr>
              <a:buSzPct val="104999"/>
              <a:buFont typeface="Avenir Next"/>
              <a:buChar char="▸"/>
              <a:defRPr sz="1456"/>
            </a:pPr>
            <a:r>
              <a:t>One platform, many workloads - build web, integration, batch, reactive and big data applications</a:t>
            </a:r>
          </a:p>
          <a:p>
            <a:pPr lvl="1" marL="462279" indent="-231139" defTabSz="303783">
              <a:spcBef>
                <a:spcPts val="1400"/>
              </a:spcBef>
              <a:buClr>
                <a:schemeClr val="accent1"/>
              </a:buClr>
              <a:buSzPct val="104999"/>
              <a:buFont typeface="Avenir Next"/>
              <a:buChar char="▸"/>
              <a:defRPr sz="1456"/>
            </a:pPr>
            <a:r>
              <a:t>Radically simplified development experience with Spring Boot</a:t>
            </a:r>
          </a:p>
          <a:p>
            <a:pPr lvl="1" marL="462279" indent="-231139" defTabSz="303783">
              <a:spcBef>
                <a:spcPts val="1400"/>
              </a:spcBef>
              <a:buClr>
                <a:schemeClr val="accent1"/>
              </a:buClr>
              <a:buSzPct val="104999"/>
              <a:buFont typeface="Avenir Next"/>
              <a:buChar char="▸"/>
              <a:defRPr sz="1456"/>
            </a:pPr>
            <a:r>
              <a:t>Production-ready features provided out of the box</a:t>
            </a:r>
          </a:p>
          <a:p>
            <a:pPr lvl="1" marL="462279" indent="-231139" defTabSz="303783">
              <a:spcBef>
                <a:spcPts val="1400"/>
              </a:spcBef>
              <a:buClr>
                <a:schemeClr val="accent1"/>
              </a:buClr>
              <a:buSzPct val="104999"/>
              <a:buFont typeface="Avenir Next"/>
              <a:buChar char="▸"/>
              <a:defRPr sz="1456"/>
            </a:pPr>
            <a:r>
              <a:t>Curated and harmonized dependencies that just work together</a:t>
            </a:r>
          </a:p>
          <a:p>
            <a:pPr lvl="1" marL="462279" indent="-231139" defTabSz="303783">
              <a:spcBef>
                <a:spcPts val="1400"/>
              </a:spcBef>
              <a:buClr>
                <a:schemeClr val="accent1"/>
              </a:buClr>
              <a:buSzPct val="104999"/>
              <a:buFont typeface="Avenir Next"/>
              <a:buChar char="▸"/>
              <a:defRPr sz="1456"/>
            </a:pPr>
            <a:r>
              <a:t>Modular platform that allows developers to deploy only the parts they need</a:t>
            </a:r>
          </a:p>
          <a:p>
            <a:pPr lvl="1" marL="462279" indent="-231139" defTabSz="303783">
              <a:spcBef>
                <a:spcPts val="1400"/>
              </a:spcBef>
              <a:buClr>
                <a:schemeClr val="accent1"/>
              </a:buClr>
              <a:buSzPct val="104999"/>
              <a:buFont typeface="Avenir Next"/>
              <a:buChar char="▸"/>
              <a:defRPr sz="1456"/>
            </a:pPr>
            <a:r>
              <a:t>Support for embedded runtimes, classic application server, and PaaS deployments</a:t>
            </a:r>
          </a:p>
          <a:p>
            <a:pPr lvl="1" marL="462279" indent="-231139" defTabSz="303783">
              <a:spcBef>
                <a:spcPts val="1400"/>
              </a:spcBef>
              <a:buClr>
                <a:schemeClr val="accent1"/>
              </a:buClr>
              <a:buSzPct val="104999"/>
              <a:buFont typeface="Avenir Next"/>
              <a:buChar char="▸"/>
              <a:defRPr sz="1456"/>
            </a:pPr>
            <a:r>
              <a:t>Depends only on Java SE, and supports Groovy, Grails and some Java EE</a:t>
            </a:r>
          </a:p>
          <a:p>
            <a:pPr lvl="1" marL="462279" indent="-231139" defTabSz="303783">
              <a:spcBef>
                <a:spcPts val="1400"/>
              </a:spcBef>
              <a:buClr>
                <a:schemeClr val="accent1"/>
              </a:buClr>
              <a:buSzPct val="104999"/>
              <a:buFont typeface="Avenir Next"/>
              <a:buChar char="▸"/>
              <a:defRPr sz="1456"/>
            </a:pPr>
            <a:r>
              <a:t>Works with your existing dependency management tools such as Maven and Gradle</a:t>
            </a:r>
          </a:p>
          <a:p>
            <a:pPr lvl="1" marL="462279" indent="-231139" defTabSz="303783">
              <a:spcBef>
                <a:spcPts val="1400"/>
              </a:spcBef>
              <a:buClr>
                <a:schemeClr val="accent1"/>
              </a:buClr>
              <a:buSzPct val="104999"/>
              <a:buFont typeface="Avenir Next"/>
              <a:buChar char="▸"/>
              <a:defRPr sz="1456"/>
            </a:pPr>
            <a:r>
              <a:t>The Spring IO Platform is certified to work on JDK 7 and 8</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body" idx="13"/>
          </p:nvPr>
        </p:nvSpPr>
        <p:spPr>
          <a:prstGeom prst="rect">
            <a:avLst/>
          </a:prstGeom>
        </p:spPr>
        <p:txBody>
          <a:bodyPr/>
          <a:lstStyle/>
          <a:p>
            <a:pPr/>
            <a:r>
              <a:t>main projects</a:t>
            </a:r>
          </a:p>
        </p:txBody>
      </p:sp>
      <p:sp>
        <p:nvSpPr>
          <p:cNvPr id="186" name="Shape 186"/>
          <p:cNvSpPr/>
          <p:nvPr>
            <p:ph type="title"/>
          </p:nvPr>
        </p:nvSpPr>
        <p:spPr>
          <a:prstGeom prst="rect">
            <a:avLst/>
          </a:prstGeom>
        </p:spPr>
        <p:txBody>
          <a:bodyPr/>
          <a:lstStyle>
            <a:lvl1pPr defTabSz="408940">
              <a:spcBef>
                <a:spcPts val="1900"/>
              </a:spcBef>
              <a:defRPr sz="4200"/>
            </a:lvl1pPr>
          </a:lstStyle>
          <a:p>
            <a:pPr/>
            <a:r>
              <a:t>spring boot</a:t>
            </a:r>
          </a:p>
        </p:txBody>
      </p:sp>
      <p:sp>
        <p:nvSpPr>
          <p:cNvPr id="187" name="Shape 187"/>
          <p:cNvSpPr/>
          <p:nvPr>
            <p:ph type="body" sz="half" idx="1"/>
          </p:nvPr>
        </p:nvSpPr>
        <p:spPr>
          <a:prstGeom prst="rect">
            <a:avLst/>
          </a:prstGeom>
        </p:spPr>
        <p:txBody>
          <a:bodyPr/>
          <a:lstStyle/>
          <a:p>
            <a:pPr marL="368934" indent="-368934" defTabSz="484886">
              <a:spcBef>
                <a:spcPts val="2300"/>
              </a:spcBef>
              <a:defRPr sz="2324"/>
            </a:pPr>
            <a:r>
              <a:t>Takes an opinionated view of building Spring applications and gets you up and running as quickly as possible.</a:t>
            </a:r>
          </a:p>
          <a:p>
            <a:pPr marL="368934" indent="-368934" defTabSz="484886">
              <a:spcBef>
                <a:spcPts val="2300"/>
              </a:spcBef>
              <a:defRPr sz="2324"/>
            </a:pPr>
            <a:r>
              <a:t>Spring Boot makes it easy to create stand-alone, production-grade Spring based Applications that you can «just run». We take an opinionated view of the Spring platform and third-party libraries so you can get started with minimum fuss. Most Spring Boot applications need very little Spring configuration.</a:t>
            </a:r>
          </a:p>
          <a:p>
            <a:pPr marL="0" indent="0" algn="ctr" defTabSz="484886">
              <a:spcBef>
                <a:spcPts val="2300"/>
              </a:spcBef>
              <a:buClrTx/>
              <a:buSzTx/>
              <a:buFontTx/>
              <a:buNone/>
              <a:defRPr sz="2822">
                <a:solidFill>
                  <a:srgbClr val="34A556"/>
                </a:solidFill>
              </a:defRPr>
            </a:pPr>
            <a:r>
              <a:t>http://projects.spring.io/spring-boot/</a:t>
            </a:r>
          </a:p>
        </p:txBody>
      </p:sp>
      <p:sp>
        <p:nvSpPr>
          <p:cNvPr id="188" name="Shape 188"/>
          <p:cNvSpPr/>
          <p:nvPr/>
        </p:nvSpPr>
        <p:spPr>
          <a:xfrm>
            <a:off x="6872659" y="2762250"/>
            <a:ext cx="5965082"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320040" indent="-320040" defTabSz="420624">
              <a:spcBef>
                <a:spcPts val="2000"/>
              </a:spcBef>
              <a:buClr>
                <a:schemeClr val="accent1"/>
              </a:buClr>
              <a:buSzPct val="104999"/>
              <a:buFont typeface="Avenir Next"/>
              <a:buChar char="▸"/>
              <a:defRPr sz="2016"/>
            </a:pPr>
            <a:r>
              <a:t>Features:</a:t>
            </a:r>
          </a:p>
          <a:p>
            <a:pPr lvl="1" marL="640080" indent="-320040" defTabSz="420624">
              <a:spcBef>
                <a:spcPts val="2000"/>
              </a:spcBef>
              <a:buClr>
                <a:schemeClr val="accent1"/>
              </a:buClr>
              <a:buSzPct val="104999"/>
              <a:buFont typeface="Avenir Next"/>
              <a:buChar char="▸"/>
              <a:defRPr sz="2016"/>
            </a:pPr>
            <a:r>
              <a:t>Create stand-alone Spring applications</a:t>
            </a:r>
          </a:p>
          <a:p>
            <a:pPr lvl="1" marL="640080" indent="-320040" defTabSz="420624">
              <a:spcBef>
                <a:spcPts val="2000"/>
              </a:spcBef>
              <a:buClr>
                <a:schemeClr val="accent1"/>
              </a:buClr>
              <a:buSzPct val="104999"/>
              <a:buFont typeface="Avenir Next"/>
              <a:buChar char="▸"/>
              <a:defRPr sz="2016"/>
            </a:pPr>
            <a:r>
              <a:t>Embed Tomcat, Jetty or Undertow directly (no need to deploy WAR files)</a:t>
            </a:r>
          </a:p>
          <a:p>
            <a:pPr lvl="1" marL="640080" indent="-320040" defTabSz="420624">
              <a:spcBef>
                <a:spcPts val="2000"/>
              </a:spcBef>
              <a:buClr>
                <a:schemeClr val="accent1"/>
              </a:buClr>
              <a:buSzPct val="104999"/>
              <a:buFont typeface="Avenir Next"/>
              <a:buChar char="▸"/>
              <a:defRPr sz="2016"/>
            </a:pPr>
            <a:r>
              <a:t>Provide opinionated ‘starter’ POMs to simplify your maven configuration</a:t>
            </a:r>
          </a:p>
          <a:p>
            <a:pPr lvl="1" marL="640080" indent="-320040" defTabSz="420624">
              <a:spcBef>
                <a:spcPts val="2000"/>
              </a:spcBef>
              <a:buClr>
                <a:schemeClr val="accent1"/>
              </a:buClr>
              <a:buSzPct val="104999"/>
              <a:buFont typeface="Avenir Next"/>
              <a:buChar char="▸"/>
              <a:defRPr sz="2016"/>
            </a:pPr>
            <a:r>
              <a:t>Automatically configure Spring whenever possible</a:t>
            </a:r>
          </a:p>
          <a:p>
            <a:pPr lvl="1" marL="640080" indent="-320040" defTabSz="420624">
              <a:spcBef>
                <a:spcPts val="2000"/>
              </a:spcBef>
              <a:buClr>
                <a:schemeClr val="accent1"/>
              </a:buClr>
              <a:buSzPct val="104999"/>
              <a:buFont typeface="Avenir Next"/>
              <a:buChar char="▸"/>
              <a:defRPr sz="2016"/>
            </a:pPr>
            <a:r>
              <a:t>Provide production-ready features such as metrics, health checks and externalized configuration</a:t>
            </a:r>
          </a:p>
          <a:p>
            <a:pPr lvl="1" marL="640080" indent="-320040" defTabSz="420624">
              <a:spcBef>
                <a:spcPts val="2000"/>
              </a:spcBef>
              <a:buClr>
                <a:schemeClr val="accent1"/>
              </a:buClr>
              <a:buSzPct val="104999"/>
              <a:buFont typeface="Avenir Next"/>
              <a:buChar char="▸"/>
              <a:defRPr sz="2016"/>
            </a:pPr>
            <a:r>
              <a:t>Absolutely no code generation and no requirement for XML configuration</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body" idx="13"/>
          </p:nvPr>
        </p:nvSpPr>
        <p:spPr>
          <a:prstGeom prst="rect">
            <a:avLst/>
          </a:prstGeom>
        </p:spPr>
        <p:txBody>
          <a:bodyPr/>
          <a:lstStyle/>
          <a:p>
            <a:pPr/>
            <a:r>
              <a:t>main projects</a:t>
            </a:r>
          </a:p>
        </p:txBody>
      </p:sp>
      <p:sp>
        <p:nvSpPr>
          <p:cNvPr id="191" name="Shape 191"/>
          <p:cNvSpPr/>
          <p:nvPr>
            <p:ph type="title"/>
          </p:nvPr>
        </p:nvSpPr>
        <p:spPr>
          <a:prstGeom prst="rect">
            <a:avLst/>
          </a:prstGeom>
        </p:spPr>
        <p:txBody>
          <a:bodyPr/>
          <a:lstStyle>
            <a:lvl1pPr defTabSz="408940">
              <a:spcBef>
                <a:spcPts val="1900"/>
              </a:spcBef>
              <a:defRPr sz="4200"/>
            </a:lvl1pPr>
          </a:lstStyle>
          <a:p>
            <a:pPr/>
            <a:r>
              <a:t>spring framework</a:t>
            </a:r>
          </a:p>
        </p:txBody>
      </p:sp>
      <p:sp>
        <p:nvSpPr>
          <p:cNvPr id="192" name="Shape 192"/>
          <p:cNvSpPr/>
          <p:nvPr>
            <p:ph type="body" sz="half" idx="1"/>
          </p:nvPr>
        </p:nvSpPr>
        <p:spPr>
          <a:prstGeom prst="rect">
            <a:avLst/>
          </a:prstGeom>
        </p:spPr>
        <p:txBody>
          <a:bodyPr/>
          <a:lstStyle/>
          <a:p>
            <a:pPr marL="320040" indent="-320040" defTabSz="420624">
              <a:spcBef>
                <a:spcPts val="2000"/>
              </a:spcBef>
              <a:defRPr sz="2016"/>
            </a:pPr>
            <a:r>
              <a:t>Provides core support for dependency injection, transaction management, web apps, data access, messaging and more.</a:t>
            </a:r>
          </a:p>
          <a:p>
            <a:pPr marL="320040" indent="-320040" defTabSz="420624">
              <a:spcBef>
                <a:spcPts val="2000"/>
              </a:spcBef>
              <a:defRPr sz="2016"/>
            </a:pPr>
            <a:r>
              <a:t>The Spring Framework provides a comprehensive programming and configuration model for modern Java-based enterprise applications - on any kind of deployment platform. A key element of Spring is infrastructural support at the application level: Spring focuses on the «plumbing» of enterprise applications so that teams can focus on application-level business logic, without unnecessary ties to specific deployment environments.</a:t>
            </a:r>
          </a:p>
          <a:p>
            <a:pPr marL="0" indent="0" algn="ctr" defTabSz="420624">
              <a:spcBef>
                <a:spcPts val="2000"/>
              </a:spcBef>
              <a:buClrTx/>
              <a:buSzTx/>
              <a:buFontTx/>
              <a:buNone/>
              <a:defRPr sz="2448">
                <a:solidFill>
                  <a:srgbClr val="34A556"/>
                </a:solidFill>
              </a:defRPr>
            </a:pPr>
            <a:r>
              <a:t>http://projects.spring.io/spring-framework/</a:t>
            </a:r>
          </a:p>
        </p:txBody>
      </p:sp>
      <p:sp>
        <p:nvSpPr>
          <p:cNvPr id="193" name="Shape 193"/>
          <p:cNvSpPr/>
          <p:nvPr/>
        </p:nvSpPr>
        <p:spPr>
          <a:xfrm>
            <a:off x="6705600" y="2743200"/>
            <a:ext cx="5911602"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04495" indent="-404495" defTabSz="531622">
              <a:spcBef>
                <a:spcPts val="2500"/>
              </a:spcBef>
              <a:buClr>
                <a:schemeClr val="accent1"/>
              </a:buClr>
              <a:buSzPct val="104999"/>
              <a:buFont typeface="Avenir Next"/>
              <a:buChar char="▸"/>
              <a:defRPr sz="2548"/>
            </a:pPr>
            <a:r>
              <a:t>Features:</a:t>
            </a:r>
          </a:p>
          <a:p>
            <a:pPr lvl="1" marL="808990" indent="-404495" defTabSz="531622">
              <a:spcBef>
                <a:spcPts val="2500"/>
              </a:spcBef>
              <a:buClr>
                <a:schemeClr val="accent1"/>
              </a:buClr>
              <a:buSzPct val="104999"/>
              <a:buFont typeface="Avenir Next"/>
              <a:buChar char="▸"/>
              <a:defRPr sz="2548"/>
            </a:pPr>
            <a:r>
              <a:t>Dependency injection</a:t>
            </a:r>
          </a:p>
          <a:p>
            <a:pPr lvl="1" marL="808990" indent="-404495" defTabSz="531622">
              <a:spcBef>
                <a:spcPts val="2500"/>
              </a:spcBef>
              <a:buClr>
                <a:schemeClr val="accent1"/>
              </a:buClr>
              <a:buSzPct val="104999"/>
              <a:buFont typeface="Avenir Next"/>
              <a:buChar char="▸"/>
              <a:defRPr sz="2548"/>
            </a:pPr>
            <a:r>
              <a:t>Aspect-Oriented Programming including Spring’s declarative transaction management</a:t>
            </a:r>
          </a:p>
          <a:p>
            <a:pPr lvl="1" marL="808990" indent="-404495" defTabSz="531622">
              <a:spcBef>
                <a:spcPts val="2500"/>
              </a:spcBef>
              <a:buClr>
                <a:schemeClr val="accent1"/>
              </a:buClr>
              <a:buSzPct val="104999"/>
              <a:buFont typeface="Avenir Next"/>
              <a:buChar char="▸"/>
              <a:defRPr sz="2548"/>
            </a:pPr>
            <a:r>
              <a:t>Spring MVC web application and RESTful web service framework</a:t>
            </a:r>
          </a:p>
          <a:p>
            <a:pPr lvl="1" marL="808990" indent="-404495" defTabSz="531622">
              <a:spcBef>
                <a:spcPts val="2500"/>
              </a:spcBef>
              <a:buClr>
                <a:schemeClr val="accent1"/>
              </a:buClr>
              <a:buSzPct val="104999"/>
              <a:buFont typeface="Avenir Next"/>
              <a:buChar char="▸"/>
              <a:defRPr sz="2548"/>
            </a:pPr>
            <a:r>
              <a:t>Foundational support JDBC, JPA, JMS</a:t>
            </a:r>
          </a:p>
          <a:p>
            <a:pPr lvl="1" marL="808990" indent="-404495" defTabSz="531622">
              <a:spcBef>
                <a:spcPts val="2500"/>
              </a:spcBef>
              <a:buClr>
                <a:schemeClr val="accent1"/>
              </a:buClr>
              <a:buSzPct val="104999"/>
              <a:buFont typeface="Avenir Next"/>
              <a:buChar char="▸"/>
              <a:defRPr sz="2548"/>
            </a:pPr>
            <a:r>
              <a:t>…and much more</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body" idx="13"/>
          </p:nvPr>
        </p:nvSpPr>
        <p:spPr>
          <a:prstGeom prst="rect">
            <a:avLst/>
          </a:prstGeom>
        </p:spPr>
        <p:txBody>
          <a:bodyPr/>
          <a:lstStyle/>
          <a:p>
            <a:pPr/>
            <a:r>
              <a:t>main projects</a:t>
            </a:r>
          </a:p>
        </p:txBody>
      </p:sp>
      <p:sp>
        <p:nvSpPr>
          <p:cNvPr id="196" name="Shape 196"/>
          <p:cNvSpPr/>
          <p:nvPr>
            <p:ph type="title"/>
          </p:nvPr>
        </p:nvSpPr>
        <p:spPr>
          <a:prstGeom prst="rect">
            <a:avLst/>
          </a:prstGeom>
        </p:spPr>
        <p:txBody>
          <a:bodyPr/>
          <a:lstStyle>
            <a:lvl1pPr defTabSz="408940">
              <a:spcBef>
                <a:spcPts val="1900"/>
              </a:spcBef>
              <a:defRPr sz="4200"/>
            </a:lvl1pPr>
          </a:lstStyle>
          <a:p>
            <a:pPr/>
            <a:r>
              <a:t>spring framework</a:t>
            </a:r>
          </a:p>
        </p:txBody>
      </p:sp>
      <p:pic>
        <p:nvPicPr>
          <p:cNvPr id="197" name="pasted-image.tiff"/>
          <p:cNvPicPr>
            <a:picLocks noChangeAspect="1"/>
          </p:cNvPicPr>
          <p:nvPr/>
        </p:nvPicPr>
        <p:blipFill>
          <a:blip r:embed="rId2">
            <a:extLst/>
          </a:blip>
          <a:stretch>
            <a:fillRect/>
          </a:stretch>
        </p:blipFill>
        <p:spPr>
          <a:xfrm>
            <a:off x="2003337" y="2277798"/>
            <a:ext cx="8998126" cy="6748595"/>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body" idx="13"/>
          </p:nvPr>
        </p:nvSpPr>
        <p:spPr>
          <a:prstGeom prst="rect">
            <a:avLst/>
          </a:prstGeom>
        </p:spPr>
        <p:txBody>
          <a:bodyPr/>
          <a:lstStyle/>
          <a:p>
            <a:pPr/>
            <a:r>
              <a:t>main projects</a:t>
            </a:r>
          </a:p>
        </p:txBody>
      </p:sp>
      <p:sp>
        <p:nvSpPr>
          <p:cNvPr id="200" name="Shape 200"/>
          <p:cNvSpPr/>
          <p:nvPr>
            <p:ph type="title"/>
          </p:nvPr>
        </p:nvSpPr>
        <p:spPr>
          <a:prstGeom prst="rect">
            <a:avLst/>
          </a:prstGeom>
        </p:spPr>
        <p:txBody>
          <a:bodyPr/>
          <a:lstStyle>
            <a:lvl1pPr defTabSz="408940">
              <a:spcBef>
                <a:spcPts val="1900"/>
              </a:spcBef>
              <a:defRPr sz="4200"/>
            </a:lvl1pPr>
          </a:lstStyle>
          <a:p>
            <a:pPr/>
            <a:r>
              <a:t>spring xd</a:t>
            </a:r>
          </a:p>
        </p:txBody>
      </p:sp>
      <p:sp>
        <p:nvSpPr>
          <p:cNvPr id="201" name="Shape 201"/>
          <p:cNvSpPr/>
          <p:nvPr>
            <p:ph type="body" sz="half" idx="1"/>
          </p:nvPr>
        </p:nvSpPr>
        <p:spPr>
          <a:prstGeom prst="rect">
            <a:avLst/>
          </a:prstGeom>
        </p:spPr>
        <p:txBody>
          <a:bodyPr/>
          <a:lstStyle/>
          <a:p>
            <a:pPr marL="404495" indent="-404495" defTabSz="531622">
              <a:spcBef>
                <a:spcPts val="2500"/>
              </a:spcBef>
              <a:defRPr sz="2548"/>
            </a:pPr>
            <a:r>
              <a:t>Simplifies the development of big data applications by addressing ingestion, analytics, batch jobs and data export.</a:t>
            </a:r>
          </a:p>
          <a:p>
            <a:pPr marL="404495" indent="-404495" defTabSz="531622">
              <a:spcBef>
                <a:spcPts val="2500"/>
              </a:spcBef>
              <a:defRPr sz="2548"/>
            </a:pPr>
            <a:r>
              <a:t>Spring XD is a unified, distributed, and extensible system for data ingestion, real time analytics, batch processing, and data export. The project goal is to simplify the development of big data applications.</a:t>
            </a:r>
          </a:p>
          <a:p>
            <a:pPr marL="0" indent="0" algn="ctr" defTabSz="531622">
              <a:spcBef>
                <a:spcPts val="2500"/>
              </a:spcBef>
              <a:buClrTx/>
              <a:buSzTx/>
              <a:buFontTx/>
              <a:buNone/>
              <a:defRPr sz="3094">
                <a:solidFill>
                  <a:srgbClr val="34A556"/>
                </a:solidFill>
              </a:defRPr>
            </a:pPr>
            <a:r>
              <a:t>http://projects.spring.io/spring-xd/</a:t>
            </a:r>
          </a:p>
        </p:txBody>
      </p:sp>
      <p:sp>
        <p:nvSpPr>
          <p:cNvPr id="202" name="Shape 202"/>
          <p:cNvSpPr/>
          <p:nvPr/>
        </p:nvSpPr>
        <p:spPr>
          <a:xfrm>
            <a:off x="6705600" y="2743200"/>
            <a:ext cx="5944593"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66700" indent="-266700" defTabSz="350520">
              <a:spcBef>
                <a:spcPts val="1600"/>
              </a:spcBef>
              <a:buClr>
                <a:schemeClr val="accent1"/>
              </a:buClr>
              <a:buSzPct val="104999"/>
              <a:buFont typeface="Avenir Next"/>
              <a:buChar char="▸"/>
              <a:defRPr sz="1680"/>
            </a:pPr>
            <a:r>
              <a:t>Benefits:</a:t>
            </a:r>
          </a:p>
          <a:p>
            <a:pPr lvl="1" marL="533400" indent="-266700" defTabSz="350520">
              <a:spcBef>
                <a:spcPts val="1600"/>
              </a:spcBef>
              <a:buClr>
                <a:schemeClr val="accent1"/>
              </a:buClr>
              <a:buSzPct val="104999"/>
              <a:buFont typeface="Avenir Next"/>
              <a:buChar char="▸"/>
              <a:defRPr sz="1680"/>
            </a:pPr>
            <a:r>
              <a:t>Unified Platform - Spring XD is a unified platform for a fragmented Hadoop ecosystem. It’s built on top of battle-tested open source projects, and dramatically simplifies orchestration of Big Data workloads and data pipelines.</a:t>
            </a:r>
          </a:p>
          <a:p>
            <a:pPr lvl="1" marL="533400" indent="-266700" defTabSz="350520">
              <a:spcBef>
                <a:spcPts val="1600"/>
              </a:spcBef>
              <a:buClr>
                <a:schemeClr val="accent1"/>
              </a:buClr>
              <a:buSzPct val="104999"/>
              <a:buFont typeface="Avenir Next"/>
              <a:buChar char="▸"/>
              <a:defRPr sz="1680"/>
            </a:pPr>
            <a:r>
              <a:t>Open and Extensible - Spring XD is built to be adapted from the ground up to suit your enterprise’s unique needs, not dictate your technology choices for you. Extend in any direction with open plug-in points for your existing technology investments, implemented with simple Java classes.</a:t>
            </a:r>
          </a:p>
          <a:p>
            <a:pPr lvl="1" marL="533400" indent="-266700" defTabSz="350520">
              <a:spcBef>
                <a:spcPts val="1600"/>
              </a:spcBef>
              <a:buClr>
                <a:schemeClr val="accent1"/>
              </a:buClr>
              <a:buSzPct val="104999"/>
              <a:buFont typeface="Avenir Next"/>
              <a:buChar char="▸"/>
              <a:defRPr sz="1680"/>
            </a:pPr>
            <a:r>
              <a:t>Developer Productivity - Developers new to Big Data can use a no-coding, configuration driven tool to develop Spring XD applications. Java developers can also easily extend the platform or the DSL with familiar extensibility, testing, and automation tools.</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Alternate"/>
        <a:ea typeface="DIN Alternate"/>
        <a:cs typeface="DIN Alternate"/>
      </a:majorFont>
      <a:minorFont>
        <a:latin typeface="DIN Alternate"/>
        <a:ea typeface="DIN Alternate"/>
        <a:cs typeface="DIN Alternat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Alterna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Alternate"/>
        <a:ea typeface="DIN Alternate"/>
        <a:cs typeface="DIN Alternate"/>
      </a:majorFont>
      <a:minorFont>
        <a:latin typeface="DIN Alternate"/>
        <a:ea typeface="DIN Alternate"/>
        <a:cs typeface="DIN Alternat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Alterna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