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3"/>
    <p:sldMasterId id="2147483667" r:id="rId4"/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" name="Shape 5"/>
          <p:cNvSpPr txBox="1"/>
          <p:nvPr/>
        </p:nvSpPr>
        <p:spPr>
          <a:xfrm>
            <a:off x="3313112" y="8953500"/>
            <a:ext cx="30797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" name="Shape 6"/>
          <p:cNvSpPr txBox="1"/>
          <p:nvPr/>
        </p:nvSpPr>
        <p:spPr>
          <a:xfrm>
            <a:off x="298450" y="174625"/>
            <a:ext cx="63373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Year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0" y="0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00" rIns="87300" tIns="43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EMC Ed Services CA and DCA Launch Master V8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00" rIns="87300" tIns="43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2095500" y="692150"/>
            <a:ext cx="2800200" cy="210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98450" y="2997200"/>
            <a:ext cx="6337200" cy="5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2095500" y="692150"/>
            <a:ext cx="2800349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2728913" y="1200149"/>
            <a:ext cx="6048376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728913" y="3025775"/>
            <a:ext cx="6048374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66712" y="1355725"/>
            <a:ext cx="2073274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Content, graphic area on lef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66712" y="203200"/>
            <a:ext cx="8410574" cy="9207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728913" y="1355725"/>
            <a:ext cx="6048374" cy="4587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/>
          <p:nvPr>
            <p:ph idx="2" type="pic"/>
          </p:nvPr>
        </p:nvSpPr>
        <p:spPr>
          <a:xfrm>
            <a:off x="366712" y="1355725"/>
            <a:ext cx="2073274" cy="4587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with Sub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66712" y="203200"/>
            <a:ext cx="8410574" cy="9207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66712" y="1123950"/>
            <a:ext cx="8410574" cy="40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366712" y="1758950"/>
            <a:ext cx="841057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77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66712" y="203200"/>
            <a:ext cx="8410574" cy="9207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66712" y="1123950"/>
            <a:ext cx="8410574" cy="40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66712" y="203200"/>
            <a:ext cx="8410574" cy="9207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66712" y="1355725"/>
            <a:ext cx="8410574" cy="4587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with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2728913" y="1200150"/>
            <a:ext cx="6048376" cy="1485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728913" y="3025775"/>
            <a:ext cx="6048374" cy="2803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2728913" y="1200150"/>
            <a:ext cx="6048376" cy="1485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366712" y="1355725"/>
            <a:ext cx="2073274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_BulletsTop_GraphicBot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04800" y="914400"/>
            <a:ext cx="84582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304800" y="3276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419600" y="6629400"/>
            <a:ext cx="4190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ontent_Bulle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04800" y="9144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8895" lvl="0" marL="231775" marR="0" rtl="0" algn="l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ct val="119999"/>
              <a:buFont typeface="Arial"/>
              <a:buChar char="•"/>
              <a:defRPr b="0" i="0" sz="24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6694" lvl="1" marL="682625" marR="0" rtl="0" algn="l">
              <a:spcBef>
                <a:spcPts val="440"/>
              </a:spcBef>
              <a:spcAft>
                <a:spcPts val="0"/>
              </a:spcAft>
              <a:buClr>
                <a:srgbClr val="FFC425"/>
              </a:buClr>
              <a:buSzPct val="90000"/>
              <a:buFont typeface="Arimo"/>
              <a:buChar char="4"/>
              <a:defRPr b="0" i="0" sz="22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B5761B"/>
              </a:buClr>
              <a:buSzPct val="90000"/>
              <a:buFont typeface="Arimo"/>
              <a:buChar char="8"/>
              <a:defRPr b="0" i="0" sz="20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8587" lvl="3" marL="1487488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5570" lvl="4" marL="1828800" marR="0" rtl="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ct val="109999"/>
              <a:buFont typeface="Arial"/>
              <a:buChar char="•"/>
              <a:defRPr b="0" i="0" sz="18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4419600" y="6629400"/>
            <a:ext cx="4190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66712" y="203200"/>
            <a:ext cx="8410574" cy="9207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oter bar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792288" y="51435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/>
          <p:nvPr>
            <p:ph idx="2" type="pic"/>
          </p:nvPr>
        </p:nvSpPr>
        <p:spPr>
          <a:xfrm>
            <a:off x="1792288" y="612774"/>
            <a:ext cx="5486399" cy="4359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366712" y="1355725"/>
            <a:ext cx="8410574" cy="4587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Quo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366712" y="1355725"/>
            <a:ext cx="8410574" cy="4587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66712" y="203200"/>
            <a:ext cx="8410574" cy="9207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 Columns with Subtitle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66712" y="203200"/>
            <a:ext cx="8410574" cy="9207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66712" y="1355725"/>
            <a:ext cx="40401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366712" y="1758950"/>
            <a:ext cx="4040187" cy="4205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77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735512" y="1355725"/>
            <a:ext cx="40417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4735512" y="1758950"/>
            <a:ext cx="4041774" cy="4205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77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66712" y="203200"/>
            <a:ext cx="8410574" cy="9207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66712" y="1355724"/>
            <a:ext cx="403859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77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738687" y="1355724"/>
            <a:ext cx="403859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77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 with graphic area at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66712" y="203200"/>
            <a:ext cx="8410574" cy="9207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66712" y="1123950"/>
            <a:ext cx="8410574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2728913" y="1758950"/>
            <a:ext cx="6048374" cy="4194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77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/>
          <p:nvPr>
            <p:ph idx="3" type="pic"/>
          </p:nvPr>
        </p:nvSpPr>
        <p:spPr>
          <a:xfrm>
            <a:off x="366712" y="1771650"/>
            <a:ext cx="2073274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3.png"/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3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/>
        </p:nvSpPr>
        <p:spPr>
          <a:xfrm>
            <a:off x="0" y="617220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 flipH="1">
            <a:off x="8553450" y="6710361"/>
            <a:ext cx="533399" cy="1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366712" y="6710361"/>
            <a:ext cx="2411411" cy="1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Copyright 2011 EMC Corporation. All rights reserved.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30549" l="10650" r="6283" t="0"/>
          <a:stretch/>
        </p:blipFill>
        <p:spPr>
          <a:xfrm>
            <a:off x="7848600" y="6280150"/>
            <a:ext cx="928686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3048000" y="6638925"/>
            <a:ext cx="1839912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EMC Restricted Confidential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0" y="617220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 flipH="1">
            <a:off x="8553450" y="6710361"/>
            <a:ext cx="533399" cy="1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366712" y="6710361"/>
            <a:ext cx="2411411" cy="1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Copyright 2011 EMC Corporation. All rights reserved.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1">
            <a:alphaModFix/>
          </a:blip>
          <a:srcRect b="30549" l="10650" r="6283" t="0"/>
          <a:stretch/>
        </p:blipFill>
        <p:spPr>
          <a:xfrm>
            <a:off x="7848600" y="6280150"/>
            <a:ext cx="928686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3048000" y="6638925"/>
            <a:ext cx="1839912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EMC Restricted Confidential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617220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 flipH="1">
            <a:off x="8553450" y="6710361"/>
            <a:ext cx="533399" cy="1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5" name="Shape 75"/>
          <p:cNvSpPr txBox="1"/>
          <p:nvPr/>
        </p:nvSpPr>
        <p:spPr>
          <a:xfrm>
            <a:off x="366712" y="6710361"/>
            <a:ext cx="2411411" cy="1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Copyright 2011 EMC Corporation. All rights reserved.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1">
            <a:alphaModFix/>
          </a:blip>
          <a:srcRect b="30549" l="10650" r="6283" t="0"/>
          <a:stretch/>
        </p:blipFill>
        <p:spPr>
          <a:xfrm>
            <a:off x="7848600" y="6280150"/>
            <a:ext cx="928686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3048000" y="6638925"/>
            <a:ext cx="1839912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EMC Restricted Confidential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134100"/>
            <a:ext cx="9150350" cy="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1" type="ftr"/>
          </p:nvPr>
        </p:nvSpPr>
        <p:spPr>
          <a:xfrm>
            <a:off x="4419600" y="6629400"/>
            <a:ext cx="4190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04800" y="6627811"/>
            <a:ext cx="3124199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b="0" i="0" lang="en-US" sz="10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2011 EMC Corporation. All Rights Reserved.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61023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1">
            <a:alphaModFix/>
          </a:blip>
          <a:srcRect b="30549" l="10650" r="6283" t="0"/>
          <a:stretch/>
        </p:blipFill>
        <p:spPr>
          <a:xfrm>
            <a:off x="7848600" y="6210300"/>
            <a:ext cx="928686" cy="29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134100"/>
            <a:ext cx="9150350" cy="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04800" y="9144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8895" lvl="0" marL="231775" marR="0" rtl="0" algn="l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ct val="119999"/>
              <a:buFont typeface="Arial"/>
              <a:buChar char="•"/>
              <a:defRPr b="0" i="0" sz="24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6694" lvl="1" marL="682625" marR="0" rtl="0" algn="l">
              <a:spcBef>
                <a:spcPts val="440"/>
              </a:spcBef>
              <a:spcAft>
                <a:spcPts val="0"/>
              </a:spcAft>
              <a:buClr>
                <a:srgbClr val="FFC425"/>
              </a:buClr>
              <a:buSzPct val="90000"/>
              <a:buFont typeface="Arimo"/>
              <a:buChar char="4"/>
              <a:defRPr b="0" i="0" sz="22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B5761B"/>
              </a:buClr>
              <a:buSzPct val="90000"/>
              <a:buFont typeface="Arimo"/>
              <a:buChar char="8"/>
              <a:defRPr b="0" i="0" sz="20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8587" lvl="3" marL="1487488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5570" lvl="4" marL="1828800" marR="0" rtl="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ct val="109999"/>
              <a:buFont typeface="Arial"/>
              <a:buChar char="•"/>
              <a:defRPr b="0" i="0" sz="18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419600" y="6629400"/>
            <a:ext cx="4190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2730500" y="1516062"/>
            <a:ext cx="6249986" cy="1776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736850" y="3586162"/>
            <a:ext cx="61245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i="1" lang="en-US" sz="1800">
                <a:solidFill>
                  <a:srgbClr val="0D0D0D"/>
                </a:solidFill>
              </a:rPr>
              <a:t>Predictive Analysis of getting a Loan (Arizona state)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i="1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Anvesh Muttavarapu, Bharadwaj Kundavaram, Trivikram Kavuru, Anirudh Chekuri, Jeevan, Rohith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i="1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04/2</a:t>
            </a:r>
            <a:r>
              <a:rPr i="1" lang="en-US" sz="1800">
                <a:solidFill>
                  <a:srgbClr val="0D0D0D"/>
                </a:solidFill>
              </a:rPr>
              <a:t>8</a:t>
            </a:r>
            <a:r>
              <a:rPr b="0" i="1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/2016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04786" y="198436"/>
            <a:ext cx="4292600" cy="61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EMC Education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Science &amp; Big Data Analytics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Model Details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04800" y="914400"/>
            <a:ext cx="8458200" cy="51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1" marL="0">
              <a:spcBef>
                <a:spcPts val="900"/>
              </a:spcBef>
              <a:buClr>
                <a:schemeClr val="accent4"/>
              </a:buClr>
              <a:buSzPct val="25000"/>
              <a:buFont typeface="Arimo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NoPersonal Data Model:</a:t>
            </a:r>
          </a:p>
          <a:p>
            <a:pPr indent="0" lvl="0" marL="0" rtl="0">
              <a:spcBef>
                <a:spcPts val="90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rtl="0">
              <a:spcBef>
                <a:spcPts val="90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modelNoPersonal = glm(approved ~ loan_type + loan_purpose +  </a:t>
            </a:r>
          </a:p>
          <a:p>
            <a:pPr indent="0" lvl="0" marL="0" rtl="0">
              <a:spcBef>
                <a:spcPts val="900"/>
              </a:spcBef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 log10(loan_amount_ink) + log10(applicant_income_ink)+ lien_status + </a:t>
            </a:r>
          </a:p>
          <a:p>
            <a:pPr indent="0" lvl="0" marL="0" rtl="0">
              <a:spcBef>
                <a:spcPts val="900"/>
              </a:spcBef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 county_name+"minority_population_pct",  "tract_median_income_ink  ,  </a:t>
            </a:r>
          </a:p>
          <a:p>
            <a:pPr indent="-69850" lvl="0" marL="0">
              <a:spcBef>
                <a:spcPts val="9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 data=smallset, family=binomial(link="logit"), na.action=na.exclude).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Model Results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04800" y="914400"/>
            <a:ext cx="8458200" cy="51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10250"/>
            <a:ext cx="8312723" cy="54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04800" y="76200"/>
            <a:ext cx="8458200" cy="117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Model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Impacts of the Each Variable via Exp() function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13925"/>
            <a:ext cx="9144000" cy="46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Decision Trees Results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04800" y="914400"/>
            <a:ext cx="8458200" cy="51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importance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loan_purpose                     43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loan_amount_ink                27   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lien_status                          14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loan_type                            12                                                  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minority_population_pct      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applicant_ethnicity               1 	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county_name           	                  1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875" y="1219200"/>
            <a:ext cx="48871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66712" y="203200"/>
            <a:ext cx="8410500" cy="92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Results of Lift Chart from Microsoft Business Intelligence- Decision trees vs Logistic regression.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977"/>
            <a:ext cx="9143997" cy="444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Diagnosis of the Models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Pseudo R^2  :1- (Deviance/Null Deviance)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For Full 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0.0470725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For Model without Personal 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0.04181282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04800" y="228600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>
                <a:solidFill>
                  <a:schemeClr val="accent1"/>
                </a:solidFill>
              </a:rPr>
              <a:t>Diagnosis of the Models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accent1"/>
                </a:solidFill>
              </a:rPr>
              <a:t>ROC/AUC Curve</a:t>
            </a:r>
          </a:p>
        </p:txBody>
      </p:sp>
      <p:sp>
        <p:nvSpPr>
          <p:cNvPr id="208" name="Shape 208"/>
          <p:cNvSpPr/>
          <p:nvPr/>
        </p:nvSpPr>
        <p:spPr>
          <a:xfrm>
            <a:off x="373800" y="1434312"/>
            <a:ext cx="8396400" cy="750900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73787" y="1573212"/>
            <a:ext cx="839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</a:rPr>
              <a:t>  Area Under the Curve: 0.65897 (Full model),0.65387 (Without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</a:rPr>
              <a:t>  Personal demographics)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425" y="2193925"/>
            <a:ext cx="6086475" cy="39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66725" y="203200"/>
            <a:ext cx="2453400" cy="34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</a:rPr>
              <a:t>Score densities comparison plots -Approved and denied for Full Model and No Personal data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00" y="1474149"/>
            <a:ext cx="6325900" cy="46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24" y="3529425"/>
            <a:ext cx="2895799" cy="102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0" y="0"/>
            <a:ext cx="7242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>
                <a:solidFill>
                  <a:schemeClr val="accent1"/>
                </a:solidFill>
              </a:rPr>
              <a:t>Diagnosis of the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accent1"/>
                </a:solidFill>
              </a:rPr>
              <a:t>Histogram plot of the scores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04800" y="76200"/>
            <a:ext cx="84582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b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81000" y="1039812"/>
            <a:ext cx="8305799" cy="505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/>
              <a:t>The company need not ask for personal demographic information of the customer because it doesn’t have significant impact on prediction.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/>
              <a:t>We can suggest that Loan type of “Conventional” can help in increasing the Odds of Approval.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/>
              <a:t>An increase in the applicant salary will increase the odds of approval by 2.4 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/>
              <a:t>Lien status as Subordinate will have a negative impact on odds of getting a Loan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304800" y="914400"/>
            <a:ext cx="8458200" cy="51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82880" algn="ctr">
              <a:spcBef>
                <a:spcPts val="0"/>
              </a:spcBef>
              <a:buNone/>
            </a:pPr>
            <a:r>
              <a:rPr lang="en-US" sz="4800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04825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rPr>
              <a:t>Project Goals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1430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000"/>
              <a:t>To develop a model which predicts the Loan Probability.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000"/>
              <a:t>To consider personal demographic data and analyse if its inclusion makes a difference to the prediction.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000"/>
              <a:t>To obtain the accuracy of the given model in terms of the thresholds that the stakeholders set in their discussion (75% and 50%).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000"/>
              <a:t>To 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rovide suggestions for the kind of general advice FPC can put on their advice page.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rPr>
              <a:t>Situation &amp; Project Goals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1430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Situation </a:t>
            </a:r>
          </a:p>
          <a:p>
            <a:pPr indent="0" lvl="0" marL="1143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financial planning company, FPC would like to expand the set of services they offer by creating an online site for loan advice. 	</a:t>
            </a:r>
          </a:p>
          <a:p>
            <a:pPr indent="0" lvl="0" marL="1143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FPC realizes that the customers are looking for fast responses and the online-service must provide an answer within 45 seconds. 	</a:t>
            </a:r>
          </a:p>
          <a:p>
            <a:pPr indent="0" lvl="0" marL="1143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company hopes this online service will be a lead-in for customers to come to FPC for more focused, personal financial planning to achieve their life goals. 	</a:t>
            </a:r>
          </a:p>
          <a:p>
            <a:pPr indent="0" lvl="0" marL="1143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 of FPC Project</a:t>
            </a:r>
          </a:p>
          <a:p>
            <a:pPr indent="0" lvl="0" marL="1143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800"/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evelop a </a:t>
            </a:r>
            <a:r>
              <a:rPr lang="en-US" sz="1800"/>
              <a:t>model which predicts  the Loan Probability of their customers.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1143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AutoNum type="arabicPeriod"/>
            </a:pPr>
            <a:r>
              <a:rPr lang="en-US" sz="1800"/>
              <a:t>To  provide suggestions for customers in selecting appropriate loans based on their data.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5797550" y="1752600"/>
            <a:ext cx="3117849" cy="2439986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D9D9D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graphic to support your main points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Executive Summary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686800" y="66294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" name="Shape 129"/>
          <p:cNvSpPr/>
          <p:nvPr/>
        </p:nvSpPr>
        <p:spPr>
          <a:xfrm>
            <a:off x="381000" y="892175"/>
            <a:ext cx="8396286" cy="750887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381000" y="949325"/>
            <a:ext cx="8396286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Calibri"/>
              <a:buNone/>
            </a:pPr>
            <a:r>
              <a:rPr b="0" i="1" lang="en-US" sz="2000" u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en-US" sz="2000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Attained a ROC curve with Area under curve : 0.65897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04800" y="1752600"/>
            <a:ext cx="52578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100000"/>
            </a:pPr>
            <a:r>
              <a:rPr lang="en-US" sz="2000">
                <a:solidFill>
                  <a:srgbClr val="474747"/>
                </a:solidFill>
              </a:rPr>
              <a:t>Made two models.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74747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100000"/>
            </a:pPr>
            <a:r>
              <a:rPr lang="en-US" sz="2000">
                <a:solidFill>
                  <a:srgbClr val="474747"/>
                </a:solidFill>
              </a:rPr>
              <a:t>With personal demographics.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100000"/>
            </a:pPr>
            <a:r>
              <a:rPr lang="en-US" sz="2000">
                <a:solidFill>
                  <a:srgbClr val="474747"/>
                </a:solidFill>
              </a:rPr>
              <a:t>Without personal demographics.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81000" y="3656025"/>
            <a:ext cx="85344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474747"/>
                </a:solidFill>
              </a:rPr>
              <a:t>oncluded that personal demographics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74747"/>
                </a:solidFill>
              </a:rPr>
              <a:t>       doesn’t  have much impact on the Loan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74747"/>
                </a:solidFill>
              </a:rPr>
              <a:t>       prediction.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74747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74747"/>
              </a:buClr>
              <a:buSzPct val="100000"/>
              <a:buChar char="●"/>
            </a:pPr>
            <a:r>
              <a:rPr lang="en-US" sz="2000">
                <a:solidFill>
                  <a:srgbClr val="474747"/>
                </a:solidFill>
              </a:rPr>
              <a:t>Accuracy of prediction is demonstrated with the Data scores in thresholds bins  (0.5,0.75).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637" y="1746250"/>
            <a:ext cx="3233675" cy="255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63537" y="950912"/>
            <a:ext cx="8567737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49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Acquired data from the FPC regarding their customer loan information and  Customer personal demographic information 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Factorize information such as Loan Type, Loan Purpose ,Ethnicity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Fields such as income,Rate spread, occupied units converted etc converted to numeric.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Fields such as Race,Ethnicity,County information are levelled to set references to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Applied Decision trees to observe the Information Gain of all the Variable and understood important fields.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Approach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04800" y="914400"/>
            <a:ext cx="8458200" cy="51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49250" rtl="0">
              <a:spcBef>
                <a:spcPts val="0"/>
              </a:spcBef>
              <a:buSzPct val="100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Used approximately 10% of the Data as an input to the Models.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34950" lvl="0" marL="349250" rtl="0">
              <a:spcBef>
                <a:spcPts val="900"/>
              </a:spcBef>
              <a:buSzPct val="120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Developed two Loan Predictor models in R , with and without demographic information.</a:t>
            </a:r>
          </a:p>
          <a:p>
            <a:pPr indent="0" lvl="0" marL="0">
              <a:spcBef>
                <a:spcPts val="900"/>
              </a:spcBef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34950" lvl="0" marL="349250">
              <a:spcBef>
                <a:spcPts val="900"/>
              </a:spcBef>
              <a:buSzPct val="120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Used ROC curves and Confusion Matrix to diagnose the Models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128525"/>
            <a:ext cx="8229600" cy="49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09550" lvl="0" marL="349250" rtl="0"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2000"/>
              <a:t>Checked for NA data and removed those records for more accurate analysis.</a:t>
            </a:r>
          </a:p>
          <a:p>
            <a:pPr indent="-209550" lvl="0" marL="349250" rtl="0"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2000"/>
              <a:t>Eliminated small loans that trail out on the right.</a:t>
            </a:r>
          </a:p>
          <a:p>
            <a:pPr indent="-209550" lvl="0" marL="349250" rtl="0"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2000"/>
              <a:t>Data with loan purpose as “Home Improvement”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000"/>
              <a:t>     were removed.</a:t>
            </a:r>
          </a:p>
          <a:p>
            <a:pPr indent="-209550" lvl="0" marL="349250" rtl="0">
              <a:spcBef>
                <a:spcPts val="0"/>
              </a:spcBef>
              <a:buClr>
                <a:srgbClr val="474747"/>
              </a:buClr>
              <a:buSzPct val="100000"/>
            </a:pPr>
            <a:r>
              <a:rPr lang="en-US" sz="2000"/>
              <a:t>Used log to level the data</a:t>
            </a:r>
          </a:p>
          <a:p>
            <a:pPr indent="0" lvl="0" marL="0" rtl="0">
              <a:spcBef>
                <a:spcPts val="900"/>
              </a:spcBef>
              <a:buNone/>
            </a:pPr>
            <a:r>
              <a:t/>
            </a:r>
            <a:endParaRPr i="1" sz="2000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buNone/>
            </a:pPr>
            <a:r>
              <a:t/>
            </a:r>
            <a:endParaRPr i="1" sz="2000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25" y="2647349"/>
            <a:ext cx="3909375" cy="347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accent1"/>
                </a:solidFill>
              </a:rPr>
              <a:t>Data Cleaning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2C95DD"/>
                </a:solidFill>
                <a:latin typeface="Arial"/>
                <a:ea typeface="Arial"/>
                <a:cs typeface="Arial"/>
                <a:sym typeface="Arial"/>
              </a:rPr>
              <a:t>Model Description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04800" y="1009175"/>
            <a:ext cx="8610600" cy="5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b="1" lang="en-US" sz="1400" u="none" cap="none" strike="noStrike">
                <a:solidFill>
                  <a:schemeClr val="dk1"/>
                </a:solidFill>
              </a:rPr>
              <a:t>Overview of Basic Methodology:  </a:t>
            </a:r>
            <a:r>
              <a:rPr lang="en-US" sz="1400"/>
              <a:t>P</a:t>
            </a:r>
            <a:r>
              <a:rPr b="0" lang="en-US" sz="1400" u="none" cap="none" strike="noStrike">
                <a:solidFill>
                  <a:schemeClr val="dk1"/>
                </a:solidFill>
              </a:rPr>
              <a:t>redict the </a:t>
            </a:r>
            <a:r>
              <a:rPr lang="en-US" sz="1400"/>
              <a:t>probability of loan.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b="1" lang="en-US" sz="1400" u="none" cap="none" strike="noStrike">
                <a:solidFill>
                  <a:schemeClr val="dk1"/>
                </a:solidFill>
              </a:rPr>
              <a:t>Model:   </a:t>
            </a:r>
            <a:r>
              <a:rPr b="0" lang="en-US" sz="1400" u="none" cap="none" strike="noStrike">
                <a:solidFill>
                  <a:schemeClr val="dk1"/>
                </a:solidFill>
              </a:rPr>
              <a:t>Logistic </a:t>
            </a:r>
            <a:r>
              <a:rPr lang="en-US" sz="1400"/>
              <a:t>R</a:t>
            </a:r>
            <a:r>
              <a:rPr b="0" lang="en-US" sz="1400" u="none" cap="none" strike="noStrike">
                <a:solidFill>
                  <a:schemeClr val="dk1"/>
                </a:solidFill>
              </a:rPr>
              <a:t>egression model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b="1" lang="en-US" sz="1400" u="none" cap="none" strike="noStrike">
                <a:solidFill>
                  <a:schemeClr val="dk1"/>
                </a:solidFill>
              </a:rPr>
              <a:t>Dependent variable</a:t>
            </a:r>
            <a:r>
              <a:rPr b="0" lang="en-US" sz="1400" u="none" cap="none" strike="noStrike">
                <a:solidFill>
                  <a:schemeClr val="dk1"/>
                </a:solidFill>
              </a:rPr>
              <a:t>: </a:t>
            </a:r>
            <a:r>
              <a:rPr lang="en-US" sz="1400"/>
              <a:t>Approved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b="1" lang="en-US" sz="1400" u="none" cap="none" strike="noStrike">
                <a:solidFill>
                  <a:schemeClr val="dk1"/>
                </a:solidFill>
              </a:rPr>
              <a:t>Scope</a:t>
            </a:r>
            <a:r>
              <a:rPr b="0" lang="en-US" sz="1400" u="none" cap="none" strike="noStrike">
                <a:solidFill>
                  <a:schemeClr val="dk1"/>
                </a:solidFill>
              </a:rPr>
              <a:t>: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lang="en-US" sz="1400"/>
              <a:t>Design a two models, with and without Demographic information for FPC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lang="en-US" sz="1400"/>
              <a:t>Accept Inputs from the Customer and predict the probability of Loan approval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lang="en-US" sz="1400"/>
              <a:t>Give them suggestions on how to improve their chances of Loan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b="1" lang="en-US" sz="1400" u="none" cap="none" strike="noStrike">
                <a:solidFill>
                  <a:schemeClr val="dk1"/>
                </a:solidFill>
              </a:rPr>
              <a:t>Sampling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b="0" lang="en-US" sz="1400" u="none" cap="none" strike="noStrike">
                <a:solidFill>
                  <a:schemeClr val="dk1"/>
                </a:solidFill>
              </a:rPr>
              <a:t>Training sample:</a:t>
            </a:r>
            <a:r>
              <a:rPr lang="en-US" sz="1400"/>
              <a:t>     12,400</a:t>
            </a:r>
            <a:r>
              <a:rPr b="0" lang="en-US" sz="1400" u="none" cap="none" strike="noStrike">
                <a:solidFill>
                  <a:schemeClr val="dk1"/>
                </a:solidFill>
              </a:rPr>
              <a:t> </a:t>
            </a:r>
            <a:r>
              <a:rPr lang="en-US" sz="1400"/>
              <a:t>applicants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b="0" lang="en-US" sz="1400" u="none" cap="none" strike="noStrike">
                <a:solidFill>
                  <a:schemeClr val="dk1"/>
                </a:solidFill>
              </a:rPr>
              <a:t>Testing sample: 	</a:t>
            </a:r>
            <a:r>
              <a:rPr lang="en-US" sz="1400"/>
              <a:t> 31015 applicants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lang="en-US" sz="1400" u="none" cap="none" strike="noStrike">
                <a:solidFill>
                  <a:schemeClr val="dk1"/>
                </a:solidFill>
              </a:rPr>
              <a:t>The model developed has good predictive power and </a:t>
            </a:r>
            <a:r>
              <a:rPr lang="en-US" sz="1400"/>
              <a:t>can categorise applicants into </a:t>
            </a:r>
            <a:r>
              <a:rPr lang="en-US" sz="1400">
                <a:solidFill>
                  <a:srgbClr val="000000"/>
                </a:solidFill>
              </a:rPr>
              <a:t>High,Medium and Low Probabilities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lang="en-US" sz="1400"/>
              <a:t>Models have Approved as a dependant variable and inputs like .Loan type,Loan purpose,Income,ethnicity etc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lang="en-US" sz="1400"/>
              <a:t>Two models have been designed with and without personal demographic information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lang="en-US" sz="1400"/>
              <a:t>Model uses data set filtered with loan amt &lt;=400k,uses only two action types Originated , Denied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lang="en-US" sz="1400"/>
              <a:t>Model uses ROC/AUC curves , Histograms plots of scores ,Confusion Matrix for diagnosis.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04800" y="762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Details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1000" y="1066800"/>
            <a:ext cx="83057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003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Total of eleven input variables used  in the Full model including personal information . variables such as County,ethnicity are levelled and some references are set to the model.</a:t>
            </a:r>
          </a:p>
          <a:p>
            <a:pPr indent="-240030" lvl="0" marL="3492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b="0" lang="en-US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data visualization  we have cleaned  the Datasets . We have filtered some data with Nulls and NA across many variables.</a:t>
            </a:r>
          </a:p>
          <a:p>
            <a:pPr indent="-240030" lvl="0" marL="3492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Full </a:t>
            </a:r>
            <a:r>
              <a:rPr b="0" lang="en-US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with Logistic Regression </a:t>
            </a:r>
            <a:r>
              <a:rPr b="0" lang="en-US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model built in R 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Fullmodel = glm(approved ~ loan_type + loan_purpose +         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     log10(loan_amount_ink) + log10(applicant_income_ink) + lien_status 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     + applicant_race_1 + applicant_ethnicity + applicant_sex +  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     county_name + minority_population_pct+tract_median_income_ink,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     data=smallset, family=binomial(link="logit"), na.action=na.exclude)</a:t>
            </a:r>
          </a:p>
          <a:p>
            <a:pPr indent="0" lvl="1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C425"/>
              </a:buClr>
              <a:buSzPct val="25000"/>
              <a:buFont typeface="Arimo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indent="-311150" lvl="0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/>
          </a:p>
          <a:p>
            <a:pPr indent="-2413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C425"/>
              </a:buClr>
              <a:buSzPct val="25000"/>
              <a:buFont typeface="Arimo"/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4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EMC_Presentation_Template">
  <a:themeElements>
    <a:clrScheme name="**New 2010 Template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B4D88B"/>
      </a:accent3>
      <a:accent4>
        <a:srgbClr val="FFC425"/>
      </a:accent4>
      <a:accent5>
        <a:srgbClr val="E36F1E"/>
      </a:accent5>
      <a:accent6>
        <a:srgbClr val="B5121B"/>
      </a:accent6>
      <a:hlink>
        <a:srgbClr val="007DC3"/>
      </a:hlink>
      <a:folHlink>
        <a:srgbClr val="49A9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MC_Presentation_Template">
  <a:themeElements>
    <a:clrScheme name="**New 2010 Template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B4D88B"/>
      </a:accent3>
      <a:accent4>
        <a:srgbClr val="FFC425"/>
      </a:accent4>
      <a:accent5>
        <a:srgbClr val="E36F1E"/>
      </a:accent5>
      <a:accent6>
        <a:srgbClr val="B5121B"/>
      </a:accent6>
      <a:hlink>
        <a:srgbClr val="007DC3"/>
      </a:hlink>
      <a:folHlink>
        <a:srgbClr val="49A9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EMC_Presentation_Template">
  <a:themeElements>
    <a:clrScheme name="**New 2010 Template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B4D88B"/>
      </a:accent3>
      <a:accent4>
        <a:srgbClr val="FFC425"/>
      </a:accent4>
      <a:accent5>
        <a:srgbClr val="E36F1E"/>
      </a:accent5>
      <a:accent6>
        <a:srgbClr val="B5121B"/>
      </a:accent6>
      <a:hlink>
        <a:srgbClr val="007DC3"/>
      </a:hlink>
      <a:folHlink>
        <a:srgbClr val="49A9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