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64" r:id="rId2"/>
    <p:sldId id="257" r:id="rId3"/>
    <p:sldId id="275" r:id="rId4"/>
    <p:sldId id="266" r:id="rId5"/>
    <p:sldId id="267" r:id="rId6"/>
    <p:sldId id="272" r:id="rId7"/>
    <p:sldId id="269" r:id="rId8"/>
    <p:sldId id="270" r:id="rId9"/>
    <p:sldId id="271" r:id="rId10"/>
    <p:sldId id="273" r:id="rId11"/>
    <p:sldId id="274"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9E8CD7-D1B0-4217-88DA-D9E9A03540AD}"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A59F7-DA17-400D-AA29-426D35AB05C7}" type="slidenum">
              <a:rPr lang="en-US" smtClean="0"/>
              <a:t>‹#›</a:t>
            </a:fld>
            <a:endParaRPr lang="en-US"/>
          </a:p>
        </p:txBody>
      </p:sp>
    </p:spTree>
    <p:extLst>
      <p:ext uri="{BB962C8B-B14F-4D97-AF65-F5344CB8AC3E}">
        <p14:creationId xmlns:p14="http://schemas.microsoft.com/office/powerpoint/2010/main" val="347504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9E8CD7-D1B0-4217-88DA-D9E9A03540AD}"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A59F7-DA17-400D-AA29-426D35AB05C7}" type="slidenum">
              <a:rPr lang="en-US" smtClean="0"/>
              <a:t>‹#›</a:t>
            </a:fld>
            <a:endParaRPr lang="en-US"/>
          </a:p>
        </p:txBody>
      </p:sp>
    </p:spTree>
    <p:extLst>
      <p:ext uri="{BB962C8B-B14F-4D97-AF65-F5344CB8AC3E}">
        <p14:creationId xmlns:p14="http://schemas.microsoft.com/office/powerpoint/2010/main" val="814439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9E8CD7-D1B0-4217-88DA-D9E9A03540AD}"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A59F7-DA17-400D-AA29-426D35AB05C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1755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9E8CD7-D1B0-4217-88DA-D9E9A03540AD}"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A59F7-DA17-400D-AA29-426D35AB05C7}" type="slidenum">
              <a:rPr lang="en-US" smtClean="0"/>
              <a:t>‹#›</a:t>
            </a:fld>
            <a:endParaRPr lang="en-US"/>
          </a:p>
        </p:txBody>
      </p:sp>
    </p:spTree>
    <p:extLst>
      <p:ext uri="{BB962C8B-B14F-4D97-AF65-F5344CB8AC3E}">
        <p14:creationId xmlns:p14="http://schemas.microsoft.com/office/powerpoint/2010/main" val="2614969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9E8CD7-D1B0-4217-88DA-D9E9A03540AD}"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A59F7-DA17-400D-AA29-426D35AB05C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3082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9E8CD7-D1B0-4217-88DA-D9E9A03540AD}"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A59F7-DA17-400D-AA29-426D35AB05C7}" type="slidenum">
              <a:rPr lang="en-US" smtClean="0"/>
              <a:t>‹#›</a:t>
            </a:fld>
            <a:endParaRPr lang="en-US"/>
          </a:p>
        </p:txBody>
      </p:sp>
    </p:spTree>
    <p:extLst>
      <p:ext uri="{BB962C8B-B14F-4D97-AF65-F5344CB8AC3E}">
        <p14:creationId xmlns:p14="http://schemas.microsoft.com/office/powerpoint/2010/main" val="1188424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E8CD7-D1B0-4217-88DA-D9E9A03540AD}"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A59F7-DA17-400D-AA29-426D35AB05C7}" type="slidenum">
              <a:rPr lang="en-US" smtClean="0"/>
              <a:t>‹#›</a:t>
            </a:fld>
            <a:endParaRPr lang="en-US"/>
          </a:p>
        </p:txBody>
      </p:sp>
    </p:spTree>
    <p:extLst>
      <p:ext uri="{BB962C8B-B14F-4D97-AF65-F5344CB8AC3E}">
        <p14:creationId xmlns:p14="http://schemas.microsoft.com/office/powerpoint/2010/main" val="334837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E8CD7-D1B0-4217-88DA-D9E9A03540AD}"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A59F7-DA17-400D-AA29-426D35AB05C7}" type="slidenum">
              <a:rPr lang="en-US" smtClean="0"/>
              <a:t>‹#›</a:t>
            </a:fld>
            <a:endParaRPr lang="en-US"/>
          </a:p>
        </p:txBody>
      </p:sp>
    </p:spTree>
    <p:extLst>
      <p:ext uri="{BB962C8B-B14F-4D97-AF65-F5344CB8AC3E}">
        <p14:creationId xmlns:p14="http://schemas.microsoft.com/office/powerpoint/2010/main" val="334605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E8CD7-D1B0-4217-88DA-D9E9A03540AD}"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A59F7-DA17-400D-AA29-426D35AB05C7}" type="slidenum">
              <a:rPr lang="en-US" smtClean="0"/>
              <a:t>‹#›</a:t>
            </a:fld>
            <a:endParaRPr lang="en-US"/>
          </a:p>
        </p:txBody>
      </p:sp>
    </p:spTree>
    <p:extLst>
      <p:ext uri="{BB962C8B-B14F-4D97-AF65-F5344CB8AC3E}">
        <p14:creationId xmlns:p14="http://schemas.microsoft.com/office/powerpoint/2010/main" val="39815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9E8CD7-D1B0-4217-88DA-D9E9A03540AD}"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A59F7-DA17-400D-AA29-426D35AB05C7}" type="slidenum">
              <a:rPr lang="en-US" smtClean="0"/>
              <a:t>‹#›</a:t>
            </a:fld>
            <a:endParaRPr lang="en-US"/>
          </a:p>
        </p:txBody>
      </p:sp>
    </p:spTree>
    <p:extLst>
      <p:ext uri="{BB962C8B-B14F-4D97-AF65-F5344CB8AC3E}">
        <p14:creationId xmlns:p14="http://schemas.microsoft.com/office/powerpoint/2010/main" val="76187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9E8CD7-D1B0-4217-88DA-D9E9A03540AD}"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A59F7-DA17-400D-AA29-426D35AB05C7}" type="slidenum">
              <a:rPr lang="en-US" smtClean="0"/>
              <a:t>‹#›</a:t>
            </a:fld>
            <a:endParaRPr lang="en-US"/>
          </a:p>
        </p:txBody>
      </p:sp>
    </p:spTree>
    <p:extLst>
      <p:ext uri="{BB962C8B-B14F-4D97-AF65-F5344CB8AC3E}">
        <p14:creationId xmlns:p14="http://schemas.microsoft.com/office/powerpoint/2010/main" val="28153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9E8CD7-D1B0-4217-88DA-D9E9A03540AD}"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A59F7-DA17-400D-AA29-426D35AB05C7}" type="slidenum">
              <a:rPr lang="en-US" smtClean="0"/>
              <a:t>‹#›</a:t>
            </a:fld>
            <a:endParaRPr lang="en-US"/>
          </a:p>
        </p:txBody>
      </p:sp>
    </p:spTree>
    <p:extLst>
      <p:ext uri="{BB962C8B-B14F-4D97-AF65-F5344CB8AC3E}">
        <p14:creationId xmlns:p14="http://schemas.microsoft.com/office/powerpoint/2010/main" val="422484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9E8CD7-D1B0-4217-88DA-D9E9A03540AD}"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A59F7-DA17-400D-AA29-426D35AB05C7}" type="slidenum">
              <a:rPr lang="en-US" smtClean="0"/>
              <a:t>‹#›</a:t>
            </a:fld>
            <a:endParaRPr lang="en-US"/>
          </a:p>
        </p:txBody>
      </p:sp>
    </p:spTree>
    <p:extLst>
      <p:ext uri="{BB962C8B-B14F-4D97-AF65-F5344CB8AC3E}">
        <p14:creationId xmlns:p14="http://schemas.microsoft.com/office/powerpoint/2010/main" val="2048180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9E8CD7-D1B0-4217-88DA-D9E9A03540AD}"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A59F7-DA17-400D-AA29-426D35AB05C7}" type="slidenum">
              <a:rPr lang="en-US" smtClean="0"/>
              <a:t>‹#›</a:t>
            </a:fld>
            <a:endParaRPr lang="en-US"/>
          </a:p>
        </p:txBody>
      </p:sp>
    </p:spTree>
    <p:extLst>
      <p:ext uri="{BB962C8B-B14F-4D97-AF65-F5344CB8AC3E}">
        <p14:creationId xmlns:p14="http://schemas.microsoft.com/office/powerpoint/2010/main" val="1579954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9E8CD7-D1B0-4217-88DA-D9E9A03540AD}"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A59F7-DA17-400D-AA29-426D35AB05C7}" type="slidenum">
              <a:rPr lang="en-US" smtClean="0"/>
              <a:t>‹#›</a:t>
            </a:fld>
            <a:endParaRPr lang="en-US"/>
          </a:p>
        </p:txBody>
      </p:sp>
    </p:spTree>
    <p:extLst>
      <p:ext uri="{BB962C8B-B14F-4D97-AF65-F5344CB8AC3E}">
        <p14:creationId xmlns:p14="http://schemas.microsoft.com/office/powerpoint/2010/main" val="305525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A59F7-DA17-400D-AA29-426D35AB05C7}" type="slidenum">
              <a:rPr lang="en-US" smtClean="0"/>
              <a:t>‹#›</a:t>
            </a:fld>
            <a:endParaRPr lang="en-US"/>
          </a:p>
        </p:txBody>
      </p:sp>
      <p:sp>
        <p:nvSpPr>
          <p:cNvPr id="5" name="Date Placeholder 4"/>
          <p:cNvSpPr>
            <a:spLocks noGrp="1"/>
          </p:cNvSpPr>
          <p:nvPr>
            <p:ph type="dt" sz="half" idx="10"/>
          </p:nvPr>
        </p:nvSpPr>
        <p:spPr/>
        <p:txBody>
          <a:bodyPr/>
          <a:lstStyle/>
          <a:p>
            <a:fld id="{819E8CD7-D1B0-4217-88DA-D9E9A03540AD}" type="datetimeFigureOut">
              <a:rPr lang="en-US" smtClean="0"/>
              <a:t>12/8/2016</a:t>
            </a:fld>
            <a:endParaRPr lang="en-US"/>
          </a:p>
        </p:txBody>
      </p:sp>
    </p:spTree>
    <p:extLst>
      <p:ext uri="{BB962C8B-B14F-4D97-AF65-F5344CB8AC3E}">
        <p14:creationId xmlns:p14="http://schemas.microsoft.com/office/powerpoint/2010/main" val="63962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9E8CD7-D1B0-4217-88DA-D9E9A03540AD}" type="datetimeFigureOut">
              <a:rPr lang="en-US" smtClean="0"/>
              <a:t>12/8/2016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1A59F7-DA17-400D-AA29-426D35AB05C7}" type="slidenum">
              <a:rPr lang="en-US" smtClean="0"/>
              <a:t>‹#›</a:t>
            </a:fld>
            <a:endParaRPr lang="en-US"/>
          </a:p>
        </p:txBody>
      </p:sp>
    </p:spTree>
    <p:extLst>
      <p:ext uri="{BB962C8B-B14F-4D97-AF65-F5344CB8AC3E}">
        <p14:creationId xmlns:p14="http://schemas.microsoft.com/office/powerpoint/2010/main" val="400261686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9727" y="2818726"/>
            <a:ext cx="8596668" cy="288616"/>
          </a:xfrm>
        </p:spPr>
        <p:txBody>
          <a:bodyPr>
            <a:normAutofit fontScale="90000"/>
          </a:bodyPr>
          <a:lstStyle/>
          <a:p>
            <a:r>
              <a:rPr lang="en-US" dirty="0"/>
              <a:t>OMIS 694</a:t>
            </a:r>
            <a:br>
              <a:rPr lang="en-US" dirty="0"/>
            </a:br>
            <a:r>
              <a:rPr lang="en-US" dirty="0"/>
              <a:t>Social Media Analysis</a:t>
            </a:r>
            <a:br>
              <a:rPr lang="en-US" dirty="0"/>
            </a:br>
            <a:br>
              <a:rPr lang="en-US" dirty="0"/>
            </a:br>
            <a:r>
              <a:rPr lang="en-US" sz="2000" dirty="0"/>
              <a:t>By</a:t>
            </a:r>
            <a:br>
              <a:rPr lang="en-US" sz="2000" dirty="0"/>
            </a:br>
            <a:r>
              <a:rPr lang="en-US" sz="2000" dirty="0"/>
              <a:t>Anvesh Muttavarapu</a:t>
            </a:r>
            <a:br>
              <a:rPr lang="en-US" sz="2000" dirty="0"/>
            </a:br>
            <a:r>
              <a:rPr lang="en-US" sz="2000" dirty="0" err="1"/>
              <a:t>Sankeerth</a:t>
            </a:r>
            <a:r>
              <a:rPr lang="en-US" sz="2000" dirty="0"/>
              <a:t> </a:t>
            </a:r>
            <a:r>
              <a:rPr lang="en-US" sz="2000" dirty="0" err="1"/>
              <a:t>Koppuravuri</a:t>
            </a:r>
            <a:br>
              <a:rPr lang="en-US" sz="2000" dirty="0"/>
            </a:br>
            <a:r>
              <a:rPr lang="en-US" sz="2000" dirty="0"/>
              <a:t>Bharadwaj Sai</a:t>
            </a:r>
          </a:p>
        </p:txBody>
      </p:sp>
      <p:sp>
        <p:nvSpPr>
          <p:cNvPr id="3" name="Content Placeholder 2"/>
          <p:cNvSpPr>
            <a:spLocks noGrp="1"/>
          </p:cNvSpPr>
          <p:nvPr>
            <p:ph idx="1"/>
          </p:nvPr>
        </p:nvSpPr>
        <p:spPr>
          <a:xfrm>
            <a:off x="677334" y="1302818"/>
            <a:ext cx="9356790" cy="2605635"/>
          </a:xfrm>
        </p:spPr>
        <p:txBody>
          <a:bodyPr/>
          <a:lstStyle/>
          <a:p>
            <a:pPr marL="0" indent="0">
              <a:buNone/>
            </a:pPr>
            <a:endParaRPr lang="en-US"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018463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future partnerships</a:t>
            </a:r>
          </a:p>
        </p:txBody>
      </p:sp>
      <p:sp>
        <p:nvSpPr>
          <p:cNvPr id="3" name="Content Placeholder 2"/>
          <p:cNvSpPr>
            <a:spLocks noGrp="1"/>
          </p:cNvSpPr>
          <p:nvPr>
            <p:ph idx="1"/>
          </p:nvPr>
        </p:nvSpPr>
        <p:spPr>
          <a:xfrm>
            <a:off x="677334" y="1351371"/>
            <a:ext cx="8596668" cy="4689992"/>
          </a:xfrm>
        </p:spPr>
        <p:txBody>
          <a:bodyPr/>
          <a:lstStyle/>
          <a:p>
            <a:endParaRPr lang="en-US" dirty="0"/>
          </a:p>
          <a:p>
            <a:endParaRPr lang="en-US" dirty="0"/>
          </a:p>
        </p:txBody>
      </p:sp>
      <p:pic>
        <p:nvPicPr>
          <p:cNvPr id="5" name="Picture 4" descr="C:\Users\sanke\Desktop\watson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3159" y="2113189"/>
            <a:ext cx="6866047" cy="3526960"/>
          </a:xfrm>
          <a:prstGeom prst="rect">
            <a:avLst/>
          </a:prstGeom>
          <a:noFill/>
          <a:ln>
            <a:noFill/>
          </a:ln>
        </p:spPr>
      </p:pic>
      <p:sp>
        <p:nvSpPr>
          <p:cNvPr id="6" name="TextBox 5"/>
          <p:cNvSpPr txBox="1"/>
          <p:nvPr/>
        </p:nvSpPr>
        <p:spPr>
          <a:xfrm>
            <a:off x="1153160" y="1534160"/>
            <a:ext cx="2240280" cy="369332"/>
          </a:xfrm>
          <a:prstGeom prst="rect">
            <a:avLst/>
          </a:prstGeom>
          <a:noFill/>
        </p:spPr>
        <p:txBody>
          <a:bodyPr wrap="square" rtlCol="0">
            <a:spAutoFit/>
          </a:bodyPr>
          <a:lstStyle/>
          <a:p>
            <a:r>
              <a:rPr lang="en-US" dirty="0"/>
              <a:t>South West Airlines</a:t>
            </a:r>
          </a:p>
        </p:txBody>
      </p:sp>
    </p:spTree>
    <p:extLst>
      <p:ext uri="{BB962C8B-B14F-4D97-AF65-F5344CB8AC3E}">
        <p14:creationId xmlns:p14="http://schemas.microsoft.com/office/powerpoint/2010/main" val="3742629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future partnerships</a:t>
            </a:r>
          </a:p>
        </p:txBody>
      </p:sp>
      <p:sp>
        <p:nvSpPr>
          <p:cNvPr id="3" name="Content Placeholder 2"/>
          <p:cNvSpPr>
            <a:spLocks noGrp="1"/>
          </p:cNvSpPr>
          <p:nvPr>
            <p:ph idx="1"/>
          </p:nvPr>
        </p:nvSpPr>
        <p:spPr>
          <a:xfrm>
            <a:off x="677334" y="1375647"/>
            <a:ext cx="8596668" cy="4665716"/>
          </a:xfrm>
        </p:spPr>
        <p:txBody>
          <a:bodyPr/>
          <a:lstStyle/>
          <a:p>
            <a:pPr marL="0" indent="0">
              <a:buNone/>
            </a:pPr>
            <a:endParaRPr lang="en-US" dirty="0"/>
          </a:p>
          <a:p>
            <a:pPr marL="0" indent="0">
              <a:buNone/>
            </a:pPr>
            <a:r>
              <a:rPr lang="en-US" dirty="0"/>
              <a:t>Virgin America</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66800" y="2458721"/>
            <a:ext cx="8207202" cy="3582642"/>
          </a:xfrm>
          <a:prstGeom prst="rect">
            <a:avLst/>
          </a:prstGeom>
        </p:spPr>
      </p:pic>
    </p:spTree>
    <p:extLst>
      <p:ext uri="{BB962C8B-B14F-4D97-AF65-F5344CB8AC3E}">
        <p14:creationId xmlns:p14="http://schemas.microsoft.com/office/powerpoint/2010/main" val="4067805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62155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18" y="107834"/>
            <a:ext cx="9603275" cy="1079943"/>
          </a:xfrm>
        </p:spPr>
        <p:txBody>
          <a:bodyPr>
            <a:normAutofit fontScale="90000"/>
          </a:bodyPr>
          <a:lstStyle/>
          <a:p>
            <a:r>
              <a:rPr lang="en-US" sz="4000" dirty="0"/>
              <a:t>Analyzing Social Media Strategies of </a:t>
            </a:r>
            <a:br>
              <a:rPr lang="en-US" sz="4000" dirty="0"/>
            </a:br>
            <a:r>
              <a:rPr lang="en-US" sz="4000" dirty="0"/>
              <a:t>           leading  Airlines</a:t>
            </a:r>
            <a:br>
              <a:rPr lang="en-US" sz="4000" dirty="0"/>
            </a:br>
            <a:br>
              <a:rPr lang="en-US" dirty="0"/>
            </a:br>
            <a:endParaRPr lang="en-US" dirty="0"/>
          </a:p>
        </p:txBody>
      </p:sp>
      <p:sp>
        <p:nvSpPr>
          <p:cNvPr id="3" name="Content Placeholder 2"/>
          <p:cNvSpPr>
            <a:spLocks noGrp="1"/>
          </p:cNvSpPr>
          <p:nvPr>
            <p:ph idx="1"/>
          </p:nvPr>
        </p:nvSpPr>
        <p:spPr>
          <a:xfrm>
            <a:off x="903756" y="1045451"/>
            <a:ext cx="8596668" cy="5668858"/>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chemeClr val="accent1"/>
                </a:solidFill>
              </a:rPr>
              <a:t>Overview: </a:t>
            </a:r>
          </a:p>
          <a:p>
            <a:pPr marL="0" indent="0">
              <a:buNone/>
            </a:pPr>
            <a:r>
              <a:rPr lang="en-US" dirty="0"/>
              <a:t>The Airline industry today helps drive nearly $1.5 trillion in US economic activity and more than 11 million US jobs. So, we have chosen Airlines industry for our analysis and considered Delta Airlines, Southwest Airlines and Virgin America Airlines for Social Media analysis.’</a:t>
            </a:r>
          </a:p>
          <a:p>
            <a:pPr marL="0" indent="0">
              <a:buNone/>
            </a:pPr>
            <a:endParaRPr lang="en-US" dirty="0"/>
          </a:p>
          <a:p>
            <a:pPr marL="0" indent="0">
              <a:buNone/>
            </a:pPr>
            <a:r>
              <a:rPr lang="en-US" b="1" dirty="0">
                <a:solidFill>
                  <a:schemeClr val="accent3"/>
                </a:solidFill>
              </a:rPr>
              <a:t>Goal: </a:t>
            </a:r>
            <a:r>
              <a:rPr lang="en-US" dirty="0"/>
              <a:t>Analyzing social media strategy of three competing airlines</a:t>
            </a:r>
          </a:p>
          <a:p>
            <a:r>
              <a:rPr lang="en-US" dirty="0"/>
              <a:t>Analyzing social media engagement.</a:t>
            </a:r>
          </a:p>
          <a:p>
            <a:r>
              <a:rPr lang="en-US" dirty="0"/>
              <a:t>Analyzing user sentiments on the social media with respect to Airlines.</a:t>
            </a:r>
          </a:p>
          <a:p>
            <a:r>
              <a:rPr lang="en-US" dirty="0"/>
              <a:t>Analyzing promotional strategies on social media.</a:t>
            </a:r>
          </a:p>
          <a:p>
            <a:r>
              <a:rPr lang="en-US" dirty="0"/>
              <a:t>Scope for future alliances.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952" y="1423447"/>
            <a:ext cx="2533780" cy="60963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0942" y="1423446"/>
            <a:ext cx="2305168" cy="60963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2320" y="1423445"/>
            <a:ext cx="3238666" cy="609631"/>
          </a:xfrm>
          <a:prstGeom prst="rect">
            <a:avLst/>
          </a:prstGeom>
        </p:spPr>
      </p:pic>
    </p:spTree>
    <p:extLst>
      <p:ext uri="{BB962C8B-B14F-4D97-AF65-F5344CB8AC3E}">
        <p14:creationId xmlns:p14="http://schemas.microsoft.com/office/powerpoint/2010/main" val="316409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3070" y="1489075"/>
            <a:ext cx="8005897" cy="45529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4764" y="323570"/>
            <a:ext cx="1090503" cy="7236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8048" y="323570"/>
            <a:ext cx="1238438" cy="82189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1824" y="234447"/>
            <a:ext cx="1324129" cy="90617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3069" y="1229845"/>
            <a:ext cx="1698171" cy="596058"/>
          </a:xfrm>
          <a:prstGeom prst="rect">
            <a:avLst/>
          </a:prstGeom>
        </p:spPr>
      </p:pic>
    </p:spTree>
    <p:extLst>
      <p:ext uri="{BB962C8B-B14F-4D97-AF65-F5344CB8AC3E}">
        <p14:creationId xmlns:p14="http://schemas.microsoft.com/office/powerpoint/2010/main" val="689844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46992" cy="4415554"/>
          </a:xfrm>
        </p:spPr>
        <p:txBody>
          <a:bodyPr/>
          <a:lstStyle/>
          <a:p>
            <a:r>
              <a:rPr lang="en-US" dirty="0"/>
              <a:t>Social Media Engagement Insights</a:t>
            </a:r>
          </a:p>
        </p:txBody>
      </p:sp>
      <p:sp>
        <p:nvSpPr>
          <p:cNvPr id="3" name="Content Placeholder 2"/>
          <p:cNvSpPr>
            <a:spLocks noGrp="1"/>
          </p:cNvSpPr>
          <p:nvPr>
            <p:ph idx="1"/>
          </p:nvPr>
        </p:nvSpPr>
        <p:spPr>
          <a:xfrm>
            <a:off x="677334" y="1359463"/>
            <a:ext cx="8596668" cy="4681900"/>
          </a:xfrm>
        </p:spPr>
        <p:txBody>
          <a:bodyPr/>
          <a:lstStyle/>
          <a:p>
            <a:pPr algn="just"/>
            <a:r>
              <a:rPr lang="en-US" dirty="0"/>
              <a:t>Video Posts on an average tend to get more shares compared to Photo or link.</a:t>
            </a:r>
          </a:p>
          <a:p>
            <a:pPr algn="just"/>
            <a:endParaRPr lang="en-US" dirty="0"/>
          </a:p>
          <a:p>
            <a:pPr algn="just"/>
            <a:r>
              <a:rPr lang="en-US" dirty="0"/>
              <a:t>Dashboard which displays the twitter activity of people about the airlines.</a:t>
            </a:r>
          </a:p>
          <a:p>
            <a:pPr algn="just">
              <a:buFont typeface="Wingdings" panose="05000000000000000000" pitchFamily="2" charset="2"/>
              <a:buChar char="q"/>
            </a:pPr>
            <a:r>
              <a:rPr lang="en-US" dirty="0"/>
              <a:t>A trend graph helps in identifying in any sudden variations over a period of  time.</a:t>
            </a:r>
          </a:p>
          <a:p>
            <a:pPr algn="just">
              <a:buFont typeface="Wingdings" panose="05000000000000000000" pitchFamily="2" charset="2"/>
              <a:buChar char="q"/>
            </a:pPr>
            <a:r>
              <a:rPr lang="en-US" dirty="0"/>
              <a:t>Most active users, top sources can be identified through which companies can customize their marketing strategy.</a:t>
            </a:r>
          </a:p>
          <a:p>
            <a:pPr algn="just">
              <a:buFont typeface="Wingdings" panose="05000000000000000000" pitchFamily="2" charset="2"/>
              <a:buChar char="q"/>
            </a:pPr>
            <a:r>
              <a:rPr lang="en-US" dirty="0"/>
              <a:t>Most popular tweets are identified and can be analyzed to understand why they are so.</a:t>
            </a:r>
          </a:p>
          <a:p>
            <a:pPr marL="0" indent="0" algn="just">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46641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 from sentiment Analysis.</a:t>
            </a:r>
          </a:p>
        </p:txBody>
      </p:sp>
      <p:sp>
        <p:nvSpPr>
          <p:cNvPr id="3" name="Content Placeholder 2"/>
          <p:cNvSpPr>
            <a:spLocks noGrp="1"/>
          </p:cNvSpPr>
          <p:nvPr>
            <p:ph idx="1"/>
          </p:nvPr>
        </p:nvSpPr>
        <p:spPr>
          <a:xfrm>
            <a:off x="677334" y="1553671"/>
            <a:ext cx="8596668" cy="4487691"/>
          </a:xfrm>
        </p:spPr>
        <p:txBody>
          <a:bodyPr/>
          <a:lstStyle/>
          <a:p>
            <a:pPr marL="0" indent="0">
              <a:buNone/>
            </a:pPr>
            <a:r>
              <a:rPr lang="en-US" dirty="0"/>
              <a:t>Most of the tweets are in neutral sentiment for all the airlines.</a:t>
            </a:r>
          </a:p>
          <a:p>
            <a:pPr marL="0" indent="0">
              <a:buNone/>
            </a:pPr>
            <a:r>
              <a:rPr lang="en-US" dirty="0"/>
              <a:t>There are more negative tweets than positive tweets for Delta and South West Airlines. However there are more positive tweets for Virgin America .</a:t>
            </a:r>
          </a:p>
          <a:p>
            <a:pPr marL="0" indent="0">
              <a:buNone/>
            </a:pPr>
            <a:r>
              <a:rPr lang="en-US" dirty="0"/>
              <a:t>Further analysis of negative tweets of Delta and South West airlines shows that</a:t>
            </a:r>
          </a:p>
          <a:p>
            <a:pPr marL="0" indent="0">
              <a:buNone/>
            </a:pPr>
            <a:r>
              <a:rPr lang="en-US" dirty="0"/>
              <a:t>Delta:</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778" y="3513493"/>
            <a:ext cx="4934204" cy="5842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4288452"/>
            <a:ext cx="4959605" cy="520727"/>
          </a:xfrm>
          <a:prstGeom prst="rect">
            <a:avLst/>
          </a:prstGeom>
        </p:spPr>
      </p:pic>
      <p:sp>
        <p:nvSpPr>
          <p:cNvPr id="6" name="TextBox 5"/>
          <p:cNvSpPr txBox="1"/>
          <p:nvPr/>
        </p:nvSpPr>
        <p:spPr>
          <a:xfrm>
            <a:off x="804778" y="4928050"/>
            <a:ext cx="1566188" cy="369332"/>
          </a:xfrm>
          <a:prstGeom prst="rect">
            <a:avLst/>
          </a:prstGeom>
          <a:noFill/>
        </p:spPr>
        <p:txBody>
          <a:bodyPr wrap="square" rtlCol="0">
            <a:spAutoFit/>
          </a:bodyPr>
          <a:lstStyle/>
          <a:p>
            <a:r>
              <a:rPr lang="en-US" dirty="0"/>
              <a:t>South West</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778" y="5367731"/>
            <a:ext cx="5016758" cy="603281"/>
          </a:xfrm>
          <a:prstGeom prst="rect">
            <a:avLst/>
          </a:prstGeom>
        </p:spPr>
      </p:pic>
    </p:spTree>
    <p:extLst>
      <p:ext uri="{BB962C8B-B14F-4D97-AF65-F5344CB8AC3E}">
        <p14:creationId xmlns:p14="http://schemas.microsoft.com/office/powerpoint/2010/main" val="113339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2080"/>
            <a:ext cx="8596668" cy="690880"/>
          </a:xfrm>
        </p:spPr>
        <p:txBody>
          <a:bodyPr/>
          <a:lstStyle/>
          <a:p>
            <a:r>
              <a:rPr lang="en-US" dirty="0"/>
              <a:t>Most popular states for the airlines</a:t>
            </a:r>
          </a:p>
        </p:txBody>
      </p:sp>
      <p:sp>
        <p:nvSpPr>
          <p:cNvPr id="3" name="Content Placeholder 2"/>
          <p:cNvSpPr>
            <a:spLocks noGrp="1"/>
          </p:cNvSpPr>
          <p:nvPr>
            <p:ph idx="1"/>
          </p:nvPr>
        </p:nvSpPr>
        <p:spPr>
          <a:xfrm>
            <a:off x="677334" y="822960"/>
            <a:ext cx="8596668" cy="6035039"/>
          </a:xfrm>
        </p:spPr>
        <p:txBody>
          <a:bodyPr/>
          <a:lstStyle/>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51" y="808871"/>
            <a:ext cx="5289822" cy="1551147"/>
          </a:xfrm>
          <a:prstGeom prst="rect">
            <a:avLst/>
          </a:prstGeom>
        </p:spPr>
      </p:pic>
      <p:sp>
        <p:nvSpPr>
          <p:cNvPr id="7" name="TextBox 6"/>
          <p:cNvSpPr txBox="1"/>
          <p:nvPr/>
        </p:nvSpPr>
        <p:spPr>
          <a:xfrm>
            <a:off x="6910597" y="5261228"/>
            <a:ext cx="1440383" cy="369332"/>
          </a:xfrm>
          <a:prstGeom prst="rect">
            <a:avLst/>
          </a:prstGeom>
          <a:noFill/>
        </p:spPr>
        <p:txBody>
          <a:bodyPr wrap="square" rtlCol="0">
            <a:spAutoFit/>
          </a:bodyPr>
          <a:lstStyle/>
          <a:p>
            <a:r>
              <a:rPr lang="en-US" dirty="0"/>
              <a:t>South West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256" y="4546015"/>
            <a:ext cx="5382385" cy="1799759"/>
          </a:xfrm>
          <a:prstGeom prst="rect">
            <a:avLst/>
          </a:prstGeom>
        </p:spPr>
      </p:pic>
      <p:sp>
        <p:nvSpPr>
          <p:cNvPr id="9" name="TextBox 8"/>
          <p:cNvSpPr txBox="1"/>
          <p:nvPr/>
        </p:nvSpPr>
        <p:spPr>
          <a:xfrm>
            <a:off x="7173930" y="3341236"/>
            <a:ext cx="1463040" cy="369332"/>
          </a:xfrm>
          <a:prstGeom prst="rect">
            <a:avLst/>
          </a:prstGeom>
          <a:noFill/>
        </p:spPr>
        <p:txBody>
          <a:bodyPr wrap="square" rtlCol="0">
            <a:spAutoFit/>
          </a:bodyPr>
          <a:lstStyle/>
          <a:p>
            <a:r>
              <a:rPr lang="en-US" dirty="0"/>
              <a:t>Delta</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052" y="2552649"/>
            <a:ext cx="4855220" cy="1800735"/>
          </a:xfrm>
          <a:prstGeom prst="rect">
            <a:avLst/>
          </a:prstGeom>
        </p:spPr>
      </p:pic>
      <p:sp>
        <p:nvSpPr>
          <p:cNvPr id="11" name="TextBox 10"/>
          <p:cNvSpPr txBox="1"/>
          <p:nvPr/>
        </p:nvSpPr>
        <p:spPr>
          <a:xfrm>
            <a:off x="6767601" y="1539582"/>
            <a:ext cx="1726373" cy="369332"/>
          </a:xfrm>
          <a:prstGeom prst="rect">
            <a:avLst/>
          </a:prstGeom>
          <a:noFill/>
        </p:spPr>
        <p:txBody>
          <a:bodyPr wrap="square" rtlCol="0">
            <a:spAutoFit/>
          </a:bodyPr>
          <a:lstStyle/>
          <a:p>
            <a:r>
              <a:rPr lang="en-US" dirty="0"/>
              <a:t>Virgin America</a:t>
            </a:r>
          </a:p>
        </p:txBody>
      </p:sp>
    </p:spTree>
    <p:extLst>
      <p:ext uri="{BB962C8B-B14F-4D97-AF65-F5344CB8AC3E}">
        <p14:creationId xmlns:p14="http://schemas.microsoft.com/office/powerpoint/2010/main" val="3468276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Partners on social media</a:t>
            </a:r>
          </a:p>
        </p:txBody>
      </p:sp>
      <p:sp>
        <p:nvSpPr>
          <p:cNvPr id="3" name="Content Placeholder 2"/>
          <p:cNvSpPr>
            <a:spLocks noGrp="1"/>
          </p:cNvSpPr>
          <p:nvPr>
            <p:ph idx="1"/>
          </p:nvPr>
        </p:nvSpPr>
        <p:spPr>
          <a:xfrm>
            <a:off x="677334" y="1402081"/>
            <a:ext cx="8596668" cy="4639282"/>
          </a:xfrm>
        </p:spPr>
        <p:txBody>
          <a:bodyPr/>
          <a:lstStyle/>
          <a:p>
            <a:pPr marL="0" indent="0">
              <a:buNone/>
            </a:pPr>
            <a:r>
              <a:rPr lang="en-US" dirty="0"/>
              <a:t>Delta</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038886"/>
            <a:ext cx="1771741" cy="168283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7998" y="1888124"/>
            <a:ext cx="1529762" cy="183359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3527" y="1833835"/>
            <a:ext cx="1466925" cy="1887887"/>
          </a:xfrm>
          <a:prstGeom prst="rect">
            <a:avLst/>
          </a:prstGeom>
        </p:spPr>
      </p:pic>
      <p:sp>
        <p:nvSpPr>
          <p:cNvPr id="10" name="TextBox 9"/>
          <p:cNvSpPr txBox="1"/>
          <p:nvPr/>
        </p:nvSpPr>
        <p:spPr>
          <a:xfrm>
            <a:off x="793019" y="4070294"/>
            <a:ext cx="2257678" cy="369332"/>
          </a:xfrm>
          <a:prstGeom prst="rect">
            <a:avLst/>
          </a:prstGeom>
          <a:noFill/>
        </p:spPr>
        <p:txBody>
          <a:bodyPr wrap="square" rtlCol="0">
            <a:spAutoFit/>
          </a:bodyPr>
          <a:lstStyle/>
          <a:p>
            <a:r>
              <a:rPr lang="en-US" dirty="0"/>
              <a:t>South West Air</a:t>
            </a:r>
          </a:p>
        </p:txBody>
      </p:sp>
      <p:pic>
        <p:nvPicPr>
          <p:cNvPr id="11" name="Picture 10"/>
          <p:cNvPicPr/>
          <p:nvPr/>
        </p:nvPicPr>
        <p:blipFill>
          <a:blip r:embed="rId5"/>
          <a:stretch>
            <a:fillRect/>
          </a:stretch>
        </p:blipFill>
        <p:spPr>
          <a:xfrm>
            <a:off x="677334" y="4644899"/>
            <a:ext cx="2008807" cy="1504950"/>
          </a:xfrm>
          <a:prstGeom prst="rect">
            <a:avLst/>
          </a:prstGeom>
        </p:spPr>
      </p:pic>
      <p:pic>
        <p:nvPicPr>
          <p:cNvPr id="12" name="Picture 11"/>
          <p:cNvPicPr/>
          <p:nvPr/>
        </p:nvPicPr>
        <p:blipFill>
          <a:blip r:embed="rId6"/>
          <a:stretch>
            <a:fillRect/>
          </a:stretch>
        </p:blipFill>
        <p:spPr>
          <a:xfrm>
            <a:off x="2801827" y="4644899"/>
            <a:ext cx="1608625" cy="1504950"/>
          </a:xfrm>
          <a:prstGeom prst="rect">
            <a:avLst/>
          </a:prstGeom>
        </p:spPr>
      </p:pic>
      <p:pic>
        <p:nvPicPr>
          <p:cNvPr id="13" name="Picture 12"/>
          <p:cNvPicPr/>
          <p:nvPr/>
        </p:nvPicPr>
        <p:blipFill>
          <a:blip r:embed="rId7"/>
          <a:stretch>
            <a:fillRect/>
          </a:stretch>
        </p:blipFill>
        <p:spPr>
          <a:xfrm>
            <a:off x="4677998" y="4644900"/>
            <a:ext cx="1529762" cy="1504950"/>
          </a:xfrm>
          <a:prstGeom prst="rect">
            <a:avLst/>
          </a:prstGeom>
        </p:spPr>
      </p:pic>
    </p:spTree>
    <p:extLst>
      <p:ext uri="{BB962C8B-B14F-4D97-AF65-F5344CB8AC3E}">
        <p14:creationId xmlns:p14="http://schemas.microsoft.com/office/powerpoint/2010/main" val="1071434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1774"/>
            <a:ext cx="8596668" cy="784927"/>
          </a:xfrm>
        </p:spPr>
        <p:txBody>
          <a:bodyPr/>
          <a:lstStyle/>
          <a:p>
            <a:r>
              <a:rPr lang="en-US" dirty="0"/>
              <a:t>Popular Partners on social media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559" y="1575158"/>
            <a:ext cx="2466975" cy="1847850"/>
          </a:xfrm>
          <a:prstGeom prst="rect">
            <a:avLst/>
          </a:prstGeom>
        </p:spPr>
      </p:pic>
      <p:sp>
        <p:nvSpPr>
          <p:cNvPr id="5" name="TextBox 4"/>
          <p:cNvSpPr txBox="1"/>
          <p:nvPr/>
        </p:nvSpPr>
        <p:spPr>
          <a:xfrm>
            <a:off x="752559" y="995320"/>
            <a:ext cx="1747880" cy="369332"/>
          </a:xfrm>
          <a:prstGeom prst="rect">
            <a:avLst/>
          </a:prstGeom>
          <a:noFill/>
        </p:spPr>
        <p:txBody>
          <a:bodyPr wrap="square" rtlCol="0">
            <a:spAutoFit/>
          </a:bodyPr>
          <a:lstStyle/>
          <a:p>
            <a:r>
              <a:rPr lang="en-US" dirty="0"/>
              <a:t>Virgin America</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4160" y="901570"/>
            <a:ext cx="4947920" cy="505486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595" y="3534768"/>
            <a:ext cx="3481643" cy="2876192"/>
          </a:xfrm>
          <a:prstGeom prst="rect">
            <a:avLst/>
          </a:prstGeom>
        </p:spPr>
      </p:pic>
    </p:spTree>
    <p:extLst>
      <p:ext uri="{BB962C8B-B14F-4D97-AF65-F5344CB8AC3E}">
        <p14:creationId xmlns:p14="http://schemas.microsoft.com/office/powerpoint/2010/main" val="2155737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future partnerships</a:t>
            </a:r>
          </a:p>
        </p:txBody>
      </p:sp>
      <p:pic>
        <p:nvPicPr>
          <p:cNvPr id="4" name="Content Placeholder 3" descr="C:\Users\sanke\Desktop\watson1.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7863" y="2146686"/>
            <a:ext cx="8596312" cy="2929752"/>
          </a:xfrm>
          <a:prstGeom prst="rect">
            <a:avLst/>
          </a:prstGeom>
          <a:noFill/>
          <a:ln>
            <a:noFill/>
          </a:ln>
        </p:spPr>
      </p:pic>
      <p:sp>
        <p:nvSpPr>
          <p:cNvPr id="5" name="TextBox 4"/>
          <p:cNvSpPr txBox="1"/>
          <p:nvPr/>
        </p:nvSpPr>
        <p:spPr>
          <a:xfrm>
            <a:off x="1046480" y="1513840"/>
            <a:ext cx="2072640" cy="369332"/>
          </a:xfrm>
          <a:prstGeom prst="rect">
            <a:avLst/>
          </a:prstGeom>
          <a:noFill/>
        </p:spPr>
        <p:txBody>
          <a:bodyPr wrap="square" rtlCol="0">
            <a:spAutoFit/>
          </a:bodyPr>
          <a:lstStyle/>
          <a:p>
            <a:r>
              <a:rPr lang="en-US" dirty="0"/>
              <a:t>Delta</a:t>
            </a:r>
          </a:p>
        </p:txBody>
      </p:sp>
    </p:spTree>
    <p:extLst>
      <p:ext uri="{BB962C8B-B14F-4D97-AF65-F5344CB8AC3E}">
        <p14:creationId xmlns:p14="http://schemas.microsoft.com/office/powerpoint/2010/main" val="28892582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587</TotalTime>
  <Words>283</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OMIS 694 Social Media Analysis  By Anvesh Muttavarapu Sankeerth Koppuravuri Bharadwaj Sai</vt:lpstr>
      <vt:lpstr>Analyzing Social Media Strategies of             leading  Airlines  </vt:lpstr>
      <vt:lpstr>Data Collection</vt:lpstr>
      <vt:lpstr>Social Media Engagement Insights</vt:lpstr>
      <vt:lpstr>Insights from sentiment Analysis.</vt:lpstr>
      <vt:lpstr>Most popular states for the airlines</vt:lpstr>
      <vt:lpstr>Popular Partners on social media</vt:lpstr>
      <vt:lpstr>Popular Partners on social media</vt:lpstr>
      <vt:lpstr>Potential future partnerships</vt:lpstr>
      <vt:lpstr>Potential future partnerships</vt:lpstr>
      <vt:lpstr>Potential future partnerships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bharadwaj kundavaram</dc:creator>
  <cp:lastModifiedBy>bharadwaj kundavaram</cp:lastModifiedBy>
  <cp:revision>53</cp:revision>
  <dcterms:created xsi:type="dcterms:W3CDTF">2016-10-27T01:52:47Z</dcterms:created>
  <dcterms:modified xsi:type="dcterms:W3CDTF">2016-12-08T23:11:04Z</dcterms:modified>
</cp:coreProperties>
</file>