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2" r:id="rId1"/>
  </p:sldMasterIdLst>
  <p:sldIdLst>
    <p:sldId id="284" r:id="rId2"/>
    <p:sldId id="291" r:id="rId3"/>
    <p:sldId id="280" r:id="rId4"/>
    <p:sldId id="292" r:id="rId5"/>
    <p:sldId id="282" r:id="rId6"/>
    <p:sldId id="293" r:id="rId7"/>
    <p:sldId id="263" r:id="rId8"/>
    <p:sldId id="275" r:id="rId9"/>
    <p:sldId id="287" r:id="rId10"/>
    <p:sldId id="289" r:id="rId11"/>
    <p:sldId id="290" r:id="rId12"/>
    <p:sldId id="296"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406987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37637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DDC1E-5BF3-4281-BC75-642458067DA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241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333994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DDC1E-5BF3-4281-BC75-642458067DA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643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97488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80237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2594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4411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4229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9238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B956B-31E9-4880-A914-64EED0271160}"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68368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B956B-31E9-4880-A914-64EED0271160}"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6694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B956B-31E9-4880-A914-64EED0271160}"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22410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63990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58990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6B956B-31E9-4880-A914-64EED0271160}" type="datetimeFigureOut">
              <a:rPr lang="en-IN" smtClean="0"/>
              <a:t>05-06-2021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ADDC1E-5BF3-4281-BC75-642458067DAE}" type="slidenum">
              <a:rPr lang="en-IN" smtClean="0"/>
              <a:t>‹#›</a:t>
            </a:fld>
            <a:endParaRPr lang="en-IN"/>
          </a:p>
        </p:txBody>
      </p:sp>
    </p:spTree>
    <p:extLst>
      <p:ext uri="{BB962C8B-B14F-4D97-AF65-F5344CB8AC3E}">
        <p14:creationId xmlns:p14="http://schemas.microsoft.com/office/powerpoint/2010/main" val="1078769680"/>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D2E5EE-9765-4016-9434-CE790CD7B02A}"/>
              </a:ext>
            </a:extLst>
          </p:cNvPr>
          <p:cNvSpPr txBox="1"/>
          <p:nvPr/>
        </p:nvSpPr>
        <p:spPr>
          <a:xfrm>
            <a:off x="3048740" y="3486185"/>
            <a:ext cx="6094520" cy="1338828"/>
          </a:xfrm>
          <a:prstGeom prst="rect">
            <a:avLst/>
          </a:prstGeom>
          <a:noFill/>
        </p:spPr>
        <p:txBody>
          <a:bodyPr wrap="square">
            <a:spAutoFit/>
          </a:bodyPr>
          <a:lstStyle/>
          <a:p>
            <a:pPr algn="ctr">
              <a:lnSpc>
                <a:spcPct val="150000"/>
              </a:lnSpc>
            </a:pPr>
            <a:r>
              <a:rPr lang="en-US" i="1" dirty="0">
                <a:solidFill>
                  <a:srgbClr val="C00000"/>
                </a:solidFill>
                <a:latin typeface="Sitka Text" panose="02000505000000020004" pitchFamily="2" charset="0"/>
                <a:ea typeface="Times New Roman" panose="02020603050405020304" pitchFamily="18" charset="0"/>
              </a:rPr>
              <a:t>I</a:t>
            </a:r>
            <a:r>
              <a:rPr lang="en-US" i="1" dirty="0">
                <a:solidFill>
                  <a:srgbClr val="C00000"/>
                </a:solidFill>
                <a:effectLst/>
                <a:latin typeface="Sitka Text" panose="02000505000000020004" pitchFamily="2" charset="0"/>
                <a:ea typeface="Times New Roman" panose="02020603050405020304" pitchFamily="18" charset="0"/>
              </a:rPr>
              <a:t>n partial fulfillment for the award of the degree</a:t>
            </a:r>
            <a:r>
              <a:rPr lang="en-IN" i="1" dirty="0">
                <a:solidFill>
                  <a:srgbClr val="C00000"/>
                </a:solidFill>
                <a:latin typeface="Sitka Text" panose="02000505000000020004" pitchFamily="2" charset="0"/>
                <a:ea typeface="Times New Roman" panose="02020603050405020304" pitchFamily="18" charset="0"/>
              </a:rPr>
              <a:t> </a:t>
            </a:r>
            <a:r>
              <a:rPr lang="en-IN" i="1" dirty="0">
                <a:solidFill>
                  <a:srgbClr val="C00000"/>
                </a:solidFill>
                <a:effectLst/>
                <a:latin typeface="Sitka Text" panose="02000505000000020004" pitchFamily="2" charset="0"/>
                <a:ea typeface="Times New Roman" panose="02020603050405020304" pitchFamily="18" charset="0"/>
              </a:rPr>
              <a:t>of</a:t>
            </a:r>
            <a:endParaRPr lang="en-IN" dirty="0">
              <a:solidFill>
                <a:srgbClr val="C00000"/>
              </a:solidFill>
              <a:effectLst/>
              <a:latin typeface="Sitka Text" panose="02000505000000020004" pitchFamily="2" charset="0"/>
              <a:ea typeface="Times New Roman" panose="02020603050405020304" pitchFamily="18" charset="0"/>
            </a:endParaRPr>
          </a:p>
          <a:p>
            <a:pPr algn="ctr"/>
            <a:r>
              <a:rPr lang="en-US" b="1" dirty="0">
                <a:solidFill>
                  <a:schemeClr val="accent3">
                    <a:lumMod val="75000"/>
                  </a:schemeClr>
                </a:solidFill>
                <a:effectLst/>
                <a:latin typeface="Sitka Text" panose="02000505000000020004" pitchFamily="2" charset="0"/>
                <a:ea typeface="Times New Roman" panose="02020603050405020304" pitchFamily="18" charset="0"/>
              </a:rPr>
              <a:t>BACHELOR OF TECHNOLOGY</a:t>
            </a:r>
            <a:endParaRPr lang="en-IN" b="1" dirty="0">
              <a:solidFill>
                <a:schemeClr val="accent3">
                  <a:lumMod val="75000"/>
                </a:schemeClr>
              </a:solidFill>
              <a:latin typeface="Sitka Text" panose="02000505000000020004" pitchFamily="2" charset="0"/>
              <a:ea typeface="Times New Roman" panose="02020603050405020304" pitchFamily="18" charset="0"/>
            </a:endParaRPr>
          </a:p>
          <a:p>
            <a:pPr algn="ctr"/>
            <a:r>
              <a:rPr lang="en-IN" b="1" dirty="0">
                <a:solidFill>
                  <a:schemeClr val="accent3">
                    <a:lumMod val="75000"/>
                  </a:schemeClr>
                </a:solidFill>
                <a:effectLst/>
                <a:latin typeface="Sitka Text" panose="02000505000000020004" pitchFamily="2" charset="0"/>
                <a:ea typeface="Times New Roman" panose="02020603050405020304" pitchFamily="18" charset="0"/>
              </a:rPr>
              <a:t>in</a:t>
            </a:r>
            <a:endParaRPr lang="en-IN" dirty="0">
              <a:solidFill>
                <a:schemeClr val="accent3">
                  <a:lumMod val="75000"/>
                </a:schemeClr>
              </a:solidFill>
              <a:effectLst/>
              <a:latin typeface="Sitka Text" panose="02000505000000020004" pitchFamily="2" charset="0"/>
              <a:ea typeface="Times New Roman" panose="02020603050405020304" pitchFamily="18" charset="0"/>
            </a:endParaRPr>
          </a:p>
          <a:p>
            <a:pPr algn="ctr"/>
            <a:r>
              <a:rPr lang="en-US" b="1" dirty="0">
                <a:solidFill>
                  <a:schemeClr val="accent3">
                    <a:lumMod val="75000"/>
                  </a:schemeClr>
                </a:solidFill>
                <a:effectLst/>
                <a:latin typeface="Sitka Text" panose="02000505000000020004" pitchFamily="2" charset="0"/>
                <a:ea typeface="Times New Roman" panose="02020603050405020304" pitchFamily="18" charset="0"/>
              </a:rPr>
              <a:t>Electronics and Communication Engineering</a:t>
            </a:r>
            <a:endParaRPr lang="en-IN" dirty="0">
              <a:solidFill>
                <a:schemeClr val="accent3">
                  <a:lumMod val="75000"/>
                </a:schemeClr>
              </a:solidFill>
              <a:effectLst/>
              <a:latin typeface="Sitka Text" panose="02000505000000020004" pitchFamily="2" charset="0"/>
              <a:ea typeface="Times New Roman" panose="02020603050405020304" pitchFamily="18" charset="0"/>
            </a:endParaRPr>
          </a:p>
        </p:txBody>
      </p:sp>
      <p:sp>
        <p:nvSpPr>
          <p:cNvPr id="13" name="TextBox 12">
            <a:extLst>
              <a:ext uri="{FF2B5EF4-FFF2-40B4-BE49-F238E27FC236}">
                <a16:creationId xmlns:a16="http://schemas.microsoft.com/office/drawing/2014/main" id="{FA46AB9B-A3D5-48DC-A36C-AE46E7685E06}"/>
              </a:ext>
            </a:extLst>
          </p:cNvPr>
          <p:cNvSpPr txBox="1"/>
          <p:nvPr/>
        </p:nvSpPr>
        <p:spPr>
          <a:xfrm>
            <a:off x="2943084" y="4777004"/>
            <a:ext cx="6094520" cy="615553"/>
          </a:xfrm>
          <a:prstGeom prst="rect">
            <a:avLst/>
          </a:prstGeom>
          <a:noFill/>
        </p:spPr>
        <p:txBody>
          <a:bodyPr wrap="square">
            <a:spAutoFit/>
          </a:bodyPr>
          <a:lstStyle/>
          <a:p>
            <a:pPr algn="ctr"/>
            <a:r>
              <a:rPr lang="en-US" sz="1600" i="1" dirty="0">
                <a:solidFill>
                  <a:srgbClr val="C00000"/>
                </a:solidFill>
                <a:effectLst/>
                <a:latin typeface="Sitka Small" panose="02000505000000020004" pitchFamily="2" charset="0"/>
                <a:ea typeface="Times New Roman" panose="02020603050405020304" pitchFamily="18" charset="0"/>
              </a:rPr>
              <a:t>Under the esteemed guidance of</a:t>
            </a:r>
            <a:endParaRPr lang="en-IN" sz="1400" dirty="0">
              <a:solidFill>
                <a:srgbClr val="C00000"/>
              </a:solidFill>
              <a:effectLst/>
              <a:latin typeface="Sitka Small" panose="02000505000000020004" pitchFamily="2" charset="0"/>
              <a:ea typeface="Times New Roman" panose="02020603050405020304" pitchFamily="18" charset="0"/>
            </a:endParaRPr>
          </a:p>
          <a:p>
            <a:pPr algn="ctr"/>
            <a:r>
              <a:rPr lang="en-US" sz="1800" b="1" i="1" dirty="0">
                <a:solidFill>
                  <a:schemeClr val="accent3">
                    <a:lumMod val="75000"/>
                  </a:schemeClr>
                </a:solidFill>
                <a:effectLst/>
                <a:latin typeface="Sitka Small" panose="02000505000000020004" pitchFamily="2" charset="0"/>
                <a:ea typeface="Times New Roman" panose="02020603050405020304" pitchFamily="18" charset="0"/>
              </a:rPr>
              <a:t> </a:t>
            </a:r>
            <a:r>
              <a:rPr lang="en-US" sz="1800" b="1" dirty="0">
                <a:solidFill>
                  <a:schemeClr val="accent3">
                    <a:lumMod val="75000"/>
                  </a:schemeClr>
                </a:solidFill>
                <a:effectLst/>
                <a:latin typeface="Sitka Small" panose="02000505000000020004" pitchFamily="2" charset="0"/>
                <a:ea typeface="Times New Roman" panose="02020603050405020304" pitchFamily="18" charset="0"/>
              </a:rPr>
              <a:t>Mr. GAUTAM</a:t>
            </a:r>
            <a:endParaRPr lang="en-IN" dirty="0">
              <a:solidFill>
                <a:schemeClr val="accent3">
                  <a:lumMod val="75000"/>
                </a:schemeClr>
              </a:solidFill>
              <a:latin typeface="Sitka Small" panose="02000505000000020004" pitchFamily="2" charset="0"/>
            </a:endParaRPr>
          </a:p>
        </p:txBody>
      </p:sp>
      <p:pic>
        <p:nvPicPr>
          <p:cNvPr id="14" name="Picture 13">
            <a:extLst>
              <a:ext uri="{FF2B5EF4-FFF2-40B4-BE49-F238E27FC236}">
                <a16:creationId xmlns:a16="http://schemas.microsoft.com/office/drawing/2014/main" id="{73B3C824-2737-4F01-A42E-373FFE82E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834" y="5331668"/>
            <a:ext cx="1612333" cy="1510018"/>
          </a:xfrm>
          <a:prstGeom prst="rect">
            <a:avLst/>
          </a:prstGeom>
          <a:noFill/>
          <a:ln>
            <a:noFill/>
          </a:ln>
        </p:spPr>
      </p:pic>
      <p:sp>
        <p:nvSpPr>
          <p:cNvPr id="2" name="TextBox 1"/>
          <p:cNvSpPr txBox="1"/>
          <p:nvPr/>
        </p:nvSpPr>
        <p:spPr>
          <a:xfrm>
            <a:off x="2126682" y="309093"/>
            <a:ext cx="7727324" cy="1323439"/>
          </a:xfrm>
          <a:prstGeom prst="rect">
            <a:avLst/>
          </a:prstGeom>
          <a:noFill/>
        </p:spPr>
        <p:txBody>
          <a:bodyPr wrap="square" rtlCol="0">
            <a:spAutoFit/>
          </a:bodyPr>
          <a:lstStyle/>
          <a:p>
            <a:pPr algn="ctr"/>
            <a:r>
              <a:rPr lang="en-US" sz="4000" dirty="0">
                <a:solidFill>
                  <a:schemeClr val="accent3">
                    <a:lumMod val="75000"/>
                  </a:schemeClr>
                </a:solidFill>
              </a:rPr>
              <a:t>A Presentation On</a:t>
            </a:r>
          </a:p>
          <a:p>
            <a:pPr algn="ctr"/>
            <a:r>
              <a:rPr lang="en-US" sz="4000" b="1" dirty="0">
                <a:solidFill>
                  <a:srgbClr val="990000"/>
                </a:solidFill>
              </a:rPr>
              <a:t>“Egg Incubation System”</a:t>
            </a:r>
            <a:endParaRPr lang="en-IN" sz="4000" b="1" dirty="0">
              <a:solidFill>
                <a:srgbClr val="990000"/>
              </a:solidFill>
            </a:endParaRPr>
          </a:p>
        </p:txBody>
      </p:sp>
      <p:sp>
        <p:nvSpPr>
          <p:cNvPr id="3" name="TextBox 2"/>
          <p:cNvSpPr txBox="1"/>
          <p:nvPr/>
        </p:nvSpPr>
        <p:spPr>
          <a:xfrm>
            <a:off x="0" y="1735564"/>
            <a:ext cx="12192000" cy="1569660"/>
          </a:xfrm>
          <a:prstGeom prst="rect">
            <a:avLst/>
          </a:prstGeom>
          <a:noFill/>
        </p:spPr>
        <p:txBody>
          <a:bodyPr wrap="square" rtlCol="0">
            <a:spAutoFit/>
          </a:bodyPr>
          <a:lstStyle/>
          <a:p>
            <a:pPr algn="ctr"/>
            <a:r>
              <a:rPr lang="en-US" sz="2400" b="1" dirty="0">
                <a:solidFill>
                  <a:srgbClr val="C00000"/>
                </a:solidFill>
                <a:latin typeface="Century Schoolbook" panose="02040604050505020304" pitchFamily="18" charset="0"/>
              </a:rPr>
              <a:t>Presented By</a:t>
            </a:r>
          </a:p>
          <a:p>
            <a:pPr algn="ctr"/>
            <a:r>
              <a:rPr lang="en-US" sz="2400" dirty="0">
                <a:solidFill>
                  <a:schemeClr val="accent3">
                    <a:lumMod val="75000"/>
                  </a:schemeClr>
                </a:solidFill>
                <a:latin typeface="Century Schoolbook" panose="02040604050505020304" pitchFamily="18" charset="0"/>
              </a:rPr>
              <a:t>Subudhi Anvesh – 17ECE123</a:t>
            </a:r>
          </a:p>
          <a:p>
            <a:pPr algn="ctr"/>
            <a:r>
              <a:rPr lang="en-US" sz="2400" dirty="0">
                <a:solidFill>
                  <a:schemeClr val="accent3">
                    <a:lumMod val="75000"/>
                  </a:schemeClr>
                </a:solidFill>
                <a:latin typeface="Century Schoolbook" panose="02040604050505020304" pitchFamily="18" charset="0"/>
              </a:rPr>
              <a:t>Dinesh Kumar </a:t>
            </a:r>
            <a:r>
              <a:rPr lang="en-US" sz="2400" dirty="0" err="1">
                <a:solidFill>
                  <a:schemeClr val="accent3">
                    <a:lumMod val="75000"/>
                  </a:schemeClr>
                </a:solidFill>
                <a:latin typeface="Century Schoolbook" panose="02040604050505020304" pitchFamily="18" charset="0"/>
              </a:rPr>
              <a:t>Patnaik</a:t>
            </a:r>
            <a:r>
              <a:rPr lang="en-US" sz="2400" dirty="0">
                <a:solidFill>
                  <a:schemeClr val="accent3">
                    <a:lumMod val="75000"/>
                  </a:schemeClr>
                </a:solidFill>
                <a:latin typeface="Century Schoolbook" panose="02040604050505020304" pitchFamily="18" charset="0"/>
              </a:rPr>
              <a:t> – 17ECE108</a:t>
            </a:r>
          </a:p>
          <a:p>
            <a:pPr algn="ctr"/>
            <a:r>
              <a:rPr lang="en-US" sz="2400" dirty="0">
                <a:solidFill>
                  <a:schemeClr val="accent3">
                    <a:lumMod val="75000"/>
                  </a:schemeClr>
                </a:solidFill>
                <a:latin typeface="Century Schoolbook" panose="02040604050505020304" pitchFamily="18" charset="0"/>
              </a:rPr>
              <a:t>Sriram Setty Shanmukha – 17ECE121 </a:t>
            </a:r>
            <a:endParaRPr lang="en-IN" sz="2400" dirty="0">
              <a:solidFill>
                <a:schemeClr val="accent3">
                  <a:lumMod val="75000"/>
                </a:schemeClr>
              </a:solidFill>
              <a:latin typeface="Century Schoolbook" panose="02040604050505020304" pitchFamily="18" charset="0"/>
            </a:endParaRPr>
          </a:p>
        </p:txBody>
      </p:sp>
    </p:spTree>
    <p:extLst>
      <p:ext uri="{BB962C8B-B14F-4D97-AF65-F5344CB8AC3E}">
        <p14:creationId xmlns:p14="http://schemas.microsoft.com/office/powerpoint/2010/main" val="167044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3BB816-1659-44A2-9FCA-CFDE0049A273}"/>
              </a:ext>
            </a:extLst>
          </p:cNvPr>
          <p:cNvSpPr>
            <a:spLocks noChangeArrowheads="1"/>
          </p:cNvSpPr>
          <p:nvPr/>
        </p:nvSpPr>
        <p:spPr bwMode="auto">
          <a:xfrm>
            <a:off x="213434" y="624627"/>
            <a:ext cx="117651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have implemented a simple application that allows us to see the temperature and humidity of incubator and also display how many days the incubation process had been stated in any mobile, PC, or in any desktop.</a:t>
            </a:r>
            <a:r>
              <a:rPr lang="en-US" altLang="en-US" sz="1050"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webpage can be accessed by everyone and everywhere.</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F2C963DB-43D0-4D8C-B4E7-F715D42030A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B7F3D4D-C38B-4E50-9C13-38A2F800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882" y="1990492"/>
            <a:ext cx="4638898" cy="4867508"/>
          </a:xfrm>
          <a:prstGeom prst="rect">
            <a:avLst/>
          </a:prstGeom>
        </p:spPr>
      </p:pic>
      <p:sp>
        <p:nvSpPr>
          <p:cNvPr id="4" name="TextBox 3"/>
          <p:cNvSpPr txBox="1"/>
          <p:nvPr/>
        </p:nvSpPr>
        <p:spPr>
          <a:xfrm>
            <a:off x="1609857" y="676143"/>
            <a:ext cx="4069724"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Our Application</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299984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845A-F05D-4FA3-AA41-95DC57D1C186}"/>
              </a:ext>
            </a:extLst>
          </p:cNvPr>
          <p:cNvSpPr txBox="1"/>
          <p:nvPr/>
        </p:nvSpPr>
        <p:spPr>
          <a:xfrm>
            <a:off x="597763" y="1353994"/>
            <a:ext cx="11594237" cy="5105180"/>
          </a:xfrm>
          <a:prstGeom prst="rect">
            <a:avLst/>
          </a:prstGeom>
          <a:noFill/>
        </p:spPr>
        <p:txBody>
          <a:bodyPr wrap="square">
            <a:spAutoFit/>
          </a:bodyPr>
          <a:lstStyle/>
          <a:p>
            <a:pPr algn="just">
              <a:lnSpc>
                <a:spcPct val="150000"/>
              </a:lnSpc>
            </a:pPr>
            <a:r>
              <a:rPr lang="en-US" sz="2200" b="1" dirty="0">
                <a:solidFill>
                  <a:schemeClr val="accent1">
                    <a:lumMod val="50000"/>
                  </a:schemeClr>
                </a:solidFill>
                <a:effectLst/>
                <a:ea typeface="Times New Roman" panose="02020603050405020304" pitchFamily="18" charset="0"/>
              </a:rPr>
              <a:t>This incubator was conceptualized, designed and constructed keeping in mind the sole intention of having a large scale/ small scale hatcher at affordable cost, not only of the incubator, but also that of its running cost with substantial survival/ hatch rate at near natural hatching state. This incubator is prepared for chicken and duck eggs. The current incubator combines the incubator and brooder in the same room. The exact parameters within the incubator will be displayed on the LCD screen. Egg incubator monitoring has been developed and implemented by IoT and successfully implemented in this case. During the hatching test, the eggs were collected from breeders, free from infection or infertility problems, and the chickens were found to be in good health, good size, and 100% incubated. </a:t>
            </a:r>
            <a:endParaRPr lang="en-IN" sz="2200" b="1" dirty="0">
              <a:solidFill>
                <a:schemeClr val="accent1">
                  <a:lumMod val="50000"/>
                </a:schemeClr>
              </a:solidFill>
              <a:effectLst/>
              <a:ea typeface="Times New Roman" panose="02020603050405020304" pitchFamily="18" charset="0"/>
            </a:endParaRPr>
          </a:p>
        </p:txBody>
      </p:sp>
      <p:sp>
        <p:nvSpPr>
          <p:cNvPr id="2" name="TextBox 1"/>
          <p:cNvSpPr txBox="1"/>
          <p:nvPr/>
        </p:nvSpPr>
        <p:spPr>
          <a:xfrm>
            <a:off x="1616818" y="669702"/>
            <a:ext cx="4687910"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Conclusion</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167348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1" y="827315"/>
            <a:ext cx="11219542" cy="4431983"/>
          </a:xfrm>
          <a:prstGeom prst="rect">
            <a:avLst/>
          </a:prstGeom>
        </p:spPr>
        <p:txBody>
          <a:bodyPr wrap="square">
            <a:spAutoFit/>
          </a:bodyPr>
          <a:lstStyle/>
          <a:p>
            <a:r>
              <a:rPr lang="en-IN" sz="2400" b="1" dirty="0">
                <a:solidFill>
                  <a:srgbClr val="FF0000"/>
                </a:solidFill>
                <a:latin typeface="Sitka Small" panose="02000505000000020004" pitchFamily="2" charset="0"/>
              </a:rPr>
              <a:t>		</a:t>
            </a:r>
            <a:r>
              <a:rPr lang="en-IN" sz="2400" b="1" u="sng" dirty="0">
                <a:solidFill>
                  <a:srgbClr val="FF0000"/>
                </a:solidFill>
                <a:latin typeface="Sitka Small" panose="02000505000000020004" pitchFamily="2" charset="0"/>
              </a:rPr>
              <a:t>References</a:t>
            </a: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sz="2000" b="1" dirty="0"/>
              <a:t>M. A. </a:t>
            </a:r>
            <a:r>
              <a:rPr lang="en-IN" sz="2000" b="1" dirty="0" err="1"/>
              <a:t>Kabir</a:t>
            </a:r>
            <a:r>
              <a:rPr lang="en-IN" sz="2000" b="1" dirty="0"/>
              <a:t>., M. A. </a:t>
            </a:r>
            <a:r>
              <a:rPr lang="en-IN" sz="2000" b="1" dirty="0" err="1"/>
              <a:t>Abedin</a:t>
            </a:r>
            <a:r>
              <a:rPr lang="en-IN" sz="2000" b="1" dirty="0"/>
              <a:t>., “Design and Implementation of A Microcontroller Based Forced Air Egg Incubator,” International Conference On Advancement in Electrical and Electronic Engineering 22-24 November, 2018, </a:t>
            </a:r>
            <a:r>
              <a:rPr lang="en-IN" sz="2000" b="1" dirty="0" err="1"/>
              <a:t>Gazipur</a:t>
            </a:r>
            <a:r>
              <a:rPr lang="en-IN" sz="2000" b="1" dirty="0"/>
              <a:t>, Bangladesh. </a:t>
            </a:r>
          </a:p>
          <a:p>
            <a:endParaRPr lang="en-IN" sz="2000" b="1" dirty="0"/>
          </a:p>
          <a:p>
            <a:pPr marL="342900" indent="-342900">
              <a:buFont typeface="Arial" panose="020B0604020202020204" pitchFamily="34" charset="0"/>
              <a:buChar char="•"/>
            </a:pPr>
            <a:r>
              <a:rPr lang="en-IN" sz="2000" b="1" dirty="0"/>
              <a:t>IDOKO E., OGBEH G.O., IKULE F.T., “Design and Implementation of Automatic Fixed Factors Egg Incubator,” International journal for Innovative research in multidisciplinary Field, ISSN: 2455-0620 Volume - 5, Issue - 6, June – 2019 Monthly.</a:t>
            </a:r>
          </a:p>
          <a:p>
            <a:r>
              <a:rPr lang="en-IN" sz="2000" b="1" dirty="0"/>
              <a:t> </a:t>
            </a:r>
          </a:p>
          <a:p>
            <a:pPr marL="342900" indent="-342900">
              <a:buFont typeface="Arial" panose="020B0604020202020204" pitchFamily="34" charset="0"/>
              <a:buChar char="•"/>
            </a:pPr>
            <a:r>
              <a:rPr lang="en-IN" sz="2000" b="1" dirty="0" err="1"/>
              <a:t>Ammar</a:t>
            </a:r>
            <a:r>
              <a:rPr lang="en-IN" sz="2000" b="1" dirty="0"/>
              <a:t> A. </a:t>
            </a:r>
            <a:r>
              <a:rPr lang="en-IN" sz="2000" b="1" dirty="0" err="1"/>
              <a:t>Aldair</a:t>
            </a:r>
            <a:r>
              <a:rPr lang="en-IN" sz="2000" b="1" dirty="0"/>
              <a:t>., </a:t>
            </a:r>
            <a:r>
              <a:rPr lang="en-IN" sz="2000" b="1" dirty="0" err="1"/>
              <a:t>Abdulmuttalib</a:t>
            </a:r>
            <a:r>
              <a:rPr lang="en-IN" sz="2000" b="1" dirty="0"/>
              <a:t> T. Rashid., </a:t>
            </a:r>
            <a:r>
              <a:rPr lang="en-IN" sz="2000" b="1" dirty="0" err="1"/>
              <a:t>Mastaneh</a:t>
            </a:r>
            <a:r>
              <a:rPr lang="en-IN" sz="2000" b="1" dirty="0"/>
              <a:t> </a:t>
            </a:r>
            <a:r>
              <a:rPr lang="en-IN" sz="2000" b="1" dirty="0" err="1"/>
              <a:t>Mokayef</a:t>
            </a:r>
            <a:r>
              <a:rPr lang="en-IN" sz="2000" b="1" dirty="0"/>
              <a:t>., “Design And Implementation of Intelligent Control System for Egg Incubator Based on </a:t>
            </a:r>
            <a:r>
              <a:rPr lang="en-IN" sz="2000" b="1" dirty="0" err="1"/>
              <a:t>IoT</a:t>
            </a:r>
            <a:r>
              <a:rPr lang="en-IN" sz="2000" b="1" dirty="0"/>
              <a:t> Technology,” Proceedings of 2018 4th International Conference on Electrical, Electronics And System Engineering. </a:t>
            </a:r>
          </a:p>
        </p:txBody>
      </p:sp>
    </p:spTree>
    <p:extLst>
      <p:ext uri="{BB962C8B-B14F-4D97-AF65-F5344CB8AC3E}">
        <p14:creationId xmlns:p14="http://schemas.microsoft.com/office/powerpoint/2010/main" val="413331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5" y="2568820"/>
            <a:ext cx="8911687" cy="1280890"/>
          </a:xfrm>
        </p:spPr>
        <p:txBody>
          <a:bodyPr>
            <a:normAutofit/>
          </a:bodyPr>
          <a:lstStyle/>
          <a:p>
            <a:pPr algn="ctr"/>
            <a:r>
              <a:rPr lang="en-US" sz="5400" b="1" dirty="0">
                <a:solidFill>
                  <a:srgbClr val="FF0000"/>
                </a:solidFill>
                <a:latin typeface="Sitka Small" panose="02000505000000020004" pitchFamily="2" charset="0"/>
              </a:rPr>
              <a:t>Thank You</a:t>
            </a:r>
            <a:endParaRPr lang="en-IN" sz="5400" b="1" dirty="0">
              <a:solidFill>
                <a:srgbClr val="FF0000"/>
              </a:solidFill>
              <a:latin typeface="Sitka Small" panose="02000505000000020004" pitchFamily="2" charset="0"/>
            </a:endParaRPr>
          </a:p>
        </p:txBody>
      </p:sp>
    </p:spTree>
    <p:extLst>
      <p:ext uri="{BB962C8B-B14F-4D97-AF65-F5344CB8AC3E}">
        <p14:creationId xmlns:p14="http://schemas.microsoft.com/office/powerpoint/2010/main" val="69288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4100" y="669702"/>
            <a:ext cx="3837905"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Table of Contents</a:t>
            </a:r>
            <a:endParaRPr lang="en-IN" sz="2800" b="1" u="sng" dirty="0">
              <a:solidFill>
                <a:srgbClr val="C00000"/>
              </a:solidFill>
              <a:latin typeface="Sitka Small" panose="02000505000000020004" pitchFamily="2" charset="0"/>
            </a:endParaRPr>
          </a:p>
        </p:txBody>
      </p:sp>
      <p:sp>
        <p:nvSpPr>
          <p:cNvPr id="3" name="TextBox 2"/>
          <p:cNvSpPr txBox="1"/>
          <p:nvPr/>
        </p:nvSpPr>
        <p:spPr>
          <a:xfrm>
            <a:off x="1596978" y="1249248"/>
            <a:ext cx="10367493"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b="1" dirty="0">
                <a:solidFill>
                  <a:schemeClr val="accent1">
                    <a:lumMod val="50000"/>
                  </a:schemeClr>
                </a:solidFill>
              </a:rPr>
              <a:t>Introduction – “What is our Project”</a:t>
            </a:r>
          </a:p>
          <a:p>
            <a:pPr marL="285750" indent="-285750">
              <a:lnSpc>
                <a:spcPct val="150000"/>
              </a:lnSpc>
              <a:buFont typeface="Wingdings" panose="05000000000000000000" pitchFamily="2" charset="2"/>
              <a:buChar char="§"/>
            </a:pPr>
            <a:r>
              <a:rPr lang="en-US" sz="2000" b="1" dirty="0">
                <a:solidFill>
                  <a:schemeClr val="accent1">
                    <a:lumMod val="50000"/>
                  </a:schemeClr>
                </a:solidFill>
              </a:rPr>
              <a:t>Problem Statement – “Problem Definition”</a:t>
            </a:r>
          </a:p>
          <a:p>
            <a:pPr marL="285750" indent="-285750">
              <a:lnSpc>
                <a:spcPct val="150000"/>
              </a:lnSpc>
              <a:buFont typeface="Wingdings" panose="05000000000000000000" pitchFamily="2" charset="2"/>
              <a:buChar char="§"/>
            </a:pPr>
            <a:r>
              <a:rPr lang="en-US" sz="2000" b="1" dirty="0">
                <a:solidFill>
                  <a:schemeClr val="accent1">
                    <a:lumMod val="50000"/>
                  </a:schemeClr>
                </a:solidFill>
              </a:rPr>
              <a:t>Literature Review – “Survey Knowledge On Topic”</a:t>
            </a:r>
          </a:p>
          <a:p>
            <a:pPr marL="285750" indent="-285750">
              <a:lnSpc>
                <a:spcPct val="150000"/>
              </a:lnSpc>
              <a:buFont typeface="Wingdings" panose="05000000000000000000" pitchFamily="2" charset="2"/>
              <a:buChar char="§"/>
            </a:pPr>
            <a:r>
              <a:rPr lang="en-US" sz="2000" b="1" dirty="0">
                <a:solidFill>
                  <a:schemeClr val="accent1">
                    <a:lumMod val="50000"/>
                  </a:schemeClr>
                </a:solidFill>
              </a:rPr>
              <a:t>Objective – “Plan of Achievements In project”</a:t>
            </a:r>
          </a:p>
          <a:p>
            <a:pPr marL="285750" indent="-285750">
              <a:lnSpc>
                <a:spcPct val="150000"/>
              </a:lnSpc>
              <a:buFont typeface="Wingdings" panose="05000000000000000000" pitchFamily="2" charset="2"/>
              <a:buChar char="§"/>
            </a:pPr>
            <a:r>
              <a:rPr lang="en-US" sz="2000" b="1" dirty="0">
                <a:solidFill>
                  <a:schemeClr val="accent1">
                    <a:lumMod val="50000"/>
                  </a:schemeClr>
                </a:solidFill>
              </a:rPr>
              <a:t>Components – “Component Details”</a:t>
            </a:r>
          </a:p>
          <a:p>
            <a:pPr marL="285750" indent="-285750">
              <a:lnSpc>
                <a:spcPct val="150000"/>
              </a:lnSpc>
              <a:buFont typeface="Wingdings" panose="05000000000000000000" pitchFamily="2" charset="2"/>
              <a:buChar char="§"/>
            </a:pPr>
            <a:r>
              <a:rPr lang="en-US" sz="2000" b="1" dirty="0">
                <a:solidFill>
                  <a:schemeClr val="accent1">
                    <a:lumMod val="50000"/>
                  </a:schemeClr>
                </a:solidFill>
              </a:rPr>
              <a:t>Working – “How it Works”</a:t>
            </a:r>
          </a:p>
          <a:p>
            <a:pPr marL="285750" indent="-285750">
              <a:lnSpc>
                <a:spcPct val="150000"/>
              </a:lnSpc>
              <a:buFont typeface="Wingdings" panose="05000000000000000000" pitchFamily="2" charset="2"/>
              <a:buChar char="§"/>
            </a:pPr>
            <a:r>
              <a:rPr lang="en-US" sz="2000" b="1" dirty="0">
                <a:solidFill>
                  <a:schemeClr val="accent1">
                    <a:lumMod val="50000"/>
                  </a:schemeClr>
                </a:solidFill>
              </a:rPr>
              <a:t>Technical Specification – “Technical Working”</a:t>
            </a:r>
          </a:p>
          <a:p>
            <a:pPr marL="285750" indent="-285750">
              <a:lnSpc>
                <a:spcPct val="150000"/>
              </a:lnSpc>
              <a:buFont typeface="Wingdings" panose="05000000000000000000" pitchFamily="2" charset="2"/>
              <a:buChar char="§"/>
            </a:pPr>
            <a:r>
              <a:rPr lang="en-US" sz="2000" b="1" dirty="0">
                <a:solidFill>
                  <a:schemeClr val="accent1">
                    <a:lumMod val="50000"/>
                  </a:schemeClr>
                </a:solidFill>
              </a:rPr>
              <a:t>User Interface – “Our Application”</a:t>
            </a:r>
          </a:p>
          <a:p>
            <a:pPr marL="285750" indent="-285750">
              <a:lnSpc>
                <a:spcPct val="150000"/>
              </a:lnSpc>
              <a:buFont typeface="Wingdings" panose="05000000000000000000" pitchFamily="2" charset="2"/>
              <a:buChar char="§"/>
            </a:pPr>
            <a:r>
              <a:rPr lang="en-US" sz="2000" b="1" dirty="0">
                <a:solidFill>
                  <a:schemeClr val="accent1">
                    <a:lumMod val="50000"/>
                  </a:schemeClr>
                </a:solidFill>
              </a:rPr>
              <a:t>Conclusion – “Summarization of Project”</a:t>
            </a:r>
          </a:p>
          <a:p>
            <a:pPr marL="285750" indent="-285750">
              <a:lnSpc>
                <a:spcPct val="150000"/>
              </a:lnSpc>
              <a:buFont typeface="Wingdings" panose="05000000000000000000" pitchFamily="2" charset="2"/>
              <a:buChar char="§"/>
            </a:pPr>
            <a:r>
              <a:rPr lang="en-US" sz="2000" b="1" dirty="0">
                <a:solidFill>
                  <a:schemeClr val="accent1">
                    <a:lumMod val="50000"/>
                  </a:schemeClr>
                </a:solidFill>
              </a:rPr>
              <a:t>Future Scope – “Extension of Project”</a:t>
            </a:r>
          </a:p>
          <a:p>
            <a:pPr marL="285750" indent="-285750">
              <a:lnSpc>
                <a:spcPct val="150000"/>
              </a:lnSpc>
              <a:buFont typeface="Wingdings" panose="05000000000000000000" pitchFamily="2" charset="2"/>
              <a:buChar char="§"/>
            </a:pPr>
            <a:r>
              <a:rPr lang="en-US" sz="2000" b="1" dirty="0">
                <a:solidFill>
                  <a:schemeClr val="accent1">
                    <a:lumMod val="50000"/>
                  </a:schemeClr>
                </a:solidFill>
              </a:rPr>
              <a:t>Reference</a:t>
            </a:r>
          </a:p>
        </p:txBody>
      </p:sp>
    </p:spTree>
    <p:extLst>
      <p:ext uri="{BB962C8B-B14F-4D97-AF65-F5344CB8AC3E}">
        <p14:creationId xmlns:p14="http://schemas.microsoft.com/office/powerpoint/2010/main" val="43113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F364E-6E78-473F-9839-49FECE6F86DD}"/>
              </a:ext>
            </a:extLst>
          </p:cNvPr>
          <p:cNvSpPr txBox="1"/>
          <p:nvPr/>
        </p:nvSpPr>
        <p:spPr>
          <a:xfrm>
            <a:off x="1540154" y="1173665"/>
            <a:ext cx="9561438" cy="4154984"/>
          </a:xfrm>
          <a:prstGeom prst="rect">
            <a:avLst/>
          </a:prstGeom>
          <a:noFill/>
        </p:spPr>
        <p:txBody>
          <a:bodyPr wrap="square">
            <a:spAutoFit/>
          </a:bodyPr>
          <a:lstStyle/>
          <a:p>
            <a:pPr algn="just"/>
            <a:br>
              <a:rPr lang="en-IN" sz="2200" b="1" dirty="0">
                <a:solidFill>
                  <a:schemeClr val="accent1">
                    <a:lumMod val="50000"/>
                  </a:schemeClr>
                </a:solidFill>
                <a:ea typeface="Times New Roman" panose="02020603050405020304" pitchFamily="18" charset="0"/>
              </a:rPr>
            </a:br>
            <a:r>
              <a:rPr lang="en-US" sz="2200" b="1" dirty="0">
                <a:solidFill>
                  <a:schemeClr val="accent1">
                    <a:lumMod val="50000"/>
                  </a:schemeClr>
                </a:solidFill>
                <a:ea typeface="Times New Roman" panose="02020603050405020304" pitchFamily="18" charset="0"/>
              </a:rPr>
              <a:t>IOT based egg hatching system is a system which will help farmers to incubate the eggs automatically without the need of human intervention, by keeping the physical quantities such as temperature and humidity at required level, so that the fetuses inside them will grow and incubates without the presence of mother with monitoring system.</a:t>
            </a:r>
          </a:p>
          <a:p>
            <a:pPr algn="just"/>
            <a:endParaRPr lang="en-US" sz="2200" b="1" dirty="0">
              <a:solidFill>
                <a:schemeClr val="accent1">
                  <a:lumMod val="50000"/>
                </a:schemeClr>
              </a:solidFill>
              <a:ea typeface="Times New Roman" panose="02020603050405020304" pitchFamily="18" charset="0"/>
            </a:endParaRPr>
          </a:p>
          <a:p>
            <a:pPr algn="just"/>
            <a:r>
              <a:rPr lang="en-US" sz="2200" b="1" dirty="0">
                <a:solidFill>
                  <a:schemeClr val="accent1">
                    <a:lumMod val="50000"/>
                  </a:schemeClr>
                </a:solidFill>
                <a:ea typeface="Times New Roman" panose="02020603050405020304" pitchFamily="18" charset="0"/>
              </a:rPr>
              <a:t>Egg incubator will not only improve the poultry production considerably but will also help in the regularity of income making, enabling the farmers to be able to get transition into possible rural entrepreneurship.</a:t>
            </a:r>
          </a:p>
        </p:txBody>
      </p:sp>
      <p:sp>
        <p:nvSpPr>
          <p:cNvPr id="2" name="TextBox 1"/>
          <p:cNvSpPr txBox="1"/>
          <p:nvPr/>
        </p:nvSpPr>
        <p:spPr>
          <a:xfrm>
            <a:off x="1584102" y="682581"/>
            <a:ext cx="3773509" cy="523220"/>
          </a:xfrm>
          <a:prstGeom prst="rect">
            <a:avLst/>
          </a:prstGeom>
          <a:noFill/>
        </p:spPr>
        <p:txBody>
          <a:bodyPr wrap="square" rtlCol="0">
            <a:spAutoFit/>
          </a:bodyPr>
          <a:lstStyle/>
          <a:p>
            <a:r>
              <a:rPr lang="en-US" sz="2800" b="1" u="sng" dirty="0">
                <a:solidFill>
                  <a:srgbClr val="C00000"/>
                </a:solidFill>
                <a:latin typeface="Century Schoolbook" panose="02040604050505020304" pitchFamily="18" charset="0"/>
              </a:rPr>
              <a:t>Introduction</a:t>
            </a:r>
            <a:endParaRPr lang="en-IN" sz="2800" b="1" u="sng" dirty="0">
              <a:solidFill>
                <a:srgbClr val="C00000"/>
              </a:solidFill>
              <a:latin typeface="Century Schoolbook" panose="02040604050505020304" pitchFamily="18" charset="0"/>
            </a:endParaRPr>
          </a:p>
        </p:txBody>
      </p:sp>
    </p:spTree>
    <p:extLst>
      <p:ext uri="{BB962C8B-B14F-4D97-AF65-F5344CB8AC3E}">
        <p14:creationId xmlns:p14="http://schemas.microsoft.com/office/powerpoint/2010/main" val="128800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8344" y="669701"/>
            <a:ext cx="4816699"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Problem Statement</a:t>
            </a:r>
            <a:endParaRPr lang="en-IN" sz="2800" b="1" u="sng" dirty="0">
              <a:solidFill>
                <a:srgbClr val="C00000"/>
              </a:solidFill>
              <a:latin typeface="Sitka Small" panose="02000505000000020004" pitchFamily="2" charset="0"/>
            </a:endParaRPr>
          </a:p>
        </p:txBody>
      </p:sp>
      <p:sp>
        <p:nvSpPr>
          <p:cNvPr id="3" name="TextBox 2"/>
          <p:cNvSpPr txBox="1"/>
          <p:nvPr/>
        </p:nvSpPr>
        <p:spPr>
          <a:xfrm>
            <a:off x="1249248" y="1378039"/>
            <a:ext cx="10650828" cy="41549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200" b="1" dirty="0">
                <a:solidFill>
                  <a:schemeClr val="accent1">
                    <a:lumMod val="50000"/>
                  </a:schemeClr>
                </a:solidFill>
              </a:rPr>
              <a:t>We found that the needs of chicken raise from day to day in this country. So with this, we settled on an idea to create an innovative product and a high-tech modernization comparable to that enjoyed by the world today to help the country in the food industry sector. </a:t>
            </a:r>
          </a:p>
          <a:p>
            <a:pPr marL="285750" indent="-285750">
              <a:lnSpc>
                <a:spcPct val="150000"/>
              </a:lnSpc>
              <a:buFont typeface="Wingdings" panose="05000000000000000000" pitchFamily="2" charset="2"/>
              <a:buChar char="q"/>
            </a:pPr>
            <a:r>
              <a:rPr lang="en-US" sz="2200" b="1" dirty="0">
                <a:solidFill>
                  <a:schemeClr val="accent1">
                    <a:lumMod val="50000"/>
                  </a:schemeClr>
                </a:solidFill>
              </a:rPr>
              <a:t>Product named egg hatching machine which is able to warm up eggs as a chicken do in its nest. This egg hatching machine is designed to improve the available eggs incubator in order to change the traditional farming method to advance and modern farming method</a:t>
            </a:r>
            <a:endParaRPr lang="en-IN" sz="2200" b="1" dirty="0">
              <a:solidFill>
                <a:schemeClr val="accent1">
                  <a:lumMod val="50000"/>
                </a:schemeClr>
              </a:solidFill>
            </a:endParaRPr>
          </a:p>
        </p:txBody>
      </p:sp>
    </p:spTree>
    <p:extLst>
      <p:ext uri="{BB962C8B-B14F-4D97-AF65-F5344CB8AC3E}">
        <p14:creationId xmlns:p14="http://schemas.microsoft.com/office/powerpoint/2010/main" val="346276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C84EF9-3586-4A30-AC62-BE498BDB3A29}"/>
              </a:ext>
            </a:extLst>
          </p:cNvPr>
          <p:cNvSpPr txBox="1"/>
          <p:nvPr/>
        </p:nvSpPr>
        <p:spPr>
          <a:xfrm>
            <a:off x="1051050" y="1435246"/>
            <a:ext cx="10952189" cy="4206280"/>
          </a:xfrm>
          <a:prstGeom prst="rect">
            <a:avLst/>
          </a:prstGeom>
          <a:noFill/>
        </p:spPr>
        <p:txBody>
          <a:bodyPr wrap="square">
            <a:spAutoFit/>
          </a:bodyPr>
          <a:lstStyle/>
          <a:p>
            <a:pPr>
              <a:lnSpc>
                <a:spcPct val="150000"/>
              </a:lnSpc>
              <a:spcBef>
                <a:spcPts val="125"/>
              </a:spcBef>
            </a:pPr>
            <a:r>
              <a:rPr lang="en-US" sz="2200" b="1" dirty="0">
                <a:solidFill>
                  <a:schemeClr val="accent1">
                    <a:lumMod val="50000"/>
                  </a:schemeClr>
                </a:solidFill>
                <a:effectLst/>
                <a:ea typeface="Times New Roman" panose="02020603050405020304" pitchFamily="18" charset="0"/>
              </a:rPr>
              <a:t>Types of Incubator</a:t>
            </a:r>
          </a:p>
          <a:p>
            <a:pPr marL="342900" indent="-342900">
              <a:lnSpc>
                <a:spcPct val="150000"/>
              </a:lnSpc>
              <a:spcBef>
                <a:spcPts val="125"/>
              </a:spcBef>
              <a:buFont typeface="Wingdings" panose="05000000000000000000" pitchFamily="2" charset="2"/>
              <a:buChar char="Ø"/>
            </a:pPr>
            <a:r>
              <a:rPr lang="en-US" sz="2200" b="1" dirty="0">
                <a:solidFill>
                  <a:schemeClr val="accent1">
                    <a:lumMod val="50000"/>
                  </a:schemeClr>
                </a:solidFill>
                <a:effectLst/>
                <a:ea typeface="Times New Roman" panose="02020603050405020304" pitchFamily="18" charset="0"/>
              </a:rPr>
              <a:t>Still Air Incubator:</a:t>
            </a:r>
          </a:p>
          <a:p>
            <a:pPr>
              <a:lnSpc>
                <a:spcPct val="150000"/>
              </a:lnSpc>
              <a:spcBef>
                <a:spcPts val="125"/>
              </a:spcBef>
            </a:pPr>
            <a:r>
              <a:rPr lang="en-US" sz="2200" b="1" dirty="0">
                <a:solidFill>
                  <a:schemeClr val="accent1">
                    <a:lumMod val="50000"/>
                  </a:schemeClr>
                </a:solidFill>
              </a:rPr>
              <a:t>In a still air incubator, there is no fan, the heat stratifies (forms layers) inside the incubator so the temperature is different between the top and bottom of the incubator.</a:t>
            </a:r>
          </a:p>
          <a:p>
            <a:pPr marL="342900" indent="-342900">
              <a:lnSpc>
                <a:spcPct val="150000"/>
              </a:lnSpc>
              <a:spcBef>
                <a:spcPts val="125"/>
              </a:spcBef>
              <a:buFont typeface="Wingdings" panose="05000000000000000000" pitchFamily="2" charset="2"/>
              <a:buChar char="Ø"/>
            </a:pPr>
            <a:r>
              <a:rPr lang="en-US" sz="2200" b="1" dirty="0">
                <a:solidFill>
                  <a:schemeClr val="accent1">
                    <a:lumMod val="50000"/>
                  </a:schemeClr>
                </a:solidFill>
                <a:effectLst/>
                <a:ea typeface="Times New Roman" panose="02020603050405020304" pitchFamily="18" charset="0"/>
              </a:rPr>
              <a:t>Forced Air Incubator:</a:t>
            </a:r>
          </a:p>
          <a:p>
            <a:pPr>
              <a:lnSpc>
                <a:spcPct val="150000"/>
              </a:lnSpc>
              <a:spcBef>
                <a:spcPts val="125"/>
              </a:spcBef>
            </a:pPr>
            <a:r>
              <a:rPr lang="en-US" sz="2200" b="1" dirty="0">
                <a:solidFill>
                  <a:schemeClr val="accent1">
                    <a:lumMod val="50000"/>
                  </a:schemeClr>
                </a:solidFill>
              </a:rPr>
              <a:t>In forced air incubators, a fan circulates the air around the incubator which keeps the temperature constant in all parts of the incubator. </a:t>
            </a:r>
            <a:endParaRPr lang="en-IN" sz="2200" b="1" dirty="0">
              <a:solidFill>
                <a:schemeClr val="accent1">
                  <a:lumMod val="50000"/>
                </a:schemeClr>
              </a:solidFill>
              <a:effectLst/>
              <a:ea typeface="Times New Roman" panose="02020603050405020304" pitchFamily="18" charset="0"/>
            </a:endParaRPr>
          </a:p>
        </p:txBody>
      </p:sp>
      <p:sp>
        <p:nvSpPr>
          <p:cNvPr id="2" name="TextBox 1"/>
          <p:cNvSpPr txBox="1"/>
          <p:nvPr/>
        </p:nvSpPr>
        <p:spPr>
          <a:xfrm>
            <a:off x="1571221" y="695461"/>
            <a:ext cx="4559122"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Literature Review</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156627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6976" y="695459"/>
            <a:ext cx="4198513"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Objectives</a:t>
            </a:r>
            <a:endParaRPr lang="en-IN" sz="2800" b="1" u="sng" dirty="0">
              <a:solidFill>
                <a:srgbClr val="C00000"/>
              </a:solidFill>
              <a:latin typeface="Sitka Small" panose="02000505000000020004" pitchFamily="2" charset="0"/>
            </a:endParaRPr>
          </a:p>
        </p:txBody>
      </p:sp>
      <p:sp>
        <p:nvSpPr>
          <p:cNvPr id="3" name="TextBox 2"/>
          <p:cNvSpPr txBox="1"/>
          <p:nvPr/>
        </p:nvSpPr>
        <p:spPr>
          <a:xfrm>
            <a:off x="1493944" y="1378039"/>
            <a:ext cx="9633401" cy="263149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200" b="1" dirty="0">
                <a:solidFill>
                  <a:schemeClr val="accent1">
                    <a:lumMod val="50000"/>
                  </a:schemeClr>
                </a:solidFill>
              </a:rPr>
              <a:t>To built the systems that can easily monitored by farmers.</a:t>
            </a:r>
          </a:p>
          <a:p>
            <a:pPr>
              <a:lnSpc>
                <a:spcPct val="150000"/>
              </a:lnSpc>
            </a:pPr>
            <a:r>
              <a:rPr lang="en-US" sz="2200" b="1" dirty="0">
                <a:solidFill>
                  <a:schemeClr val="accent1">
                    <a:lumMod val="50000"/>
                  </a:schemeClr>
                </a:solidFill>
              </a:rPr>
              <a:t>   “Egg Hatching Machine” was produced. </a:t>
            </a:r>
          </a:p>
          <a:p>
            <a:pPr marL="285750" indent="-285750">
              <a:lnSpc>
                <a:spcPct val="150000"/>
              </a:lnSpc>
              <a:buFont typeface="Wingdings" panose="05000000000000000000" pitchFamily="2" charset="2"/>
              <a:buChar char="q"/>
            </a:pPr>
            <a:r>
              <a:rPr lang="en-US" sz="2200" b="1" dirty="0">
                <a:solidFill>
                  <a:schemeClr val="accent1">
                    <a:lumMod val="50000"/>
                  </a:schemeClr>
                </a:solidFill>
              </a:rPr>
              <a:t>To make egg incubation process more orderly, safe and quality. </a:t>
            </a:r>
          </a:p>
          <a:p>
            <a:pPr marL="285750" indent="-285750">
              <a:lnSpc>
                <a:spcPct val="150000"/>
              </a:lnSpc>
              <a:buFont typeface="Wingdings" panose="05000000000000000000" pitchFamily="2" charset="2"/>
              <a:buChar char="q"/>
            </a:pPr>
            <a:r>
              <a:rPr lang="en-US" sz="2200" b="1" dirty="0">
                <a:solidFill>
                  <a:schemeClr val="accent1">
                    <a:lumMod val="50000"/>
                  </a:schemeClr>
                </a:solidFill>
              </a:rPr>
              <a:t>Design and build up a machine that can help to produce more chicks at one time.</a:t>
            </a:r>
            <a:endParaRPr lang="en-IN" sz="2200" b="1" dirty="0">
              <a:solidFill>
                <a:schemeClr val="accent1">
                  <a:lumMod val="50000"/>
                </a:schemeClr>
              </a:solidFill>
            </a:endParaRPr>
          </a:p>
        </p:txBody>
      </p:sp>
    </p:spTree>
    <p:extLst>
      <p:ext uri="{BB962C8B-B14F-4D97-AF65-F5344CB8AC3E}">
        <p14:creationId xmlns:p14="http://schemas.microsoft.com/office/powerpoint/2010/main" val="51700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AF3C68-47FB-4E1D-A228-15C84B0A98DF}"/>
              </a:ext>
            </a:extLst>
          </p:cNvPr>
          <p:cNvSpPr txBox="1"/>
          <p:nvPr/>
        </p:nvSpPr>
        <p:spPr>
          <a:xfrm>
            <a:off x="1492210" y="1459218"/>
            <a:ext cx="6103398" cy="3518912"/>
          </a:xfrm>
          <a:prstGeom prst="rect">
            <a:avLst/>
          </a:prstGeom>
          <a:noFill/>
        </p:spPr>
        <p:txBody>
          <a:bodyPr wrap="square">
            <a:spAutoFit/>
          </a:bodyPr>
          <a:lstStyle/>
          <a:p>
            <a:pPr marL="342900" lvl="0" indent="-342900">
              <a:spcAft>
                <a:spcPts val="750"/>
              </a:spcAft>
              <a:buFont typeface="Wingdings" panose="05000000000000000000" pitchFamily="2" charset="2"/>
              <a:buChar char="Ø"/>
            </a:pPr>
            <a:r>
              <a:rPr lang="en-IN" sz="2200" b="1" dirty="0">
                <a:solidFill>
                  <a:schemeClr val="accent1">
                    <a:lumMod val="50000"/>
                  </a:schemeClr>
                </a:solidFill>
                <a:effectLst/>
                <a:ea typeface="Times New Roman" panose="02020603050405020304" pitchFamily="18" charset="0"/>
              </a:rPr>
              <a:t>NodeMCU</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16X2 LCD I2C Display</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Relay Module</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100W Bulbs</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2 Cooling Fans</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Gear Motors</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DHT 11 Temperature and Humidity Sensor</a:t>
            </a:r>
          </a:p>
          <a:p>
            <a:pPr marL="342900" lvl="0" indent="-342900">
              <a:spcAft>
                <a:spcPts val="750"/>
              </a:spcAft>
              <a:buFont typeface="Wingdings" panose="05000000000000000000" pitchFamily="2" charset="2"/>
              <a:buChar char=""/>
            </a:pPr>
            <a:r>
              <a:rPr lang="en-IN" sz="2200" b="1" dirty="0">
                <a:solidFill>
                  <a:schemeClr val="accent1">
                    <a:lumMod val="50000"/>
                  </a:schemeClr>
                </a:solidFill>
                <a:effectLst/>
                <a:ea typeface="Times New Roman" panose="02020603050405020304" pitchFamily="18" charset="0"/>
              </a:rPr>
              <a:t>Humidifier</a:t>
            </a:r>
          </a:p>
        </p:txBody>
      </p:sp>
      <p:sp>
        <p:nvSpPr>
          <p:cNvPr id="2" name="TextBox 1"/>
          <p:cNvSpPr txBox="1"/>
          <p:nvPr/>
        </p:nvSpPr>
        <p:spPr>
          <a:xfrm>
            <a:off x="1622733" y="682581"/>
            <a:ext cx="4765183"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Components Required</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342180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C08D42-897C-49BD-B1D1-ED28A18E68CE}"/>
              </a:ext>
            </a:extLst>
          </p:cNvPr>
          <p:cNvSpPr txBox="1"/>
          <p:nvPr/>
        </p:nvSpPr>
        <p:spPr>
          <a:xfrm>
            <a:off x="653321" y="607104"/>
            <a:ext cx="11384132" cy="6412012"/>
          </a:xfrm>
          <a:prstGeom prst="rect">
            <a:avLst/>
          </a:prstGeom>
          <a:noFill/>
        </p:spPr>
        <p:txBody>
          <a:bodyPr wrap="square">
            <a:spAutoFit/>
          </a:bodyPr>
          <a:lstStyle/>
          <a:p>
            <a:pPr algn="ctr">
              <a:spcAft>
                <a:spcPts val="125"/>
              </a:spcAft>
            </a:pPr>
            <a:endParaRPr lang="en-US" sz="2100" b="1" u="sng" dirty="0">
              <a:solidFill>
                <a:schemeClr val="accent1">
                  <a:lumMod val="50000"/>
                </a:schemeClr>
              </a:solidFill>
              <a:effectLst/>
              <a:ea typeface="Times New Roman" panose="02020603050405020304" pitchFamily="18" charset="0"/>
            </a:endParaRPr>
          </a:p>
          <a:p>
            <a:pPr algn="ctr">
              <a:spcAft>
                <a:spcPts val="125"/>
              </a:spcAft>
            </a:pPr>
            <a:r>
              <a:rPr lang="en-US" sz="2100" b="1" u="none" strike="noStrike" dirty="0">
                <a:solidFill>
                  <a:schemeClr val="accent1">
                    <a:lumMod val="50000"/>
                  </a:schemeClr>
                </a:solidFill>
                <a:effectLst/>
                <a:ea typeface="Times New Roman" panose="02020603050405020304" pitchFamily="18" charset="0"/>
              </a:rPr>
              <a:t> </a:t>
            </a:r>
            <a:endParaRPr lang="en-IN" sz="2100" b="1" dirty="0">
              <a:solidFill>
                <a:schemeClr val="accent1">
                  <a:lumMod val="50000"/>
                </a:schemeClr>
              </a:solidFill>
              <a:effectLst/>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sz="2100" b="1" dirty="0">
                <a:solidFill>
                  <a:schemeClr val="accent1">
                    <a:lumMod val="50000"/>
                  </a:schemeClr>
                </a:solidFill>
                <a:effectLst/>
                <a:ea typeface="Times New Roman" panose="02020603050405020304" pitchFamily="18" charset="0"/>
              </a:rPr>
              <a:t>Temperature Control</a:t>
            </a:r>
            <a:endParaRPr lang="en-IN" sz="2100" b="1" dirty="0">
              <a:solidFill>
                <a:schemeClr val="accent1">
                  <a:lumMod val="50000"/>
                </a:schemeClr>
              </a:solidFill>
              <a:effectLst/>
              <a:ea typeface="Times New Roman" panose="02020603050405020304" pitchFamily="18" charset="0"/>
            </a:endParaRPr>
          </a:p>
          <a:p>
            <a:pPr algn="just">
              <a:spcAft>
                <a:spcPts val="125"/>
              </a:spcAft>
              <a:tabLst>
                <a:tab pos="270510" algn="l"/>
              </a:tabLst>
            </a:pPr>
            <a:r>
              <a:rPr lang="en-US" sz="2100" b="1" dirty="0">
                <a:solidFill>
                  <a:schemeClr val="accent1">
                    <a:lumMod val="50000"/>
                  </a:schemeClr>
                </a:solidFill>
                <a:effectLst/>
                <a:ea typeface="Times New Roman" panose="02020603050405020304" pitchFamily="18" charset="0"/>
              </a:rPr>
              <a:t>	When the temperature is below </a:t>
            </a:r>
            <a:r>
              <a:rPr lang="en-IN" sz="2100" b="1" dirty="0">
                <a:solidFill>
                  <a:schemeClr val="accent1">
                    <a:lumMod val="50000"/>
                  </a:schemeClr>
                </a:solidFill>
                <a:effectLst/>
                <a:ea typeface="Times New Roman" panose="02020603050405020304" pitchFamily="18" charset="0"/>
              </a:rPr>
              <a:t>35 °C</a:t>
            </a:r>
            <a:r>
              <a:rPr lang="en-US" sz="2100" b="1" dirty="0">
                <a:solidFill>
                  <a:schemeClr val="accent1">
                    <a:lumMod val="50000"/>
                  </a:schemeClr>
                </a:solidFill>
                <a:effectLst/>
                <a:ea typeface="Times New Roman" panose="02020603050405020304" pitchFamily="18" charset="0"/>
              </a:rPr>
              <a:t>, the bulb goes on.</a:t>
            </a:r>
            <a:endParaRPr lang="en-IN" sz="2100" b="1" dirty="0">
              <a:solidFill>
                <a:schemeClr val="accent1">
                  <a:lumMod val="50000"/>
                </a:schemeClr>
              </a:solidFill>
              <a:effectLst/>
              <a:ea typeface="Times New Roman" panose="02020603050405020304" pitchFamily="18" charset="0"/>
            </a:endParaRPr>
          </a:p>
          <a:p>
            <a:pPr algn="just">
              <a:spcAft>
                <a:spcPts val="125"/>
              </a:spcAft>
              <a:tabLst>
                <a:tab pos="270510" algn="l"/>
              </a:tabLst>
            </a:pPr>
            <a:r>
              <a:rPr lang="en-US" sz="2100" b="1" dirty="0">
                <a:solidFill>
                  <a:schemeClr val="accent1">
                    <a:lumMod val="50000"/>
                  </a:schemeClr>
                </a:solidFill>
                <a:effectLst/>
                <a:ea typeface="Times New Roman" panose="02020603050405020304" pitchFamily="18" charset="0"/>
              </a:rPr>
              <a:t>	When the temperature is equal to the </a:t>
            </a:r>
            <a:r>
              <a:rPr lang="en-IN" sz="2100" b="1" dirty="0">
                <a:solidFill>
                  <a:schemeClr val="accent1">
                    <a:lumMod val="50000"/>
                  </a:schemeClr>
                </a:solidFill>
                <a:effectLst/>
                <a:ea typeface="Times New Roman" panose="02020603050405020304" pitchFamily="18" charset="0"/>
              </a:rPr>
              <a:t>37 °C</a:t>
            </a:r>
            <a:r>
              <a:rPr lang="en-US" sz="2100" b="1" dirty="0">
                <a:solidFill>
                  <a:schemeClr val="accent1">
                    <a:lumMod val="50000"/>
                  </a:schemeClr>
                </a:solidFill>
                <a:effectLst/>
                <a:ea typeface="Times New Roman" panose="02020603050405020304" pitchFamily="18" charset="0"/>
              </a:rPr>
              <a:t>, the bulb goes off and fan goes on.</a:t>
            </a:r>
            <a:endParaRPr lang="en-IN" sz="2100" b="1" dirty="0">
              <a:solidFill>
                <a:schemeClr val="accent1">
                  <a:lumMod val="50000"/>
                </a:schemeClr>
              </a:solidFill>
              <a:effectLst/>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sz="2100" b="1" dirty="0">
                <a:solidFill>
                  <a:schemeClr val="accent1">
                    <a:lumMod val="50000"/>
                  </a:schemeClr>
                </a:solidFill>
                <a:effectLst/>
                <a:ea typeface="Times New Roman" panose="02020603050405020304" pitchFamily="18" charset="0"/>
              </a:rPr>
              <a:t>Humidity Control</a:t>
            </a:r>
            <a:endParaRPr lang="en-IN" sz="2100" b="1" dirty="0">
              <a:solidFill>
                <a:schemeClr val="accent1">
                  <a:lumMod val="50000"/>
                </a:schemeClr>
              </a:solidFill>
              <a:effectLst/>
              <a:ea typeface="Times New Roman" panose="02020603050405020304" pitchFamily="18" charset="0"/>
            </a:endParaRPr>
          </a:p>
          <a:p>
            <a:pPr algn="just">
              <a:spcAft>
                <a:spcPts val="125"/>
              </a:spcAft>
              <a:tabLst>
                <a:tab pos="270510" algn="l"/>
              </a:tabLst>
            </a:pPr>
            <a:r>
              <a:rPr lang="en-US" sz="2100" b="1" dirty="0">
                <a:solidFill>
                  <a:schemeClr val="accent1">
                    <a:lumMod val="50000"/>
                  </a:schemeClr>
                </a:solidFill>
                <a:ea typeface="Times New Roman" panose="02020603050405020304" pitchFamily="18" charset="0"/>
              </a:rPr>
              <a:t>	W</a:t>
            </a:r>
            <a:r>
              <a:rPr lang="en-US" sz="2100" b="1" dirty="0">
                <a:solidFill>
                  <a:schemeClr val="accent1">
                    <a:lumMod val="50000"/>
                  </a:schemeClr>
                </a:solidFill>
                <a:effectLst/>
                <a:ea typeface="Times New Roman" panose="02020603050405020304" pitchFamily="18" charset="0"/>
              </a:rPr>
              <a:t>hen the humidity is below the optimum value, the humidifier goes on.</a:t>
            </a:r>
            <a:endParaRPr lang="en-IN" sz="2100" b="1" dirty="0">
              <a:solidFill>
                <a:schemeClr val="accent1">
                  <a:lumMod val="50000"/>
                </a:schemeClr>
              </a:solidFill>
              <a:effectLst/>
              <a:ea typeface="Times New Roman" panose="02020603050405020304" pitchFamily="18" charset="0"/>
            </a:endParaRPr>
          </a:p>
          <a:p>
            <a:pPr algn="just">
              <a:spcAft>
                <a:spcPts val="125"/>
              </a:spcAft>
              <a:tabLst>
                <a:tab pos="270510" algn="l"/>
              </a:tabLst>
            </a:pPr>
            <a:r>
              <a:rPr lang="en-US" sz="2100" b="1" dirty="0">
                <a:solidFill>
                  <a:schemeClr val="accent1">
                    <a:lumMod val="50000"/>
                  </a:schemeClr>
                </a:solidFill>
                <a:ea typeface="Times New Roman" panose="02020603050405020304" pitchFamily="18" charset="0"/>
              </a:rPr>
              <a:t>	W</a:t>
            </a:r>
            <a:r>
              <a:rPr lang="en-US" sz="2100" b="1" dirty="0">
                <a:solidFill>
                  <a:schemeClr val="accent1">
                    <a:lumMod val="50000"/>
                  </a:schemeClr>
                </a:solidFill>
                <a:effectLst/>
                <a:ea typeface="Times New Roman" panose="02020603050405020304" pitchFamily="18" charset="0"/>
              </a:rPr>
              <a:t>hen the humidity reaches the maximum value, the humidifier goes off.</a:t>
            </a:r>
            <a:endParaRPr lang="en-IN" sz="2100" b="1" dirty="0">
              <a:solidFill>
                <a:schemeClr val="accent1">
                  <a:lumMod val="50000"/>
                </a:schemeClr>
              </a:solidFill>
              <a:effectLst/>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sz="2100" b="1" dirty="0">
                <a:solidFill>
                  <a:schemeClr val="accent1">
                    <a:lumMod val="50000"/>
                  </a:schemeClr>
                </a:solidFill>
                <a:effectLst/>
                <a:ea typeface="Times New Roman" panose="02020603050405020304" pitchFamily="18" charset="0"/>
              </a:rPr>
              <a:t>Egg Rotation</a:t>
            </a:r>
            <a:endParaRPr lang="en-IN" sz="2100" b="1" dirty="0">
              <a:solidFill>
                <a:schemeClr val="accent1">
                  <a:lumMod val="50000"/>
                </a:schemeClr>
              </a:solidFill>
              <a:effectLst/>
              <a:ea typeface="Times New Roman" panose="02020603050405020304" pitchFamily="18" charset="0"/>
            </a:endParaRPr>
          </a:p>
          <a:p>
            <a:pPr algn="just">
              <a:spcAft>
                <a:spcPts val="125"/>
              </a:spcAft>
              <a:tabLst>
                <a:tab pos="270510" algn="l"/>
              </a:tabLst>
            </a:pPr>
            <a:r>
              <a:rPr lang="en-US" sz="2100" b="1" dirty="0">
                <a:solidFill>
                  <a:schemeClr val="accent1">
                    <a:lumMod val="50000"/>
                  </a:schemeClr>
                </a:solidFill>
                <a:effectLst/>
                <a:ea typeface="Times New Roman" panose="02020603050405020304" pitchFamily="18" charset="0"/>
              </a:rPr>
              <a:t>	Eggs in the system get rotated 4 times every day to equally distribute the heat and humidity </a:t>
            </a:r>
            <a:r>
              <a:rPr lang="en-IN" sz="2100" b="1" dirty="0">
                <a:solidFill>
                  <a:schemeClr val="accent1">
                    <a:lumMod val="50000"/>
                  </a:schemeClr>
                </a:solidFill>
                <a:ea typeface="Times New Roman" panose="02020603050405020304" pitchFamily="18" charset="0"/>
              </a:rPr>
              <a:t> </a:t>
            </a:r>
            <a:r>
              <a:rPr lang="en-US" sz="2100" b="1" dirty="0">
                <a:solidFill>
                  <a:schemeClr val="accent1">
                    <a:lumMod val="50000"/>
                  </a:schemeClr>
                </a:solidFill>
                <a:effectLst/>
                <a:ea typeface="Times New Roman" panose="02020603050405020304" pitchFamily="18" charset="0"/>
              </a:rPr>
              <a:t>for 18 days.</a:t>
            </a:r>
          </a:p>
          <a:p>
            <a:pPr marL="285750" lvl="0" indent="-285750" algn="just">
              <a:spcAft>
                <a:spcPts val="125"/>
              </a:spcAft>
              <a:buFont typeface="Wingdings" panose="05000000000000000000" pitchFamily="2" charset="2"/>
              <a:buChar char="Ø"/>
              <a:tabLst>
                <a:tab pos="270510" algn="l"/>
              </a:tabLst>
            </a:pPr>
            <a:r>
              <a:rPr lang="en-IN" sz="2100" b="1" dirty="0">
                <a:solidFill>
                  <a:schemeClr val="accent1">
                    <a:lumMod val="50000"/>
                  </a:schemeClr>
                </a:solidFill>
                <a:effectLst/>
                <a:ea typeface="Calibri" panose="020F0502020204030204" pitchFamily="34" charset="0"/>
                <a:cs typeface="Times New Roman" panose="02020603050405020304" pitchFamily="18" charset="0"/>
              </a:rPr>
              <a:t>The LCD Display is used to display the temperature and humidity. </a:t>
            </a:r>
          </a:p>
          <a:p>
            <a:pPr marL="285750" lvl="0" indent="-285750" algn="just">
              <a:spcAft>
                <a:spcPts val="125"/>
              </a:spcAft>
              <a:buFont typeface="Wingdings" panose="05000000000000000000" pitchFamily="2" charset="2"/>
              <a:buChar char="Ø"/>
              <a:tabLst>
                <a:tab pos="270510" algn="l"/>
              </a:tabLst>
            </a:pPr>
            <a:r>
              <a:rPr lang="en-IN" sz="2100" b="1" dirty="0">
                <a:solidFill>
                  <a:schemeClr val="accent1">
                    <a:lumMod val="50000"/>
                  </a:schemeClr>
                </a:solidFill>
                <a:effectLst/>
                <a:ea typeface="Calibri" panose="020F0502020204030204" pitchFamily="34" charset="0"/>
                <a:cs typeface="Times New Roman" panose="02020603050405020304" pitchFamily="18" charset="0"/>
              </a:rPr>
              <a:t>The whole process continues for 21-22 days without any human interference, and it is controlled by NodeMCU with the help of Sensors and Relays.</a:t>
            </a:r>
          </a:p>
          <a:p>
            <a:pPr marL="285750" lvl="0" indent="-285750" algn="just">
              <a:spcAft>
                <a:spcPts val="125"/>
              </a:spcAft>
              <a:buFont typeface="Wingdings" panose="05000000000000000000" pitchFamily="2" charset="2"/>
              <a:buChar char="Ø"/>
              <a:tabLst>
                <a:tab pos="270510" algn="l"/>
              </a:tabLst>
            </a:pPr>
            <a:r>
              <a:rPr lang="en-IN" sz="2100" b="1" dirty="0">
                <a:solidFill>
                  <a:schemeClr val="accent1">
                    <a:lumMod val="50000"/>
                  </a:schemeClr>
                </a:solidFill>
                <a:effectLst/>
                <a:ea typeface="Calibri" panose="020F0502020204030204" pitchFamily="34" charset="0"/>
                <a:cs typeface="Times New Roman" panose="02020603050405020304" pitchFamily="18" charset="0"/>
              </a:rPr>
              <a:t>In our project the webpage which was created, it was for local(which means the </a:t>
            </a:r>
          </a:p>
          <a:p>
            <a:pPr lvl="0" algn="just">
              <a:spcAft>
                <a:spcPts val="125"/>
              </a:spcAft>
              <a:tabLst>
                <a:tab pos="270510" algn="l"/>
              </a:tabLst>
            </a:pPr>
            <a:r>
              <a:rPr lang="en-IN" sz="2100" b="1" dirty="0">
                <a:solidFill>
                  <a:schemeClr val="accent1">
                    <a:lumMod val="50000"/>
                  </a:schemeClr>
                </a:solidFill>
                <a:ea typeface="Calibri" panose="020F0502020204030204" pitchFamily="34" charset="0"/>
                <a:cs typeface="Times New Roman" panose="02020603050405020304" pitchFamily="18" charset="0"/>
              </a:rPr>
              <a:t>    </a:t>
            </a:r>
            <a:r>
              <a:rPr lang="en-IN" sz="2100" b="1" dirty="0">
                <a:solidFill>
                  <a:schemeClr val="accent1">
                    <a:lumMod val="50000"/>
                  </a:schemeClr>
                </a:solidFill>
                <a:effectLst/>
                <a:ea typeface="Calibri" panose="020F0502020204030204" pitchFamily="34" charset="0"/>
                <a:cs typeface="Times New Roman" panose="02020603050405020304" pitchFamily="18" charset="0"/>
              </a:rPr>
              <a:t>Wi-Fi connected to same network of NodeMCU).</a:t>
            </a:r>
          </a:p>
          <a:p>
            <a:pPr marL="285750" lvl="0" indent="-285750" algn="just">
              <a:spcAft>
                <a:spcPts val="125"/>
              </a:spcAft>
              <a:buFont typeface="Wingdings" panose="05000000000000000000" pitchFamily="2" charset="2"/>
              <a:buChar char="Ø"/>
              <a:tabLst>
                <a:tab pos="270510" algn="l"/>
              </a:tabLst>
            </a:pPr>
            <a:r>
              <a:rPr lang="en-IN" sz="2100" b="1" dirty="0">
                <a:solidFill>
                  <a:schemeClr val="accent1">
                    <a:lumMod val="50000"/>
                  </a:schemeClr>
                </a:solidFill>
                <a:effectLst/>
                <a:ea typeface="Calibri" panose="020F0502020204030204" pitchFamily="34" charset="0"/>
                <a:cs typeface="Times New Roman" panose="02020603050405020304" pitchFamily="18" charset="0"/>
              </a:rPr>
              <a:t>Now with the help of </a:t>
            </a:r>
            <a:r>
              <a:rPr lang="en-IN" sz="2100" b="1" dirty="0" err="1">
                <a:solidFill>
                  <a:schemeClr val="accent1">
                    <a:lumMod val="50000"/>
                  </a:schemeClr>
                </a:solidFill>
                <a:effectLst/>
                <a:ea typeface="Calibri" panose="020F0502020204030204" pitchFamily="34" charset="0"/>
                <a:cs typeface="Times New Roman" panose="02020603050405020304" pitchFamily="18" charset="0"/>
              </a:rPr>
              <a:t>ngrok</a:t>
            </a:r>
            <a:r>
              <a:rPr lang="en-IN" sz="2100" b="1" dirty="0">
                <a:solidFill>
                  <a:schemeClr val="accent1">
                    <a:lumMod val="50000"/>
                  </a:schemeClr>
                </a:solidFill>
                <a:effectLst/>
                <a:ea typeface="Calibri" panose="020F0502020204030204" pitchFamily="34" charset="0"/>
                <a:cs typeface="Times New Roman" panose="02020603050405020304" pitchFamily="18" charset="0"/>
              </a:rPr>
              <a:t> the whole will become global(which means whole webpage can be accessed and seen by everyone and everyplace).</a:t>
            </a:r>
          </a:p>
          <a:p>
            <a:pPr algn="just">
              <a:spcAft>
                <a:spcPts val="125"/>
              </a:spcAft>
              <a:tabLst>
                <a:tab pos="270510" algn="l"/>
              </a:tabLst>
            </a:pPr>
            <a:endParaRPr lang="en-IN" sz="2100" b="1" dirty="0">
              <a:solidFill>
                <a:schemeClr val="accent1">
                  <a:lumMod val="50000"/>
                </a:schemeClr>
              </a:solidFill>
              <a:effectLst/>
              <a:ea typeface="Calibri" panose="020F0502020204030204" pitchFamily="34" charset="0"/>
              <a:cs typeface="Times New Roman" panose="02020603050405020304" pitchFamily="18" charset="0"/>
            </a:endParaRPr>
          </a:p>
        </p:txBody>
      </p:sp>
      <p:sp>
        <p:nvSpPr>
          <p:cNvPr id="2" name="TextBox 1"/>
          <p:cNvSpPr txBox="1"/>
          <p:nvPr/>
        </p:nvSpPr>
        <p:spPr>
          <a:xfrm>
            <a:off x="1609859" y="671499"/>
            <a:ext cx="2975019"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Working</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206046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AC9B26-B3F7-4D1A-86D4-7C6B658C1465}"/>
              </a:ext>
            </a:extLst>
          </p:cNvPr>
          <p:cNvSpPr txBox="1"/>
          <p:nvPr/>
        </p:nvSpPr>
        <p:spPr>
          <a:xfrm>
            <a:off x="1174478" y="1450470"/>
            <a:ext cx="10223325" cy="2092881"/>
          </a:xfrm>
          <a:prstGeom prst="rect">
            <a:avLst/>
          </a:prstGeom>
          <a:noFill/>
        </p:spPr>
        <p:txBody>
          <a:bodyPr wrap="square">
            <a:spAutoFit/>
          </a:bodyPr>
          <a:lstStyle/>
          <a:p>
            <a:pPr algn="just">
              <a:tabLst>
                <a:tab pos="270510" algn="l"/>
              </a:tabLst>
            </a:pPr>
            <a:r>
              <a:rPr lang="en-IN" sz="2200" b="1" dirty="0">
                <a:solidFill>
                  <a:schemeClr val="accent1">
                    <a:lumMod val="50000"/>
                  </a:schemeClr>
                </a:solidFill>
                <a:effectLst/>
                <a:ea typeface="Times New Roman" panose="02020603050405020304" pitchFamily="18" charset="0"/>
              </a:rPr>
              <a:t>In automatic mode, when the temperature is below the optimum temperature, the light goes on. The goal is that the temperature will rise to the optimum temperature. When the temperature is above the optimal temperature, the fan will turn on to lower the temperature. Whereas when it reaches the optimum temperature, fan and lights will be off. </a:t>
            </a:r>
          </a:p>
          <a:p>
            <a:r>
              <a:rPr lang="en-IN" sz="2000" dirty="0">
                <a:effectLst/>
                <a:latin typeface="TimesNewRomanPSMT"/>
                <a:ea typeface="Times New Roman" panose="02020603050405020304" pitchFamily="18" charset="0"/>
                <a:cs typeface="TimesNewRomanPSMT"/>
              </a:rPr>
              <a:t> </a:t>
            </a:r>
            <a:endParaRPr lang="en-IN" sz="20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89E8F6C-14A7-451F-A652-A5E70D3E7DA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747337" y="3602901"/>
            <a:ext cx="3075157" cy="1174184"/>
          </a:xfrm>
          <a:prstGeom prst="rect">
            <a:avLst/>
          </a:prstGeom>
        </p:spPr>
      </p:pic>
      <p:sp>
        <p:nvSpPr>
          <p:cNvPr id="8" name="Rectangle 10">
            <a:extLst>
              <a:ext uri="{FF2B5EF4-FFF2-40B4-BE49-F238E27FC236}">
                <a16:creationId xmlns:a16="http://schemas.microsoft.com/office/drawing/2014/main" id="{69E6F49B-271F-4809-BE5E-2A00DA431A7F}"/>
              </a:ext>
            </a:extLst>
          </p:cNvPr>
          <p:cNvSpPr>
            <a:spLocks noChangeArrowheads="1"/>
          </p:cNvSpPr>
          <p:nvPr/>
        </p:nvSpPr>
        <p:spPr bwMode="auto">
          <a:xfrm>
            <a:off x="1423812" y="4986112"/>
            <a:ext cx="54663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ea typeface="Times New Roman" panose="02020603050405020304" pitchFamily="18" charset="0"/>
                <a:cs typeface="Times New Roman" panose="02020603050405020304" pitchFamily="18" charset="0"/>
              </a:rPr>
              <a:t>Fig. shows the time during fan will be turn on. The current temperature is above the desired temperature,</a:t>
            </a:r>
            <a:r>
              <a:rPr kumimoji="0" lang="en-US" altLang="en-US" sz="2000" b="1" i="0" u="none" strike="noStrike" cap="none" normalizeH="0" dirty="0">
                <a:ln>
                  <a:noFill/>
                </a:ln>
                <a:solidFill>
                  <a:schemeClr val="accent1">
                    <a:lumMod val="50000"/>
                  </a:schemeClr>
                </a:solidFill>
                <a:effectLst/>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accent1">
                    <a:lumMod val="50000"/>
                  </a:schemeClr>
                </a:solidFill>
                <a:effectLst/>
                <a:ea typeface="Times New Roman" panose="02020603050405020304" pitchFamily="18" charset="0"/>
                <a:cs typeface="Times New Roman" panose="02020603050405020304" pitchFamily="18" charset="0"/>
              </a:rPr>
              <a:t>the fan will turn on to decrease the temperature in Egg Incubator.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50000"/>
                </a:schemeClr>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50000"/>
                </a:schemeClr>
              </a:solidFill>
              <a:effectLst/>
              <a:cs typeface="Times New Roman" panose="02020603050405020304" pitchFamily="18" charset="0"/>
            </a:endParaRPr>
          </a:p>
        </p:txBody>
      </p:sp>
      <p:pic>
        <p:nvPicPr>
          <p:cNvPr id="6153" name="Picture 6">
            <a:extLst>
              <a:ext uri="{FF2B5EF4-FFF2-40B4-BE49-F238E27FC236}">
                <a16:creationId xmlns:a16="http://schemas.microsoft.com/office/drawing/2014/main" id="{6681DE7A-B875-42D8-98E3-ACFF7DA02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62" y="3615780"/>
            <a:ext cx="3136400" cy="11741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1">
            <a:extLst>
              <a:ext uri="{FF2B5EF4-FFF2-40B4-BE49-F238E27FC236}">
                <a16:creationId xmlns:a16="http://schemas.microsoft.com/office/drawing/2014/main" id="{0AF7E722-E0DA-42BB-B5DF-38A30DF34DD3}"/>
              </a:ext>
            </a:extLst>
          </p:cNvPr>
          <p:cNvSpPr>
            <a:spLocks noChangeArrowheads="1"/>
          </p:cNvSpPr>
          <p:nvPr/>
        </p:nvSpPr>
        <p:spPr bwMode="auto">
          <a:xfrm>
            <a:off x="381739" y="4327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p:cNvSpPr txBox="1"/>
          <p:nvPr/>
        </p:nvSpPr>
        <p:spPr>
          <a:xfrm>
            <a:off x="6890199" y="4952920"/>
            <a:ext cx="5074276" cy="1631216"/>
          </a:xfrm>
          <a:prstGeom prst="rect">
            <a:avLst/>
          </a:prstGeom>
          <a:noFill/>
        </p:spPr>
        <p:txBody>
          <a:bodyPr wrap="square" rtlCol="0">
            <a:spAutoFit/>
          </a:bodyPr>
          <a:lstStyle/>
          <a:p>
            <a:r>
              <a:rPr lang="en-IN" sz="2000" b="1" dirty="0">
                <a:solidFill>
                  <a:schemeClr val="accent1">
                    <a:lumMod val="50000"/>
                  </a:schemeClr>
                </a:solidFill>
                <a:ea typeface="Times New Roman" panose="02020603050405020304" pitchFamily="18" charset="0"/>
                <a:cs typeface="TimesNewRomanPSMT"/>
              </a:rPr>
              <a:t>Fig.  shows the time during lamp will be turn on. When the temperature is below the desired temperature, the light will be turn on to increase the temperature in Egg Incubator. </a:t>
            </a:r>
            <a:endParaRPr lang="en-IN" sz="2000" b="1" dirty="0">
              <a:solidFill>
                <a:schemeClr val="accent1">
                  <a:lumMod val="50000"/>
                </a:schemeClr>
              </a:solidFill>
              <a:ea typeface="Times New Roman" panose="02020603050405020304" pitchFamily="18" charset="0"/>
            </a:endParaRPr>
          </a:p>
        </p:txBody>
      </p:sp>
      <p:sp>
        <p:nvSpPr>
          <p:cNvPr id="4" name="TextBox 3"/>
          <p:cNvSpPr txBox="1"/>
          <p:nvPr/>
        </p:nvSpPr>
        <p:spPr>
          <a:xfrm>
            <a:off x="1574941" y="694005"/>
            <a:ext cx="5164128" cy="523220"/>
          </a:xfrm>
          <a:prstGeom prst="rect">
            <a:avLst/>
          </a:prstGeom>
          <a:noFill/>
        </p:spPr>
        <p:txBody>
          <a:bodyPr wrap="square" rtlCol="0">
            <a:spAutoFit/>
          </a:bodyPr>
          <a:lstStyle/>
          <a:p>
            <a:r>
              <a:rPr lang="en-US" sz="2800" b="1" u="sng" dirty="0">
                <a:solidFill>
                  <a:srgbClr val="C00000"/>
                </a:solidFill>
                <a:latin typeface="Sitka Small" panose="02000505000000020004" pitchFamily="2" charset="0"/>
              </a:rPr>
              <a:t>Technical Specification</a:t>
            </a:r>
            <a:endParaRPr lang="en-IN" sz="2800" b="1" u="sng"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27581020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456</TotalTime>
  <Words>1134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Century Gothic</vt:lpstr>
      <vt:lpstr>Century Schoolbook</vt:lpstr>
      <vt:lpstr>Sitka Small</vt:lpstr>
      <vt:lpstr>Sitka Text</vt:lpstr>
      <vt:lpstr>Times New Roman</vt:lpstr>
      <vt:lpstr>TimesNewRomanPSMT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Anvesh Subudhi</dc:creator>
  <cp:lastModifiedBy>Anvesh Subudhi</cp:lastModifiedBy>
  <cp:revision>146</cp:revision>
  <dcterms:created xsi:type="dcterms:W3CDTF">2021-01-27T04:43:03Z</dcterms:created>
  <dcterms:modified xsi:type="dcterms:W3CDTF">2021-06-05T07:27:08Z</dcterms:modified>
</cp:coreProperties>
</file>