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4" r:id="rId1"/>
  </p:sldMasterIdLst>
  <p:sldIdLst>
    <p:sldId id="284" r:id="rId2"/>
    <p:sldId id="280" r:id="rId3"/>
    <p:sldId id="282" r:id="rId4"/>
    <p:sldId id="263" r:id="rId5"/>
    <p:sldId id="264" r:id="rId6"/>
    <p:sldId id="265" r:id="rId7"/>
    <p:sldId id="285" r:id="rId8"/>
    <p:sldId id="272" r:id="rId9"/>
    <p:sldId id="288" r:id="rId10"/>
    <p:sldId id="286" r:id="rId11"/>
    <p:sldId id="275" r:id="rId12"/>
    <p:sldId id="287" r:id="rId13"/>
    <p:sldId id="289"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47514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22698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52956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896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1227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B956B-31E9-4880-A914-64EED0271160}"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86194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B956B-31E9-4880-A914-64EED0271160}"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278861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689714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55810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B956B-31E9-4880-A914-64EED0271160}"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53763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B956B-31E9-4880-A914-64EED0271160}"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30959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69143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B956B-31E9-4880-A914-64EED0271160}" type="datetimeFigureOut">
              <a:rPr lang="en-IN" smtClean="0"/>
              <a:t>28-04-2021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00169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B956B-31E9-4880-A914-64EED0271160}"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60219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6B956B-31E9-4880-A914-64EED0271160}" type="datetimeFigureOut">
              <a:rPr lang="en-IN" smtClean="0"/>
              <a:t>28-04-2021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369853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59724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B956B-31E9-4880-A914-64EED0271160}"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DDC1E-5BF3-4281-BC75-642458067DAE}" type="slidenum">
              <a:rPr lang="en-IN" smtClean="0"/>
              <a:t>‹#›</a:t>
            </a:fld>
            <a:endParaRPr lang="en-IN"/>
          </a:p>
        </p:txBody>
      </p:sp>
    </p:spTree>
    <p:extLst>
      <p:ext uri="{BB962C8B-B14F-4D97-AF65-F5344CB8AC3E}">
        <p14:creationId xmlns:p14="http://schemas.microsoft.com/office/powerpoint/2010/main" val="10916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6B956B-31E9-4880-A914-64EED0271160}" type="datetimeFigureOut">
              <a:rPr lang="en-IN" smtClean="0"/>
              <a:t>28-04-2021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3ADDC1E-5BF3-4281-BC75-642458067DAE}" type="slidenum">
              <a:rPr lang="en-IN" smtClean="0"/>
              <a:t>‹#›</a:t>
            </a:fld>
            <a:endParaRPr lang="en-IN"/>
          </a:p>
        </p:txBody>
      </p:sp>
    </p:spTree>
    <p:extLst>
      <p:ext uri="{BB962C8B-B14F-4D97-AF65-F5344CB8AC3E}">
        <p14:creationId xmlns:p14="http://schemas.microsoft.com/office/powerpoint/2010/main" val="345839886"/>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 id="2147484337" r:id="rId13"/>
    <p:sldLayoutId id="2147484338" r:id="rId14"/>
    <p:sldLayoutId id="2147484339" r:id="rId15"/>
    <p:sldLayoutId id="2147484340" r:id="rId16"/>
    <p:sldLayoutId id="214748434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C4DBFF-A2E0-406A-8C4E-1D342F43FD8B}"/>
              </a:ext>
            </a:extLst>
          </p:cNvPr>
          <p:cNvSpPr txBox="1"/>
          <p:nvPr/>
        </p:nvSpPr>
        <p:spPr>
          <a:xfrm>
            <a:off x="1084555" y="570172"/>
            <a:ext cx="10022890" cy="800219"/>
          </a:xfrm>
          <a:prstGeom prst="rect">
            <a:avLst/>
          </a:prstGeom>
          <a:noFill/>
        </p:spPr>
        <p:txBody>
          <a:bodyPr wrap="square">
            <a:spAutoFit/>
          </a:bodyPr>
          <a:lstStyle/>
          <a:p>
            <a:pPr algn="ctr"/>
            <a:r>
              <a:rPr lang="en-US" i="1" dirty="0">
                <a:solidFill>
                  <a:srgbClr val="000000"/>
                </a:solidFill>
                <a:effectLst/>
                <a:latin typeface="Times New Roman" panose="02020603050405020304" pitchFamily="18" charset="0"/>
                <a:ea typeface="Times New Roman" panose="02020603050405020304" pitchFamily="18" charset="0"/>
              </a:rPr>
              <a:t>A Presentation on</a:t>
            </a:r>
            <a:endParaRPr lang="en-US" sz="2800" i="1" dirty="0">
              <a:solidFill>
                <a:srgbClr val="000000"/>
              </a:solidFill>
              <a:effectLst/>
              <a:latin typeface="Times New Roman" panose="02020603050405020304" pitchFamily="18" charset="0"/>
              <a:ea typeface="Times New Roman" panose="02020603050405020304" pitchFamily="18" charset="0"/>
            </a:endParaRPr>
          </a:p>
          <a:p>
            <a:pPr algn="ctr"/>
            <a:r>
              <a:rPr lang="en-US" sz="2800" b="1" dirty="0">
                <a:solidFill>
                  <a:srgbClr val="000000"/>
                </a:solidFill>
                <a:effectLst/>
                <a:latin typeface="Times New Roman" panose="02020603050405020304" pitchFamily="18" charset="0"/>
                <a:ea typeface="Times New Roman" panose="02020603050405020304" pitchFamily="18" charset="0"/>
              </a:rPr>
              <a:t>“</a:t>
            </a:r>
            <a:r>
              <a:rPr lang="en-US" sz="2800" b="1" dirty="0">
                <a:solidFill>
                  <a:srgbClr val="FF0000"/>
                </a:solidFill>
                <a:effectLst/>
                <a:latin typeface="Times New Roman" panose="02020603050405020304" pitchFamily="18" charset="0"/>
                <a:ea typeface="Times New Roman" panose="02020603050405020304" pitchFamily="18" charset="0"/>
              </a:rPr>
              <a:t>EGG INCUBATOR</a:t>
            </a:r>
            <a:r>
              <a:rPr lang="en-US"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C1C3319A-1297-450E-A877-9E9D6B9F0ED0}"/>
              </a:ext>
            </a:extLst>
          </p:cNvPr>
          <p:cNvSpPr txBox="1"/>
          <p:nvPr/>
        </p:nvSpPr>
        <p:spPr>
          <a:xfrm>
            <a:off x="3048740" y="1444234"/>
            <a:ext cx="6094520" cy="1600438"/>
          </a:xfrm>
          <a:prstGeom prst="rect">
            <a:avLst/>
          </a:prstGeom>
          <a:noFill/>
        </p:spPr>
        <p:txBody>
          <a:bodyPr wrap="square">
            <a:spAutoFit/>
          </a:bodyPr>
          <a:lstStyle/>
          <a:p>
            <a:pPr algn="ctr"/>
            <a:r>
              <a:rPr lang="en-US" i="1" dirty="0">
                <a:solidFill>
                  <a:srgbClr val="000000"/>
                </a:solidFill>
                <a:effectLst/>
                <a:latin typeface="Times New Roman" panose="02020603050405020304" pitchFamily="18" charset="0"/>
                <a:ea typeface="Times New Roman" panose="02020603050405020304" pitchFamily="18" charset="0"/>
              </a:rPr>
              <a:t>Submitted by</a:t>
            </a:r>
            <a:endParaRPr lang="en-IN" i="1" dirty="0">
              <a:effectLst/>
              <a:latin typeface="Times New Roman" panose="02020603050405020304" pitchFamily="18" charset="0"/>
              <a:ea typeface="Times New Roman" panose="02020603050405020304" pitchFamily="18" charset="0"/>
            </a:endParaRPr>
          </a:p>
          <a:p>
            <a:pPr algn="ctr"/>
            <a:r>
              <a:rPr lang="en-US" sz="2000" dirty="0">
                <a:solidFill>
                  <a:srgbClr val="7030A0"/>
                </a:solidFill>
                <a:latin typeface="Times New Roman" panose="02020603050405020304" pitchFamily="18" charset="0"/>
                <a:cs typeface="Times New Roman" panose="02020603050405020304" pitchFamily="18" charset="0"/>
              </a:rPr>
              <a:t>Subudhi Anvesh (17ECE123)</a:t>
            </a:r>
          </a:p>
          <a:p>
            <a:pPr algn="ctr"/>
            <a:r>
              <a:rPr lang="en-US" sz="2000" dirty="0">
                <a:solidFill>
                  <a:srgbClr val="7030A0"/>
                </a:solidFill>
                <a:latin typeface="Times New Roman" panose="02020603050405020304" pitchFamily="18" charset="0"/>
                <a:cs typeface="Times New Roman" panose="02020603050405020304" pitchFamily="18" charset="0"/>
              </a:rPr>
              <a:t>Sriram Setty Shanmukha(17ECE121)</a:t>
            </a:r>
          </a:p>
          <a:p>
            <a:pPr algn="ctr"/>
            <a:r>
              <a:rPr lang="en-US" sz="2000" dirty="0">
                <a:solidFill>
                  <a:srgbClr val="7030A0"/>
                </a:solidFill>
                <a:latin typeface="Times New Roman" panose="02020603050405020304" pitchFamily="18" charset="0"/>
                <a:cs typeface="Times New Roman" panose="02020603050405020304" pitchFamily="18" charset="0"/>
              </a:rPr>
              <a:t>Dinesh Kumar Patnaik(17ECE108)</a:t>
            </a:r>
            <a:endParaRPr lang="en-IN" sz="2000" dirty="0">
              <a:solidFill>
                <a:srgbClr val="7030A0"/>
              </a:solidFill>
              <a:latin typeface="Times New Roman" panose="02020603050405020304" pitchFamily="18" charset="0"/>
              <a:cs typeface="Times New Roman" panose="02020603050405020304" pitchFamily="18" charset="0"/>
            </a:endParaRPr>
          </a:p>
          <a:p>
            <a:pPr algn="ctr"/>
            <a:endParaRPr lang="en-IN" sz="2000" dirty="0"/>
          </a:p>
        </p:txBody>
      </p:sp>
      <p:sp>
        <p:nvSpPr>
          <p:cNvPr id="11" name="TextBox 10">
            <a:extLst>
              <a:ext uri="{FF2B5EF4-FFF2-40B4-BE49-F238E27FC236}">
                <a16:creationId xmlns:a16="http://schemas.microsoft.com/office/drawing/2014/main" id="{0AD2E5EE-9765-4016-9434-CE790CD7B02A}"/>
              </a:ext>
            </a:extLst>
          </p:cNvPr>
          <p:cNvSpPr txBox="1"/>
          <p:nvPr/>
        </p:nvSpPr>
        <p:spPr>
          <a:xfrm>
            <a:off x="3048740" y="2893752"/>
            <a:ext cx="6094520" cy="1308050"/>
          </a:xfrm>
          <a:prstGeom prst="rect">
            <a:avLst/>
          </a:prstGeom>
          <a:noFill/>
        </p:spPr>
        <p:txBody>
          <a:bodyPr wrap="square">
            <a:spAutoFit/>
          </a:bodyPr>
          <a:lstStyle/>
          <a:p>
            <a:pPr algn="ctr">
              <a:lnSpc>
                <a:spcPct val="150000"/>
              </a:lnSpc>
            </a:pPr>
            <a:r>
              <a:rPr lang="en-US" sz="1600" i="1" dirty="0">
                <a:solidFill>
                  <a:srgbClr val="000000"/>
                </a:solidFill>
                <a:effectLst/>
                <a:latin typeface="Times New Roman" panose="02020603050405020304" pitchFamily="18" charset="0"/>
                <a:ea typeface="Times New Roman" panose="02020603050405020304" pitchFamily="18" charset="0"/>
              </a:rPr>
              <a:t>in partial fulfillment for the award of the degree</a:t>
            </a:r>
            <a:r>
              <a:rPr lang="en-IN" sz="1400" i="1" dirty="0">
                <a:solidFill>
                  <a:srgbClr val="000000"/>
                </a:solidFill>
                <a:latin typeface="Times New Roman" panose="02020603050405020304" pitchFamily="18" charset="0"/>
                <a:ea typeface="Times New Roman" panose="02020603050405020304" pitchFamily="18" charset="0"/>
              </a:rPr>
              <a:t> </a:t>
            </a:r>
            <a:r>
              <a:rPr lang="en-IN" sz="1400" i="1" dirty="0">
                <a:solidFill>
                  <a:srgbClr val="000000"/>
                </a:solidFill>
                <a:effectLst/>
                <a:latin typeface="Times New Roman" panose="02020603050405020304" pitchFamily="18" charset="0"/>
                <a:ea typeface="Times New Roman" panose="02020603050405020304" pitchFamily="18" charset="0"/>
              </a:rPr>
              <a:t>of</a:t>
            </a:r>
            <a:endParaRPr lang="en-IN" sz="1400" dirty="0">
              <a:effectLst/>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BACHELOR OF TECHNOLOGY</a:t>
            </a:r>
            <a:endParaRPr lang="en-IN" sz="1600" b="1" dirty="0">
              <a:solidFill>
                <a:srgbClr val="000000"/>
              </a:solidFill>
              <a:latin typeface="Times New Roman" panose="02020603050405020304" pitchFamily="18" charset="0"/>
              <a:ea typeface="Times New Roman" panose="02020603050405020304" pitchFamily="18" charset="0"/>
            </a:endParaRPr>
          </a:p>
          <a:p>
            <a:pPr algn="ctr"/>
            <a:r>
              <a:rPr lang="en-IN" sz="1600" b="1" dirty="0">
                <a:solidFill>
                  <a:srgbClr val="000000"/>
                </a:solidFill>
                <a:effectLst/>
                <a:latin typeface="Times New Roman" panose="02020603050405020304" pitchFamily="18" charset="0"/>
                <a:ea typeface="Times New Roman" panose="02020603050405020304" pitchFamily="18" charset="0"/>
              </a:rPr>
              <a:t>in</a:t>
            </a:r>
            <a:endParaRPr lang="en-IN" sz="1600" dirty="0">
              <a:effectLst/>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Electronics and Communication Engineering</a:t>
            </a:r>
            <a:endParaRPr lang="en-IN"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A46AB9B-A3D5-48DC-A36C-AE46E7685E06}"/>
              </a:ext>
            </a:extLst>
          </p:cNvPr>
          <p:cNvSpPr txBox="1"/>
          <p:nvPr/>
        </p:nvSpPr>
        <p:spPr>
          <a:xfrm>
            <a:off x="2968842" y="4349487"/>
            <a:ext cx="6094520" cy="615553"/>
          </a:xfrm>
          <a:prstGeom prst="rect">
            <a:avLst/>
          </a:prstGeom>
          <a:noFill/>
        </p:spPr>
        <p:txBody>
          <a:bodyPr wrap="square">
            <a:spAutoFit/>
          </a:bodyPr>
          <a:lstStyle/>
          <a:p>
            <a:pPr algn="ctr"/>
            <a:r>
              <a:rPr lang="en-US" sz="1600" i="1" dirty="0">
                <a:effectLst/>
                <a:latin typeface="Times New Roman" panose="02020603050405020304" pitchFamily="18" charset="0"/>
                <a:ea typeface="Times New Roman" panose="02020603050405020304" pitchFamily="18" charset="0"/>
              </a:rPr>
              <a:t>Under the esteemed guidance of</a:t>
            </a:r>
            <a:endParaRPr lang="en-IN" sz="1400" dirty="0">
              <a:effectLst/>
              <a:latin typeface="Times New Roman" panose="02020603050405020304" pitchFamily="18" charset="0"/>
              <a:ea typeface="Times New Roman" panose="02020603050405020304" pitchFamily="18" charset="0"/>
            </a:endParaRPr>
          </a:p>
          <a:p>
            <a:pPr algn="ctr"/>
            <a:r>
              <a:rPr lang="en-US" sz="1800" b="1" i="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Mr. GAUTAM</a:t>
            </a:r>
            <a:endParaRPr lang="en-IN" dirty="0"/>
          </a:p>
        </p:txBody>
      </p:sp>
      <p:pic>
        <p:nvPicPr>
          <p:cNvPr id="14" name="Picture 13">
            <a:extLst>
              <a:ext uri="{FF2B5EF4-FFF2-40B4-BE49-F238E27FC236}">
                <a16:creationId xmlns:a16="http://schemas.microsoft.com/office/drawing/2014/main" id="{73B3C824-2737-4F01-A42E-373FFE82E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834" y="5112725"/>
            <a:ext cx="1612333" cy="1510018"/>
          </a:xfrm>
          <a:prstGeom prst="rect">
            <a:avLst/>
          </a:prstGeom>
          <a:noFill/>
          <a:ln>
            <a:noFill/>
          </a:ln>
        </p:spPr>
      </p:pic>
    </p:spTree>
    <p:extLst>
      <p:ext uri="{BB962C8B-B14F-4D97-AF65-F5344CB8AC3E}">
        <p14:creationId xmlns:p14="http://schemas.microsoft.com/office/powerpoint/2010/main" val="167044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B11A406-F3CE-40AC-9730-3FDADEF527CC}"/>
              </a:ext>
            </a:extLst>
          </p:cNvPr>
          <p:cNvSpPr txBox="1"/>
          <p:nvPr/>
        </p:nvSpPr>
        <p:spPr>
          <a:xfrm>
            <a:off x="2643327" y="225184"/>
            <a:ext cx="6103398" cy="504625"/>
          </a:xfrm>
          <a:prstGeom prst="rect">
            <a:avLst/>
          </a:prstGeom>
          <a:noFill/>
        </p:spPr>
        <p:txBody>
          <a:bodyPr wrap="square">
            <a:spAutoFit/>
          </a:bodyPr>
          <a:lstStyle/>
          <a:p>
            <a:pPr marL="457200" indent="13335" algn="ctr">
              <a:lnSpc>
                <a:spcPct val="150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CIRCUIT DIAGRAM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231570D6-285E-405B-916D-DD2FF2FC16A8}"/>
              </a:ext>
            </a:extLst>
          </p:cNvPr>
          <p:cNvPicPr>
            <a:picLocks noChangeAspect="1"/>
          </p:cNvPicPr>
          <p:nvPr/>
        </p:nvPicPr>
        <p:blipFill>
          <a:blip r:embed="rId2"/>
          <a:stretch>
            <a:fillRect/>
          </a:stretch>
        </p:blipFill>
        <p:spPr>
          <a:xfrm>
            <a:off x="2394011" y="720931"/>
            <a:ext cx="7442447" cy="6128191"/>
          </a:xfrm>
          <a:prstGeom prst="rect">
            <a:avLst/>
          </a:prstGeom>
        </p:spPr>
      </p:pic>
    </p:spTree>
    <p:extLst>
      <p:ext uri="{BB962C8B-B14F-4D97-AF65-F5344CB8AC3E}">
        <p14:creationId xmlns:p14="http://schemas.microsoft.com/office/powerpoint/2010/main" val="42843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C08D42-897C-49BD-B1D1-ED28A18E68CE}"/>
              </a:ext>
            </a:extLst>
          </p:cNvPr>
          <p:cNvSpPr txBox="1"/>
          <p:nvPr/>
        </p:nvSpPr>
        <p:spPr>
          <a:xfrm>
            <a:off x="281126" y="542710"/>
            <a:ext cx="11384132" cy="5288627"/>
          </a:xfrm>
          <a:prstGeom prst="rect">
            <a:avLst/>
          </a:prstGeom>
          <a:noFill/>
        </p:spPr>
        <p:txBody>
          <a:bodyPr wrap="square">
            <a:spAutoFit/>
          </a:bodyPr>
          <a:lstStyle/>
          <a:p>
            <a:pPr algn="ctr">
              <a:spcAft>
                <a:spcPts val="125"/>
              </a:spcAft>
            </a:pPr>
            <a:r>
              <a:rPr lang="en-US" sz="2000" b="1" u="sng" dirty="0">
                <a:effectLst/>
                <a:latin typeface="Times New Roman" panose="02020603050405020304" pitchFamily="18" charset="0"/>
                <a:ea typeface="Times New Roman" panose="02020603050405020304" pitchFamily="18" charset="0"/>
              </a:rPr>
              <a:t>WORKING</a:t>
            </a:r>
          </a:p>
          <a:p>
            <a:pPr algn="ctr">
              <a:spcAft>
                <a:spcPts val="125"/>
              </a:spcAft>
            </a:pPr>
            <a:r>
              <a:rPr lang="en-US" b="1" u="none" strike="noStrike"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dirty="0">
                <a:effectLst/>
                <a:latin typeface="Times New Roman" panose="02020603050405020304" pitchFamily="18" charset="0"/>
                <a:ea typeface="Times New Roman" panose="02020603050405020304" pitchFamily="18" charset="0"/>
              </a:rPr>
              <a:t>Temperature Control</a:t>
            </a:r>
            <a:endParaRPr lang="en-IN" dirty="0">
              <a:effectLst/>
              <a:latin typeface="Times New Roman" panose="02020603050405020304" pitchFamily="18" charset="0"/>
              <a:ea typeface="Times New Roman" panose="02020603050405020304" pitchFamily="18" charset="0"/>
            </a:endParaRPr>
          </a:p>
          <a:p>
            <a:pPr algn="just">
              <a:spcAft>
                <a:spcPts val="125"/>
              </a:spcAft>
              <a:tabLst>
                <a:tab pos="270510" algn="l"/>
              </a:tabLst>
            </a:pPr>
            <a:r>
              <a:rPr lang="en-US" dirty="0">
                <a:effectLst/>
                <a:latin typeface="Times New Roman" panose="02020603050405020304" pitchFamily="18" charset="0"/>
                <a:ea typeface="Times New Roman" panose="02020603050405020304" pitchFamily="18" charset="0"/>
              </a:rPr>
              <a:t>	When the temperature is below </a:t>
            </a:r>
            <a:r>
              <a:rPr lang="en-IN" dirty="0">
                <a:effectLst/>
                <a:latin typeface="Times New Roman" panose="02020603050405020304" pitchFamily="18" charset="0"/>
                <a:ea typeface="Times New Roman" panose="02020603050405020304" pitchFamily="18" charset="0"/>
              </a:rPr>
              <a:t>35 °C</a:t>
            </a:r>
            <a:r>
              <a:rPr lang="en-US" dirty="0">
                <a:effectLst/>
                <a:latin typeface="Times New Roman" panose="02020603050405020304" pitchFamily="18" charset="0"/>
                <a:ea typeface="Times New Roman" panose="02020603050405020304" pitchFamily="18" charset="0"/>
              </a:rPr>
              <a:t>, the bulb goes on.</a:t>
            </a:r>
            <a:endParaRPr lang="en-IN" dirty="0">
              <a:effectLst/>
              <a:latin typeface="Times New Roman" panose="02020603050405020304" pitchFamily="18" charset="0"/>
              <a:ea typeface="Times New Roman" panose="02020603050405020304" pitchFamily="18" charset="0"/>
            </a:endParaRPr>
          </a:p>
          <a:p>
            <a:pPr algn="just">
              <a:spcAft>
                <a:spcPts val="125"/>
              </a:spcAft>
              <a:tabLst>
                <a:tab pos="270510" algn="l"/>
              </a:tabLst>
            </a:pPr>
            <a:r>
              <a:rPr lang="en-US" dirty="0">
                <a:effectLst/>
                <a:latin typeface="Times New Roman" panose="02020603050405020304" pitchFamily="18" charset="0"/>
                <a:ea typeface="Times New Roman" panose="02020603050405020304" pitchFamily="18" charset="0"/>
              </a:rPr>
              <a:t>	When the temperature is equal to the </a:t>
            </a:r>
            <a:r>
              <a:rPr lang="en-IN" dirty="0">
                <a:effectLst/>
                <a:latin typeface="Times New Roman" panose="02020603050405020304" pitchFamily="18" charset="0"/>
                <a:ea typeface="Times New Roman" panose="02020603050405020304" pitchFamily="18" charset="0"/>
              </a:rPr>
              <a:t>37 °C</a:t>
            </a:r>
            <a:r>
              <a:rPr lang="en-US" dirty="0">
                <a:effectLst/>
                <a:latin typeface="Times New Roman" panose="02020603050405020304" pitchFamily="18" charset="0"/>
                <a:ea typeface="Times New Roman" panose="02020603050405020304" pitchFamily="18" charset="0"/>
              </a:rPr>
              <a:t>, the bulb goes off and fan goes on.</a:t>
            </a:r>
            <a:endParaRPr lang="en-IN" dirty="0">
              <a:effectLst/>
              <a:latin typeface="Times New Roman" panose="02020603050405020304" pitchFamily="18" charset="0"/>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dirty="0">
                <a:effectLst/>
                <a:latin typeface="Times New Roman" panose="02020603050405020304" pitchFamily="18" charset="0"/>
                <a:ea typeface="Times New Roman" panose="02020603050405020304" pitchFamily="18" charset="0"/>
              </a:rPr>
              <a:t>Humidity Control</a:t>
            </a:r>
            <a:endParaRPr lang="en-IN" dirty="0">
              <a:effectLst/>
              <a:latin typeface="Times New Roman" panose="02020603050405020304" pitchFamily="18" charset="0"/>
              <a:ea typeface="Times New Roman" panose="02020603050405020304" pitchFamily="18" charset="0"/>
            </a:endParaRPr>
          </a:p>
          <a:p>
            <a:pPr algn="just">
              <a:spcAft>
                <a:spcPts val="125"/>
              </a:spcAft>
              <a:tabLst>
                <a:tab pos="270510" algn="l"/>
              </a:tabLst>
            </a:pPr>
            <a:r>
              <a:rPr lang="en-US" dirty="0">
                <a:latin typeface="Times New Roman" panose="02020603050405020304" pitchFamily="18" charset="0"/>
                <a:ea typeface="Times New Roman" panose="02020603050405020304" pitchFamily="18" charset="0"/>
              </a:rPr>
              <a:t>	W</a:t>
            </a:r>
            <a:r>
              <a:rPr lang="en-US" dirty="0">
                <a:effectLst/>
                <a:latin typeface="Times New Roman" panose="02020603050405020304" pitchFamily="18" charset="0"/>
                <a:ea typeface="Times New Roman" panose="02020603050405020304" pitchFamily="18" charset="0"/>
              </a:rPr>
              <a:t>hen the humidity is below the optimum value, the humidifier goes on.</a:t>
            </a:r>
            <a:endParaRPr lang="en-IN" dirty="0">
              <a:effectLst/>
              <a:latin typeface="Times New Roman" panose="02020603050405020304" pitchFamily="18" charset="0"/>
              <a:ea typeface="Times New Roman" panose="02020603050405020304" pitchFamily="18" charset="0"/>
            </a:endParaRPr>
          </a:p>
          <a:p>
            <a:pPr algn="just">
              <a:spcAft>
                <a:spcPts val="125"/>
              </a:spcAft>
              <a:tabLst>
                <a:tab pos="270510" algn="l"/>
              </a:tabLst>
            </a:pPr>
            <a:r>
              <a:rPr lang="en-US" dirty="0">
                <a:latin typeface="Times New Roman" panose="02020603050405020304" pitchFamily="18" charset="0"/>
                <a:ea typeface="Times New Roman" panose="02020603050405020304" pitchFamily="18" charset="0"/>
              </a:rPr>
              <a:t>	W</a:t>
            </a:r>
            <a:r>
              <a:rPr lang="en-US" dirty="0">
                <a:effectLst/>
                <a:latin typeface="Times New Roman" panose="02020603050405020304" pitchFamily="18" charset="0"/>
                <a:ea typeface="Times New Roman" panose="02020603050405020304" pitchFamily="18" charset="0"/>
              </a:rPr>
              <a:t>hen the humidity reaches the maximum value, the humidifier goes off.</a:t>
            </a:r>
            <a:endParaRPr lang="en-IN" dirty="0">
              <a:effectLst/>
              <a:latin typeface="Times New Roman" panose="02020603050405020304" pitchFamily="18" charset="0"/>
              <a:ea typeface="Times New Roman" panose="02020603050405020304" pitchFamily="18" charset="0"/>
            </a:endParaRPr>
          </a:p>
          <a:p>
            <a:pPr marL="342900" lvl="0" indent="-342900" algn="just">
              <a:spcAft>
                <a:spcPts val="125"/>
              </a:spcAft>
              <a:buFont typeface="Wingdings" panose="05000000000000000000" pitchFamily="2" charset="2"/>
              <a:buChar char=""/>
              <a:tabLst>
                <a:tab pos="270510" algn="l"/>
              </a:tabLst>
            </a:pPr>
            <a:r>
              <a:rPr lang="en-US" dirty="0">
                <a:effectLst/>
                <a:latin typeface="Times New Roman" panose="02020603050405020304" pitchFamily="18" charset="0"/>
                <a:ea typeface="Times New Roman" panose="02020603050405020304" pitchFamily="18" charset="0"/>
              </a:rPr>
              <a:t>Egg Rotation</a:t>
            </a:r>
            <a:endParaRPr lang="en-IN" dirty="0">
              <a:effectLst/>
              <a:latin typeface="Times New Roman" panose="02020603050405020304" pitchFamily="18" charset="0"/>
              <a:ea typeface="Times New Roman" panose="02020603050405020304" pitchFamily="18" charset="0"/>
            </a:endParaRPr>
          </a:p>
          <a:p>
            <a:pPr algn="just">
              <a:spcAft>
                <a:spcPts val="125"/>
              </a:spcAft>
              <a:tabLst>
                <a:tab pos="270510" algn="l"/>
              </a:tabLst>
            </a:pPr>
            <a:r>
              <a:rPr lang="en-US" dirty="0">
                <a:effectLst/>
                <a:latin typeface="Times New Roman" panose="02020603050405020304" pitchFamily="18" charset="0"/>
                <a:ea typeface="Times New Roman" panose="02020603050405020304" pitchFamily="18" charset="0"/>
              </a:rPr>
              <a:t>	Eggs in the system get rotated 4 times every day to equally distribute the heat and humidity </a:t>
            </a:r>
            <a:r>
              <a:rPr lang="en-IN"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 18 days.</a:t>
            </a:r>
          </a:p>
          <a:p>
            <a:pPr marL="285750" lvl="0" indent="-285750" algn="just">
              <a:spcAft>
                <a:spcPts val="125"/>
              </a:spcAft>
              <a:buFont typeface="Wingdings" panose="05000000000000000000" pitchFamily="2" charset="2"/>
              <a:buChar char="Ø"/>
              <a:tabLst>
                <a:tab pos="27051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LCD Display is used to display the temperature and humidity.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125"/>
              </a:spcAft>
              <a:buFont typeface="Wingdings" panose="05000000000000000000" pitchFamily="2" charset="2"/>
              <a:buChar char="Ø"/>
              <a:tabLst>
                <a:tab pos="27051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whole process continues for 21-22 days without any human interference, and it is controlled by NodeMCU with the help of Sensors and Relays.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125"/>
              </a:spcAft>
              <a:buFont typeface="Wingdings" panose="05000000000000000000" pitchFamily="2" charset="2"/>
              <a:buChar char="Ø"/>
              <a:tabLst>
                <a:tab pos="27051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our project the webpage which was created, it was for local(which means the Wi-Fi connected to same network of NodeMCU).</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Aft>
                <a:spcPts val="125"/>
              </a:spcAft>
              <a:buFont typeface="Wingdings" panose="05000000000000000000" pitchFamily="2" charset="2"/>
              <a:buChar char="Ø"/>
              <a:tabLst>
                <a:tab pos="27051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Now with the help of ngrok the whole will become global(which means whole webpage can be accessed and seen by everyone and everyplace).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25"/>
              </a:spcAft>
              <a:tabLst>
                <a:tab pos="270510" algn="l"/>
              </a:tabLs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46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AC9B26-B3F7-4D1A-86D4-7C6B658C1465}"/>
              </a:ext>
            </a:extLst>
          </p:cNvPr>
          <p:cNvSpPr txBox="1"/>
          <p:nvPr/>
        </p:nvSpPr>
        <p:spPr>
          <a:xfrm>
            <a:off x="337350" y="496204"/>
            <a:ext cx="11647503" cy="2616101"/>
          </a:xfrm>
          <a:prstGeom prst="rect">
            <a:avLst/>
          </a:prstGeom>
          <a:noFill/>
        </p:spPr>
        <p:txBody>
          <a:bodyPr wrap="square">
            <a:spAutoFit/>
          </a:bodyPr>
          <a:lstStyle/>
          <a:p>
            <a:pPr algn="ctr"/>
            <a:r>
              <a:rPr lang="en-US" sz="2000" b="1" u="sng" dirty="0">
                <a:effectLst/>
                <a:latin typeface="Times New Roman" panose="02020603050405020304" pitchFamily="18" charset="0"/>
                <a:ea typeface="Times New Roman" panose="02020603050405020304" pitchFamily="18" charset="0"/>
              </a:rPr>
              <a:t>TECHNICAL SPECIFICATIONS</a:t>
            </a:r>
            <a:endParaRPr lang="en-IN" sz="1800" dirty="0">
              <a:effectLst/>
              <a:latin typeface="Times New Roman" panose="02020603050405020304" pitchFamily="18" charset="0"/>
              <a:ea typeface="Times New Roman" panose="02020603050405020304" pitchFamily="18" charset="0"/>
            </a:endParaRPr>
          </a:p>
          <a:p>
            <a:pPr algn="just">
              <a:tabLst>
                <a:tab pos="270510" algn="l"/>
              </a:tabLst>
            </a:pPr>
            <a:r>
              <a:rPr lang="en-IN" sz="1800" dirty="0">
                <a:effectLst/>
                <a:latin typeface="Times New Roman" panose="02020603050405020304" pitchFamily="18" charset="0"/>
                <a:ea typeface="Times New Roman" panose="02020603050405020304" pitchFamily="18" charset="0"/>
              </a:rPr>
              <a:t> </a:t>
            </a:r>
          </a:p>
          <a:p>
            <a:pPr algn="just">
              <a:tabLst>
                <a:tab pos="270510" algn="l"/>
              </a:tabLst>
            </a:pPr>
            <a:r>
              <a:rPr lang="en-IN" sz="1800" dirty="0">
                <a:effectLst/>
                <a:latin typeface="Times New Roman" panose="02020603050405020304" pitchFamily="18" charset="0"/>
                <a:ea typeface="Times New Roman" panose="02020603050405020304" pitchFamily="18" charset="0"/>
              </a:rPr>
              <a:t>In automatic mode, when the temperature is below the optimum temperature, the light goes on. The goal is that the temperature will rise to the optimum temperature. When the temperature is above the optimal temperature, the fan will turn on to lower the temperature. Whereas when it reaches the optimum temperature, fan and lights will be off. </a:t>
            </a:r>
          </a:p>
          <a:p>
            <a:r>
              <a:rPr lang="en-IN" sz="1800" dirty="0">
                <a:effectLst/>
                <a:latin typeface="TimesNewRomanPSMT"/>
                <a:ea typeface="Times New Roman" panose="02020603050405020304" pitchFamily="18" charset="0"/>
                <a:cs typeface="TimesNewRomanPSMT"/>
              </a:rPr>
              <a:t> </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NewRomanPSMT"/>
                <a:ea typeface="Times New Roman" panose="02020603050405020304" pitchFamily="18" charset="0"/>
                <a:cs typeface="TimesNewRomanPSMT"/>
              </a:rPr>
              <a:t>Fig.  shows the time during lamp will be turn on. When the temperature is below the desired temperature, the light will be turn on to increase the temperature in Egg Incubator. </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89E8F6C-14A7-451F-A652-A5E70D3E7DA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09755" y="3112305"/>
            <a:ext cx="3075157" cy="1174184"/>
          </a:xfrm>
          <a:prstGeom prst="rect">
            <a:avLst/>
          </a:prstGeom>
        </p:spPr>
      </p:pic>
      <p:sp>
        <p:nvSpPr>
          <p:cNvPr id="8" name="Rectangle 10">
            <a:extLst>
              <a:ext uri="{FF2B5EF4-FFF2-40B4-BE49-F238E27FC236}">
                <a16:creationId xmlns:a16="http://schemas.microsoft.com/office/drawing/2014/main" id="{69E6F49B-271F-4809-BE5E-2A00DA431A7F}"/>
              </a:ext>
            </a:extLst>
          </p:cNvPr>
          <p:cNvSpPr>
            <a:spLocks noChangeArrowheads="1"/>
          </p:cNvSpPr>
          <p:nvPr/>
        </p:nvSpPr>
        <p:spPr bwMode="auto">
          <a:xfrm>
            <a:off x="337350" y="4369242"/>
            <a:ext cx="115587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shows the time during fan will be turn on. The current temperature is above the desired temperature,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fan will turn on to decrease the temperature in Egg Incubator.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53" name="Picture 6">
            <a:extLst>
              <a:ext uri="{FF2B5EF4-FFF2-40B4-BE49-F238E27FC236}">
                <a16:creationId xmlns:a16="http://schemas.microsoft.com/office/drawing/2014/main" id="{6681DE7A-B875-42D8-98E3-ACFF7DA02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134" y="5251195"/>
            <a:ext cx="3136400" cy="11741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1">
            <a:extLst>
              <a:ext uri="{FF2B5EF4-FFF2-40B4-BE49-F238E27FC236}">
                <a16:creationId xmlns:a16="http://schemas.microsoft.com/office/drawing/2014/main" id="{0AF7E722-E0DA-42BB-B5DF-38A30DF34DD3}"/>
              </a:ext>
            </a:extLst>
          </p:cNvPr>
          <p:cNvSpPr>
            <a:spLocks noChangeArrowheads="1"/>
          </p:cNvSpPr>
          <p:nvPr/>
        </p:nvSpPr>
        <p:spPr bwMode="auto">
          <a:xfrm>
            <a:off x="381739" y="4327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5810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3BB816-1659-44A2-9FCA-CFDE0049A273}"/>
              </a:ext>
            </a:extLst>
          </p:cNvPr>
          <p:cNvSpPr>
            <a:spLocks noChangeArrowheads="1"/>
          </p:cNvSpPr>
          <p:nvPr/>
        </p:nvSpPr>
        <p:spPr bwMode="auto">
          <a:xfrm>
            <a:off x="213434" y="457200"/>
            <a:ext cx="117651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APPLICATION</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have implemented a simple application that allows us to see the temperature and humidity of incubator and also display how many days the incubation process had been stated in any mobile, PC, or in any desktop.</a:t>
            </a:r>
            <a:r>
              <a:rPr lang="en-US" altLang="en-US" sz="1050"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webpage can be accessed by everyone and everywhere.</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F2C963DB-43D0-4D8C-B4E7-F715D42030A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B7F3D4D-C38B-4E50-9C13-38A2F800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882" y="1990492"/>
            <a:ext cx="4638898" cy="4867508"/>
          </a:xfrm>
          <a:prstGeom prst="rect">
            <a:avLst/>
          </a:prstGeom>
        </p:spPr>
      </p:pic>
    </p:spTree>
    <p:extLst>
      <p:ext uri="{BB962C8B-B14F-4D97-AF65-F5344CB8AC3E}">
        <p14:creationId xmlns:p14="http://schemas.microsoft.com/office/powerpoint/2010/main" val="299984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845A-F05D-4FA3-AA41-95DC57D1C186}"/>
              </a:ext>
            </a:extLst>
          </p:cNvPr>
          <p:cNvSpPr txBox="1"/>
          <p:nvPr/>
        </p:nvSpPr>
        <p:spPr>
          <a:xfrm>
            <a:off x="298881" y="529746"/>
            <a:ext cx="11594237" cy="4289892"/>
          </a:xfrm>
          <a:prstGeom prst="rect">
            <a:avLst/>
          </a:prstGeom>
          <a:noFill/>
        </p:spPr>
        <p:txBody>
          <a:bodyPr wrap="square">
            <a:spAutoFit/>
          </a:bodyPr>
          <a:lstStyle/>
          <a:p>
            <a:pPr marL="2286000">
              <a:lnSpc>
                <a:spcPct val="150000"/>
              </a:lnSpc>
            </a:pPr>
            <a:r>
              <a:rPr lang="en-US" sz="2000" b="1" dirty="0">
                <a:solidFill>
                  <a:srgbClr val="0D0D0D"/>
                </a:solidFill>
                <a:effectLst/>
                <a:latin typeface="Times New Roman" panose="02020603050405020304" pitchFamily="18" charset="0"/>
                <a:ea typeface="Times New Roman" panose="02020603050405020304" pitchFamily="18" charset="0"/>
              </a:rPr>
              <a:t>					</a:t>
            </a:r>
            <a:r>
              <a:rPr lang="en-US" sz="2000" b="1" u="sng" dirty="0">
                <a:solidFill>
                  <a:srgbClr val="0D0D0D"/>
                </a:solidFill>
                <a:effectLst/>
                <a:latin typeface="Times New Roman" panose="02020603050405020304" pitchFamily="18" charset="0"/>
                <a:ea typeface="Times New Roman" panose="02020603050405020304" pitchFamily="18" charset="0"/>
              </a:rPr>
              <a:t>CONCLUSION</a:t>
            </a:r>
            <a:endParaRPr lang="en-IN" u="sng" dirty="0">
              <a:effectLst/>
              <a:latin typeface="Times New Roman" panose="02020603050405020304" pitchFamily="18" charset="0"/>
              <a:ea typeface="Times New Roman" panose="02020603050405020304" pitchFamily="18" charset="0"/>
            </a:endParaRPr>
          </a:p>
          <a:p>
            <a:pPr marL="2286000">
              <a:lnSpc>
                <a:spcPct val="150000"/>
              </a:lnSpc>
            </a:pPr>
            <a:r>
              <a:rPr lang="en-US" sz="2000" b="1" u="none" strike="noStrike" dirty="0">
                <a:solidFill>
                  <a:srgbClr val="0D0D0D"/>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incubator was conceptualized, designed and constructed keeping in mind the sole intention of having a large scale/ small scale hatcher at affordable cost, not only of the incubator, but also that of its running cost with substantial survival/ hatch rate at near natural hatching state. This incubator is prepared for chicken and duck eggs. The current incubator combines the incubator and brooder in the same room. The exact parameters within the incubator will be displayed on the LCD screen. Egg incubator monitoring has been developed and implemented by IoT and successfully implemented in this case. During the hatching test, the eggs were collected from breeders, free from infection or infertility problems, and the chickens were found to be in good health, good size, and 100% incubated. Farmers of this incubator can confidently rely on poultry farming on a small scale and can also be used in egg embryo research and laboratory work.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348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F364E-6E78-473F-9839-49FECE6F86DD}"/>
              </a:ext>
            </a:extLst>
          </p:cNvPr>
          <p:cNvSpPr txBox="1"/>
          <p:nvPr/>
        </p:nvSpPr>
        <p:spPr>
          <a:xfrm>
            <a:off x="883328" y="722908"/>
            <a:ext cx="10425344" cy="3847207"/>
          </a:xfrm>
          <a:prstGeom prst="rect">
            <a:avLst/>
          </a:prstGeom>
          <a:noFill/>
        </p:spPr>
        <p:txBody>
          <a:bodyPr wrap="square">
            <a:spAutoFit/>
          </a:bodyPr>
          <a:lstStyle/>
          <a:p>
            <a:pPr algn="ctr"/>
            <a:r>
              <a:rPr lang="en-US" sz="2400" b="1" u="sng" dirty="0">
                <a:latin typeface="Times New Roman" panose="02020603050405020304" pitchFamily="18" charset="0"/>
                <a:ea typeface="Times New Roman" panose="02020603050405020304" pitchFamily="18" charset="0"/>
              </a:rPr>
              <a:t>INTRODUCTION:</a:t>
            </a:r>
          </a:p>
          <a:p>
            <a:pPr algn="just"/>
            <a:br>
              <a:rPr lang="en-IN" sz="2000" dirty="0">
                <a:latin typeface="Times New Roman" panose="02020603050405020304" pitchFamily="18" charset="0"/>
                <a:ea typeface="Times New Roman" panose="02020603050405020304" pitchFamily="18" charset="0"/>
              </a:rPr>
            </a:br>
            <a:r>
              <a:rPr lang="en-US" sz="2000" dirty="0">
                <a:latin typeface="Times New Roman" panose="02020603050405020304" pitchFamily="18" charset="0"/>
                <a:ea typeface="Times New Roman" panose="02020603050405020304" pitchFamily="18" charset="0"/>
              </a:rPr>
              <a:t> IOT based egg hatching system is a system which will help farmers to incubate the eggs automatically without the need of human intervention, by keeping the physical quantities such as temperature and humidity at required level, so that the fetuses inside them will grow and incubates without the presence of mother with monitoring system.</a:t>
            </a:r>
          </a:p>
          <a:p>
            <a:pPr algn="just"/>
            <a:endParaRPr lang="en-US" sz="2000" dirty="0">
              <a:latin typeface="Times New Roman" panose="02020603050405020304" pitchFamily="18" charset="0"/>
              <a:ea typeface="Times New Roman" panose="02020603050405020304" pitchFamily="18" charset="0"/>
            </a:endParaRPr>
          </a:p>
          <a:p>
            <a:pPr algn="just"/>
            <a:r>
              <a:rPr lang="en-US" sz="2000" dirty="0">
                <a:latin typeface="Times New Roman" panose="02020603050405020304" pitchFamily="18" charset="0"/>
                <a:ea typeface="Times New Roman" panose="02020603050405020304" pitchFamily="18" charset="0"/>
              </a:rPr>
              <a:t>Egg incubator will not only improve the poultry production considerably but will also help in the regularity of income making, enabling the farmers to be able to get transition into possible rural entrepreneurship.</a:t>
            </a: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800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C84EF9-3586-4A30-AC62-BE498BDB3A29}"/>
              </a:ext>
            </a:extLst>
          </p:cNvPr>
          <p:cNvSpPr txBox="1"/>
          <p:nvPr/>
        </p:nvSpPr>
        <p:spPr>
          <a:xfrm>
            <a:off x="844859" y="1666190"/>
            <a:ext cx="11283518" cy="2754600"/>
          </a:xfrm>
          <a:prstGeom prst="rect">
            <a:avLst/>
          </a:prstGeom>
          <a:noFill/>
        </p:spPr>
        <p:txBody>
          <a:bodyPr wrap="square">
            <a:spAutoFit/>
          </a:bodyPr>
          <a:lstStyle/>
          <a:p>
            <a:pPr algn="just">
              <a:spcBef>
                <a:spcPts val="125"/>
              </a:spcBef>
            </a:pPr>
            <a:r>
              <a:rPr lang="en-US" sz="2400" b="1" dirty="0">
                <a:effectLst/>
                <a:latin typeface="Times New Roman" panose="02020603050405020304" pitchFamily="18" charset="0"/>
                <a:ea typeface="Times New Roman" panose="02020603050405020304" pitchFamily="18" charset="0"/>
              </a:rPr>
              <a:t>Incubation:</a:t>
            </a:r>
            <a:endParaRPr lang="en-IN" sz="2000" dirty="0">
              <a:effectLst/>
              <a:latin typeface="Times New Roman" panose="02020603050405020304" pitchFamily="18" charset="0"/>
              <a:ea typeface="Times New Roman" panose="02020603050405020304" pitchFamily="18" charset="0"/>
            </a:endParaRPr>
          </a:p>
          <a:p>
            <a:pPr algn="just">
              <a:spcBef>
                <a:spcPts val="125"/>
              </a:spcBef>
            </a:pPr>
            <a:r>
              <a:rPr lang="en-US" sz="2000" dirty="0">
                <a:effectLst/>
                <a:latin typeface="Times New Roman" panose="02020603050405020304" pitchFamily="18" charset="0"/>
                <a:ea typeface="Times New Roman" panose="02020603050405020304" pitchFamily="18" charset="0"/>
              </a:rPr>
              <a:t>It is the process by which birds hatch their eggs, and to the development of the embryo within the egg.</a:t>
            </a:r>
          </a:p>
          <a:p>
            <a:pPr algn="just">
              <a:spcBef>
                <a:spcPts val="125"/>
              </a:spcBef>
            </a:pPr>
            <a:endParaRPr lang="en-IN" sz="2000" dirty="0">
              <a:effectLst/>
              <a:latin typeface="Times New Roman" panose="02020603050405020304" pitchFamily="18" charset="0"/>
              <a:ea typeface="Times New Roman" panose="02020603050405020304" pitchFamily="18" charset="0"/>
            </a:endParaRPr>
          </a:p>
          <a:p>
            <a:pPr algn="just">
              <a:spcBef>
                <a:spcPts val="125"/>
              </a:spcBef>
            </a:pPr>
            <a:r>
              <a:rPr lang="en-US" sz="2400" b="1" dirty="0">
                <a:effectLst/>
                <a:latin typeface="Times New Roman" panose="02020603050405020304" pitchFamily="18" charset="0"/>
                <a:ea typeface="Times New Roman" panose="02020603050405020304" pitchFamily="18" charset="0"/>
              </a:rPr>
              <a:t>Automatic Egg Incubator: </a:t>
            </a:r>
            <a:endParaRPr lang="en-IN" sz="2000" b="1" dirty="0">
              <a:latin typeface="Times New Roman" panose="02020603050405020304" pitchFamily="18" charset="0"/>
              <a:ea typeface="Times New Roman" panose="02020603050405020304" pitchFamily="18" charset="0"/>
            </a:endParaRPr>
          </a:p>
          <a:p>
            <a:pPr algn="just">
              <a:spcBef>
                <a:spcPts val="125"/>
              </a:spcBef>
            </a:pPr>
            <a:r>
              <a:rPr lang="en-US" sz="2000" dirty="0">
                <a:effectLst/>
                <a:latin typeface="Times New Roman" panose="02020603050405020304" pitchFamily="18" charset="0"/>
                <a:ea typeface="Times New Roman" panose="02020603050405020304" pitchFamily="18" charset="0"/>
              </a:rPr>
              <a:t>Fully automatic incubator will automatically turn the eggs throughout </a:t>
            </a:r>
          </a:p>
          <a:p>
            <a:pPr algn="just">
              <a:spcBef>
                <a:spcPts val="125"/>
              </a:spcBef>
            </a:pPr>
            <a:r>
              <a:rPr lang="en-US" sz="2000" dirty="0">
                <a:effectLst/>
                <a:latin typeface="Times New Roman" panose="02020603050405020304" pitchFamily="18" charset="0"/>
                <a:ea typeface="Times New Roman" panose="02020603050405020304" pitchFamily="18" charset="0"/>
              </a:rPr>
              <a:t>the incubation period of 21-22 days.</a:t>
            </a:r>
          </a:p>
          <a:p>
            <a:pPr algn="just">
              <a:spcBef>
                <a:spcPts val="125"/>
              </a:spcBef>
            </a:pPr>
            <a:r>
              <a:rPr lang="en-US" sz="2000" dirty="0">
                <a:effectLst/>
                <a:latin typeface="Times New Roman" panose="02020603050405020304" pitchFamily="18" charset="0"/>
                <a:ea typeface="Times New Roman" panose="02020603050405020304" pitchFamily="18" charset="0"/>
              </a:rPr>
              <a:t>Automatic incubators usually use rotating egg trays, moving floors,</a:t>
            </a:r>
          </a:p>
          <a:p>
            <a:pPr algn="just">
              <a:spcBef>
                <a:spcPts val="125"/>
              </a:spcBef>
            </a:pPr>
            <a:r>
              <a:rPr lang="en-US" sz="2000" dirty="0">
                <a:effectLst/>
                <a:latin typeface="Times New Roman" panose="02020603050405020304" pitchFamily="18" charset="0"/>
                <a:ea typeface="Times New Roman" panose="02020603050405020304" pitchFamily="18" charset="0"/>
              </a:rPr>
              <a:t>or a cradle in which the full incubator will sit.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627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DA985E-FD31-4AAD-BA2F-8433A13A60C9}"/>
              </a:ext>
            </a:extLst>
          </p:cNvPr>
          <p:cNvSpPr>
            <a:spLocks noChangeArrowheads="1"/>
          </p:cNvSpPr>
          <p:nvPr/>
        </p:nvSpPr>
        <p:spPr bwMode="auto">
          <a:xfrm>
            <a:off x="289560" y="140334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64AF3C68-47FB-4E1D-A228-15C84B0A98DF}"/>
              </a:ext>
            </a:extLst>
          </p:cNvPr>
          <p:cNvSpPr txBox="1"/>
          <p:nvPr/>
        </p:nvSpPr>
        <p:spPr>
          <a:xfrm>
            <a:off x="2973280" y="627343"/>
            <a:ext cx="6103398" cy="4154984"/>
          </a:xfrm>
          <a:prstGeom prst="rect">
            <a:avLst/>
          </a:prstGeom>
          <a:noFill/>
        </p:spPr>
        <p:txBody>
          <a:bodyPr wrap="square">
            <a:spAutoFit/>
          </a:bodyPr>
          <a:lstStyle/>
          <a:p>
            <a:pPr algn="ctr">
              <a:spcAft>
                <a:spcPts val="750"/>
              </a:spcAft>
            </a:pPr>
            <a:r>
              <a:rPr lang="en-IN" sz="2400" b="1" u="sng" dirty="0">
                <a:solidFill>
                  <a:srgbClr val="0D0D0D"/>
                </a:solidFill>
                <a:effectLst/>
                <a:latin typeface="Times New Roman" panose="02020603050405020304" pitchFamily="18" charset="0"/>
                <a:ea typeface="Times New Roman" panose="02020603050405020304" pitchFamily="18" charset="0"/>
              </a:rPr>
              <a:t>COMPONENTS REQUIRED</a:t>
            </a:r>
          </a:p>
          <a:p>
            <a:pPr algn="ctr">
              <a:spcAft>
                <a:spcPts val="750"/>
              </a:spcAft>
            </a:pP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NodeMCU</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16X2 LCD I2C Display</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Relay Module</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100W Bulbs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2 Cooling Fans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Gear Motors</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DHT 11 Temperature and Humidity Sensor</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750"/>
              </a:spcAft>
              <a:buFont typeface="Wingdings" panose="05000000000000000000" pitchFamily="2" charset="2"/>
              <a:buChar char=""/>
            </a:pPr>
            <a:r>
              <a:rPr lang="en-IN" sz="2000" dirty="0">
                <a:solidFill>
                  <a:srgbClr val="0D0D0D"/>
                </a:solidFill>
                <a:effectLst/>
                <a:latin typeface="Times New Roman" panose="02020603050405020304" pitchFamily="18" charset="0"/>
                <a:ea typeface="Times New Roman" panose="02020603050405020304" pitchFamily="18" charset="0"/>
              </a:rPr>
              <a:t>Humidifier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180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195295-5647-4DC1-82AA-23C3DEA2928A}"/>
              </a:ext>
            </a:extLst>
          </p:cNvPr>
          <p:cNvSpPr>
            <a:spLocks noChangeArrowheads="1"/>
          </p:cNvSpPr>
          <p:nvPr/>
        </p:nvSpPr>
        <p:spPr bwMode="auto">
          <a:xfrm>
            <a:off x="307291" y="553293"/>
            <a:ext cx="1157741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NodeMCU-</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NodeMCU (Node Micro Controller Unit) is an open-source software and hardware development environment built around an inexpensive System-on-a-Chip (SoC) called the ESP8266 which makes it an excellent choice for the Internet of Things (IoT) projects of all kinds.</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ESP8266 is an independent Wi-Fi module solution that provides seamless connectivity.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 acts as a host or allows other host to be downloaded to the system.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Node MCU is utilized to keep the relevant data such as humidity, temperature, rotation of eggs and ventilation onto the memory and serves to post this feature on a cloud server for ease of access.</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55" descr="NodeMCU ESP8266 Layout">
            <a:extLst>
              <a:ext uri="{FF2B5EF4-FFF2-40B4-BE49-F238E27FC236}">
                <a16:creationId xmlns:a16="http://schemas.microsoft.com/office/drawing/2014/main" id="{D7D4B6E5-105D-4DD5-A7FE-0EF9F192E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613" y="4303574"/>
            <a:ext cx="5204913" cy="2554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BE0138-0049-4EEA-B31F-1A39718C5CB8}"/>
              </a:ext>
            </a:extLst>
          </p:cNvPr>
          <p:cNvSpPr>
            <a:spLocks noChangeArrowheads="1"/>
          </p:cNvSpPr>
          <p:nvPr/>
        </p:nvSpPr>
        <p:spPr bwMode="auto">
          <a:xfrm>
            <a:off x="768096" y="7315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endParaRPr lang="en-IN"/>
          </a:p>
        </p:txBody>
      </p:sp>
    </p:spTree>
    <p:extLst>
      <p:ext uri="{BB962C8B-B14F-4D97-AF65-F5344CB8AC3E}">
        <p14:creationId xmlns:p14="http://schemas.microsoft.com/office/powerpoint/2010/main" val="364689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24FCD76C-4BA0-4917-8E12-B4CD338F4F44}"/>
              </a:ext>
            </a:extLst>
          </p:cNvPr>
          <p:cNvSpPr>
            <a:spLocks noChangeArrowheads="1"/>
          </p:cNvSpPr>
          <p:nvPr/>
        </p:nvSpPr>
        <p:spPr bwMode="auto">
          <a:xfrm>
            <a:off x="381000" y="1259045"/>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a:latin typeface="Arial" panose="020B0604020202020204" pitchFamily="34" charset="0"/>
            </a:endParaRPr>
          </a:p>
        </p:txBody>
      </p:sp>
      <p:sp>
        <p:nvSpPr>
          <p:cNvPr id="5" name="Rectangle 6">
            <a:extLst>
              <a:ext uri="{FF2B5EF4-FFF2-40B4-BE49-F238E27FC236}">
                <a16:creationId xmlns:a16="http://schemas.microsoft.com/office/drawing/2014/main" id="{0F3D70CA-8B15-43C0-86BE-C3CAAF6D4725}"/>
              </a:ext>
            </a:extLst>
          </p:cNvPr>
          <p:cNvSpPr>
            <a:spLocks noChangeArrowheads="1"/>
          </p:cNvSpPr>
          <p:nvPr/>
        </p:nvSpPr>
        <p:spPr bwMode="auto">
          <a:xfrm>
            <a:off x="381000" y="1259045"/>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a:latin typeface="Arial" panose="020B0604020202020204" pitchFamily="34" charset="0"/>
            </a:endParaRPr>
          </a:p>
        </p:txBody>
      </p:sp>
      <p:sp>
        <p:nvSpPr>
          <p:cNvPr id="18" name="Rectangle 8">
            <a:extLst>
              <a:ext uri="{FF2B5EF4-FFF2-40B4-BE49-F238E27FC236}">
                <a16:creationId xmlns:a16="http://schemas.microsoft.com/office/drawing/2014/main" id="{FF14F1A6-1C41-4D28-BE8D-F5BFFF9286EA}"/>
              </a:ext>
            </a:extLst>
          </p:cNvPr>
          <p:cNvSpPr>
            <a:spLocks noChangeArrowheads="1"/>
          </p:cNvSpPr>
          <p:nvPr/>
        </p:nvSpPr>
        <p:spPr bwMode="auto">
          <a:xfrm>
            <a:off x="381000" y="1940452"/>
            <a:ext cx="2343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b="1">
              <a:solidFill>
                <a:srgbClr val="0D0D0D"/>
              </a:solidFill>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r>
              <a:rPr lang="en-US" altLang="en-US" sz="1400" b="1">
                <a:solidFill>
                  <a:srgbClr val="0D0D0D"/>
                </a:solidFill>
                <a:latin typeface="Arial" panose="020B0604020202020204" pitchFamily="34" charset="0"/>
                <a:ea typeface="Times New Roman" panose="02020603050405020304" pitchFamily="18" charset="0"/>
              </a:rPr>
              <a:t> </a:t>
            </a:r>
            <a:br>
              <a:rPr lang="en-US" altLang="en-US" sz="1400" b="1">
                <a:solidFill>
                  <a:srgbClr val="0D0D0D"/>
                </a:solidFill>
                <a:latin typeface="Arial" panose="020B0604020202020204" pitchFamily="34" charset="0"/>
                <a:ea typeface="Times New Roman" panose="02020603050405020304" pitchFamily="18" charset="0"/>
              </a:rPr>
            </a:br>
            <a:endParaRPr lang="en-US" altLang="en-US">
              <a:latin typeface="Arial" panose="020B0604020202020204" pitchFamily="34" charset="0"/>
            </a:endParaRPr>
          </a:p>
        </p:txBody>
      </p:sp>
      <p:sp>
        <p:nvSpPr>
          <p:cNvPr id="7" name="Rectangle 5">
            <a:extLst>
              <a:ext uri="{FF2B5EF4-FFF2-40B4-BE49-F238E27FC236}">
                <a16:creationId xmlns:a16="http://schemas.microsoft.com/office/drawing/2014/main" id="{89AA9C50-8200-4454-A4AD-A94216F2131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endParaRPr lang="en-IN"/>
          </a:p>
        </p:txBody>
      </p:sp>
      <p:pic>
        <p:nvPicPr>
          <p:cNvPr id="16" name="Picture 59">
            <a:extLst>
              <a:ext uri="{FF2B5EF4-FFF2-40B4-BE49-F238E27FC236}">
                <a16:creationId xmlns:a16="http://schemas.microsoft.com/office/drawing/2014/main" id="{444BE45B-1337-4B39-B2CC-DAE781381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4840672"/>
            <a:ext cx="2190750" cy="199231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a:extLst>
              <a:ext uri="{FF2B5EF4-FFF2-40B4-BE49-F238E27FC236}">
                <a16:creationId xmlns:a16="http://schemas.microsoft.com/office/drawing/2014/main" id="{E58CD3FA-52BE-47F4-8016-1E2BA5873243}"/>
              </a:ext>
            </a:extLst>
          </p:cNvPr>
          <p:cNvSpPr>
            <a:spLocks noChangeArrowheads="1"/>
          </p:cNvSpPr>
          <p:nvPr/>
        </p:nvSpPr>
        <p:spPr bwMode="auto">
          <a:xfrm>
            <a:off x="473365" y="289902"/>
            <a:ext cx="11823577" cy="472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DHT11 Temperature and Humidity Sensor:</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DHT11 is a basic, ultra-low-cost digital temperature and humidity sensor.</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 uses a capacitive humidity sensor and a thermistor to measure the surrounding air, </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and spits out a digital signal on the data pin (no analog input pins needed).</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It’s fairly simple to use, but requires careful timing to grab data.</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t"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It’s power range is 3-5V and I/O and consists of  3 pins. </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Temperature and humidity, being the main factors for healthy hatching, the DHT11 sensor plays a crucial role. </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primary role is to quantify the temperature and humidity. </a:t>
            </a:r>
          </a:p>
          <a:p>
            <a:pPr marL="0" marR="0" lvl="0" indent="0" algn="just" defTabSz="914400" rtl="0" eaLnBrk="0" fontAlgn="t"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 has a humidity range between 40% to 99% (± 5%) and temperature varies between 30°C to 40°C ( ±1°C).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13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1DC8EE53-BF28-42DA-97E0-BDAD6E6D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174" y="4872841"/>
            <a:ext cx="2507651" cy="19851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9FFE54-13A5-4944-BB76-13FA4455DDE1}"/>
              </a:ext>
            </a:extLst>
          </p:cNvPr>
          <p:cNvSpPr>
            <a:spLocks noChangeArrowheads="1"/>
          </p:cNvSpPr>
          <p:nvPr/>
        </p:nvSpPr>
        <p:spPr bwMode="auto">
          <a:xfrm>
            <a:off x="398755" y="497428"/>
            <a:ext cx="10686745" cy="293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Relay Module-</a:t>
            </a:r>
          </a:p>
          <a:p>
            <a:pPr defTabSz="9144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 Relay Module is an electronic switching device that switches on or off when an external voltage (AC or DC) is applied across its control terminals.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have fast switching speeds compared with electromechanical relays, and have no physical contacts to wear out. </a:t>
            </a: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has 3 pins-</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1.Common pin</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2.Normally open</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3.Normally closed</a:t>
            </a:r>
            <a:endParaRPr lang="en-US" altLang="en-US" sz="105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2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8">
            <a:extLst>
              <a:ext uri="{FF2B5EF4-FFF2-40B4-BE49-F238E27FC236}">
                <a16:creationId xmlns:a16="http://schemas.microsoft.com/office/drawing/2014/main" id="{4A2C5654-B57E-4A86-A6F5-E379DE238552}"/>
              </a:ext>
            </a:extLst>
          </p:cNvPr>
          <p:cNvSpPr>
            <a:spLocks noChangeArrowheads="1"/>
          </p:cNvSpPr>
          <p:nvPr/>
        </p:nvSpPr>
        <p:spPr bwMode="auto">
          <a:xfrm>
            <a:off x="772357" y="1861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descr="Round Incandescent 100 Watt Gls Light Bulb, Rs 890 /carton Ahuja  International | ID: 21332541330">
            <a:extLst>
              <a:ext uri="{FF2B5EF4-FFF2-40B4-BE49-F238E27FC236}">
                <a16:creationId xmlns:a16="http://schemas.microsoft.com/office/drawing/2014/main" id="{6C7109A3-24EF-4851-ADDF-C5A94F9DD2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5065" y="1606832"/>
            <a:ext cx="2004134" cy="1941659"/>
          </a:xfrm>
          <a:prstGeom prst="rect">
            <a:avLst/>
          </a:prstGeom>
          <a:noFill/>
          <a:ln>
            <a:noFill/>
          </a:ln>
        </p:spPr>
      </p:pic>
      <p:sp>
        <p:nvSpPr>
          <p:cNvPr id="8" name="TextBox 7">
            <a:extLst>
              <a:ext uri="{FF2B5EF4-FFF2-40B4-BE49-F238E27FC236}">
                <a16:creationId xmlns:a16="http://schemas.microsoft.com/office/drawing/2014/main" id="{B6ED78B2-6C49-4B2D-82FF-A7C1E3FE854C}"/>
              </a:ext>
            </a:extLst>
          </p:cNvPr>
          <p:cNvSpPr txBox="1"/>
          <p:nvPr/>
        </p:nvSpPr>
        <p:spPr>
          <a:xfrm>
            <a:off x="326255" y="254330"/>
            <a:ext cx="10921754" cy="1231106"/>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100W Bulbs-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The incandescent bulb consists of a sealed glass bulb with a filament inside. When electricity is passed through the filament, the filament gets hot. Depending on the temperature of the filament, radiation is emitted from the filament.</a:t>
            </a:r>
            <a:endParaRPr lang="en-IN" dirty="0">
              <a:effectLst/>
              <a:latin typeface="Times New Roman" panose="02020603050405020304" pitchFamily="18" charset="0"/>
              <a:ea typeface="Times New Roman" panose="02020603050405020304" pitchFamily="18" charset="0"/>
            </a:endParaRPr>
          </a:p>
          <a:p>
            <a:pPr algn="just"/>
            <a:r>
              <a:rPr lang="en-IN" dirty="0">
                <a:latin typeface="Times New Roman" panose="02020603050405020304" pitchFamily="18" charset="0"/>
                <a:ea typeface="Times New Roman" panose="02020603050405020304" pitchFamily="18" charset="0"/>
              </a:rPr>
              <a:t>We use bulbs for increase the temperature and humidity in the incubator.</a:t>
            </a:r>
            <a:endParaRPr lang="en-IN"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3EE3BA94-D542-4554-9660-B6E57CBEE958}"/>
              </a:ext>
            </a:extLst>
          </p:cNvPr>
          <p:cNvSpPr>
            <a:spLocks noChangeArrowheads="1"/>
          </p:cNvSpPr>
          <p:nvPr/>
        </p:nvSpPr>
        <p:spPr bwMode="auto">
          <a:xfrm>
            <a:off x="326255" y="3426473"/>
            <a:ext cx="1103214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CPU Cooling Fans:</a:t>
            </a:r>
            <a:endParaRPr kumimoji="0" lang="en-US" altLang="en-US" sz="105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computer fan is any </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fan</a:t>
            </a: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inside, or attached to, a </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computer case</a:t>
            </a: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used for </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active cooling</a:t>
            </a: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Fans are used to draw cooler air into the case from the outside, expel warm air from inside and move air across a </a:t>
            </a:r>
            <a:r>
              <a:rPr lang="en-US" alt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heat sink</a:t>
            </a:r>
            <a:r>
              <a:rPr kumimoji="0" lang="en-US" altLang="en-US" b="0" i="0" strike="noStrike" cap="none" normalizeH="0" baseline="0" dirty="0">
                <a:ln>
                  <a:noFill/>
                </a:ln>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to cool a particular component. </a:t>
            </a:r>
            <a:endParaRPr lang="en-US" alt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 fans to reduce the temperature and humidity in the incubator.</a:t>
            </a:r>
            <a:endParaRPr kumimoji="0" lang="en-US" altLang="en-US" sz="105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7" name="Picture 5" descr="Stone Pro CPU Cooling Fan at Rs 58/piece | Brushless DC Fans, Direct  Current Brushless Fan, Brushless Direct Current Fans, डीसी ब्रशलेस फैन,  बिना ब्रश का डीसी पंखा - Dhruv Enterprises, Chennai |">
            <a:extLst>
              <a:ext uri="{FF2B5EF4-FFF2-40B4-BE49-F238E27FC236}">
                <a16:creationId xmlns:a16="http://schemas.microsoft.com/office/drawing/2014/main" id="{FC2215EE-AEED-48E4-85EE-AB7D6583C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066" y="4909871"/>
            <a:ext cx="2004133" cy="195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0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DF8B9-823A-45C5-BDF7-237053939649}"/>
              </a:ext>
            </a:extLst>
          </p:cNvPr>
          <p:cNvSpPr txBox="1"/>
          <p:nvPr/>
        </p:nvSpPr>
        <p:spPr>
          <a:xfrm>
            <a:off x="1056813" y="581447"/>
            <a:ext cx="10448647" cy="3716402"/>
          </a:xfrm>
          <a:prstGeom prst="rect">
            <a:avLst/>
          </a:prstGeom>
          <a:noFill/>
        </p:spPr>
        <p:txBody>
          <a:bodyPr wrap="square">
            <a:spAutoFit/>
          </a:bodyPr>
          <a:lstStyle/>
          <a:p>
            <a:pPr>
              <a:lnSpc>
                <a:spcPct val="150000"/>
              </a:lnSpc>
              <a:spcAft>
                <a:spcPts val="125"/>
              </a:spcAft>
            </a:pPr>
            <a:r>
              <a:rPr lang="en-US" sz="2000" b="1" dirty="0">
                <a:effectLst/>
                <a:latin typeface="Times New Roman" panose="02020603050405020304" pitchFamily="18" charset="0"/>
                <a:ea typeface="Times New Roman" panose="02020603050405020304" pitchFamily="18" charset="0"/>
              </a:rPr>
              <a:t>I2C interface 16x2 LCD display module:</a:t>
            </a:r>
            <a:endParaRPr lang="en-IN" sz="1800" dirty="0">
              <a:effectLst/>
              <a:latin typeface="Times New Roman" panose="02020603050405020304" pitchFamily="18" charset="0"/>
              <a:ea typeface="Times New Roman" panose="02020603050405020304" pitchFamily="18" charset="0"/>
            </a:endParaRPr>
          </a:p>
          <a:p>
            <a:pPr>
              <a:spcAft>
                <a:spcPts val="125"/>
              </a:spcAft>
            </a:pPr>
            <a:r>
              <a:rPr lang="en-US" sz="1800" dirty="0">
                <a:effectLst/>
                <a:latin typeface="Times New Roman" panose="02020603050405020304" pitchFamily="18" charset="0"/>
                <a:ea typeface="Times New Roman" panose="02020603050405020304" pitchFamily="18" charset="0"/>
              </a:rPr>
              <a:t>I2C interface 16x2 LCD display module, a high-quality 2 line 16 character LCD module </a:t>
            </a:r>
          </a:p>
          <a:p>
            <a:pPr>
              <a:spcAft>
                <a:spcPts val="125"/>
              </a:spcAft>
            </a:pPr>
            <a:r>
              <a:rPr lang="en-US" sz="1800" dirty="0">
                <a:effectLst/>
                <a:latin typeface="Times New Roman" panose="02020603050405020304" pitchFamily="18" charset="0"/>
                <a:ea typeface="Times New Roman" panose="02020603050405020304" pitchFamily="18" charset="0"/>
              </a:rPr>
              <a:t>with on-board contrast control adjustment, blue backlight and I2C communication interface.</a:t>
            </a:r>
          </a:p>
          <a:p>
            <a:pPr>
              <a:spcAft>
                <a:spcPts val="12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LCD Display is used to display the temperature and humidity.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I2C Address:0x38-0x3F (0x3F default)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Supply voltage: 5V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Interface: I2C to 4bits LCD data and control 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Contrast Adjustment: built-in Potentiometer.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Backlight Control: Firmware or jumper wire.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5"/>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Board Size: 80x36 mm.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35108E49-7737-4E85-9997-DDAB26914036}"/>
              </a:ext>
            </a:extLst>
          </p:cNvPr>
          <p:cNvPicPr/>
          <p:nvPr/>
        </p:nvPicPr>
        <p:blipFill>
          <a:blip r:embed="rId2">
            <a:extLst>
              <a:ext uri="{28A0092B-C50C-407E-A947-70E740481C1C}">
                <a14:useLocalDpi xmlns:a14="http://schemas.microsoft.com/office/drawing/2010/main" val="0"/>
              </a:ext>
            </a:extLst>
          </a:blip>
          <a:stretch>
            <a:fillRect/>
          </a:stretch>
        </p:blipFill>
        <p:spPr>
          <a:xfrm>
            <a:off x="4494875" y="4559991"/>
            <a:ext cx="3202250" cy="2298009"/>
          </a:xfrm>
          <a:prstGeom prst="rect">
            <a:avLst/>
          </a:prstGeom>
        </p:spPr>
      </p:pic>
    </p:spTree>
    <p:extLst>
      <p:ext uri="{BB962C8B-B14F-4D97-AF65-F5344CB8AC3E}">
        <p14:creationId xmlns:p14="http://schemas.microsoft.com/office/powerpoint/2010/main" val="2784606144"/>
      </p:ext>
    </p:extLst>
  </p:cSld>
  <p:clrMapOvr>
    <a:masterClrMapping/>
  </p:clrMapOvr>
</p:sld>
</file>

<file path=ppt/theme/theme1.xml><?xml version="1.0" encoding="utf-8"?>
<a:theme xmlns:a="http://schemas.openxmlformats.org/drawingml/2006/main" name="Dropl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249</TotalTime>
  <Words>1337</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Symbol</vt:lpstr>
      <vt:lpstr>Times New Roman</vt:lpstr>
      <vt:lpstr>TimesNewRomanPSMT</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Anvesh Subudhi</dc:creator>
  <cp:lastModifiedBy>Anvesh Subudhi</cp:lastModifiedBy>
  <cp:revision>123</cp:revision>
  <dcterms:created xsi:type="dcterms:W3CDTF">2021-01-27T04:43:03Z</dcterms:created>
  <dcterms:modified xsi:type="dcterms:W3CDTF">2021-04-28T15:29:21Z</dcterms:modified>
</cp:coreProperties>
</file>