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
  </p:notesMasterIdLst>
  <p:sldIdLst>
    <p:sldId id="284" r:id="rId2"/>
    <p:sldId id="285" r:id="rId3"/>
    <p:sldId id="286" r:id="rId4"/>
    <p:sldId id="287" r:id="rId5"/>
    <p:sldId id="25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EB56B-3527-4675-A6CA-3D14F8BC66EC}" type="datetimeFigureOut">
              <a:rPr lang="en-IN" smtClean="0"/>
              <a:t>20-04-2021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7B435-0E03-42AC-B18E-84995A58F82F}" type="slidenum">
              <a:rPr lang="en-IN" smtClean="0"/>
              <a:t>‹#›</a:t>
            </a:fld>
            <a:endParaRPr lang="en-IN"/>
          </a:p>
        </p:txBody>
      </p:sp>
    </p:spTree>
    <p:extLst>
      <p:ext uri="{BB962C8B-B14F-4D97-AF65-F5344CB8AC3E}">
        <p14:creationId xmlns:p14="http://schemas.microsoft.com/office/powerpoint/2010/main" val="2079941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A72252-0FB2-4179-94E5-F18C08AC9AF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C63BE-2FD8-410A-A7BD-60A0E64A80F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883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2A72252-0FB2-4179-94E5-F18C08AC9AFE}" type="datetimeFigureOut">
              <a:rPr lang="en-IN" smtClean="0"/>
              <a:t>20-04-2021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48230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72252-0FB2-4179-94E5-F18C08AC9AF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295455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72252-0FB2-4179-94E5-F18C08AC9AF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C63BE-2FD8-410A-A7BD-60A0E64A80F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1999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72252-0FB2-4179-94E5-F18C08AC9AF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2791938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72252-0FB2-4179-94E5-F18C08AC9AF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C63BE-2FD8-410A-A7BD-60A0E64A80F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49432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72252-0FB2-4179-94E5-F18C08AC9AF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2836349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72252-0FB2-4179-94E5-F18C08AC9AF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2651992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72252-0FB2-4179-94E5-F18C08AC9AF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370334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72252-0FB2-4179-94E5-F18C08AC9AF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104279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72252-0FB2-4179-94E5-F18C08AC9AFE}" type="datetimeFigureOut">
              <a:rPr lang="en-IN" smtClean="0"/>
              <a:t>20-04-2021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165362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A72252-0FB2-4179-94E5-F18C08AC9AFE}"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47768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72252-0FB2-4179-94E5-F18C08AC9AFE}" type="datetimeFigureOut">
              <a:rPr lang="en-IN" smtClean="0"/>
              <a:t>20-04-2021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313107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A72252-0FB2-4179-94E5-F18C08AC9AFE}" type="datetimeFigureOut">
              <a:rPr lang="en-IN" smtClean="0"/>
              <a:t>20-04-2021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42276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72252-0FB2-4179-94E5-F18C08AC9AFE}" type="datetimeFigureOut">
              <a:rPr lang="en-IN" smtClean="0"/>
              <a:t>20-04-2021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285189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A72252-0FB2-4179-94E5-F18C08AC9AFE}"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163267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A72252-0FB2-4179-94E5-F18C08AC9AFE}" type="datetimeFigureOut">
              <a:rPr lang="en-IN" smtClean="0"/>
              <a:t>20-04-2021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C63BE-2FD8-410A-A7BD-60A0E64A80FF}" type="slidenum">
              <a:rPr lang="en-IN" smtClean="0"/>
              <a:t>‹#›</a:t>
            </a:fld>
            <a:endParaRPr lang="en-IN"/>
          </a:p>
        </p:txBody>
      </p:sp>
    </p:spTree>
    <p:extLst>
      <p:ext uri="{BB962C8B-B14F-4D97-AF65-F5344CB8AC3E}">
        <p14:creationId xmlns:p14="http://schemas.microsoft.com/office/powerpoint/2010/main" val="3060003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2A72252-0FB2-4179-94E5-F18C08AC9AFE}" type="datetimeFigureOut">
              <a:rPr lang="en-IN" smtClean="0"/>
              <a:t>20-04-2021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B1C63BE-2FD8-410A-A7BD-60A0E64A80FF}" type="slidenum">
              <a:rPr lang="en-IN" smtClean="0"/>
              <a:t>‹#›</a:t>
            </a:fld>
            <a:endParaRPr lang="en-IN"/>
          </a:p>
        </p:txBody>
      </p:sp>
    </p:spTree>
    <p:extLst>
      <p:ext uri="{BB962C8B-B14F-4D97-AF65-F5344CB8AC3E}">
        <p14:creationId xmlns:p14="http://schemas.microsoft.com/office/powerpoint/2010/main" val="15205056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C4DBFF-A2E0-406A-8C4E-1D342F43FD8B}"/>
              </a:ext>
            </a:extLst>
          </p:cNvPr>
          <p:cNvSpPr txBox="1"/>
          <p:nvPr/>
        </p:nvSpPr>
        <p:spPr>
          <a:xfrm>
            <a:off x="1098624" y="587157"/>
            <a:ext cx="10022890" cy="800219"/>
          </a:xfrm>
          <a:prstGeom prst="rect">
            <a:avLst/>
          </a:prstGeom>
          <a:noFill/>
        </p:spPr>
        <p:txBody>
          <a:bodyPr wrap="square">
            <a:spAutoFit/>
          </a:bodyPr>
          <a:lstStyle/>
          <a:p>
            <a:pPr algn="ctr"/>
            <a:r>
              <a:rPr lang="en-US" i="1" dirty="0">
                <a:solidFill>
                  <a:srgbClr val="000000"/>
                </a:solidFill>
                <a:effectLst/>
                <a:latin typeface="Times New Roman" panose="02020603050405020304" pitchFamily="18" charset="0"/>
                <a:ea typeface="Times New Roman" panose="02020603050405020304" pitchFamily="18" charset="0"/>
              </a:rPr>
              <a:t>A Presentation on</a:t>
            </a:r>
            <a:endParaRPr lang="en-US" sz="2800" i="1" dirty="0">
              <a:solidFill>
                <a:srgbClr val="000000"/>
              </a:solidFill>
              <a:effectLst/>
              <a:latin typeface="Times New Roman" panose="02020603050405020304" pitchFamily="18" charset="0"/>
              <a:ea typeface="Times New Roman" panose="02020603050405020304" pitchFamily="18" charset="0"/>
            </a:endParaRPr>
          </a:p>
          <a:p>
            <a:pPr algn="ctr"/>
            <a:r>
              <a:rPr lang="en-US" sz="2800" b="1" dirty="0">
                <a:solidFill>
                  <a:srgbClr val="000000"/>
                </a:solidFill>
                <a:effectLst/>
                <a:latin typeface="Times New Roman" panose="02020603050405020304" pitchFamily="18" charset="0"/>
                <a:ea typeface="Times New Roman" panose="02020603050405020304" pitchFamily="18" charset="0"/>
              </a:rPr>
              <a:t>“</a:t>
            </a:r>
            <a:r>
              <a:rPr lang="en-US" sz="2800" b="1" dirty="0">
                <a:solidFill>
                  <a:srgbClr val="FF0000"/>
                </a:solidFill>
                <a:effectLst/>
                <a:latin typeface="Times New Roman" panose="02020603050405020304" pitchFamily="18" charset="0"/>
                <a:ea typeface="Times New Roman" panose="02020603050405020304" pitchFamily="18" charset="0"/>
              </a:rPr>
              <a:t>IOT 	BASED EGG HATCHING SYSTEM</a:t>
            </a:r>
            <a:r>
              <a:rPr lang="en-US" sz="2800" b="1" dirty="0">
                <a:solidFill>
                  <a:srgbClr val="000000"/>
                </a:solidFill>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C1C3319A-1297-450E-A877-9E9D6B9F0ED0}"/>
              </a:ext>
            </a:extLst>
          </p:cNvPr>
          <p:cNvSpPr txBox="1"/>
          <p:nvPr/>
        </p:nvSpPr>
        <p:spPr>
          <a:xfrm>
            <a:off x="3048741" y="1658906"/>
            <a:ext cx="6094520" cy="707886"/>
          </a:xfrm>
          <a:prstGeom prst="rect">
            <a:avLst/>
          </a:prstGeom>
          <a:noFill/>
        </p:spPr>
        <p:txBody>
          <a:bodyPr wrap="square">
            <a:spAutoFit/>
          </a:bodyPr>
          <a:lstStyle/>
          <a:p>
            <a:pPr algn="ctr"/>
            <a:endParaRPr lang="en-IN" sz="2000" dirty="0">
              <a:solidFill>
                <a:srgbClr val="7030A0"/>
              </a:solidFill>
              <a:latin typeface="Times New Roman" panose="02020603050405020304" pitchFamily="18" charset="0"/>
              <a:cs typeface="Times New Roman" panose="02020603050405020304" pitchFamily="18" charset="0"/>
            </a:endParaRPr>
          </a:p>
          <a:p>
            <a:pPr algn="ctr"/>
            <a:endParaRPr lang="en-IN" sz="2000" dirty="0"/>
          </a:p>
        </p:txBody>
      </p:sp>
      <p:sp>
        <p:nvSpPr>
          <p:cNvPr id="11" name="TextBox 10">
            <a:extLst>
              <a:ext uri="{FF2B5EF4-FFF2-40B4-BE49-F238E27FC236}">
                <a16:creationId xmlns:a16="http://schemas.microsoft.com/office/drawing/2014/main" id="{0AD2E5EE-9765-4016-9434-CE790CD7B02A}"/>
              </a:ext>
            </a:extLst>
          </p:cNvPr>
          <p:cNvSpPr txBox="1"/>
          <p:nvPr/>
        </p:nvSpPr>
        <p:spPr>
          <a:xfrm>
            <a:off x="3062809" y="2960270"/>
            <a:ext cx="6094520" cy="1600438"/>
          </a:xfrm>
          <a:prstGeom prst="rect">
            <a:avLst/>
          </a:prstGeom>
          <a:noFill/>
        </p:spPr>
        <p:txBody>
          <a:bodyPr wrap="square">
            <a:spAutoFit/>
          </a:bodyPr>
          <a:lstStyle/>
          <a:p>
            <a:pPr algn="ctr">
              <a:lnSpc>
                <a:spcPct val="150000"/>
              </a:lnSpc>
            </a:pPr>
            <a:r>
              <a:rPr lang="en-US" sz="2000" b="1" dirty="0">
                <a:solidFill>
                  <a:srgbClr val="000000"/>
                </a:solidFill>
                <a:latin typeface="Times New Roman" panose="02020603050405020304" pitchFamily="18" charset="0"/>
                <a:ea typeface="Times New Roman" panose="02020603050405020304" pitchFamily="18" charset="0"/>
              </a:rPr>
              <a:t>in partial fulfillment for the award of the degree</a:t>
            </a:r>
            <a:r>
              <a:rPr lang="en-IN" b="1" dirty="0">
                <a:solidFill>
                  <a:srgbClr val="000000"/>
                </a:solidFill>
                <a:latin typeface="Times New Roman" panose="02020603050405020304" pitchFamily="18" charset="0"/>
                <a:ea typeface="Times New Roman" panose="02020603050405020304" pitchFamily="18" charset="0"/>
              </a:rPr>
              <a:t> of</a:t>
            </a:r>
            <a:endParaRPr lang="en-IN" b="1" dirty="0">
              <a:latin typeface="Times New Roman" panose="02020603050405020304" pitchFamily="18" charset="0"/>
              <a:ea typeface="Times New Roman" panose="02020603050405020304" pitchFamily="18" charset="0"/>
            </a:endParaRPr>
          </a:p>
          <a:p>
            <a:pPr algn="ctr"/>
            <a:r>
              <a:rPr lang="en-US" sz="2400" b="1" dirty="0">
                <a:solidFill>
                  <a:srgbClr val="000000"/>
                </a:solidFill>
                <a:effectLst/>
                <a:latin typeface="Times New Roman" panose="02020603050405020304" pitchFamily="18" charset="0"/>
                <a:ea typeface="Times New Roman" panose="02020603050405020304" pitchFamily="18" charset="0"/>
              </a:rPr>
              <a:t>BACHELOR OF TECHNOLOGY</a:t>
            </a:r>
            <a:endParaRPr lang="en-IN" sz="2000" b="1" dirty="0">
              <a:solidFill>
                <a:srgbClr val="000000"/>
              </a:solidFill>
              <a:latin typeface="Times New Roman" panose="02020603050405020304" pitchFamily="18" charset="0"/>
              <a:ea typeface="Times New Roman" panose="02020603050405020304" pitchFamily="18" charset="0"/>
            </a:endParaRPr>
          </a:p>
          <a:p>
            <a:pPr algn="ctr"/>
            <a:r>
              <a:rPr lang="en-IN" sz="2000" b="1" dirty="0">
                <a:solidFill>
                  <a:srgbClr val="000000"/>
                </a:solidFill>
                <a:effectLst/>
                <a:latin typeface="Times New Roman" panose="02020603050405020304" pitchFamily="18" charset="0"/>
                <a:ea typeface="Times New Roman" panose="02020603050405020304" pitchFamily="18" charset="0"/>
              </a:rPr>
              <a:t>in</a:t>
            </a:r>
            <a:endParaRPr lang="en-IN" sz="2000" dirty="0">
              <a:effectLst/>
              <a:latin typeface="Times New Roman" panose="02020603050405020304" pitchFamily="18" charset="0"/>
              <a:ea typeface="Times New Roman" panose="02020603050405020304" pitchFamily="18" charset="0"/>
            </a:endParaRPr>
          </a:p>
          <a:p>
            <a:pPr algn="ctr"/>
            <a:r>
              <a:rPr lang="en-US" sz="2400" b="1" dirty="0">
                <a:solidFill>
                  <a:srgbClr val="000000"/>
                </a:solidFill>
                <a:effectLst/>
                <a:latin typeface="Times New Roman" panose="02020603050405020304" pitchFamily="18" charset="0"/>
                <a:ea typeface="Times New Roman" panose="02020603050405020304" pitchFamily="18" charset="0"/>
              </a:rPr>
              <a:t>Electronics and Communication Engineering</a:t>
            </a:r>
            <a:endParaRPr lang="en-IN" sz="20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A46AB9B-A3D5-48DC-A36C-AE46E7685E06}"/>
              </a:ext>
            </a:extLst>
          </p:cNvPr>
          <p:cNvSpPr txBox="1"/>
          <p:nvPr/>
        </p:nvSpPr>
        <p:spPr>
          <a:xfrm>
            <a:off x="3048741" y="4561417"/>
            <a:ext cx="6094520" cy="707886"/>
          </a:xfrm>
          <a:prstGeom prst="rect">
            <a:avLst/>
          </a:prstGeom>
          <a:noFill/>
        </p:spPr>
        <p:txBody>
          <a:bodyPr wrap="square">
            <a:spAutoFit/>
          </a:bodyPr>
          <a:lstStyle/>
          <a:p>
            <a:pPr algn="ctr"/>
            <a:r>
              <a:rPr lang="en-US" sz="1600" b="1" i="1" dirty="0">
                <a:latin typeface="Times New Roman" panose="02020603050405020304" pitchFamily="18" charset="0"/>
                <a:ea typeface="Times New Roman" panose="02020603050405020304" pitchFamily="18" charset="0"/>
                <a:cs typeface="Times New Roman" panose="02020603050405020304" pitchFamily="18" charset="0"/>
              </a:rPr>
              <a:t>Under the esteemed guidance of</a:t>
            </a:r>
            <a:endParaRPr lang="en-IN" sz="1400"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800" b="1" i="1"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GAUTAM</a:t>
            </a:r>
            <a:endParaRPr lang="en-IN" dirty="0"/>
          </a:p>
        </p:txBody>
      </p:sp>
      <p:pic>
        <p:nvPicPr>
          <p:cNvPr id="14" name="Picture 13">
            <a:extLst>
              <a:ext uri="{FF2B5EF4-FFF2-40B4-BE49-F238E27FC236}">
                <a16:creationId xmlns:a16="http://schemas.microsoft.com/office/drawing/2014/main" id="{73B3C824-2737-4F01-A42E-373FFE82E0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03902" y="5342120"/>
            <a:ext cx="1612333" cy="1510018"/>
          </a:xfrm>
          <a:prstGeom prst="rect">
            <a:avLst/>
          </a:prstGeom>
          <a:noFill/>
          <a:ln>
            <a:noFill/>
          </a:ln>
        </p:spPr>
      </p:pic>
      <p:sp>
        <p:nvSpPr>
          <p:cNvPr id="2" name="TextBox 1">
            <a:extLst>
              <a:ext uri="{FF2B5EF4-FFF2-40B4-BE49-F238E27FC236}">
                <a16:creationId xmlns:a16="http://schemas.microsoft.com/office/drawing/2014/main" id="{9FA41C7B-904B-474A-A363-98038D770246}"/>
              </a:ext>
            </a:extLst>
          </p:cNvPr>
          <p:cNvSpPr txBox="1"/>
          <p:nvPr/>
        </p:nvSpPr>
        <p:spPr>
          <a:xfrm>
            <a:off x="0" y="1689965"/>
            <a:ext cx="12192000" cy="1323439"/>
          </a:xfrm>
          <a:prstGeom prst="rect">
            <a:avLst/>
          </a:prstGeom>
          <a:noFill/>
        </p:spPr>
        <p:txBody>
          <a:bodyPr wrap="square" rtlCol="0">
            <a:spAutoFit/>
          </a:bodyPr>
          <a:lstStyle/>
          <a:p>
            <a:pPr algn="ctr"/>
            <a:r>
              <a:rPr lang="en-US" sz="2000" b="1" dirty="0"/>
              <a:t>Submitted by</a:t>
            </a:r>
          </a:p>
          <a:p>
            <a:pPr algn="ctr"/>
            <a:r>
              <a:rPr lang="en-US" sz="2000" b="1" dirty="0">
                <a:solidFill>
                  <a:srgbClr val="002060"/>
                </a:solidFill>
              </a:rPr>
              <a:t>Subudhi Anvesh- 17ECE123</a:t>
            </a:r>
          </a:p>
          <a:p>
            <a:pPr algn="ctr"/>
            <a:r>
              <a:rPr lang="en-US" sz="2000" b="1" dirty="0">
                <a:solidFill>
                  <a:srgbClr val="002060"/>
                </a:solidFill>
              </a:rPr>
              <a:t>Dinesh Kumar Patnaik- 17ECE108</a:t>
            </a:r>
          </a:p>
          <a:p>
            <a:pPr algn="ctr"/>
            <a:r>
              <a:rPr lang="en-US" sz="2000" b="1" dirty="0">
                <a:solidFill>
                  <a:srgbClr val="002060"/>
                </a:solidFill>
              </a:rPr>
              <a:t>Sriram Setty Shanmukha- 17ECE121</a:t>
            </a:r>
          </a:p>
        </p:txBody>
      </p:sp>
    </p:spTree>
    <p:extLst>
      <p:ext uri="{BB962C8B-B14F-4D97-AF65-F5344CB8AC3E}">
        <p14:creationId xmlns:p14="http://schemas.microsoft.com/office/powerpoint/2010/main" val="167044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48497-424A-4104-8F6E-AE3449133E3E}"/>
              </a:ext>
            </a:extLst>
          </p:cNvPr>
          <p:cNvSpPr txBox="1"/>
          <p:nvPr/>
        </p:nvSpPr>
        <p:spPr>
          <a:xfrm>
            <a:off x="14063" y="196948"/>
            <a:ext cx="4754880" cy="584775"/>
          </a:xfrm>
          <a:prstGeom prst="rect">
            <a:avLst/>
          </a:prstGeom>
          <a:noFill/>
        </p:spPr>
        <p:txBody>
          <a:bodyPr wrap="square" rtlCol="0">
            <a:spAutoFit/>
          </a:bodyPr>
          <a:lstStyle/>
          <a:p>
            <a:r>
              <a:rPr lang="en-US" sz="3200" b="1" u="sng" dirty="0"/>
              <a:t>INTRODUCTION:</a:t>
            </a:r>
            <a:endParaRPr lang="en-IN" sz="3200" b="1" u="sng" dirty="0"/>
          </a:p>
        </p:txBody>
      </p:sp>
      <p:sp>
        <p:nvSpPr>
          <p:cNvPr id="3" name="TextBox 2">
            <a:extLst>
              <a:ext uri="{FF2B5EF4-FFF2-40B4-BE49-F238E27FC236}">
                <a16:creationId xmlns:a16="http://schemas.microsoft.com/office/drawing/2014/main" id="{01FA8B44-9E2F-410B-9943-BFD6BDB3FA88}"/>
              </a:ext>
            </a:extLst>
          </p:cNvPr>
          <p:cNvSpPr txBox="1"/>
          <p:nvPr/>
        </p:nvSpPr>
        <p:spPr>
          <a:xfrm>
            <a:off x="211015" y="1012874"/>
            <a:ext cx="11493305" cy="4832092"/>
          </a:xfrm>
          <a:prstGeom prst="rect">
            <a:avLst/>
          </a:prstGeom>
          <a:noFill/>
        </p:spPr>
        <p:txBody>
          <a:bodyPr wrap="square" rtlCol="0">
            <a:spAutoFit/>
          </a:bodyPr>
          <a:lstStyle/>
          <a:p>
            <a:pPr marL="342900" indent="-342900">
              <a:buFont typeface="Arial" panose="020B0604020202020204" pitchFamily="34" charset="0"/>
              <a:buChar char="•"/>
            </a:pPr>
            <a:r>
              <a:rPr lang="en-US" sz="2800" dirty="0"/>
              <a:t>IOT based egg hatching system is a system which will help farmers to incubate the eggs automatically without the need of human intervention, by keeping the physical quantities such as temperature and humidity at required level, so that the fetuses inside them will grow and incubates without the presence of mother with monitoring system.</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Egg incubator will not only improve the poultry production considerably but will also help in the regularity of income making, enabling the farmers to be able to get transition into possible rural entrepreneurship.</a:t>
            </a:r>
            <a:endParaRPr lang="en-IN" sz="2800" dirty="0"/>
          </a:p>
        </p:txBody>
      </p:sp>
    </p:spTree>
    <p:extLst>
      <p:ext uri="{BB962C8B-B14F-4D97-AF65-F5344CB8AC3E}">
        <p14:creationId xmlns:p14="http://schemas.microsoft.com/office/powerpoint/2010/main" val="350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9D632-6200-4B49-8162-244133ADE96C}"/>
              </a:ext>
            </a:extLst>
          </p:cNvPr>
          <p:cNvSpPr txBox="1"/>
          <p:nvPr/>
        </p:nvSpPr>
        <p:spPr>
          <a:xfrm>
            <a:off x="14064" y="140677"/>
            <a:ext cx="4487593" cy="584775"/>
          </a:xfrm>
          <a:prstGeom prst="rect">
            <a:avLst/>
          </a:prstGeom>
          <a:noFill/>
        </p:spPr>
        <p:txBody>
          <a:bodyPr wrap="square" rtlCol="0">
            <a:spAutoFit/>
          </a:bodyPr>
          <a:lstStyle/>
          <a:p>
            <a:r>
              <a:rPr lang="en-US" sz="3200" b="1" u="sng" dirty="0"/>
              <a:t>MATERIALS REQUIRED:</a:t>
            </a:r>
            <a:endParaRPr lang="en-IN" sz="3200" b="1" u="sng" dirty="0"/>
          </a:p>
        </p:txBody>
      </p:sp>
      <p:sp>
        <p:nvSpPr>
          <p:cNvPr id="4" name="TextBox 3">
            <a:extLst>
              <a:ext uri="{FF2B5EF4-FFF2-40B4-BE49-F238E27FC236}">
                <a16:creationId xmlns:a16="http://schemas.microsoft.com/office/drawing/2014/main" id="{96D1E796-8DCD-48E5-9DDB-75D271629B03}"/>
              </a:ext>
            </a:extLst>
          </p:cNvPr>
          <p:cNvSpPr txBox="1"/>
          <p:nvPr/>
        </p:nvSpPr>
        <p:spPr>
          <a:xfrm>
            <a:off x="196948" y="1055077"/>
            <a:ext cx="11043138" cy="453470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t>NodeMCU</a:t>
            </a:r>
          </a:p>
          <a:p>
            <a:pPr marL="285750" indent="-285750">
              <a:lnSpc>
                <a:spcPct val="150000"/>
              </a:lnSpc>
              <a:buFont typeface="Wingdings" panose="05000000000000000000" pitchFamily="2" charset="2"/>
              <a:buChar char="Ø"/>
            </a:pPr>
            <a:r>
              <a:rPr lang="en-US" sz="2800" dirty="0"/>
              <a:t>DHT11 Temperature and Humidity sensor.</a:t>
            </a:r>
          </a:p>
          <a:p>
            <a:pPr marL="285750" indent="-285750">
              <a:lnSpc>
                <a:spcPct val="150000"/>
              </a:lnSpc>
              <a:buFont typeface="Wingdings" panose="05000000000000000000" pitchFamily="2" charset="2"/>
              <a:buChar char="Ø"/>
            </a:pPr>
            <a:r>
              <a:rPr lang="en-US" sz="2800" dirty="0"/>
              <a:t>Relay Module</a:t>
            </a:r>
          </a:p>
          <a:p>
            <a:pPr marL="285750" indent="-285750">
              <a:lnSpc>
                <a:spcPct val="150000"/>
              </a:lnSpc>
              <a:buFont typeface="Wingdings" panose="05000000000000000000" pitchFamily="2" charset="2"/>
              <a:buChar char="Ø"/>
            </a:pPr>
            <a:r>
              <a:rPr lang="en-US" sz="2800" dirty="0"/>
              <a:t>Gear Motor</a:t>
            </a:r>
          </a:p>
          <a:p>
            <a:pPr marL="285750" indent="-285750">
              <a:lnSpc>
                <a:spcPct val="150000"/>
              </a:lnSpc>
              <a:buFont typeface="Wingdings" panose="05000000000000000000" pitchFamily="2" charset="2"/>
              <a:buChar char="Ø"/>
            </a:pPr>
            <a:r>
              <a:rPr lang="en-US" sz="2800" dirty="0"/>
              <a:t>100W Bulbs</a:t>
            </a:r>
          </a:p>
          <a:p>
            <a:pPr marL="285750" indent="-285750">
              <a:lnSpc>
                <a:spcPct val="150000"/>
              </a:lnSpc>
              <a:buFont typeface="Wingdings" panose="05000000000000000000" pitchFamily="2" charset="2"/>
              <a:buChar char="Ø"/>
            </a:pPr>
            <a:r>
              <a:rPr lang="en-US" sz="2800" dirty="0"/>
              <a:t>CPU Cooling Fans</a:t>
            </a:r>
          </a:p>
          <a:p>
            <a:pPr marL="285750" indent="-285750">
              <a:lnSpc>
                <a:spcPct val="150000"/>
              </a:lnSpc>
              <a:buFont typeface="Wingdings" panose="05000000000000000000" pitchFamily="2" charset="2"/>
              <a:buChar char="Ø"/>
            </a:pPr>
            <a:r>
              <a:rPr lang="en-US" sz="2800" dirty="0"/>
              <a:t>Humidifier</a:t>
            </a:r>
          </a:p>
        </p:txBody>
      </p:sp>
    </p:spTree>
    <p:extLst>
      <p:ext uri="{BB962C8B-B14F-4D97-AF65-F5344CB8AC3E}">
        <p14:creationId xmlns:p14="http://schemas.microsoft.com/office/powerpoint/2010/main" val="35616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58D222-7F0A-4DC6-A0D0-83C1153E0CA8}"/>
              </a:ext>
            </a:extLst>
          </p:cNvPr>
          <p:cNvSpPr txBox="1"/>
          <p:nvPr/>
        </p:nvSpPr>
        <p:spPr>
          <a:xfrm>
            <a:off x="0" y="28136"/>
            <a:ext cx="5078437" cy="584775"/>
          </a:xfrm>
          <a:prstGeom prst="rect">
            <a:avLst/>
          </a:prstGeom>
          <a:noFill/>
        </p:spPr>
        <p:txBody>
          <a:bodyPr wrap="square" rtlCol="0">
            <a:spAutoFit/>
          </a:bodyPr>
          <a:lstStyle/>
          <a:p>
            <a:r>
              <a:rPr lang="en-US" sz="3200" b="1" u="sng" dirty="0"/>
              <a:t>WORKING:</a:t>
            </a:r>
            <a:endParaRPr lang="en-IN" sz="3200" b="1" u="sng" dirty="0"/>
          </a:p>
        </p:txBody>
      </p:sp>
      <p:sp>
        <p:nvSpPr>
          <p:cNvPr id="3" name="TextBox 2">
            <a:extLst>
              <a:ext uri="{FF2B5EF4-FFF2-40B4-BE49-F238E27FC236}">
                <a16:creationId xmlns:a16="http://schemas.microsoft.com/office/drawing/2014/main" id="{931277B4-B6F1-4757-97B4-1FD9974F0085}"/>
              </a:ext>
            </a:extLst>
          </p:cNvPr>
          <p:cNvSpPr txBox="1"/>
          <p:nvPr/>
        </p:nvSpPr>
        <p:spPr>
          <a:xfrm>
            <a:off x="0" y="822219"/>
            <a:ext cx="12013809" cy="5693866"/>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Temperature Control</a:t>
            </a:r>
            <a:endParaRPr lang="en-IN" sz="2800" dirty="0"/>
          </a:p>
          <a:p>
            <a:r>
              <a:rPr lang="en-US" sz="2400" dirty="0"/>
              <a:t>When the temperature is below </a:t>
            </a:r>
            <a:r>
              <a:rPr lang="en-IN" sz="2400" dirty="0"/>
              <a:t>35 °C</a:t>
            </a:r>
            <a:r>
              <a:rPr lang="en-US" sz="2400" dirty="0"/>
              <a:t>, the bulb goes on.</a:t>
            </a:r>
          </a:p>
          <a:p>
            <a:r>
              <a:rPr lang="en-US" sz="2400" dirty="0"/>
              <a:t>When the temperature is equal to the </a:t>
            </a:r>
            <a:r>
              <a:rPr lang="en-IN" sz="2400" dirty="0"/>
              <a:t>37 °C</a:t>
            </a:r>
            <a:r>
              <a:rPr lang="en-US" sz="2400" dirty="0"/>
              <a:t>, the bulb goes off and fan goes on.</a:t>
            </a:r>
          </a:p>
          <a:p>
            <a:pPr marL="342900" indent="-342900">
              <a:buFont typeface="Wingdings" panose="05000000000000000000" pitchFamily="2" charset="2"/>
              <a:buChar char="Ø"/>
            </a:pPr>
            <a:r>
              <a:rPr lang="en-US" sz="2800" dirty="0"/>
              <a:t>Humidity Control</a:t>
            </a:r>
          </a:p>
          <a:p>
            <a:r>
              <a:rPr lang="en-US" sz="2400" dirty="0"/>
              <a:t>when the humidity is below the optimum value, the humidifier goes on.</a:t>
            </a:r>
          </a:p>
          <a:p>
            <a:r>
              <a:rPr lang="en-US" sz="2400" dirty="0"/>
              <a:t>when the humidity reaches the maximum value, the humidifier goes off.</a:t>
            </a:r>
          </a:p>
          <a:p>
            <a:pPr marL="342900" indent="-342900">
              <a:buFont typeface="Wingdings" panose="05000000000000000000" pitchFamily="2" charset="2"/>
              <a:buChar char="Ø"/>
            </a:pPr>
            <a:r>
              <a:rPr lang="en-US" sz="2800" dirty="0"/>
              <a:t>Egg Rotation</a:t>
            </a:r>
          </a:p>
          <a:p>
            <a:r>
              <a:rPr lang="en-US" sz="2400" dirty="0"/>
              <a:t>Eggs in the system get rotated 4 times every day to equally distribute the heat and humidity for 18 days.</a:t>
            </a:r>
          </a:p>
          <a:p>
            <a:endParaRPr lang="en-US" sz="2400" dirty="0"/>
          </a:p>
          <a:p>
            <a:r>
              <a:rPr lang="en-US" sz="2800" dirty="0"/>
              <a:t>The whole process continues for 21-22 days without any human interference, and it is controlled by </a:t>
            </a:r>
            <a:r>
              <a:rPr lang="en-US" sz="2800" dirty="0" err="1"/>
              <a:t>NodeMCU</a:t>
            </a:r>
            <a:r>
              <a:rPr lang="en-US" sz="2800" dirty="0"/>
              <a:t> with the help  of Sensors and Relays.</a:t>
            </a:r>
            <a:endParaRPr lang="en-US" sz="2400" dirty="0"/>
          </a:p>
          <a:p>
            <a:r>
              <a:rPr lang="en-US" sz="2400" dirty="0"/>
              <a:t> </a:t>
            </a:r>
            <a:r>
              <a:rPr lang="en-US" sz="2800" dirty="0"/>
              <a:t> </a:t>
            </a:r>
            <a:endParaRPr lang="en-US" sz="2400" dirty="0"/>
          </a:p>
        </p:txBody>
      </p:sp>
    </p:spTree>
    <p:extLst>
      <p:ext uri="{BB962C8B-B14F-4D97-AF65-F5344CB8AC3E}">
        <p14:creationId xmlns:p14="http://schemas.microsoft.com/office/powerpoint/2010/main" val="365308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C3246B7-CFD3-42AE-972F-918C5C4667E2}"/>
              </a:ext>
            </a:extLst>
          </p:cNvPr>
          <p:cNvGraphicFramePr>
            <a:graphicFrameLocks noGrp="1"/>
          </p:cNvGraphicFramePr>
          <p:nvPr>
            <p:extLst>
              <p:ext uri="{D42A27DB-BD31-4B8C-83A1-F6EECF244321}">
                <p14:modId xmlns:p14="http://schemas.microsoft.com/office/powerpoint/2010/main" val="4157365140"/>
              </p:ext>
            </p:extLst>
          </p:nvPr>
        </p:nvGraphicFramePr>
        <p:xfrm>
          <a:off x="560362" y="2363595"/>
          <a:ext cx="11439380" cy="4201427"/>
        </p:xfrm>
        <a:graphic>
          <a:graphicData uri="http://schemas.openxmlformats.org/drawingml/2006/table">
            <a:tbl>
              <a:tblPr firstRow="1" bandRow="1">
                <a:tableStyleId>{073A0DAA-6AF3-43AB-8588-CEC1D06C72B9}</a:tableStyleId>
              </a:tblPr>
              <a:tblGrid>
                <a:gridCol w="2309447">
                  <a:extLst>
                    <a:ext uri="{9D8B030D-6E8A-4147-A177-3AD203B41FA5}">
                      <a16:colId xmlns:a16="http://schemas.microsoft.com/office/drawing/2014/main" val="2257964611"/>
                    </a:ext>
                  </a:extLst>
                </a:gridCol>
                <a:gridCol w="2321169">
                  <a:extLst>
                    <a:ext uri="{9D8B030D-6E8A-4147-A177-3AD203B41FA5}">
                      <a16:colId xmlns:a16="http://schemas.microsoft.com/office/drawing/2014/main" val="4049146469"/>
                    </a:ext>
                  </a:extLst>
                </a:gridCol>
                <a:gridCol w="6808764">
                  <a:extLst>
                    <a:ext uri="{9D8B030D-6E8A-4147-A177-3AD203B41FA5}">
                      <a16:colId xmlns:a16="http://schemas.microsoft.com/office/drawing/2014/main" val="584253768"/>
                    </a:ext>
                  </a:extLst>
                </a:gridCol>
              </a:tblGrid>
              <a:tr h="486475">
                <a:tc>
                  <a:txBody>
                    <a:bodyPr/>
                    <a:lstStyle/>
                    <a:p>
                      <a:r>
                        <a:rPr lang="en-US" dirty="0"/>
                        <a:t>Status Item</a:t>
                      </a:r>
                      <a:endParaRPr lang="en-IN" dirty="0"/>
                    </a:p>
                  </a:txBody>
                  <a:tcPr/>
                </a:tc>
                <a:tc>
                  <a:txBody>
                    <a:bodyPr/>
                    <a:lstStyle/>
                    <a:p>
                      <a:r>
                        <a:rPr lang="en-US" dirty="0"/>
                        <a:t>Current Status</a:t>
                      </a:r>
                      <a:endParaRPr lang="en-IN" dirty="0"/>
                    </a:p>
                  </a:txBody>
                  <a:tcPr/>
                </a:tc>
                <a:tc>
                  <a:txBody>
                    <a:bodyPr/>
                    <a:lstStyle/>
                    <a:p>
                      <a:r>
                        <a:rPr lang="en-US" dirty="0"/>
                        <a:t>Summary</a:t>
                      </a:r>
                      <a:endParaRPr lang="en-IN" dirty="0"/>
                    </a:p>
                  </a:txBody>
                  <a:tcPr/>
                </a:tc>
                <a:extLst>
                  <a:ext uri="{0D108BD9-81ED-4DB2-BD59-A6C34878D82A}">
                    <a16:rowId xmlns:a16="http://schemas.microsoft.com/office/drawing/2014/main" val="4257044062"/>
                  </a:ext>
                </a:extLst>
              </a:tr>
              <a:tr h="848652">
                <a:tc>
                  <a:txBody>
                    <a:bodyPr/>
                    <a:lstStyle/>
                    <a:p>
                      <a:pPr algn="ctr"/>
                      <a:endParaRPr lang="en-US" dirty="0"/>
                    </a:p>
                    <a:p>
                      <a:pPr algn="ctr"/>
                      <a:r>
                        <a:rPr lang="en-US" dirty="0"/>
                        <a:t>HARDWARE</a:t>
                      </a:r>
                      <a:endParaRPr lang="en-IN" dirty="0"/>
                    </a:p>
                  </a:txBody>
                  <a:tcPr/>
                </a:tc>
                <a:tc>
                  <a:txBody>
                    <a:bodyPr/>
                    <a:lstStyle/>
                    <a:p>
                      <a:pPr algn="ctr"/>
                      <a:endParaRPr lang="en-US" dirty="0">
                        <a:highlight>
                          <a:srgbClr val="00CC00"/>
                        </a:highlight>
                      </a:endParaRPr>
                    </a:p>
                    <a:p>
                      <a:pPr algn="ctr"/>
                      <a:r>
                        <a:rPr lang="en-US" dirty="0">
                          <a:highlight>
                            <a:srgbClr val="00CC00"/>
                          </a:highlight>
                        </a:rPr>
                        <a:t>GREEN</a:t>
                      </a:r>
                      <a:endParaRPr lang="en-IN" dirty="0">
                        <a:highlight>
                          <a:srgbClr val="00CC00"/>
                        </a:highlight>
                      </a:endParaRPr>
                    </a:p>
                  </a:txBody>
                  <a:tcPr/>
                </a:tc>
                <a:tc>
                  <a:txBody>
                    <a:bodyPr/>
                    <a:lstStyle/>
                    <a:p>
                      <a:r>
                        <a:rPr lang="en-IN" dirty="0"/>
                        <a:t>The hardware design is completed with whole requirements.</a:t>
                      </a:r>
                    </a:p>
                  </a:txBody>
                  <a:tcPr/>
                </a:tc>
                <a:extLst>
                  <a:ext uri="{0D108BD9-81ED-4DB2-BD59-A6C34878D82A}">
                    <a16:rowId xmlns:a16="http://schemas.microsoft.com/office/drawing/2014/main" val="2542946415"/>
                  </a:ext>
                </a:extLst>
              </a:tr>
              <a:tr h="848652">
                <a:tc>
                  <a:txBody>
                    <a:bodyPr/>
                    <a:lstStyle/>
                    <a:p>
                      <a:pPr algn="ctr"/>
                      <a:endParaRPr lang="en-US" dirty="0"/>
                    </a:p>
                    <a:p>
                      <a:pPr algn="ctr"/>
                      <a:r>
                        <a:rPr lang="en-US" dirty="0"/>
                        <a:t>SOFTWARE</a:t>
                      </a:r>
                      <a:endParaRPr lang="en-IN" dirty="0"/>
                    </a:p>
                  </a:txBody>
                  <a:tcPr/>
                </a:tc>
                <a:tc>
                  <a:txBody>
                    <a:bodyPr/>
                    <a:lstStyle/>
                    <a:p>
                      <a:pPr algn="ctr"/>
                      <a:endParaRPr lang="en-US" dirty="0"/>
                    </a:p>
                    <a:p>
                      <a:pPr algn="ctr"/>
                      <a:r>
                        <a:rPr lang="en-US" dirty="0">
                          <a:highlight>
                            <a:srgbClr val="FFFF00"/>
                          </a:highlight>
                        </a:rPr>
                        <a:t>YELLOW</a:t>
                      </a:r>
                      <a:endParaRPr lang="en-IN" dirty="0">
                        <a:highlight>
                          <a:srgbClr val="FFFF00"/>
                        </a:highlight>
                      </a:endParaRPr>
                    </a:p>
                  </a:txBody>
                  <a:tcPr/>
                </a:tc>
                <a:tc>
                  <a:txBody>
                    <a:bodyPr/>
                    <a:lstStyle/>
                    <a:p>
                      <a:r>
                        <a:rPr lang="en-IN" dirty="0"/>
                        <a:t>Displaying the environment of Incubator like Temperature, Humidity, Day count… through internet is included in this which is yet to be completed. </a:t>
                      </a:r>
                    </a:p>
                  </a:txBody>
                  <a:tcPr/>
                </a:tc>
                <a:extLst>
                  <a:ext uri="{0D108BD9-81ED-4DB2-BD59-A6C34878D82A}">
                    <a16:rowId xmlns:a16="http://schemas.microsoft.com/office/drawing/2014/main" val="2547080181"/>
                  </a:ext>
                </a:extLst>
              </a:tr>
              <a:tr h="1103248">
                <a:tc>
                  <a:txBody>
                    <a:bodyPr/>
                    <a:lstStyle/>
                    <a:p>
                      <a:pPr algn="ctr"/>
                      <a:endParaRPr lang="en-US" dirty="0"/>
                    </a:p>
                    <a:p>
                      <a:pPr algn="ctr"/>
                      <a:r>
                        <a:rPr lang="en-US" dirty="0"/>
                        <a:t>TESTING</a:t>
                      </a:r>
                      <a:endParaRPr lang="en-IN" dirty="0"/>
                    </a:p>
                  </a:txBody>
                  <a:tcPr/>
                </a:tc>
                <a:tc>
                  <a:txBody>
                    <a:bodyPr/>
                    <a:lstStyle/>
                    <a:p>
                      <a:pPr algn="ctr"/>
                      <a:r>
                        <a:rPr lang="en-US" dirty="0">
                          <a:highlight>
                            <a:srgbClr val="00CC00"/>
                          </a:highlight>
                        </a:rPr>
                        <a:t>HARDWARE-GREEN</a:t>
                      </a:r>
                    </a:p>
                    <a:p>
                      <a:pPr algn="ctr"/>
                      <a:r>
                        <a:rPr lang="en-US" dirty="0">
                          <a:highlight>
                            <a:srgbClr val="FF0000"/>
                          </a:highlight>
                        </a:rPr>
                        <a:t>SOFTWARE-RED</a:t>
                      </a:r>
                    </a:p>
                    <a:p>
                      <a:pPr algn="ctr"/>
                      <a:r>
                        <a:rPr lang="en-US" dirty="0">
                          <a:highlight>
                            <a:srgbClr val="FF0000"/>
                          </a:highlight>
                        </a:rPr>
                        <a:t>OVERALL-RED</a:t>
                      </a:r>
                    </a:p>
                  </a:txBody>
                  <a:tcPr/>
                </a:tc>
                <a:tc>
                  <a:txBody>
                    <a:bodyPr/>
                    <a:lstStyle/>
                    <a:p>
                      <a:r>
                        <a:rPr lang="en-US" dirty="0"/>
                        <a:t>The testing of whole hardware is completed.</a:t>
                      </a:r>
                    </a:p>
                    <a:p>
                      <a:r>
                        <a:rPr lang="en-US" dirty="0"/>
                        <a:t>The testing of Software is not started.</a:t>
                      </a:r>
                    </a:p>
                    <a:p>
                      <a:r>
                        <a:rPr lang="en-US" dirty="0"/>
                        <a:t>The testing of overall system with all facility is pending. </a:t>
                      </a:r>
                      <a:endParaRPr lang="en-IN" dirty="0"/>
                    </a:p>
                  </a:txBody>
                  <a:tcPr/>
                </a:tc>
                <a:extLst>
                  <a:ext uri="{0D108BD9-81ED-4DB2-BD59-A6C34878D82A}">
                    <a16:rowId xmlns:a16="http://schemas.microsoft.com/office/drawing/2014/main" val="3781498067"/>
                  </a:ext>
                </a:extLst>
              </a:tr>
              <a:tr h="848652">
                <a:tc>
                  <a:txBody>
                    <a:bodyPr/>
                    <a:lstStyle/>
                    <a:p>
                      <a:pPr algn="ctr"/>
                      <a:endParaRPr lang="en-US" dirty="0"/>
                    </a:p>
                    <a:p>
                      <a:pPr algn="ctr"/>
                      <a:r>
                        <a:rPr lang="en-US" dirty="0"/>
                        <a:t>OVERALL PROJECT</a:t>
                      </a:r>
                      <a:endParaRPr lang="en-IN" dirty="0"/>
                    </a:p>
                  </a:txBody>
                  <a:tcPr/>
                </a:tc>
                <a:tc>
                  <a:txBody>
                    <a:bodyPr/>
                    <a:lstStyle/>
                    <a:p>
                      <a:endParaRPr lang="en-US" dirty="0"/>
                    </a:p>
                    <a:p>
                      <a:pPr algn="ctr"/>
                      <a:r>
                        <a:rPr lang="en-US" dirty="0">
                          <a:highlight>
                            <a:srgbClr val="FFFF00"/>
                          </a:highlight>
                        </a:rPr>
                        <a:t>YELLOW</a:t>
                      </a:r>
                      <a:endParaRPr lang="en-IN" dirty="0">
                        <a:highlight>
                          <a:srgbClr val="FFFF00"/>
                        </a:highlight>
                      </a:endParaRPr>
                    </a:p>
                  </a:txBody>
                  <a:tcPr/>
                </a:tc>
                <a:tc>
                  <a:txBody>
                    <a:bodyPr/>
                    <a:lstStyle/>
                    <a:p>
                      <a:r>
                        <a:rPr lang="en-IN" dirty="0"/>
                        <a:t>The whole project is in processing state, soon it will be completed. </a:t>
                      </a:r>
                    </a:p>
                  </a:txBody>
                  <a:tcPr/>
                </a:tc>
                <a:extLst>
                  <a:ext uri="{0D108BD9-81ED-4DB2-BD59-A6C34878D82A}">
                    <a16:rowId xmlns:a16="http://schemas.microsoft.com/office/drawing/2014/main" val="1091562000"/>
                  </a:ext>
                </a:extLst>
              </a:tr>
            </a:tbl>
          </a:graphicData>
        </a:graphic>
      </p:graphicFrame>
      <p:sp>
        <p:nvSpPr>
          <p:cNvPr id="7" name="TextBox 6">
            <a:extLst>
              <a:ext uri="{FF2B5EF4-FFF2-40B4-BE49-F238E27FC236}">
                <a16:creationId xmlns:a16="http://schemas.microsoft.com/office/drawing/2014/main" id="{FB5F78AE-A112-4D36-BBED-7F4DC3EBA34E}"/>
              </a:ext>
            </a:extLst>
          </p:cNvPr>
          <p:cNvSpPr txBox="1"/>
          <p:nvPr/>
        </p:nvSpPr>
        <p:spPr>
          <a:xfrm>
            <a:off x="560363" y="773723"/>
            <a:ext cx="11059551" cy="1477328"/>
          </a:xfrm>
          <a:prstGeom prst="rect">
            <a:avLst/>
          </a:prstGeom>
          <a:noFill/>
        </p:spPr>
        <p:txBody>
          <a:bodyPr wrap="square" rtlCol="0">
            <a:spAutoFit/>
          </a:bodyPr>
          <a:lstStyle/>
          <a:p>
            <a:pPr marL="285750" indent="-285750">
              <a:buFont typeface="Wingdings" panose="05000000000000000000" pitchFamily="2" charset="2"/>
              <a:buChar char="Ø"/>
            </a:pPr>
            <a:r>
              <a:rPr lang="en-US" b="1" u="sng" dirty="0"/>
              <a:t>Project Name:</a:t>
            </a:r>
            <a:r>
              <a:rPr lang="en-US" dirty="0"/>
              <a:t> IOT Based Egg Hatching System.</a:t>
            </a:r>
          </a:p>
          <a:p>
            <a:pPr marL="285750" indent="-285750">
              <a:buFont typeface="Wingdings" panose="05000000000000000000" pitchFamily="2" charset="2"/>
              <a:buChar char="Ø"/>
            </a:pPr>
            <a:r>
              <a:rPr lang="en-US" b="1" u="sng" dirty="0"/>
              <a:t>Project Period:</a:t>
            </a:r>
            <a:r>
              <a:rPr lang="en-US" dirty="0"/>
              <a:t> January 2021 – April 2021</a:t>
            </a:r>
          </a:p>
          <a:p>
            <a:r>
              <a:rPr lang="en-US" dirty="0">
                <a:highlight>
                  <a:srgbClr val="00CC00"/>
                </a:highlight>
              </a:rPr>
              <a:t>GREEN: Completed the task</a:t>
            </a:r>
          </a:p>
          <a:p>
            <a:r>
              <a:rPr lang="en-US" dirty="0">
                <a:highlight>
                  <a:srgbClr val="FFFF00"/>
                </a:highlight>
              </a:rPr>
              <a:t>YELLOW: Processing Stage</a:t>
            </a:r>
          </a:p>
          <a:p>
            <a:r>
              <a:rPr lang="en-US" dirty="0">
                <a:highlight>
                  <a:srgbClr val="FF0000"/>
                </a:highlight>
              </a:rPr>
              <a:t>RED:  Yet to Be started</a:t>
            </a:r>
            <a:endParaRPr lang="en-IN" dirty="0">
              <a:highlight>
                <a:srgbClr val="FF0000"/>
              </a:highlight>
            </a:endParaRPr>
          </a:p>
        </p:txBody>
      </p:sp>
      <p:sp>
        <p:nvSpPr>
          <p:cNvPr id="8" name="TextBox 7">
            <a:extLst>
              <a:ext uri="{FF2B5EF4-FFF2-40B4-BE49-F238E27FC236}">
                <a16:creationId xmlns:a16="http://schemas.microsoft.com/office/drawing/2014/main" id="{755B5CB5-1494-4560-93CD-7B33232E85CF}"/>
              </a:ext>
            </a:extLst>
          </p:cNvPr>
          <p:cNvSpPr txBox="1"/>
          <p:nvPr/>
        </p:nvSpPr>
        <p:spPr>
          <a:xfrm>
            <a:off x="184052" y="14848"/>
            <a:ext cx="12192000" cy="646331"/>
          </a:xfrm>
          <a:prstGeom prst="rect">
            <a:avLst/>
          </a:prstGeom>
          <a:noFill/>
        </p:spPr>
        <p:txBody>
          <a:bodyPr wrap="square" rtlCol="0">
            <a:spAutoFit/>
          </a:bodyPr>
          <a:lstStyle/>
          <a:p>
            <a:r>
              <a:rPr lang="en-US" sz="3600" b="1" u="sng" dirty="0"/>
              <a:t>PROJECT STATUS</a:t>
            </a:r>
            <a:endParaRPr lang="en-IN" sz="3600" b="1" u="sng" dirty="0"/>
          </a:p>
        </p:txBody>
      </p:sp>
    </p:spTree>
    <p:extLst>
      <p:ext uri="{BB962C8B-B14F-4D97-AF65-F5344CB8AC3E}">
        <p14:creationId xmlns:p14="http://schemas.microsoft.com/office/powerpoint/2010/main" val="1798907370"/>
      </p:ext>
    </p:extLst>
  </p:cSld>
  <p:clrMapOvr>
    <a:masterClrMapping/>
  </p:clrMapOvr>
</p:sld>
</file>

<file path=ppt/theme/theme1.xml><?xml version="1.0" encoding="utf-8"?>
<a:theme xmlns:a="http://schemas.openxmlformats.org/drawingml/2006/main" name="Theme1">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Theme1" id="{5180F94D-46E0-490D-B7EA-49B71D730DEF}" vid="{61CF2C09-35DB-4A59-B19E-01DAC61929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101</TotalTime>
  <Words>406</Words>
  <Application>Microsoft Office PowerPoint</Application>
  <PresentationFormat>Widescreen</PresentationFormat>
  <Paragraphs>68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Times New Roman</vt:lpstr>
      <vt:lpstr>Wingdings</vt:lpstr>
      <vt:lpstr>Wingdings 3</vt:lpstr>
      <vt:lpstr>Theme1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Shanmukha</dc:creator>
  <cp:lastModifiedBy>Anvesh Subudhi</cp:lastModifiedBy>
  <cp:revision>15</cp:revision>
  <dcterms:created xsi:type="dcterms:W3CDTF">2021-04-15T06:13:05Z</dcterms:created>
  <dcterms:modified xsi:type="dcterms:W3CDTF">2021-04-20T05:33:22Z</dcterms:modified>
</cp:coreProperties>
</file>