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13"/>
  </p:notesMasterIdLst>
  <p:sldIdLst>
    <p:sldId id="265" r:id="rId3"/>
    <p:sldId id="257" r:id="rId4"/>
    <p:sldId id="258" r:id="rId5"/>
    <p:sldId id="263" r:id="rId6"/>
    <p:sldId id="268" r:id="rId7"/>
    <p:sldId id="262" r:id="rId8"/>
    <p:sldId id="259" r:id="rId9"/>
    <p:sldId id="260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624" autoAdjust="0"/>
  </p:normalViewPr>
  <p:slideViewPr>
    <p:cSldViewPr>
      <p:cViewPr>
        <p:scale>
          <a:sx n="70" d="100"/>
          <a:sy n="70" d="100"/>
        </p:scale>
        <p:origin x="-14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FDC82-0478-43B3-9D74-A2D7DCEFAF3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A61B5-20FD-43A5-B3B1-59BBE6D5CFDD}">
      <dgm:prSet phldrT="[Text]" custT="1"/>
      <dgm:spPr/>
      <dgm:t>
        <a:bodyPr/>
        <a:lstStyle/>
        <a:p>
          <a:r>
            <a:rPr lang="en-US" sz="1800" dirty="0" smtClean="0">
              <a:latin typeface="+mn-lt"/>
              <a:cs typeface="Times New Roman" pitchFamily="18" charset="0"/>
            </a:rPr>
            <a:t>Sensor</a:t>
          </a:r>
        </a:p>
        <a:p>
          <a:r>
            <a:rPr lang="en-US" sz="1800" dirty="0" smtClean="0">
              <a:latin typeface="+mn-lt"/>
              <a:cs typeface="Times New Roman" pitchFamily="18" charset="0"/>
            </a:rPr>
            <a:t> Stripe</a:t>
          </a:r>
        </a:p>
      </dgm:t>
    </dgm:pt>
    <dgm:pt modelId="{4210BEDD-B36F-4F28-8BAE-AF1BA9829A95}" type="parTrans" cxnId="{16B48770-C668-48CC-B6CD-B0FEF2B1233C}">
      <dgm:prSet/>
      <dgm:spPr/>
      <dgm:t>
        <a:bodyPr/>
        <a:lstStyle/>
        <a:p>
          <a:endParaRPr lang="en-US"/>
        </a:p>
      </dgm:t>
    </dgm:pt>
    <dgm:pt modelId="{9769938F-681D-4319-94AA-2684D1632AD5}" type="sibTrans" cxnId="{16B48770-C668-48CC-B6CD-B0FEF2B1233C}">
      <dgm:prSet/>
      <dgm:spPr/>
      <dgm:t>
        <a:bodyPr/>
        <a:lstStyle/>
        <a:p>
          <a:endParaRPr lang="en-US"/>
        </a:p>
      </dgm:t>
    </dgm:pt>
    <dgm:pt modelId="{F277B8E0-AC0E-4F5F-A448-1526966AC643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Home </a:t>
          </a:r>
        </a:p>
        <a:p>
          <a:r>
            <a:rPr lang="en-US" sz="1800" smtClean="0">
              <a:latin typeface="+mn-lt"/>
            </a:rPr>
            <a:t>Environment</a:t>
          </a:r>
          <a:endParaRPr lang="en-US" sz="1800" dirty="0">
            <a:latin typeface="+mn-lt"/>
          </a:endParaRPr>
        </a:p>
      </dgm:t>
    </dgm:pt>
    <dgm:pt modelId="{E7472B6E-E21E-4345-90FB-AE9CED675345}" type="parTrans" cxnId="{6D5E560A-D0C9-4DEE-96B5-23EB19AAA4B2}">
      <dgm:prSet/>
      <dgm:spPr/>
      <dgm:t>
        <a:bodyPr/>
        <a:lstStyle/>
        <a:p>
          <a:endParaRPr lang="en-US"/>
        </a:p>
      </dgm:t>
    </dgm:pt>
    <dgm:pt modelId="{2F0135F1-B7A6-4F06-BF6C-ABADC80A0B81}" type="sibTrans" cxnId="{6D5E560A-D0C9-4DEE-96B5-23EB19AAA4B2}">
      <dgm:prSet/>
      <dgm:spPr/>
      <dgm:t>
        <a:bodyPr/>
        <a:lstStyle/>
        <a:p>
          <a:endParaRPr lang="en-US"/>
        </a:p>
      </dgm:t>
    </dgm:pt>
    <dgm:pt modelId="{65C23CEA-B8C6-490E-9157-FBF9F50799E0}">
      <dgm:prSet phldrT="[Text]" custT="1"/>
      <dgm:spPr/>
      <dgm:t>
        <a:bodyPr/>
        <a:lstStyle/>
        <a:p>
          <a:r>
            <a:rPr lang="en-US" sz="1800" dirty="0" smtClean="0"/>
            <a:t>Easy   Life</a:t>
          </a:r>
          <a:endParaRPr lang="en-US" sz="1800" dirty="0"/>
        </a:p>
      </dgm:t>
    </dgm:pt>
    <dgm:pt modelId="{9D8C7D89-6F93-4A94-8097-F2773A135468}" type="parTrans" cxnId="{43B7CF3C-4AA8-470C-9B8B-4C06A4E7D1D7}">
      <dgm:prSet/>
      <dgm:spPr/>
      <dgm:t>
        <a:bodyPr/>
        <a:lstStyle/>
        <a:p>
          <a:endParaRPr lang="en-US"/>
        </a:p>
      </dgm:t>
    </dgm:pt>
    <dgm:pt modelId="{17983E02-0EDF-41BE-8E35-B39AA57D190A}" type="sibTrans" cxnId="{43B7CF3C-4AA8-470C-9B8B-4C06A4E7D1D7}">
      <dgm:prSet/>
      <dgm:spPr/>
      <dgm:t>
        <a:bodyPr/>
        <a:lstStyle/>
        <a:p>
          <a:endParaRPr lang="en-US"/>
        </a:p>
      </dgm:t>
    </dgm:pt>
    <dgm:pt modelId="{81EC15BE-E03E-4119-B954-5B4A8A06AF65}">
      <dgm:prSet phldrT="[Text]" custT="1"/>
      <dgm:spPr/>
      <dgm:t>
        <a:bodyPr/>
        <a:lstStyle/>
        <a:p>
          <a:r>
            <a:rPr lang="en-US" sz="1800" dirty="0" smtClean="0"/>
            <a:t>Hope of </a:t>
          </a:r>
        </a:p>
        <a:p>
          <a:r>
            <a:rPr lang="en-US" sz="1800" dirty="0" smtClean="0"/>
            <a:t>Living</a:t>
          </a:r>
          <a:endParaRPr lang="en-US" sz="1800" dirty="0"/>
        </a:p>
      </dgm:t>
    </dgm:pt>
    <dgm:pt modelId="{C7ECC932-BA39-40A6-B081-DB37A69ED3A8}" type="parTrans" cxnId="{9CDE2B3D-D726-439D-9E21-302682C3F27B}">
      <dgm:prSet/>
      <dgm:spPr/>
      <dgm:t>
        <a:bodyPr/>
        <a:lstStyle/>
        <a:p>
          <a:endParaRPr lang="en-US"/>
        </a:p>
      </dgm:t>
    </dgm:pt>
    <dgm:pt modelId="{94543246-923F-44FD-8E15-8C3AC9260FF5}" type="sibTrans" cxnId="{9CDE2B3D-D726-439D-9E21-302682C3F27B}">
      <dgm:prSet/>
      <dgm:spPr/>
      <dgm:t>
        <a:bodyPr/>
        <a:lstStyle/>
        <a:p>
          <a:endParaRPr lang="en-US"/>
        </a:p>
      </dgm:t>
    </dgm:pt>
    <dgm:pt modelId="{D4C08209-C6DD-46CF-9C57-8C0EBA2E01C9}">
      <dgm:prSet phldrT="[Text]" custT="1"/>
      <dgm:spPr/>
      <dgm:t>
        <a:bodyPr/>
        <a:lstStyle/>
        <a:p>
          <a:r>
            <a:rPr lang="en-US" sz="1800" dirty="0" smtClean="0"/>
            <a:t>No</a:t>
          </a:r>
        </a:p>
        <a:p>
          <a:r>
            <a:rPr lang="en-US" sz="1800" dirty="0" smtClean="0"/>
            <a:t> Blind Stick</a:t>
          </a:r>
        </a:p>
      </dgm:t>
    </dgm:pt>
    <dgm:pt modelId="{FE4942BE-6B1B-494A-A191-C7715C48892F}" type="parTrans" cxnId="{7FB8D136-0AB2-44C5-B4EA-4963D5464C9F}">
      <dgm:prSet/>
      <dgm:spPr/>
      <dgm:t>
        <a:bodyPr/>
        <a:lstStyle/>
        <a:p>
          <a:endParaRPr lang="en-US"/>
        </a:p>
      </dgm:t>
    </dgm:pt>
    <dgm:pt modelId="{E017A955-6413-4D12-A67A-197D24FA5CCC}" type="sibTrans" cxnId="{7FB8D136-0AB2-44C5-B4EA-4963D5464C9F}">
      <dgm:prSet/>
      <dgm:spPr/>
      <dgm:t>
        <a:bodyPr/>
        <a:lstStyle/>
        <a:p>
          <a:endParaRPr lang="en-US"/>
        </a:p>
      </dgm:t>
    </dgm:pt>
    <dgm:pt modelId="{9E279D40-57F4-4A38-9CDB-AF25169A46A8}" type="pres">
      <dgm:prSet presAssocID="{B3BFDC82-0478-43B3-9D74-A2D7DCEFAF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709EC9-33D3-4D40-8B90-6B0926A8D1B8}" type="pres">
      <dgm:prSet presAssocID="{6FDA61B5-20FD-43A5-B3B1-59BBE6D5CFDD}" presName="node" presStyleLbl="node1" presStyleIdx="0" presStyleCnt="5" custScaleX="124922" custScaleY="76210" custRadScaleRad="100242" custRadScaleInc="-9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C30B-539E-4803-8091-D6AD41D005B4}" type="pres">
      <dgm:prSet presAssocID="{9769938F-681D-4319-94AA-2684D1632AD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85AB77-56BD-49A0-B0F1-A0517102A316}" type="pres">
      <dgm:prSet presAssocID="{9769938F-681D-4319-94AA-2684D1632AD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4BA8600-223C-48DF-AFBB-F19979F66EBB}" type="pres">
      <dgm:prSet presAssocID="{D4C08209-C6DD-46CF-9C57-8C0EBA2E01C9}" presName="node" presStyleLbl="node1" presStyleIdx="1" presStyleCnt="5" custScaleX="116178" custScaleY="72398" custRadScaleRad="109899" custRadScaleInc="12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CDF2D-599F-4A5B-82D5-85B4B08CD230}" type="pres">
      <dgm:prSet presAssocID="{E017A955-6413-4D12-A67A-197D24FA5CC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B6C8A99-DD2E-46D0-AADD-DF6189376E00}" type="pres">
      <dgm:prSet presAssocID="{E017A955-6413-4D12-A67A-197D24FA5CC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8911536-0F1E-494A-975A-8A6383DC89F9}" type="pres">
      <dgm:prSet presAssocID="{F277B8E0-AC0E-4F5F-A448-1526966AC643}" presName="node" presStyleLbl="node1" presStyleIdx="2" presStyleCnt="5" custScaleX="124009" custScaleY="76009" custRadScaleRad="103345" custRadScaleInc="-6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14A7-A19C-4332-B0EE-8CB9076CE933}" type="pres">
      <dgm:prSet presAssocID="{2F0135F1-B7A6-4F06-BF6C-ABADC80A0B8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68E56FD-BAA2-4316-BB35-5D7310D3C3A9}" type="pres">
      <dgm:prSet presAssocID="{2F0135F1-B7A6-4F06-BF6C-ABADC80A0B8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E015A21-FA71-4968-AA7C-04D4AC3479BD}" type="pres">
      <dgm:prSet presAssocID="{65C23CEA-B8C6-490E-9157-FBF9F50799E0}" presName="node" presStyleLbl="node1" presStyleIdx="3" presStyleCnt="5" custScaleX="119827" custScaleY="75950" custRadScaleRad="107884" custRadScaleInc="15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A2A28-FAE3-4CD2-83CA-8907A368ADD7}" type="pres">
      <dgm:prSet presAssocID="{17983E02-0EDF-41BE-8E35-B39AA57D190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72C21E9-167F-4858-A8E7-5DEF14CADAAD}" type="pres">
      <dgm:prSet presAssocID="{17983E02-0EDF-41BE-8E35-B39AA57D190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C2E360F-0864-4449-A612-34290AFCB197}" type="pres">
      <dgm:prSet presAssocID="{81EC15BE-E03E-4119-B954-5B4A8A06AF65}" presName="node" presStyleLbl="node1" presStyleIdx="4" presStyleCnt="5" custScaleX="127631" custScaleY="75244" custRadScaleRad="107094" custRadScaleInc="-7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A1DCC-4AB3-4B12-AD21-034C99617A13}" type="pres">
      <dgm:prSet presAssocID="{94543246-923F-44FD-8E15-8C3AC9260FF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0229196-0BB1-4C4D-B8D0-37D239F641BB}" type="pres">
      <dgm:prSet presAssocID="{94543246-923F-44FD-8E15-8C3AC9260FF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55D36E6-E629-4088-9F70-9C1834ABD1B6}" type="presOf" srcId="{E017A955-6413-4D12-A67A-197D24FA5CCC}" destId="{BB6C8A99-DD2E-46D0-AADD-DF6189376E00}" srcOrd="1" destOrd="0" presId="urn:microsoft.com/office/officeart/2005/8/layout/cycle2"/>
    <dgm:cxn modelId="{6D5E560A-D0C9-4DEE-96B5-23EB19AAA4B2}" srcId="{B3BFDC82-0478-43B3-9D74-A2D7DCEFAF35}" destId="{F277B8E0-AC0E-4F5F-A448-1526966AC643}" srcOrd="2" destOrd="0" parTransId="{E7472B6E-E21E-4345-90FB-AE9CED675345}" sibTransId="{2F0135F1-B7A6-4F06-BF6C-ABADC80A0B81}"/>
    <dgm:cxn modelId="{6294FEF7-2ECD-4DCD-8BCB-1D087B91958B}" type="presOf" srcId="{17983E02-0EDF-41BE-8E35-B39AA57D190A}" destId="{3A1A2A28-FAE3-4CD2-83CA-8907A368ADD7}" srcOrd="0" destOrd="0" presId="urn:microsoft.com/office/officeart/2005/8/layout/cycle2"/>
    <dgm:cxn modelId="{16B48770-C668-48CC-B6CD-B0FEF2B1233C}" srcId="{B3BFDC82-0478-43B3-9D74-A2D7DCEFAF35}" destId="{6FDA61B5-20FD-43A5-B3B1-59BBE6D5CFDD}" srcOrd="0" destOrd="0" parTransId="{4210BEDD-B36F-4F28-8BAE-AF1BA9829A95}" sibTransId="{9769938F-681D-4319-94AA-2684D1632AD5}"/>
    <dgm:cxn modelId="{9CDE2B3D-D726-439D-9E21-302682C3F27B}" srcId="{B3BFDC82-0478-43B3-9D74-A2D7DCEFAF35}" destId="{81EC15BE-E03E-4119-B954-5B4A8A06AF65}" srcOrd="4" destOrd="0" parTransId="{C7ECC932-BA39-40A6-B081-DB37A69ED3A8}" sibTransId="{94543246-923F-44FD-8E15-8C3AC9260FF5}"/>
    <dgm:cxn modelId="{7B88E4CE-404B-4491-8104-80D75092AB6E}" type="presOf" srcId="{17983E02-0EDF-41BE-8E35-B39AA57D190A}" destId="{872C21E9-167F-4858-A8E7-5DEF14CADAAD}" srcOrd="1" destOrd="0" presId="urn:microsoft.com/office/officeart/2005/8/layout/cycle2"/>
    <dgm:cxn modelId="{AEAC10F7-8FA4-48BA-92F8-1CB9D9DBCAE7}" type="presOf" srcId="{6FDA61B5-20FD-43A5-B3B1-59BBE6D5CFDD}" destId="{92709EC9-33D3-4D40-8B90-6B0926A8D1B8}" srcOrd="0" destOrd="0" presId="urn:microsoft.com/office/officeart/2005/8/layout/cycle2"/>
    <dgm:cxn modelId="{E910ECF0-E7FC-45A7-9AA9-733A26DDA848}" type="presOf" srcId="{9769938F-681D-4319-94AA-2684D1632AD5}" destId="{FC85AB77-56BD-49A0-B0F1-A0517102A316}" srcOrd="1" destOrd="0" presId="urn:microsoft.com/office/officeart/2005/8/layout/cycle2"/>
    <dgm:cxn modelId="{43B7CF3C-4AA8-470C-9B8B-4C06A4E7D1D7}" srcId="{B3BFDC82-0478-43B3-9D74-A2D7DCEFAF35}" destId="{65C23CEA-B8C6-490E-9157-FBF9F50799E0}" srcOrd="3" destOrd="0" parTransId="{9D8C7D89-6F93-4A94-8097-F2773A135468}" sibTransId="{17983E02-0EDF-41BE-8E35-B39AA57D190A}"/>
    <dgm:cxn modelId="{E2E3D0F5-889F-4EBD-9185-9B50256EABDD}" type="presOf" srcId="{D4C08209-C6DD-46CF-9C57-8C0EBA2E01C9}" destId="{E4BA8600-223C-48DF-AFBB-F19979F66EBB}" srcOrd="0" destOrd="0" presId="urn:microsoft.com/office/officeart/2005/8/layout/cycle2"/>
    <dgm:cxn modelId="{48A567CA-A5E2-4FC4-AB57-3E087DA1CC1F}" type="presOf" srcId="{E017A955-6413-4D12-A67A-197D24FA5CCC}" destId="{A1DCDF2D-599F-4A5B-82D5-85B4B08CD230}" srcOrd="0" destOrd="0" presId="urn:microsoft.com/office/officeart/2005/8/layout/cycle2"/>
    <dgm:cxn modelId="{71904F52-2427-4A2C-A573-27070C8183A6}" type="presOf" srcId="{65C23CEA-B8C6-490E-9157-FBF9F50799E0}" destId="{0E015A21-FA71-4968-AA7C-04D4AC3479BD}" srcOrd="0" destOrd="0" presId="urn:microsoft.com/office/officeart/2005/8/layout/cycle2"/>
    <dgm:cxn modelId="{7FB8D136-0AB2-44C5-B4EA-4963D5464C9F}" srcId="{B3BFDC82-0478-43B3-9D74-A2D7DCEFAF35}" destId="{D4C08209-C6DD-46CF-9C57-8C0EBA2E01C9}" srcOrd="1" destOrd="0" parTransId="{FE4942BE-6B1B-494A-A191-C7715C48892F}" sibTransId="{E017A955-6413-4D12-A67A-197D24FA5CCC}"/>
    <dgm:cxn modelId="{30613EAC-DDD5-49AE-9690-01F52F237150}" type="presOf" srcId="{B3BFDC82-0478-43B3-9D74-A2D7DCEFAF35}" destId="{9E279D40-57F4-4A38-9CDB-AF25169A46A8}" srcOrd="0" destOrd="0" presId="urn:microsoft.com/office/officeart/2005/8/layout/cycle2"/>
    <dgm:cxn modelId="{22273680-C8C7-40BE-A4B2-C335C5280DB8}" type="presOf" srcId="{F277B8E0-AC0E-4F5F-A448-1526966AC643}" destId="{18911536-0F1E-494A-975A-8A6383DC89F9}" srcOrd="0" destOrd="0" presId="urn:microsoft.com/office/officeart/2005/8/layout/cycle2"/>
    <dgm:cxn modelId="{BA2CA37D-AADF-4851-9173-986833768D63}" type="presOf" srcId="{94543246-923F-44FD-8E15-8C3AC9260FF5}" destId="{10229196-0BB1-4C4D-B8D0-37D239F641BB}" srcOrd="1" destOrd="0" presId="urn:microsoft.com/office/officeart/2005/8/layout/cycle2"/>
    <dgm:cxn modelId="{02764818-A0D5-4CC5-9504-48D55EA555D7}" type="presOf" srcId="{2F0135F1-B7A6-4F06-BF6C-ABADC80A0B81}" destId="{64DD14A7-A19C-4332-B0EE-8CB9076CE933}" srcOrd="0" destOrd="0" presId="urn:microsoft.com/office/officeart/2005/8/layout/cycle2"/>
    <dgm:cxn modelId="{8B81877B-8C09-4F43-BA8E-02F902333939}" type="presOf" srcId="{94543246-923F-44FD-8E15-8C3AC9260FF5}" destId="{571A1DCC-4AB3-4B12-AD21-034C99617A13}" srcOrd="0" destOrd="0" presId="urn:microsoft.com/office/officeart/2005/8/layout/cycle2"/>
    <dgm:cxn modelId="{DFBAD5D6-EFCE-4DFA-8227-69B9FD6380FB}" type="presOf" srcId="{81EC15BE-E03E-4119-B954-5B4A8A06AF65}" destId="{BC2E360F-0864-4449-A612-34290AFCB197}" srcOrd="0" destOrd="0" presId="urn:microsoft.com/office/officeart/2005/8/layout/cycle2"/>
    <dgm:cxn modelId="{5B5C77A5-A3FD-4814-AB03-652B32601755}" type="presOf" srcId="{2F0135F1-B7A6-4F06-BF6C-ABADC80A0B81}" destId="{468E56FD-BAA2-4316-BB35-5D7310D3C3A9}" srcOrd="1" destOrd="0" presId="urn:microsoft.com/office/officeart/2005/8/layout/cycle2"/>
    <dgm:cxn modelId="{9649A6A0-A618-4ED3-9208-257C619C3617}" type="presOf" srcId="{9769938F-681D-4319-94AA-2684D1632AD5}" destId="{5327C30B-539E-4803-8091-D6AD41D005B4}" srcOrd="0" destOrd="0" presId="urn:microsoft.com/office/officeart/2005/8/layout/cycle2"/>
    <dgm:cxn modelId="{C71E1C98-74CA-49D5-AE01-A111A3BBAE45}" type="presParOf" srcId="{9E279D40-57F4-4A38-9CDB-AF25169A46A8}" destId="{92709EC9-33D3-4D40-8B90-6B0926A8D1B8}" srcOrd="0" destOrd="0" presId="urn:microsoft.com/office/officeart/2005/8/layout/cycle2"/>
    <dgm:cxn modelId="{E22CD28E-B6C9-4565-87D1-D5488E138FB4}" type="presParOf" srcId="{9E279D40-57F4-4A38-9CDB-AF25169A46A8}" destId="{5327C30B-539E-4803-8091-D6AD41D005B4}" srcOrd="1" destOrd="0" presId="urn:microsoft.com/office/officeart/2005/8/layout/cycle2"/>
    <dgm:cxn modelId="{9C1044E8-9D24-4FB1-95BE-5C6DB519376B}" type="presParOf" srcId="{5327C30B-539E-4803-8091-D6AD41D005B4}" destId="{FC85AB77-56BD-49A0-B0F1-A0517102A316}" srcOrd="0" destOrd="0" presId="urn:microsoft.com/office/officeart/2005/8/layout/cycle2"/>
    <dgm:cxn modelId="{4E32882D-6313-4E2C-8E66-E1E17B7876E0}" type="presParOf" srcId="{9E279D40-57F4-4A38-9CDB-AF25169A46A8}" destId="{E4BA8600-223C-48DF-AFBB-F19979F66EBB}" srcOrd="2" destOrd="0" presId="urn:microsoft.com/office/officeart/2005/8/layout/cycle2"/>
    <dgm:cxn modelId="{5C6D6AA1-792E-4786-B60C-746F9D0ADADE}" type="presParOf" srcId="{9E279D40-57F4-4A38-9CDB-AF25169A46A8}" destId="{A1DCDF2D-599F-4A5B-82D5-85B4B08CD230}" srcOrd="3" destOrd="0" presId="urn:microsoft.com/office/officeart/2005/8/layout/cycle2"/>
    <dgm:cxn modelId="{844EC1A9-AE2D-404E-A852-A36890720F51}" type="presParOf" srcId="{A1DCDF2D-599F-4A5B-82D5-85B4B08CD230}" destId="{BB6C8A99-DD2E-46D0-AADD-DF6189376E00}" srcOrd="0" destOrd="0" presId="urn:microsoft.com/office/officeart/2005/8/layout/cycle2"/>
    <dgm:cxn modelId="{FD5CF66D-A431-42DB-99AD-3E644C7BB962}" type="presParOf" srcId="{9E279D40-57F4-4A38-9CDB-AF25169A46A8}" destId="{18911536-0F1E-494A-975A-8A6383DC89F9}" srcOrd="4" destOrd="0" presId="urn:microsoft.com/office/officeart/2005/8/layout/cycle2"/>
    <dgm:cxn modelId="{B56DB824-71AD-4F7C-A86D-2EBFB2D661C9}" type="presParOf" srcId="{9E279D40-57F4-4A38-9CDB-AF25169A46A8}" destId="{64DD14A7-A19C-4332-B0EE-8CB9076CE933}" srcOrd="5" destOrd="0" presId="urn:microsoft.com/office/officeart/2005/8/layout/cycle2"/>
    <dgm:cxn modelId="{BCC7EB03-8706-4C8B-909C-E141C4F146EB}" type="presParOf" srcId="{64DD14A7-A19C-4332-B0EE-8CB9076CE933}" destId="{468E56FD-BAA2-4316-BB35-5D7310D3C3A9}" srcOrd="0" destOrd="0" presId="urn:microsoft.com/office/officeart/2005/8/layout/cycle2"/>
    <dgm:cxn modelId="{B7350C15-FA56-445B-8C3E-CA202837C949}" type="presParOf" srcId="{9E279D40-57F4-4A38-9CDB-AF25169A46A8}" destId="{0E015A21-FA71-4968-AA7C-04D4AC3479BD}" srcOrd="6" destOrd="0" presId="urn:microsoft.com/office/officeart/2005/8/layout/cycle2"/>
    <dgm:cxn modelId="{59026328-C5F1-4C37-A77D-F1E34F5CA062}" type="presParOf" srcId="{9E279D40-57F4-4A38-9CDB-AF25169A46A8}" destId="{3A1A2A28-FAE3-4CD2-83CA-8907A368ADD7}" srcOrd="7" destOrd="0" presId="urn:microsoft.com/office/officeart/2005/8/layout/cycle2"/>
    <dgm:cxn modelId="{A449B112-9F5C-409F-BE63-30A32A764102}" type="presParOf" srcId="{3A1A2A28-FAE3-4CD2-83CA-8907A368ADD7}" destId="{872C21E9-167F-4858-A8E7-5DEF14CADAAD}" srcOrd="0" destOrd="0" presId="urn:microsoft.com/office/officeart/2005/8/layout/cycle2"/>
    <dgm:cxn modelId="{E4BBDD97-E914-4479-BDC3-0AA814AAE064}" type="presParOf" srcId="{9E279D40-57F4-4A38-9CDB-AF25169A46A8}" destId="{BC2E360F-0864-4449-A612-34290AFCB197}" srcOrd="8" destOrd="0" presId="urn:microsoft.com/office/officeart/2005/8/layout/cycle2"/>
    <dgm:cxn modelId="{6A23E0FB-12E6-4B84-B4DA-AFA0843C820E}" type="presParOf" srcId="{9E279D40-57F4-4A38-9CDB-AF25169A46A8}" destId="{571A1DCC-4AB3-4B12-AD21-034C99617A13}" srcOrd="9" destOrd="0" presId="urn:microsoft.com/office/officeart/2005/8/layout/cycle2"/>
    <dgm:cxn modelId="{9396A750-6AEB-48D5-9DF8-DB657C5D42B8}" type="presParOf" srcId="{571A1DCC-4AB3-4B12-AD21-034C99617A13}" destId="{10229196-0BB1-4C4D-B8D0-37D239F641BB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D3AFC-E8AD-467B-BB6A-D8642A515787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617F0-F7D6-4D00-91B5-D5A375860A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750">
              <a:srgbClr val="B7F9FC"/>
            </a:gs>
            <a:gs pos="100000">
              <a:srgbClr val="D0FBFD"/>
            </a:gs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30104">
              <a:srgbClr val="D4FBFD"/>
            </a:gs>
            <a:gs pos="41580">
              <a:srgbClr val="C8FAFD"/>
            </a:gs>
            <a:gs pos="100000">
              <a:schemeClr val="accent3">
                <a:lumMod val="45000"/>
                <a:lumOff val="55000"/>
              </a:schemeClr>
            </a:gs>
            <a:gs pos="66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6567-A856-4248-84DD-A09C0E7385BA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D3D9-278B-4540-8B2A-A662EE8E1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65471938"/>
              </p:ext>
            </p:extLst>
          </p:nvPr>
        </p:nvGraphicFramePr>
        <p:xfrm>
          <a:off x="304800" y="1905001"/>
          <a:ext cx="8568952" cy="44957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84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4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73291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NAME OF THE PROPOSAL</a:t>
                      </a:r>
                    </a:p>
                    <a:p>
                      <a:endParaRPr lang="en-IN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IN" sz="20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INCUBATOR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i="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SMART BLIND ASSISTANT</a:t>
                      </a:r>
                    </a:p>
                    <a:p>
                      <a:pPr algn="l"/>
                      <a:endParaRPr lang="en-IN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GANDHI INSTITUTE OF</a:t>
                      </a:r>
                    </a:p>
                    <a:p>
                      <a:pPr algn="l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MANAGEMENT</a:t>
                      </a:r>
                      <a:r>
                        <a:rPr lang="en-IN" sz="20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STUDIES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1092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NAME OF INCUBITEE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Mr. SUBUDHI ANVESH</a:t>
                      </a:r>
                    </a:p>
                    <a:p>
                      <a:pPr algn="l"/>
                      <a:r>
                        <a:rPr lang="en-IN" sz="2000" b="0" i="0" smtClean="0">
                          <a:latin typeface="Times New Roman" pitchFamily="18" charset="0"/>
                          <a:cs typeface="Times New Roman" pitchFamily="18" charset="0"/>
                        </a:rPr>
                        <a:t>Ms</a:t>
                      </a:r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. AKANCHA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7854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MENTOR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Mr. SUBHRAJIT</a:t>
                      </a:r>
                      <a:r>
                        <a:rPr lang="en-IN" sz="20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PRADHAN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7854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BENEFICIARY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IN" sz="20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BLIND PEOPLE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7854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PROPOSED COST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5.35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7854"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 OF TECHNOLOGY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MODIFIED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5430520"/>
              </p:ext>
            </p:extLst>
          </p:nvPr>
        </p:nvGraphicFramePr>
        <p:xfrm>
          <a:off x="304799" y="990599"/>
          <a:ext cx="8534400" cy="57150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9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90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575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98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Sl no.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Groups as per guideline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Budget 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in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 err="1" smtClean="0">
                          <a:latin typeface="Arial" pitchFamily="34" charset="0"/>
                          <a:cs typeface="Arial" pitchFamily="34" charset="0"/>
                        </a:rPr>
                        <a:t>lakhs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MSME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support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 in </a:t>
                      </a:r>
                      <a:r>
                        <a:rPr lang="en-IN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lakhs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 Own contribution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latin typeface="Arial" pitchFamily="34" charset="0"/>
                          <a:cs typeface="Arial" pitchFamily="34" charset="0"/>
                        </a:rPr>
                        <a:t>   in </a:t>
                      </a:r>
                      <a:r>
                        <a:rPr lang="en-IN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lakhs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5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Technology fee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2.15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1.8275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0.3225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Telephone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0.2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0.17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Machinery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0.68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0.12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</a:tr>
              <a:tr h="917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Guidance fee per mentors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/ hand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holding person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0.68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0.12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17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Electricity,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Accommodation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charges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650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Total project cost</a:t>
                      </a:r>
                      <a:endParaRPr lang="en-IN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5.35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4.375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0.9925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650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Funding from MSME</a:t>
                      </a:r>
                      <a:endParaRPr lang="en-IN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                       4.375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6505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Incubatee Contribution </a:t>
                      </a:r>
                      <a:endParaRPr lang="en-IN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                      0.9925</a:t>
                      </a:r>
                      <a:endParaRPr lang="en-IN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69" marR="67669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" y="1524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MSME BREAK DOWN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6768"/>
            <a:ext cx="4343400" cy="802432"/>
          </a:xfrm>
        </p:spPr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MARKET  PLAN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228728" y="1472208"/>
            <a:ext cx="4915272" cy="4166592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IN" sz="2000" b="0" dirty="0" smtClean="0">
                <a:solidFill>
                  <a:schemeClr val="tx1"/>
                </a:solidFill>
              </a:rPr>
              <a:t>To </a:t>
            </a:r>
            <a:r>
              <a:rPr lang="en-IN" sz="2000" dirty="0" smtClean="0"/>
              <a:t>spread</a:t>
            </a:r>
            <a:r>
              <a:rPr lang="en-IN" sz="2000" b="0" dirty="0" smtClean="0">
                <a:solidFill>
                  <a:schemeClr val="tx1"/>
                </a:solidFill>
              </a:rPr>
              <a:t> awareness about the </a:t>
            </a:r>
          </a:p>
          <a:p>
            <a:pPr algn="l">
              <a:buNone/>
            </a:pPr>
            <a:r>
              <a:rPr lang="en-IN" sz="2000" dirty="0" smtClean="0"/>
              <a:t>    </a:t>
            </a:r>
            <a:r>
              <a:rPr lang="en-IN" sz="2000" b="0" dirty="0" smtClean="0">
                <a:solidFill>
                  <a:schemeClr val="tx1"/>
                </a:solidFill>
              </a:rPr>
              <a:t>obstacles </a:t>
            </a:r>
            <a:r>
              <a:rPr lang="en-IN" sz="2000" dirty="0" smtClean="0"/>
              <a:t> faced by the</a:t>
            </a:r>
            <a:r>
              <a:rPr lang="en-IN" sz="2000" b="0" dirty="0" smtClean="0">
                <a:solidFill>
                  <a:schemeClr val="tx1"/>
                </a:solidFill>
              </a:rPr>
              <a:t> blind people.</a:t>
            </a:r>
          </a:p>
          <a:p>
            <a:pPr algn="l">
              <a:buFont typeface="Wingdings" pitchFamily="2" charset="2"/>
              <a:buChar char="§"/>
            </a:pPr>
            <a:endParaRPr lang="en-IN" sz="2000" b="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IN" sz="2000" b="0" dirty="0" smtClean="0">
                <a:solidFill>
                  <a:schemeClr val="tx1"/>
                </a:solidFill>
              </a:rPr>
              <a:t>253 million people are visually </a:t>
            </a:r>
          </a:p>
          <a:p>
            <a:pPr algn="l">
              <a:buNone/>
            </a:pPr>
            <a:r>
              <a:rPr lang="en-IN" sz="2000" dirty="0" smtClean="0"/>
              <a:t>    </a:t>
            </a:r>
            <a:r>
              <a:rPr lang="en-IN" sz="2000" b="0" dirty="0" smtClean="0">
                <a:solidFill>
                  <a:schemeClr val="tx1"/>
                </a:solidFill>
              </a:rPr>
              <a:t>impaired, among them 36 million </a:t>
            </a:r>
          </a:p>
          <a:p>
            <a:pPr algn="l">
              <a:buNone/>
            </a:pPr>
            <a:r>
              <a:rPr lang="en-IN" sz="2000" dirty="0" smtClean="0"/>
              <a:t>     </a:t>
            </a:r>
            <a:r>
              <a:rPr lang="en-IN" sz="2000" b="0" dirty="0" smtClean="0">
                <a:solidFill>
                  <a:schemeClr val="tx1"/>
                </a:solidFill>
              </a:rPr>
              <a:t>people are blind, </a:t>
            </a:r>
            <a:r>
              <a:rPr lang="en-IN" sz="2000" dirty="0" smtClean="0"/>
              <a:t>that counts to 13.8%</a:t>
            </a:r>
            <a:r>
              <a:rPr lang="en-IN" sz="2000" b="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None/>
            </a:pPr>
            <a:endParaRPr lang="en-IN" sz="2000" b="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b</a:t>
            </a:r>
            <a:r>
              <a:rPr lang="en-I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lind people all over the world </a:t>
            </a:r>
          </a:p>
          <a:p>
            <a:pPr algn="l">
              <a:buNone/>
            </a:pPr>
            <a:r>
              <a:rPr lang="en-I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face this problem.</a:t>
            </a:r>
            <a:endParaRPr lang="en-IN" sz="20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72" y="5920026"/>
            <a:ext cx="83529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Source:</a:t>
            </a:r>
          </a:p>
          <a:p>
            <a:r>
              <a:rPr lang="en-IN" sz="1600" dirty="0" smtClean="0"/>
              <a:t>https://www.scienceabc.com/eyeopeners/why-do-blind-people-wear-dark-glasses.html</a:t>
            </a:r>
          </a:p>
          <a:p>
            <a:r>
              <a:rPr lang="en-IN" sz="1600" dirty="0" smtClean="0"/>
              <a:t>http://www.who.int/news-room/fact-sheets/detail/blindness-and-visual-impairment</a:t>
            </a:r>
          </a:p>
        </p:txBody>
      </p:sp>
      <p:pic>
        <p:nvPicPr>
          <p:cNvPr id="7" name="Picture 6" descr="blind-man-walking-on-street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38862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424936" cy="782960"/>
          </a:xfrm>
        </p:spPr>
        <p:txBody>
          <a:bodyPr>
            <a:normAutofit/>
          </a:bodyPr>
          <a:lstStyle/>
          <a:p>
            <a:pPr algn="l"/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TECHNOLOGY/ PROGRESS SOLUTION</a:t>
            </a:r>
            <a:endParaRPr lang="en-IN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038600" y="1905000"/>
            <a:ext cx="4614664" cy="29718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Sensor  based </a:t>
            </a:r>
            <a:r>
              <a:rPr lang="en-IN" sz="2200" dirty="0" smtClean="0"/>
              <a:t>stripe</a:t>
            </a:r>
            <a:r>
              <a:rPr lang="en-IN" sz="2200" b="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sz="2200" dirty="0" smtClean="0"/>
          </a:p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Use  of  Ear plugs</a:t>
            </a:r>
          </a:p>
          <a:p>
            <a:pPr algn="l">
              <a:buFont typeface="Arial" pitchFamily="34" charset="0"/>
              <a:buChar char="•"/>
            </a:pPr>
            <a:endParaRPr lang="en-IN" sz="22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This sensor stripe is independent of size.</a:t>
            </a:r>
          </a:p>
          <a:p>
            <a:pPr algn="l">
              <a:buNone/>
            </a:pPr>
            <a:endParaRPr lang="en-IN" sz="22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It will assist the blind people from obstacles.</a:t>
            </a:r>
          </a:p>
          <a:p>
            <a:pPr algn="l">
              <a:buFont typeface="Arial" pitchFamily="34" charset="0"/>
              <a:buChar char="•"/>
            </a:pPr>
            <a:endParaRPr lang="en-IN" sz="22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2200" b="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5920026"/>
            <a:ext cx="8964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Source:        </a:t>
            </a:r>
          </a:p>
          <a:p>
            <a:r>
              <a:rPr lang="en-IN" sz="1600" dirty="0" smtClean="0"/>
              <a:t>https://www.videoblocks.com/video/blue-human-anatomy-body-3d-scan-render---rotating-seamless-loop-sbortfxw-j33kwtxz</a:t>
            </a:r>
          </a:p>
        </p:txBody>
      </p:sp>
      <p:pic>
        <p:nvPicPr>
          <p:cNvPr id="1026" name="Picture 2" descr="C:\Users\LENOVO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3124200" cy="4393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27976" cy="762000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VALUE PROPOSITION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851168"/>
            <a:ext cx="8229600" cy="250163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b="0" dirty="0" smtClean="0"/>
              <a:t>To overcome problems regarding blind stick.</a:t>
            </a:r>
          </a:p>
          <a:p>
            <a:pPr algn="l">
              <a:buFont typeface="Arial" pitchFamily="34" charset="0"/>
              <a:buChar char="•"/>
            </a:pPr>
            <a:endParaRPr lang="en-IN" sz="2000" b="0" dirty="0" smtClean="0"/>
          </a:p>
          <a:p>
            <a:pPr algn="l">
              <a:buFont typeface="Arial" pitchFamily="34" charset="0"/>
              <a:buChar char="•"/>
            </a:pPr>
            <a:r>
              <a:rPr lang="en-IN" sz="2000" b="0" dirty="0" smtClean="0"/>
              <a:t>The product </a:t>
            </a:r>
            <a:r>
              <a:rPr lang="en-IN" sz="2000" dirty="0" smtClean="0"/>
              <a:t>is</a:t>
            </a:r>
            <a:r>
              <a:rPr lang="en-IN" sz="2000" b="0" dirty="0" smtClean="0"/>
              <a:t> an electronic device </a:t>
            </a:r>
            <a:r>
              <a:rPr lang="en-IN" sz="2000" dirty="0" smtClean="0"/>
              <a:t>that</a:t>
            </a:r>
            <a:r>
              <a:rPr lang="en-IN" sz="2000" b="0" dirty="0" smtClean="0"/>
              <a:t> helps the blind person to walk like ordinary people.</a:t>
            </a:r>
          </a:p>
          <a:p>
            <a:pPr algn="l">
              <a:buFont typeface="Arial" pitchFamily="34" charset="0"/>
              <a:buChar char="•"/>
            </a:pPr>
            <a:endParaRPr lang="en-IN" sz="2000" b="0" dirty="0" smtClean="0"/>
          </a:p>
          <a:p>
            <a:pPr algn="l">
              <a:buFont typeface="Arial" pitchFamily="34" charset="0"/>
              <a:buChar char="•"/>
            </a:pPr>
            <a:r>
              <a:rPr lang="en-IN" sz="2000" b="0" dirty="0" smtClean="0"/>
              <a:t>The blind person </a:t>
            </a:r>
            <a:r>
              <a:rPr lang="en-IN" sz="2000" dirty="0" smtClean="0"/>
              <a:t>will</a:t>
            </a:r>
            <a:r>
              <a:rPr lang="en-IN" sz="2000" b="0" dirty="0" smtClean="0"/>
              <a:t> be </a:t>
            </a:r>
            <a:r>
              <a:rPr lang="en-IN" sz="2000" dirty="0" smtClean="0"/>
              <a:t>self-</a:t>
            </a:r>
            <a:r>
              <a:rPr lang="en-IN" sz="2000" b="0" dirty="0" smtClean="0"/>
              <a:t>dependent.</a:t>
            </a:r>
            <a:endParaRPr lang="en-IN" sz="2000" b="0" dirty="0"/>
          </a:p>
        </p:txBody>
      </p:sp>
      <p:pic>
        <p:nvPicPr>
          <p:cNvPr id="2051" name="Picture 3" descr="C:\Users\LENOVO\Desktop\sonar-help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4038599" cy="2895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0885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/>
              <a:t>Source:</a:t>
            </a:r>
          </a:p>
          <a:p>
            <a:pPr>
              <a:buNone/>
            </a:pPr>
            <a:r>
              <a:rPr lang="en-US" sz="1400" dirty="0" smtClean="0"/>
              <a:t>https://2nznub4x5d61ra4q12fyu67t-wpengine.netdna-ssl.com/wp-content/uploads/2014/11/sonar-helper1.png </a:t>
            </a:r>
          </a:p>
          <a:p>
            <a:pPr>
              <a:buNone/>
            </a:pPr>
            <a:r>
              <a:rPr lang="en-US" sz="1400" dirty="0" smtClean="0"/>
              <a:t>https://www.rednewswire.com/blind-engineer-designs-new-facebook-sharing-system/</a:t>
            </a:r>
            <a:endParaRPr lang="en-US" sz="1400" dirty="0"/>
          </a:p>
        </p:txBody>
      </p:sp>
      <p:pic>
        <p:nvPicPr>
          <p:cNvPr id="1026" name="Picture 2" descr="C:\Users\LENOVO\Desktop\Blindm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200400"/>
            <a:ext cx="3352800" cy="2903537"/>
          </a:xfrm>
          <a:prstGeom prst="rect">
            <a:avLst/>
          </a:prstGeom>
          <a:noFill/>
        </p:spPr>
      </p:pic>
      <p:pic>
        <p:nvPicPr>
          <p:cNvPr id="1027" name="Picture 3" descr="C:\Users\LENOVO\Desktop\IMG-20181116-WA00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469975" y="3769025"/>
            <a:ext cx="2895599" cy="1758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91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581400" y="2971800"/>
            <a:ext cx="2133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3200400"/>
            <a:ext cx="1752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Benefits</a:t>
            </a:r>
            <a:endParaRPr lang="en-US" sz="2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2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ock-vector-super-circle-vibration-with-earthquake-wave-on-white-paper-background-audio-wave-diagram-concept-7684614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196752"/>
            <a:ext cx="1376187" cy="103061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548680"/>
            <a:ext cx="3511352" cy="796950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LENOVO\Desktop\rock-19421_6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451" y="2667000"/>
            <a:ext cx="2141793" cy="2057400"/>
          </a:xfrm>
          <a:prstGeom prst="rect">
            <a:avLst/>
          </a:prstGeom>
          <a:noFill/>
        </p:spPr>
      </p:pic>
      <p:pic>
        <p:nvPicPr>
          <p:cNvPr id="6" name="Picture 5" descr="maxresdefaul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988840"/>
            <a:ext cx="2376264" cy="318467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3978 C -0.00834 -0.08257 -0.01632 -0.12558 -0.03073 -0.12558 C -0.04532 -0.12535 -0.07118 -0.03839 -0.08716 -0.03839 C -0.10295 -0.03839 -0.10955 -0.12558 -0.12639 -0.12558 C -0.14323 -0.12558 -0.17726 -0.05227 -0.18768 -0.03839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22222E-6 L 0.24392 0.333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92 0.33326 L 0.61059 0.38853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MARKET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39552" y="1219200"/>
            <a:ext cx="8229600" cy="2168624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 smtClean="0"/>
              <a:t>The blind people all over the world.</a:t>
            </a:r>
            <a:endParaRPr lang="en-IN" sz="20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2000" dirty="0" smtClean="0"/>
          </a:p>
          <a:p>
            <a:pPr algn="l">
              <a:buFont typeface="Arial" pitchFamily="34" charset="0"/>
              <a:buChar char="•"/>
            </a:pPr>
            <a:r>
              <a:rPr lang="en-IN" sz="2000" dirty="0" smtClean="0"/>
              <a:t>The</a:t>
            </a:r>
            <a:r>
              <a:rPr lang="en-IN" sz="2000" b="0" dirty="0" smtClean="0">
                <a:solidFill>
                  <a:schemeClr val="tx1"/>
                </a:solidFill>
              </a:rPr>
              <a:t> target is to make </a:t>
            </a:r>
            <a:r>
              <a:rPr lang="en-IN" sz="2000" dirty="0" smtClean="0"/>
              <a:t>our</a:t>
            </a:r>
            <a:r>
              <a:rPr lang="en-IN" sz="2000" b="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/>
              <a:t>device</a:t>
            </a:r>
            <a:r>
              <a:rPr lang="en-IN" sz="2000" b="0" dirty="0" smtClean="0">
                <a:solidFill>
                  <a:schemeClr val="tx1"/>
                </a:solidFill>
              </a:rPr>
              <a:t> reach to every blind person.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To</a:t>
            </a:r>
            <a:r>
              <a:rPr lang="en-IN" sz="2000" b="0" dirty="0" smtClean="0">
                <a:solidFill>
                  <a:schemeClr val="tx1"/>
                </a:solidFill>
              </a:rPr>
              <a:t> cope up with the increasing sales of </a:t>
            </a:r>
            <a:r>
              <a:rPr lang="en-IN" sz="2000" dirty="0" smtClean="0"/>
              <a:t>our device</a:t>
            </a:r>
            <a:r>
              <a:rPr lang="en-IN" sz="2000" b="0" dirty="0" smtClean="0">
                <a:solidFill>
                  <a:schemeClr val="tx1"/>
                </a:solidFill>
              </a:rPr>
              <a:t> in the market.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6166247"/>
            <a:ext cx="88924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Source:</a:t>
            </a:r>
          </a:p>
          <a:p>
            <a:r>
              <a:rPr lang="en-IN" sz="1600" dirty="0" smtClean="0"/>
              <a:t>https://www.canstockphoto.com/3d-colorful-different-people-around-17031616.html</a:t>
            </a:r>
            <a:endParaRPr lang="en-IN" sz="1600" dirty="0"/>
          </a:p>
        </p:txBody>
      </p:sp>
      <p:pic>
        <p:nvPicPr>
          <p:cNvPr id="8" name="Picture 7" descr="3d-colorful-different-people-around-clipart_csp170316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120752" cy="253113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065040" y="4869160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114800" y="3429000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5105400" y="4437112"/>
            <a:ext cx="172670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810000" y="5244480"/>
            <a:ext cx="360040" cy="1156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 CHANNELS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312036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To avoid barriers </a:t>
            </a:r>
            <a:r>
              <a:rPr lang="en-IN" sz="2200" dirty="0" smtClean="0"/>
              <a:t>, we will carry out word of mouth marketing .</a:t>
            </a:r>
          </a:p>
          <a:p>
            <a:pPr algn="l">
              <a:buNone/>
            </a:pPr>
            <a:endParaRPr lang="en-IN" sz="22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Through advertisement sources </a:t>
            </a:r>
            <a:r>
              <a:rPr lang="en-IN" sz="2200" dirty="0" smtClean="0"/>
              <a:t>such as</a:t>
            </a:r>
            <a:r>
              <a:rPr lang="en-IN" sz="2200" b="0" dirty="0" smtClean="0">
                <a:solidFill>
                  <a:schemeClr val="tx1"/>
                </a:solidFill>
              </a:rPr>
              <a:t> Newspapers , TV, Social media etc.</a:t>
            </a:r>
          </a:p>
          <a:p>
            <a:pPr algn="l">
              <a:buFont typeface="Arial" pitchFamily="34" charset="0"/>
              <a:buChar char="•"/>
            </a:pPr>
            <a:endParaRPr lang="en-IN" sz="2200" b="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200" b="0" dirty="0" smtClean="0">
                <a:solidFill>
                  <a:schemeClr val="tx1"/>
                </a:solidFill>
              </a:rPr>
              <a:t>It is a type of business directly dealing with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3960" cy="7829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REVENUE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54826895"/>
              </p:ext>
            </p:extLst>
          </p:nvPr>
        </p:nvGraphicFramePr>
        <p:xfrm>
          <a:off x="395536" y="1752600"/>
          <a:ext cx="8367464" cy="470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2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47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3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34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72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Years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No of stripes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Cost Price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Sell Price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Profit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72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7000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42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350000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150000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42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700000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1000000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42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1400000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2000000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600000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42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2100000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3000000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900000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42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3500000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5000000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1500000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395</Words>
  <Application>Microsoft Office PowerPoint</Application>
  <PresentationFormat>On-screen Show (4:3)</PresentationFormat>
  <Paragraphs>156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Flow</vt:lpstr>
      <vt:lpstr>Office Theme</vt:lpstr>
      <vt:lpstr>Slide 1</vt:lpstr>
      <vt:lpstr>MARKET  PLAN</vt:lpstr>
      <vt:lpstr>TECHNOLOGY/ PROGRESS SOLUTION</vt:lpstr>
      <vt:lpstr>VALUE PROPOSITION</vt:lpstr>
      <vt:lpstr>Slide 5</vt:lpstr>
      <vt:lpstr>PROCESS</vt:lpstr>
      <vt:lpstr>MARKET</vt:lpstr>
      <vt:lpstr>  CHANNELS</vt:lpstr>
      <vt:lpstr> REVENUE MODEL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LENOVO</cp:lastModifiedBy>
  <cp:revision>210</cp:revision>
  <dcterms:created xsi:type="dcterms:W3CDTF">2018-08-24T11:28:22Z</dcterms:created>
  <dcterms:modified xsi:type="dcterms:W3CDTF">2018-11-16T17:00:02Z</dcterms:modified>
</cp:coreProperties>
</file>