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56" r:id="rId3"/>
    <p:sldId id="257" r:id="rId4"/>
    <p:sldId id="258" r:id="rId5"/>
    <p:sldId id="259" r:id="rId6"/>
    <p:sldId id="260" r:id="rId7"/>
    <p:sldId id="261" r:id="rId8"/>
    <p:sldId id="268" r:id="rId9"/>
    <p:sldId id="262" r:id="rId10"/>
    <p:sldId id="264"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F0667D"/>
    <a:srgbClr val="14DE49"/>
    <a:srgbClr val="37A1E9"/>
    <a:srgbClr val="5E67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86" d="100"/>
          <a:sy n="86" d="100"/>
        </p:scale>
        <p:origin x="57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a:t>7/3/2019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7/3/2019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7/3/2019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a:t>7/3/2019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a:t>7/3/2019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a:t>7/3/2019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a:pPr/>
              <a:t>7/3/2019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CE4EA-7458-4240-BF5E-6B654586A366}"/>
              </a:ext>
            </a:extLst>
          </p:cNvPr>
          <p:cNvSpPr>
            <a:spLocks noGrp="1"/>
          </p:cNvSpPr>
          <p:nvPr>
            <p:ph type="ctrTitle"/>
          </p:nvPr>
        </p:nvSpPr>
        <p:spPr>
          <a:xfrm>
            <a:off x="3391269" y="408371"/>
            <a:ext cx="5885895" cy="949912"/>
          </a:xfrm>
        </p:spPr>
        <p:txBody>
          <a:bodyPr/>
          <a:lstStyle/>
          <a:p>
            <a:r>
              <a:rPr lang="en-IN">
                <a:solidFill>
                  <a:srgbClr val="FFFF00"/>
                </a:solidFill>
                <a:latin typeface="Times New Roman" panose="02020603050405020304" pitchFamily="18" charset="0"/>
                <a:cs typeface="Times New Roman" panose="02020603050405020304" pitchFamily="18" charset="0"/>
              </a:rPr>
              <a:t>GIET UNIVERSITY</a:t>
            </a:r>
          </a:p>
        </p:txBody>
      </p:sp>
      <p:sp>
        <p:nvSpPr>
          <p:cNvPr id="3" name="Subtitle 2">
            <a:extLst>
              <a:ext uri="{FF2B5EF4-FFF2-40B4-BE49-F238E27FC236}">
                <a16:creationId xmlns:a16="http://schemas.microsoft.com/office/drawing/2014/main" id="{52F2CDD0-341B-4D3F-92B9-95AC6923306F}"/>
              </a:ext>
            </a:extLst>
          </p:cNvPr>
          <p:cNvSpPr>
            <a:spLocks noGrp="1"/>
          </p:cNvSpPr>
          <p:nvPr>
            <p:ph type="subTitle" idx="1"/>
          </p:nvPr>
        </p:nvSpPr>
        <p:spPr>
          <a:xfrm>
            <a:off x="1948648" y="2025218"/>
            <a:ext cx="8447103" cy="4082619"/>
          </a:xfrm>
        </p:spPr>
        <p:txBody>
          <a:bodyPr/>
          <a:lstStyle/>
          <a:p>
            <a:r>
              <a:rPr lang="en-IN" b="1" cap="none">
                <a:solidFill>
                  <a:schemeClr val="accent4">
                    <a:lumMod val="60000"/>
                    <a:lumOff val="40000"/>
                  </a:schemeClr>
                </a:solidFill>
                <a:latin typeface="Times New Roman" panose="02020603050405020304" pitchFamily="18" charset="0"/>
                <a:cs typeface="Times New Roman" panose="02020603050405020304" pitchFamily="18" charset="0"/>
              </a:rPr>
              <a:t>Project name:</a:t>
            </a:r>
          </a:p>
          <a:p>
            <a:r>
              <a:rPr lang="en-IN" b="1" cap="none">
                <a:solidFill>
                  <a:schemeClr val="accent4">
                    <a:lumMod val="60000"/>
                    <a:lumOff val="40000"/>
                  </a:schemeClr>
                </a:solidFill>
                <a:latin typeface="Times New Roman" panose="02020603050405020304" pitchFamily="18" charset="0"/>
                <a:cs typeface="Times New Roman" panose="02020603050405020304" pitchFamily="18" charset="0"/>
              </a:rPr>
              <a:t>		</a:t>
            </a:r>
            <a:r>
              <a:rPr lang="en-IN" sz="2500" b="1">
                <a:solidFill>
                  <a:srgbClr val="00FFFF"/>
                </a:solidFill>
                <a:latin typeface="Times New Roman" panose="02020603050405020304" pitchFamily="18" charset="0"/>
                <a:cs typeface="Times New Roman" panose="02020603050405020304" pitchFamily="18" charset="0"/>
              </a:rPr>
              <a:t>SMART WASTE MANGEMENT SYSTEM</a:t>
            </a:r>
          </a:p>
          <a:p>
            <a:endParaRPr lang="en-IN">
              <a:solidFill>
                <a:srgbClr val="00FFFF"/>
              </a:solidFill>
              <a:latin typeface="Times New Roman" panose="02020603050405020304" pitchFamily="18" charset="0"/>
              <a:cs typeface="Times New Roman" panose="02020603050405020304" pitchFamily="18" charset="0"/>
            </a:endParaRPr>
          </a:p>
          <a:p>
            <a:r>
              <a:rPr lang="en-IN" b="1" cap="none">
                <a:solidFill>
                  <a:schemeClr val="accent4">
                    <a:lumMod val="60000"/>
                    <a:lumOff val="40000"/>
                  </a:schemeClr>
                </a:solidFill>
                <a:latin typeface="Times New Roman" panose="02020603050405020304" pitchFamily="18" charset="0"/>
                <a:cs typeface="Times New Roman" panose="02020603050405020304" pitchFamily="18" charset="0"/>
              </a:rPr>
              <a:t>Submitted by:</a:t>
            </a:r>
            <a:endParaRPr lang="en-IN" cap="none">
              <a:solidFill>
                <a:schemeClr val="accent4">
                  <a:lumMod val="60000"/>
                  <a:lumOff val="40000"/>
                </a:schemeClr>
              </a:solidFill>
              <a:latin typeface="Times New Roman" panose="02020603050405020304" pitchFamily="18" charset="0"/>
              <a:cs typeface="Times New Roman" panose="02020603050405020304" pitchFamily="18" charset="0"/>
            </a:endParaRPr>
          </a:p>
          <a:p>
            <a:pPr lvl="0"/>
            <a:r>
              <a:rPr lang="en-IN">
                <a:latin typeface="Times New Roman" panose="02020603050405020304" pitchFamily="18" charset="0"/>
                <a:cs typeface="Times New Roman" panose="02020603050405020304" pitchFamily="18" charset="0"/>
              </a:rPr>
              <a:t>		</a:t>
            </a:r>
            <a:r>
              <a:rPr lang="en-IN" cap="none">
                <a:solidFill>
                  <a:srgbClr val="14DE49"/>
                </a:solidFill>
                <a:latin typeface="Times New Roman" panose="02020603050405020304" pitchFamily="18" charset="0"/>
                <a:cs typeface="Times New Roman" panose="02020603050405020304" pitchFamily="18" charset="0"/>
              </a:rPr>
              <a:t>Subudhi Anvesh(17ece123)</a:t>
            </a:r>
          </a:p>
          <a:p>
            <a:pPr lvl="0"/>
            <a:r>
              <a:rPr lang="en-IN" cap="none">
                <a:solidFill>
                  <a:srgbClr val="14DE49"/>
                </a:solidFill>
                <a:latin typeface="Times New Roman" panose="02020603050405020304" pitchFamily="18" charset="0"/>
                <a:cs typeface="Times New Roman" panose="02020603050405020304" pitchFamily="18" charset="0"/>
              </a:rPr>
              <a:t>		Sriram Setty Shanmukha(17ece121)</a:t>
            </a:r>
          </a:p>
        </p:txBody>
      </p:sp>
    </p:spTree>
    <p:extLst>
      <p:ext uri="{BB962C8B-B14F-4D97-AF65-F5344CB8AC3E}">
        <p14:creationId xmlns:p14="http://schemas.microsoft.com/office/powerpoint/2010/main" val="1283449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9A2B034-29C1-4E59-B45C-70560E32E04B}"/>
              </a:ext>
            </a:extLst>
          </p:cNvPr>
          <p:cNvSpPr>
            <a:spLocks noChangeArrowheads="1"/>
          </p:cNvSpPr>
          <p:nvPr/>
        </p:nvSpPr>
        <p:spPr bwMode="auto">
          <a:xfrm>
            <a:off x="2215866" y="750579"/>
            <a:ext cx="63703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a:ln>
                  <a:noFill/>
                </a:ln>
                <a:solidFill>
                  <a:srgbClr val="00FFFF"/>
                </a:solidFill>
                <a:effectLst/>
                <a:latin typeface="Times New Roman" panose="02020603050405020304" pitchFamily="18" charset="0"/>
                <a:ea typeface="Calibri" panose="020F0502020204030204" pitchFamily="34" charset="0"/>
                <a:cs typeface="Times New Roman" panose="02020603050405020304" pitchFamily="18" charset="0"/>
              </a:rPr>
              <a:t>Setup</a:t>
            </a:r>
            <a:endParaRPr kumimoji="0" lang="en-US" altLang="en-US" sz="3000" b="0" i="0" u="none" strike="noStrike" cap="none" normalizeH="0" baseline="0">
              <a:ln>
                <a:noFill/>
              </a:ln>
              <a:solidFill>
                <a:srgbClr val="00FFFF"/>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3000" b="0" i="0" u="none" strike="noStrike" cap="none" normalizeH="0" baseline="0">
              <a:ln>
                <a:noFill/>
              </a:ln>
              <a:solidFill>
                <a:srgbClr val="00FFFF"/>
              </a:solidFill>
              <a:effectLst/>
              <a:latin typeface="Times New Roman" panose="02020603050405020304" pitchFamily="18" charset="0"/>
              <a:cs typeface="Times New Roman" panose="02020603050405020304" pitchFamily="18" charset="0"/>
            </a:endParaRPr>
          </a:p>
        </p:txBody>
      </p:sp>
      <p:pic>
        <p:nvPicPr>
          <p:cNvPr id="7169" name="Picture 6">
            <a:extLst>
              <a:ext uri="{FF2B5EF4-FFF2-40B4-BE49-F238E27FC236}">
                <a16:creationId xmlns:a16="http://schemas.microsoft.com/office/drawing/2014/main" id="{B147656C-8889-4898-AB56-8FE6E9841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6254" y="1689297"/>
            <a:ext cx="7525531" cy="453141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922F858-673B-4F53-9E6A-25D8F2AB5152}"/>
              </a:ext>
            </a:extLst>
          </p:cNvPr>
          <p:cNvSpPr>
            <a:spLocks noChangeArrowheads="1"/>
          </p:cNvSpPr>
          <p:nvPr/>
        </p:nvSpPr>
        <p:spPr bwMode="auto">
          <a:xfrm>
            <a:off x="2032986" y="4450873"/>
            <a:ext cx="6370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75597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927F88-78D7-43BB-9C14-2AF95D85E01C}"/>
              </a:ext>
            </a:extLst>
          </p:cNvPr>
          <p:cNvSpPr/>
          <p:nvPr/>
        </p:nvSpPr>
        <p:spPr>
          <a:xfrm>
            <a:off x="1120066" y="923974"/>
            <a:ext cx="9951868" cy="4179542"/>
          </a:xfrm>
          <a:prstGeom prst="rect">
            <a:avLst/>
          </a:prstGeom>
        </p:spPr>
        <p:txBody>
          <a:bodyPr wrap="square">
            <a:spAutoFit/>
          </a:bodyPr>
          <a:lstStyle/>
          <a:p>
            <a:pPr>
              <a:lnSpc>
                <a:spcPct val="107000"/>
              </a:lnSpc>
              <a:spcAft>
                <a:spcPts val="800"/>
              </a:spcAft>
            </a:pPr>
            <a:r>
              <a:rPr lang="en-IN" sz="2500">
                <a:solidFill>
                  <a:srgbClr val="00B0F0"/>
                </a:solidFill>
                <a:latin typeface="Calibri" panose="020F0502020204030204" pitchFamily="34" charset="0"/>
                <a:ea typeface="Calibri" panose="020F0502020204030204" pitchFamily="34" charset="0"/>
                <a:cs typeface="Times New Roman" panose="02020603050405020304" pitchFamily="18" charset="0"/>
              </a:rPr>
              <a:t>Conclusion: </a:t>
            </a:r>
          </a:p>
          <a:p>
            <a:pPr>
              <a:lnSpc>
                <a:spcPct val="107000"/>
              </a:lnSpc>
              <a:spcAft>
                <a:spcPts val="800"/>
              </a:spcAft>
            </a:pPr>
            <a:endParaRPr lang="en-IN" sz="200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500">
                <a:latin typeface="Times New Roman" panose="02020603050405020304" pitchFamily="18" charset="0"/>
                <a:ea typeface="Calibri" panose="020F0502020204030204" pitchFamily="34" charset="0"/>
                <a:cs typeface="Times New Roman" panose="02020603050405020304" pitchFamily="18" charset="0"/>
              </a:rPr>
              <a:t>We have implemented real time waste management system by using dustbin to check the fill level of smart dustbin whether the dustbin are filled or </a:t>
            </a:r>
            <a:r>
              <a:rPr lang="en-IN" sz="1500" err="1">
                <a:latin typeface="Times New Roman" panose="02020603050405020304" pitchFamily="18" charset="0"/>
                <a:ea typeface="Calibri" panose="020F0502020204030204" pitchFamily="34" charset="0"/>
                <a:cs typeface="Times New Roman" panose="02020603050405020304" pitchFamily="18" charset="0"/>
              </a:rPr>
              <a:t>not.In</a:t>
            </a:r>
            <a:r>
              <a:rPr lang="en-IN" sz="1500">
                <a:latin typeface="Times New Roman" panose="02020603050405020304" pitchFamily="18" charset="0"/>
                <a:ea typeface="Calibri" panose="020F0502020204030204" pitchFamily="34" charset="0"/>
                <a:cs typeface="Times New Roman" panose="02020603050405020304" pitchFamily="18" charset="0"/>
              </a:rPr>
              <a:t> this system the information off all smart dustbin can be </a:t>
            </a:r>
            <a:r>
              <a:rPr lang="en-IN" sz="1500" err="1">
                <a:latin typeface="Times New Roman" panose="02020603050405020304" pitchFamily="18" charset="0"/>
                <a:ea typeface="Calibri" panose="020F0502020204030204" pitchFamily="34" charset="0"/>
                <a:cs typeface="Times New Roman" panose="02020603050405020304" pitchFamily="18" charset="0"/>
              </a:rPr>
              <a:t>accesed</a:t>
            </a:r>
            <a:r>
              <a:rPr lang="en-IN" sz="1500">
                <a:latin typeface="Times New Roman" panose="02020603050405020304" pitchFamily="18" charset="0"/>
                <a:ea typeface="Calibri" panose="020F0502020204030204" pitchFamily="34" charset="0"/>
                <a:cs typeface="Times New Roman" panose="02020603050405020304" pitchFamily="18" charset="0"/>
              </a:rPr>
              <a:t> from anywhere and anytime by the concern person and he can take decision </a:t>
            </a:r>
            <a:r>
              <a:rPr lang="en-IN" sz="1500" err="1">
                <a:latin typeface="Times New Roman" panose="02020603050405020304" pitchFamily="18" charset="0"/>
                <a:ea typeface="Calibri" panose="020F0502020204030204" pitchFamily="34" charset="0"/>
                <a:cs typeface="Times New Roman" panose="02020603050405020304" pitchFamily="18" charset="0"/>
              </a:rPr>
              <a:t>accordingly.By</a:t>
            </a:r>
            <a:r>
              <a:rPr lang="en-IN" sz="1500">
                <a:latin typeface="Times New Roman" panose="02020603050405020304" pitchFamily="18" charset="0"/>
                <a:ea typeface="Calibri" panose="020F0502020204030204" pitchFamily="34" charset="0"/>
                <a:cs typeface="Times New Roman" panose="02020603050405020304" pitchFamily="18" charset="0"/>
              </a:rPr>
              <a:t> implementing the proposed system the </a:t>
            </a:r>
            <a:r>
              <a:rPr lang="en-IN" sz="1500" err="1">
                <a:latin typeface="Times New Roman" panose="02020603050405020304" pitchFamily="18" charset="0"/>
                <a:ea typeface="Calibri" panose="020F0502020204030204" pitchFamily="34" charset="0"/>
                <a:cs typeface="Times New Roman" panose="02020603050405020304" pitchFamily="18" charset="0"/>
              </a:rPr>
              <a:t>reductiin,resource</a:t>
            </a:r>
            <a:r>
              <a:rPr lang="en-IN" sz="1500">
                <a:latin typeface="Times New Roman" panose="02020603050405020304" pitchFamily="18" charset="0"/>
                <a:ea typeface="Calibri" panose="020F0502020204030204" pitchFamily="34" charset="0"/>
                <a:cs typeface="Times New Roman" panose="02020603050405020304" pitchFamily="18" charset="0"/>
              </a:rPr>
              <a:t> </a:t>
            </a:r>
            <a:r>
              <a:rPr lang="en-IN" sz="1500" err="1">
                <a:latin typeface="Times New Roman" panose="02020603050405020304" pitchFamily="18" charset="0"/>
                <a:ea typeface="Calibri" panose="020F0502020204030204" pitchFamily="34" charset="0"/>
                <a:cs typeface="Times New Roman" panose="02020603050405020304" pitchFamily="18" charset="0"/>
              </a:rPr>
              <a:t>optimisation,effective</a:t>
            </a:r>
            <a:r>
              <a:rPr lang="en-IN" sz="1500">
                <a:latin typeface="Times New Roman" panose="02020603050405020304" pitchFamily="18" charset="0"/>
                <a:ea typeface="Calibri" panose="020F0502020204030204" pitchFamily="34" charset="0"/>
                <a:cs typeface="Times New Roman" panose="02020603050405020304" pitchFamily="18" charset="0"/>
              </a:rPr>
              <a:t> usage of smart dustbin can be </a:t>
            </a:r>
            <a:r>
              <a:rPr lang="en-IN" sz="1500" err="1">
                <a:latin typeface="Times New Roman" panose="02020603050405020304" pitchFamily="18" charset="0"/>
                <a:ea typeface="Calibri" panose="020F0502020204030204" pitchFamily="34" charset="0"/>
                <a:cs typeface="Times New Roman" panose="02020603050405020304" pitchFamily="18" charset="0"/>
              </a:rPr>
              <a:t>done.This</a:t>
            </a:r>
            <a:r>
              <a:rPr lang="en-IN" sz="1500">
                <a:latin typeface="Times New Roman" panose="02020603050405020304" pitchFamily="18" charset="0"/>
                <a:ea typeface="Calibri" panose="020F0502020204030204" pitchFamily="34" charset="0"/>
                <a:cs typeface="Times New Roman" panose="02020603050405020304" pitchFamily="18" charset="0"/>
              </a:rPr>
              <a:t> system indirectly reducing traffic in the </a:t>
            </a:r>
            <a:r>
              <a:rPr lang="en-IN" sz="1500" err="1">
                <a:latin typeface="Times New Roman" panose="02020603050405020304" pitchFamily="18" charset="0"/>
                <a:ea typeface="Calibri" panose="020F0502020204030204" pitchFamily="34" charset="0"/>
                <a:cs typeface="Times New Roman" panose="02020603050405020304" pitchFamily="18" charset="0"/>
              </a:rPr>
              <a:t>city.In</a:t>
            </a:r>
            <a:r>
              <a:rPr lang="en-IN" sz="1500">
                <a:latin typeface="Times New Roman" panose="02020603050405020304" pitchFamily="18" charset="0"/>
                <a:ea typeface="Calibri" panose="020F0502020204030204" pitchFamily="34" charset="0"/>
                <a:cs typeface="Times New Roman" panose="02020603050405020304" pitchFamily="18" charset="0"/>
              </a:rPr>
              <a:t> major cities the </a:t>
            </a:r>
            <a:r>
              <a:rPr lang="en-IN" sz="1500" err="1">
                <a:latin typeface="Times New Roman" panose="02020603050405020304" pitchFamily="18" charset="0"/>
                <a:ea typeface="Calibri" panose="020F0502020204030204" pitchFamily="34" charset="0"/>
                <a:cs typeface="Times New Roman" panose="02020603050405020304" pitchFamily="18" charset="0"/>
              </a:rPr>
              <a:t>bgarbage</a:t>
            </a:r>
            <a:r>
              <a:rPr lang="en-IN" sz="1500">
                <a:latin typeface="Times New Roman" panose="02020603050405020304" pitchFamily="18" charset="0"/>
                <a:ea typeface="Calibri" panose="020F0502020204030204" pitchFamily="34" charset="0"/>
                <a:cs typeface="Times New Roman" panose="02020603050405020304" pitchFamily="18" charset="0"/>
              </a:rPr>
              <a:t> collection vehicles visit the </a:t>
            </a:r>
            <a:r>
              <a:rPr lang="en-IN" sz="1500" err="1">
                <a:latin typeface="Times New Roman" panose="02020603050405020304" pitchFamily="18" charset="0"/>
                <a:ea typeface="Calibri" panose="020F0502020204030204" pitchFamily="34" charset="0"/>
                <a:cs typeface="Times New Roman" panose="02020603050405020304" pitchFamily="18" charset="0"/>
              </a:rPr>
              <a:t>everydaytwice</a:t>
            </a:r>
            <a:r>
              <a:rPr lang="en-IN" sz="1500">
                <a:latin typeface="Times New Roman" panose="02020603050405020304" pitchFamily="18" charset="0"/>
                <a:ea typeface="Calibri" panose="020F0502020204030204" pitchFamily="34" charset="0"/>
                <a:cs typeface="Times New Roman" panose="02020603050405020304" pitchFamily="18" charset="0"/>
              </a:rPr>
              <a:t> or thrice depends on the population of the particular area and sometimes these </a:t>
            </a:r>
            <a:r>
              <a:rPr lang="en-IN" sz="1500" err="1">
                <a:latin typeface="Times New Roman" panose="02020603050405020304" pitchFamily="18" charset="0"/>
                <a:ea typeface="Calibri" panose="020F0502020204030204" pitchFamily="34" charset="0"/>
                <a:cs typeface="Times New Roman" panose="02020603050405020304" pitchFamily="18" charset="0"/>
              </a:rPr>
              <a:t>dustbinmay</a:t>
            </a:r>
            <a:r>
              <a:rPr lang="en-IN" sz="1500">
                <a:latin typeface="Times New Roman" panose="02020603050405020304" pitchFamily="18" charset="0"/>
                <a:ea typeface="Calibri" panose="020F0502020204030204" pitchFamily="34" charset="0"/>
                <a:cs typeface="Times New Roman" panose="02020603050405020304" pitchFamily="18" charset="0"/>
              </a:rPr>
              <a:t> not be </a:t>
            </a:r>
            <a:r>
              <a:rPr lang="en-IN" sz="1500" err="1">
                <a:latin typeface="Times New Roman" panose="02020603050405020304" pitchFamily="18" charset="0"/>
                <a:ea typeface="Calibri" panose="020F0502020204030204" pitchFamily="34" charset="0"/>
                <a:cs typeface="Times New Roman" panose="02020603050405020304" pitchFamily="18" charset="0"/>
              </a:rPr>
              <a:t>full.Our</a:t>
            </a:r>
            <a:r>
              <a:rPr lang="en-IN" sz="1500">
                <a:latin typeface="Times New Roman" panose="02020603050405020304" pitchFamily="18" charset="0"/>
                <a:ea typeface="Calibri" panose="020F0502020204030204" pitchFamily="34" charset="0"/>
                <a:cs typeface="Times New Roman" panose="02020603050405020304" pitchFamily="18" charset="0"/>
              </a:rPr>
              <a:t> </a:t>
            </a:r>
            <a:r>
              <a:rPr lang="en-IN" sz="1500" err="1">
                <a:latin typeface="Times New Roman" panose="02020603050405020304" pitchFamily="18" charset="0"/>
                <a:ea typeface="Calibri" panose="020F0502020204030204" pitchFamily="34" charset="0"/>
                <a:cs typeface="Times New Roman" panose="02020603050405020304" pitchFamily="18" charset="0"/>
              </a:rPr>
              <a:t>sustem</a:t>
            </a:r>
            <a:r>
              <a:rPr lang="en-IN" sz="1500">
                <a:latin typeface="Times New Roman" panose="02020603050405020304" pitchFamily="18" charset="0"/>
                <a:ea typeface="Calibri" panose="020F0502020204030204" pitchFamily="34" charset="0"/>
                <a:cs typeface="Times New Roman" panose="02020603050405020304" pitchFamily="18" charset="0"/>
              </a:rPr>
              <a:t> will inform the status of the </a:t>
            </a:r>
            <a:r>
              <a:rPr lang="en-IN" sz="1500" err="1">
                <a:latin typeface="Times New Roman" panose="02020603050405020304" pitchFamily="18" charset="0"/>
                <a:ea typeface="Calibri" panose="020F0502020204030204" pitchFamily="34" charset="0"/>
                <a:cs typeface="Times New Roman" panose="02020603050405020304" pitchFamily="18" charset="0"/>
              </a:rPr>
              <a:t>dustbinin</a:t>
            </a:r>
            <a:r>
              <a:rPr lang="en-IN" sz="1500">
                <a:latin typeface="Times New Roman" panose="02020603050405020304" pitchFamily="18" charset="0"/>
                <a:ea typeface="Calibri" panose="020F0502020204030204" pitchFamily="34" charset="0"/>
                <a:cs typeface="Times New Roman" panose="02020603050405020304" pitchFamily="18" charset="0"/>
              </a:rPr>
              <a:t> real time so that the concern authority can send the garbage collection vehicles </a:t>
            </a:r>
            <a:r>
              <a:rPr lang="en-IN" sz="1500" err="1">
                <a:latin typeface="Times New Roman" panose="02020603050405020304" pitchFamily="18" charset="0"/>
                <a:ea typeface="Calibri" panose="020F0502020204030204" pitchFamily="34" charset="0"/>
                <a:cs typeface="Times New Roman" panose="02020603050405020304" pitchFamily="18" charset="0"/>
              </a:rPr>
              <a:t>onlywhen</a:t>
            </a:r>
            <a:r>
              <a:rPr lang="en-IN" sz="1500">
                <a:latin typeface="Times New Roman" panose="02020603050405020304" pitchFamily="18" charset="0"/>
                <a:ea typeface="Calibri" panose="020F0502020204030204" pitchFamily="34" charset="0"/>
                <a:cs typeface="Times New Roman" panose="02020603050405020304" pitchFamily="18" charset="0"/>
              </a:rPr>
              <a:t> the dustbin is </a:t>
            </a:r>
            <a:r>
              <a:rPr lang="en-IN" sz="1500" err="1">
                <a:latin typeface="Times New Roman" panose="02020603050405020304" pitchFamily="18" charset="0"/>
                <a:ea typeface="Calibri" panose="020F0502020204030204" pitchFamily="34" charset="0"/>
                <a:cs typeface="Times New Roman" panose="02020603050405020304" pitchFamily="18" charset="0"/>
              </a:rPr>
              <a:t>full.The</a:t>
            </a:r>
            <a:r>
              <a:rPr lang="en-IN" sz="1500">
                <a:latin typeface="Times New Roman" panose="02020603050405020304" pitchFamily="18" charset="0"/>
                <a:ea typeface="Calibri" panose="020F0502020204030204" pitchFamily="34" charset="0"/>
                <a:cs typeface="Times New Roman" panose="02020603050405020304" pitchFamily="18" charset="0"/>
              </a:rPr>
              <a:t> scope for the future work is the system can be implemented with the time stamp in which real time clock shown to the concern </a:t>
            </a:r>
            <a:r>
              <a:rPr lang="en-IN" sz="1500" err="1">
                <a:latin typeface="Times New Roman" panose="02020603050405020304" pitchFamily="18" charset="0"/>
                <a:ea typeface="Calibri" panose="020F0502020204030204" pitchFamily="34" charset="0"/>
                <a:cs typeface="Times New Roman" panose="02020603050405020304" pitchFamily="18" charset="0"/>
              </a:rPr>
              <a:t>personat</a:t>
            </a:r>
            <a:r>
              <a:rPr lang="en-IN" sz="1500">
                <a:latin typeface="Times New Roman" panose="02020603050405020304" pitchFamily="18" charset="0"/>
                <a:ea typeface="Calibri" panose="020F0502020204030204" pitchFamily="34" charset="0"/>
                <a:cs typeface="Times New Roman" panose="02020603050405020304" pitchFamily="18" charset="0"/>
              </a:rPr>
              <a:t> what time dustbin is full and at what time the waste is collected from the smart dustbin</a:t>
            </a:r>
            <a:r>
              <a:rPr lang="en-IN">
                <a:latin typeface="Times New Roman" panose="02020603050405020304" pitchFamily="18" charset="0"/>
                <a:ea typeface="Calibri" panose="020F0502020204030204" pitchFamily="34" charset="0"/>
                <a:cs typeface="Times New Roman" panose="02020603050405020304" pitchFamily="18" charset="0"/>
              </a:rPr>
              <a: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4911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97CC679-43D3-4001-9678-7AB77A5DFB8F}"/>
              </a:ext>
            </a:extLst>
          </p:cNvPr>
          <p:cNvSpPr>
            <a:spLocks noGrp="1"/>
          </p:cNvSpPr>
          <p:nvPr>
            <p:ph type="subTitle" idx="1"/>
          </p:nvPr>
        </p:nvSpPr>
        <p:spPr>
          <a:xfrm>
            <a:off x="1168893" y="335132"/>
            <a:ext cx="9854214" cy="6187736"/>
          </a:xfrm>
        </p:spPr>
        <p:txBody>
          <a:bodyPr>
            <a:normAutofit fontScale="85000" lnSpcReduction="10000"/>
          </a:bodyPr>
          <a:lstStyle/>
          <a:p>
            <a:r>
              <a:rPr lang="en-IN" b="1">
                <a:solidFill>
                  <a:schemeClr val="accent2">
                    <a:lumMod val="75000"/>
                  </a:schemeClr>
                </a:solidFill>
              </a:rPr>
              <a:t>INTRODUCTION:</a:t>
            </a:r>
          </a:p>
          <a:p>
            <a:r>
              <a:rPr lang="en-IN"/>
              <a:t> </a:t>
            </a:r>
            <a:r>
              <a:rPr lang="en-IN" cap="none">
                <a:solidFill>
                  <a:schemeClr val="accent2">
                    <a:lumMod val="20000"/>
                    <a:lumOff val="80000"/>
                  </a:schemeClr>
                </a:solidFill>
                <a:latin typeface="Times New Roman" panose="02020603050405020304" pitchFamily="18" charset="0"/>
                <a:cs typeface="Times New Roman" panose="02020603050405020304" pitchFamily="18" charset="0"/>
              </a:rPr>
              <a:t>           Things that are connected to internet and sometimes these devices can be controlled from the internet is commonly called as internet of things. The internet of things (</a:t>
            </a:r>
            <a:r>
              <a:rPr lang="en-IN" cap="none" err="1">
                <a:solidFill>
                  <a:schemeClr val="accent2">
                    <a:lumMod val="20000"/>
                    <a:lumOff val="80000"/>
                  </a:schemeClr>
                </a:solidFill>
                <a:latin typeface="Times New Roman" panose="02020603050405020304" pitchFamily="18" charset="0"/>
                <a:cs typeface="Times New Roman" panose="02020603050405020304" pitchFamily="18" charset="0"/>
              </a:rPr>
              <a:t>iot</a:t>
            </a:r>
            <a:r>
              <a:rPr lang="en-IN" cap="none">
                <a:solidFill>
                  <a:schemeClr val="accent2">
                    <a:lumMod val="20000"/>
                    <a:lumOff val="80000"/>
                  </a:schemeClr>
                </a:solidFill>
                <a:latin typeface="Times New Roman" panose="02020603050405020304" pitchFamily="18" charset="0"/>
                <a:cs typeface="Times New Roman" panose="02020603050405020304" pitchFamily="18" charset="0"/>
              </a:rPr>
              <a:t>) is a concept in which surrounding objects are connected through wired and wireless networks without user intervention. In the field of </a:t>
            </a:r>
            <a:r>
              <a:rPr lang="en-IN" cap="none" err="1">
                <a:solidFill>
                  <a:schemeClr val="accent2">
                    <a:lumMod val="20000"/>
                    <a:lumOff val="80000"/>
                  </a:schemeClr>
                </a:solidFill>
                <a:latin typeface="Times New Roman" panose="02020603050405020304" pitchFamily="18" charset="0"/>
                <a:cs typeface="Times New Roman" panose="02020603050405020304" pitchFamily="18" charset="0"/>
              </a:rPr>
              <a:t>iot</a:t>
            </a:r>
            <a:r>
              <a:rPr lang="en-IN" cap="none">
                <a:solidFill>
                  <a:schemeClr val="accent2">
                    <a:lumMod val="20000"/>
                    <a:lumOff val="80000"/>
                  </a:schemeClr>
                </a:solidFill>
                <a:latin typeface="Times New Roman" panose="02020603050405020304" pitchFamily="18" charset="0"/>
                <a:cs typeface="Times New Roman" panose="02020603050405020304" pitchFamily="18" charset="0"/>
              </a:rPr>
              <a:t>, the objects communicate and exchange information to provide advanced intelligent services for users. Owing to the recent advances in mobile devices equipped with various sensors and communication modules, together with communication network technologies such as wi-fi and LTE, the </a:t>
            </a:r>
            <a:r>
              <a:rPr lang="en-IN" cap="none" err="1">
                <a:solidFill>
                  <a:schemeClr val="accent2">
                    <a:lumMod val="20000"/>
                    <a:lumOff val="80000"/>
                  </a:schemeClr>
                </a:solidFill>
                <a:latin typeface="Times New Roman" panose="02020603050405020304" pitchFamily="18" charset="0"/>
                <a:cs typeface="Times New Roman" panose="02020603050405020304" pitchFamily="18" charset="0"/>
              </a:rPr>
              <a:t>iot</a:t>
            </a:r>
            <a:r>
              <a:rPr lang="en-IN" cap="none">
                <a:solidFill>
                  <a:schemeClr val="accent2">
                    <a:lumMod val="20000"/>
                    <a:lumOff val="80000"/>
                  </a:schemeClr>
                </a:solidFill>
                <a:latin typeface="Times New Roman" panose="02020603050405020304" pitchFamily="18" charset="0"/>
                <a:cs typeface="Times New Roman" panose="02020603050405020304" pitchFamily="18" charset="0"/>
              </a:rPr>
              <a:t> has gained considerable academic interests. </a:t>
            </a:r>
          </a:p>
          <a:p>
            <a:r>
              <a:rPr lang="en-IN" cap="none">
                <a:solidFill>
                  <a:schemeClr val="accent2">
                    <a:lumMod val="20000"/>
                    <a:lumOff val="80000"/>
                  </a:schemeClr>
                </a:solidFill>
                <a:latin typeface="Times New Roman" panose="02020603050405020304" pitchFamily="18" charset="0"/>
                <a:cs typeface="Times New Roman" panose="02020603050405020304" pitchFamily="18" charset="0"/>
              </a:rPr>
              <a:t> </a:t>
            </a:r>
          </a:p>
          <a:p>
            <a:r>
              <a:rPr lang="en-IN" cap="none">
                <a:solidFill>
                  <a:schemeClr val="accent2">
                    <a:lumMod val="20000"/>
                    <a:lumOff val="80000"/>
                  </a:schemeClr>
                </a:solidFill>
                <a:latin typeface="Times New Roman" panose="02020603050405020304" pitchFamily="18" charset="0"/>
                <a:cs typeface="Times New Roman" panose="02020603050405020304" pitchFamily="18" charset="0"/>
              </a:rPr>
              <a:t>	Owing to the characteristics and merits of </a:t>
            </a:r>
            <a:r>
              <a:rPr lang="en-IN" cap="none" err="1">
                <a:solidFill>
                  <a:schemeClr val="accent2">
                    <a:lumMod val="20000"/>
                    <a:lumOff val="80000"/>
                  </a:schemeClr>
                </a:solidFill>
                <a:latin typeface="Times New Roman" panose="02020603050405020304" pitchFamily="18" charset="0"/>
                <a:cs typeface="Times New Roman" panose="02020603050405020304" pitchFamily="18" charset="0"/>
              </a:rPr>
              <a:t>iot</a:t>
            </a:r>
            <a:r>
              <a:rPr lang="en-IN" cap="none">
                <a:solidFill>
                  <a:schemeClr val="accent2">
                    <a:lumMod val="20000"/>
                    <a:lumOff val="80000"/>
                  </a:schemeClr>
                </a:solidFill>
                <a:latin typeface="Times New Roman" panose="02020603050405020304" pitchFamily="18" charset="0"/>
                <a:cs typeface="Times New Roman" panose="02020603050405020304" pitchFamily="18" charset="0"/>
              </a:rPr>
              <a:t> services, waste management has also become a significant issue in academia, industry, and government as major </a:t>
            </a:r>
            <a:r>
              <a:rPr lang="en-IN" cap="none" err="1">
                <a:solidFill>
                  <a:schemeClr val="accent2">
                    <a:lumMod val="20000"/>
                    <a:lumOff val="80000"/>
                  </a:schemeClr>
                </a:solidFill>
                <a:latin typeface="Times New Roman" panose="02020603050405020304" pitchFamily="18" charset="0"/>
                <a:cs typeface="Times New Roman" panose="02020603050405020304" pitchFamily="18" charset="0"/>
              </a:rPr>
              <a:t>iot</a:t>
            </a:r>
            <a:r>
              <a:rPr lang="en-IN" cap="none">
                <a:solidFill>
                  <a:schemeClr val="accent2">
                    <a:lumMod val="20000"/>
                    <a:lumOff val="80000"/>
                  </a:schemeClr>
                </a:solidFill>
                <a:latin typeface="Times New Roman" panose="02020603050405020304" pitchFamily="18" charset="0"/>
                <a:cs typeface="Times New Roman" panose="02020603050405020304" pitchFamily="18" charset="0"/>
              </a:rPr>
              <a:t> application fields. An indiscriminate and illegal discharge of waste, an absence of waste disposal and management systems, and inefficient waste management policies have caused serious environmental problems and have incurred considerable costs for waste disposal.</a:t>
            </a:r>
          </a:p>
          <a:p>
            <a:r>
              <a:rPr lang="en-IN" cap="none">
                <a:solidFill>
                  <a:schemeClr val="accent2">
                    <a:lumMod val="20000"/>
                    <a:lumOff val="80000"/>
                  </a:schemeClr>
                </a:solidFill>
                <a:latin typeface="Times New Roman" panose="02020603050405020304" pitchFamily="18" charset="0"/>
                <a:cs typeface="Times New Roman" panose="02020603050405020304" pitchFamily="18" charset="0"/>
              </a:rPr>
              <a:t> </a:t>
            </a:r>
          </a:p>
          <a:p>
            <a:r>
              <a:rPr lang="en-IN" cap="none">
                <a:solidFill>
                  <a:schemeClr val="accent2">
                    <a:lumMod val="20000"/>
                    <a:lumOff val="80000"/>
                  </a:schemeClr>
                </a:solidFill>
                <a:latin typeface="Times New Roman" panose="02020603050405020304" pitchFamily="18" charset="0"/>
                <a:cs typeface="Times New Roman" panose="02020603050405020304" pitchFamily="18" charset="0"/>
              </a:rPr>
              <a:t> 	In our system, the smart dust bins are connected to the internet to get the real time information of the smart dustbins. In the recent years, there was a rapid growth in  population which leads to more waste disposal. So a proper waste management system is necessary to avoid spreading some deadly diseases. Managing the smart bins by monitoring the status of it and accordingly taking the decision. This waste is further  picked up by the municipal corporations to finally dump it in dumping areas and landfills</a:t>
            </a:r>
            <a:r>
              <a:rPr lang="en-IN" cap="none">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0509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95D7E3-1FD2-4FA1-99C9-831CE02A3BA5}"/>
              </a:ext>
            </a:extLst>
          </p:cNvPr>
          <p:cNvSpPr/>
          <p:nvPr/>
        </p:nvSpPr>
        <p:spPr>
          <a:xfrm>
            <a:off x="1091954" y="421889"/>
            <a:ext cx="10262586" cy="5852436"/>
          </a:xfrm>
          <a:prstGeom prst="rect">
            <a:avLst/>
          </a:prstGeom>
        </p:spPr>
        <p:txBody>
          <a:bodyPr wrap="square">
            <a:spAutoFit/>
          </a:bodyPr>
          <a:lstStyle/>
          <a:p>
            <a:pPr>
              <a:lnSpc>
                <a:spcPct val="107000"/>
              </a:lnSpc>
              <a:spcBef>
                <a:spcPts val="200"/>
              </a:spcBef>
              <a:spcAft>
                <a:spcPts val="0"/>
              </a:spcAft>
            </a:pPr>
            <a:r>
              <a:rPr lang="en-IN" sz="1600" b="1">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OBJECTIVES:</a:t>
            </a:r>
          </a:p>
          <a:p>
            <a:pPr>
              <a:lnSpc>
                <a:spcPct val="107000"/>
              </a:lnSpc>
              <a:spcAft>
                <a:spcPts val="800"/>
              </a:spcAft>
            </a:pPr>
            <a:r>
              <a:rPr lang="en-IN" sz="1200">
                <a:latin typeface="Calibri" panose="020F0502020204030204" pitchFamily="34" charset="0"/>
                <a:ea typeface="Calibri" panose="020F0502020204030204" pitchFamily="34" charset="0"/>
                <a:cs typeface="Times New Roman" panose="02020603050405020304" pitchFamily="18" charset="0"/>
              </a:rPr>
              <a:t> </a:t>
            </a:r>
          </a:p>
          <a:p>
            <a:pPr indent="457200">
              <a:lnSpc>
                <a:spcPct val="150000"/>
              </a:lnSpc>
              <a:spcAft>
                <a:spcPts val="0"/>
              </a:spcAft>
            </a:pPr>
            <a:r>
              <a:rPr lang="en-IN">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In this proposed system, waste is managed in two different waste accordingly i.e. dry and wet. In this system the speed of </a:t>
            </a:r>
            <a:r>
              <a:rPr lang="en-IN">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the</a:t>
            </a:r>
            <a:r>
              <a:rPr lang="en-IN">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network does not matter as MQTT is a very light weight protocol which will work with low internet speed also with a high speed transfer of data. Automation i.e. machine to machine communication without any involvement of the human.</a:t>
            </a:r>
            <a:endParaRPr lang="en-IN" sz="1200">
              <a:solidFill>
                <a:schemeClr val="accent2">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a:p>
            <a:pPr indent="457200">
              <a:lnSpc>
                <a:spcPct val="150000"/>
              </a:lnSpc>
              <a:spcAft>
                <a:spcPts val="0"/>
              </a:spcAft>
            </a:pPr>
            <a:r>
              <a:rPr lang="en-IN">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The dustbin indication is done by 3 different LED’s.</a:t>
            </a:r>
            <a:endParaRPr lang="en-IN" sz="1200">
              <a:solidFill>
                <a:schemeClr val="accent2">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IN">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If the dustbin is full then LED will be on and this information is directly sent to described office’s.</a:t>
            </a:r>
            <a:endParaRPr lang="en-IN" sz="1200">
              <a:solidFill>
                <a:schemeClr val="accent2">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200">
                <a:solidFill>
                  <a:schemeClr val="accent2">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Bef>
                <a:spcPts val="200"/>
              </a:spcBef>
              <a:spcAft>
                <a:spcPts val="0"/>
              </a:spcAft>
            </a:pPr>
            <a:r>
              <a:rPr lang="en-IN" sz="1600" b="1">
                <a:solidFill>
                  <a:schemeClr val="accent2">
                    <a:lumMod val="20000"/>
                    <a:lumOff val="80000"/>
                  </a:schemeClr>
                </a:solidFill>
                <a:latin typeface="Calibri Light" panose="020F0302020204030204" pitchFamily="34" charset="0"/>
                <a:ea typeface="Times New Roman" panose="02020603050405020304" pitchFamily="18" charset="0"/>
                <a:cs typeface="Times New Roman" panose="02020603050405020304" pitchFamily="18" charset="0"/>
              </a:rPr>
              <a:t> </a:t>
            </a:r>
          </a:p>
          <a:p>
            <a:pPr>
              <a:lnSpc>
                <a:spcPct val="107000"/>
              </a:lnSpc>
              <a:spcBef>
                <a:spcPts val="200"/>
              </a:spcBef>
              <a:spcAft>
                <a:spcPts val="0"/>
              </a:spcAft>
            </a:pPr>
            <a:r>
              <a:rPr lang="en-IN" sz="1600" b="1">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COMPONENTS USED:</a:t>
            </a:r>
            <a:endParaRPr lang="en-IN" sz="120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200">
                <a:latin typeface="Calibri" panose="020F0502020204030204" pitchFamily="34" charset="0"/>
                <a:ea typeface="Calibri" panose="020F0502020204030204" pitchFamily="34" charset="0"/>
                <a:cs typeface="Times New Roman" panose="02020603050405020304" pitchFamily="18" charset="0"/>
              </a:rPr>
              <a:t>				</a:t>
            </a:r>
            <a:r>
              <a:rPr lang="en-IN" sz="1600">
                <a:latin typeface="Times New Roman" panose="02020603050405020304" pitchFamily="18" charset="0"/>
                <a:ea typeface="Calibri" panose="020F0502020204030204" pitchFamily="34" charset="0"/>
                <a:cs typeface="Times New Roman" panose="02020603050405020304" pitchFamily="18" charset="0"/>
              </a:rPr>
              <a:t>1.Raspberry Pi 3 </a:t>
            </a:r>
            <a:r>
              <a:rPr lang="en-IN" sz="1600" err="1">
                <a:latin typeface="Times New Roman" panose="02020603050405020304" pitchFamily="18" charset="0"/>
                <a:ea typeface="Calibri" panose="020F0502020204030204" pitchFamily="34" charset="0"/>
                <a:cs typeface="Times New Roman" panose="02020603050405020304" pitchFamily="18" charset="0"/>
              </a:rPr>
              <a:t>B+Model</a:t>
            </a:r>
            <a:endParaRPr lang="en-IN" sz="120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a:latin typeface="Times New Roman" panose="02020603050405020304" pitchFamily="18" charset="0"/>
                <a:ea typeface="Calibri" panose="020F0502020204030204" pitchFamily="34" charset="0"/>
                <a:cs typeface="Times New Roman" panose="02020603050405020304" pitchFamily="18" charset="0"/>
              </a:rPr>
              <a:t>				2.Ultrasonic Sensor</a:t>
            </a:r>
            <a:endParaRPr lang="en-IN" sz="120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a:latin typeface="Times New Roman" panose="02020603050405020304" pitchFamily="18" charset="0"/>
                <a:ea typeface="Calibri" panose="020F0502020204030204" pitchFamily="34" charset="0"/>
                <a:cs typeface="Times New Roman" panose="02020603050405020304" pitchFamily="18" charset="0"/>
              </a:rPr>
              <a:t>				3.NodeMCU</a:t>
            </a:r>
            <a:endParaRPr lang="en-IN" sz="120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a:latin typeface="Times New Roman" panose="02020603050405020304" pitchFamily="18" charset="0"/>
                <a:ea typeface="Calibri" panose="020F0502020204030204" pitchFamily="34" charset="0"/>
                <a:cs typeface="Times New Roman" panose="02020603050405020304" pitchFamily="18" charset="0"/>
              </a:rPr>
              <a:t>				4.LED’s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258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8F9AD95-4862-4C23-930F-8089F47D31FE}"/>
              </a:ext>
            </a:extLst>
          </p:cNvPr>
          <p:cNvSpPr>
            <a:spLocks noChangeArrowheads="1"/>
          </p:cNvSpPr>
          <p:nvPr/>
        </p:nvSpPr>
        <p:spPr bwMode="auto">
          <a:xfrm>
            <a:off x="1136342" y="332537"/>
            <a:ext cx="9090734" cy="464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2865438" algn="ctr"/>
                <a:tab pos="4465638" algn="l"/>
              </a:tabLst>
              <a:defRPr>
                <a:solidFill>
                  <a:schemeClr val="tx1"/>
                </a:solidFill>
                <a:latin typeface="Arial" panose="020B0604020202020204" pitchFamily="34" charset="0"/>
              </a:defRPr>
            </a:lvl1pPr>
            <a:lvl2pPr eaLnBrk="0" fontAlgn="base" hangingPunct="0">
              <a:spcBef>
                <a:spcPct val="0"/>
              </a:spcBef>
              <a:spcAft>
                <a:spcPct val="0"/>
              </a:spcAft>
              <a:tabLst>
                <a:tab pos="2865438" algn="ctr"/>
                <a:tab pos="4465638" algn="l"/>
              </a:tabLst>
              <a:defRPr>
                <a:solidFill>
                  <a:schemeClr val="tx1"/>
                </a:solidFill>
                <a:latin typeface="Arial" panose="020B0604020202020204" pitchFamily="34" charset="0"/>
              </a:defRPr>
            </a:lvl2pPr>
            <a:lvl3pPr eaLnBrk="0" fontAlgn="base" hangingPunct="0">
              <a:spcBef>
                <a:spcPct val="0"/>
              </a:spcBef>
              <a:spcAft>
                <a:spcPct val="0"/>
              </a:spcAft>
              <a:tabLst>
                <a:tab pos="2865438" algn="ctr"/>
                <a:tab pos="4465638" algn="l"/>
              </a:tabLst>
              <a:defRPr>
                <a:solidFill>
                  <a:schemeClr val="tx1"/>
                </a:solidFill>
                <a:latin typeface="Arial" panose="020B0604020202020204" pitchFamily="34" charset="0"/>
              </a:defRPr>
            </a:lvl3pPr>
            <a:lvl4pPr eaLnBrk="0" fontAlgn="base" hangingPunct="0">
              <a:spcBef>
                <a:spcPct val="0"/>
              </a:spcBef>
              <a:spcAft>
                <a:spcPct val="0"/>
              </a:spcAft>
              <a:tabLst>
                <a:tab pos="2865438" algn="ctr"/>
                <a:tab pos="4465638" algn="l"/>
              </a:tabLst>
              <a:defRPr>
                <a:solidFill>
                  <a:schemeClr val="tx1"/>
                </a:solidFill>
                <a:latin typeface="Arial" panose="020B0604020202020204" pitchFamily="34" charset="0"/>
              </a:defRPr>
            </a:lvl4pPr>
            <a:lvl5pPr eaLnBrk="0" fontAlgn="base" hangingPunct="0">
              <a:spcBef>
                <a:spcPct val="0"/>
              </a:spcBef>
              <a:spcAft>
                <a:spcPct val="0"/>
              </a:spcAft>
              <a:tabLst>
                <a:tab pos="2865438" algn="ctr"/>
                <a:tab pos="4465638" algn="l"/>
              </a:tabLst>
              <a:defRPr>
                <a:solidFill>
                  <a:schemeClr val="tx1"/>
                </a:solidFill>
                <a:latin typeface="Arial" panose="020B0604020202020204" pitchFamily="34" charset="0"/>
              </a:defRPr>
            </a:lvl5pPr>
            <a:lvl6pPr eaLnBrk="0" fontAlgn="base" hangingPunct="0">
              <a:spcBef>
                <a:spcPct val="0"/>
              </a:spcBef>
              <a:spcAft>
                <a:spcPct val="0"/>
              </a:spcAft>
              <a:tabLst>
                <a:tab pos="2865438" algn="ctr"/>
                <a:tab pos="4465638" algn="l"/>
              </a:tabLst>
              <a:defRPr>
                <a:solidFill>
                  <a:schemeClr val="tx1"/>
                </a:solidFill>
                <a:latin typeface="Arial" panose="020B0604020202020204" pitchFamily="34" charset="0"/>
              </a:defRPr>
            </a:lvl6pPr>
            <a:lvl7pPr eaLnBrk="0" fontAlgn="base" hangingPunct="0">
              <a:spcBef>
                <a:spcPct val="0"/>
              </a:spcBef>
              <a:spcAft>
                <a:spcPct val="0"/>
              </a:spcAft>
              <a:tabLst>
                <a:tab pos="2865438" algn="ctr"/>
                <a:tab pos="4465638" algn="l"/>
              </a:tabLst>
              <a:defRPr>
                <a:solidFill>
                  <a:schemeClr val="tx1"/>
                </a:solidFill>
                <a:latin typeface="Arial" panose="020B0604020202020204" pitchFamily="34" charset="0"/>
              </a:defRPr>
            </a:lvl7pPr>
            <a:lvl8pPr eaLnBrk="0" fontAlgn="base" hangingPunct="0">
              <a:spcBef>
                <a:spcPct val="0"/>
              </a:spcBef>
              <a:spcAft>
                <a:spcPct val="0"/>
              </a:spcAft>
              <a:tabLst>
                <a:tab pos="2865438" algn="ctr"/>
                <a:tab pos="4465638" algn="l"/>
              </a:tabLst>
              <a:defRPr>
                <a:solidFill>
                  <a:schemeClr val="tx1"/>
                </a:solidFill>
                <a:latin typeface="Arial" panose="020B0604020202020204" pitchFamily="34" charset="0"/>
              </a:defRPr>
            </a:lvl8pPr>
            <a:lvl9pPr eaLnBrk="0" fontAlgn="base" hangingPunct="0">
              <a:spcBef>
                <a:spcPct val="0"/>
              </a:spcBef>
              <a:spcAft>
                <a:spcPct val="0"/>
              </a:spcAft>
              <a:tabLst>
                <a:tab pos="2865438" algn="ctr"/>
                <a:tab pos="44656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865438" algn="ctr"/>
                <a:tab pos="4465638" algn="l"/>
              </a:tabLst>
            </a:pPr>
            <a:r>
              <a:rPr kumimoji="0" lang="en-US" altLang="en-US" sz="2200" b="0" i="0" u="none" strike="noStrike" cap="none" normalizeH="0" baseline="0">
                <a:ln>
                  <a:noFill/>
                </a:ln>
                <a:solidFill>
                  <a:srgbClr val="F0667D"/>
                </a:solidFill>
                <a:effectLst/>
                <a:latin typeface="Calibri Light" panose="020F0302020204030204" pitchFamily="34" charset="0"/>
                <a:ea typeface="Times New Roman" panose="02020603050405020304" pitchFamily="18" charset="0"/>
                <a:cs typeface="Times New Roman" panose="02020603050405020304" pitchFamily="18" charset="0"/>
              </a:rPr>
              <a:t>COMPONENTS DESCRIPTION ALONG WITH IMAGES:-</a:t>
            </a:r>
            <a:br>
              <a:rPr kumimoji="0" lang="en-US" altLang="en-US" sz="1300" b="0" i="0" u="none" strike="noStrike" cap="none" normalizeH="0" baseline="0">
                <a:ln>
                  <a:noFill/>
                </a:ln>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br>
              <a:rPr kumimoji="0" lang="en-US" altLang="en-US" sz="1300" b="0" i="0" u="none" strike="noStrike" cap="none" normalizeH="0" baseline="0">
                <a:ln>
                  <a:noFill/>
                </a:ln>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endParaRPr kumimoji="0" lang="en-US" altLang="en-US" sz="1300" b="0" i="0" u="none" strike="noStrike" cap="none" normalizeH="0" baseline="0">
              <a:ln>
                <a:noFill/>
              </a:ln>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865438" algn="ctr"/>
                <a:tab pos="4465638" algn="l"/>
              </a:tabLst>
            </a:pPr>
            <a:r>
              <a:rPr kumimoji="0" lang="en-US" altLang="en-US" sz="2000" b="0" i="0" u="none" strike="noStrike" cap="none" normalizeH="0" baseline="0">
                <a:ln>
                  <a:noFill/>
                </a:ln>
                <a:solidFill>
                  <a:srgbClr val="00B0F0"/>
                </a:solidFill>
                <a:effectLst/>
                <a:latin typeface="Calibri" panose="020F0502020204030204" pitchFamily="34" charset="0"/>
                <a:ea typeface="Times New Roman" panose="02020603050405020304" pitchFamily="18" charset="0"/>
                <a:cs typeface="Times New Roman" panose="02020603050405020304" pitchFamily="18" charset="0"/>
              </a:rPr>
              <a:t>Ultrasonic Sensor:</a:t>
            </a:r>
          </a:p>
          <a:p>
            <a:pPr marL="0" marR="0" lvl="0" indent="0" algn="l" defTabSz="914400" rtl="0" eaLnBrk="0" fontAlgn="base" latinLnBrk="0" hangingPunct="0">
              <a:lnSpc>
                <a:spcPct val="100000"/>
              </a:lnSpc>
              <a:spcBef>
                <a:spcPct val="0"/>
              </a:spcBef>
              <a:spcAft>
                <a:spcPct val="0"/>
              </a:spcAft>
              <a:buClrTx/>
              <a:buSzTx/>
              <a:buFontTx/>
              <a:buNone/>
              <a:tabLst>
                <a:tab pos="2865438" algn="ctr"/>
                <a:tab pos="4465638" algn="l"/>
              </a:tabLst>
            </a:pP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865438" algn="ctr"/>
                <a:tab pos="4465638" algn="l"/>
              </a:tabLst>
            </a:pPr>
            <a:r>
              <a:rPr kumimoji="0" lang="en-US" altLang="en-US" sz="1400" b="1" i="0" u="none" strike="noStrike" cap="none" normalizeH="0" baseline="0">
                <a:ln>
                  <a:noFill/>
                </a:ln>
                <a:solidFill>
                  <a:schemeClr val="tx1">
                    <a:lumMod val="95000"/>
                  </a:schemeClr>
                </a:solidFill>
                <a:effectLst/>
                <a:latin typeface="Arial" panose="020B0604020202020204" pitchFamily="34" charset="0"/>
                <a:ea typeface="Times New Roman" panose="02020603050405020304" pitchFamily="18" charset="0"/>
              </a:rPr>
              <a:t>ultrasonic sensors</a:t>
            </a:r>
            <a:r>
              <a:rPr kumimoji="0" lang="en-US" altLang="en-US" sz="1400" b="0" i="0" u="none" strike="noStrike" cap="none" normalizeH="0" baseline="0">
                <a:ln>
                  <a:noFill/>
                </a:ln>
                <a:solidFill>
                  <a:schemeClr val="tx1">
                    <a:lumMod val="95000"/>
                  </a:schemeClr>
                </a:solidFill>
                <a:effectLst/>
                <a:latin typeface="Arial" panose="020B0604020202020204" pitchFamily="34" charset="0"/>
                <a:ea typeface="Times New Roman" panose="02020603050405020304" pitchFamily="18" charset="0"/>
              </a:rPr>
              <a:t> are a type of acoustic sensor divided into three broad categories: transmitters, receivers and transceivers. Transmitters convert electrical signal into ultrasound , receivers convert ultrasound into electrical signals, and transceivers can both transmit and receive ultrasound.</a:t>
            </a:r>
          </a:p>
          <a:p>
            <a:pPr marL="0" marR="0" lvl="0" indent="0" algn="l" defTabSz="914400" rtl="0" eaLnBrk="0" fontAlgn="base" latinLnBrk="0" hangingPunct="0">
              <a:lnSpc>
                <a:spcPct val="100000"/>
              </a:lnSpc>
              <a:spcBef>
                <a:spcPct val="0"/>
              </a:spcBef>
              <a:spcAft>
                <a:spcPct val="0"/>
              </a:spcAft>
              <a:buClrTx/>
              <a:buSzTx/>
              <a:buFontTx/>
              <a:buNone/>
              <a:tabLst>
                <a:tab pos="2865438" algn="ctr"/>
                <a:tab pos="4465638" algn="l"/>
              </a:tabLst>
            </a:pPr>
            <a:endParaRPr kumimoji="0" lang="en-US" altLang="en-US" sz="1200" b="0" i="0" u="none" strike="noStrike" cap="none" normalizeH="0" baseline="0">
              <a:ln>
                <a:noFill/>
              </a:ln>
              <a:solidFill>
                <a:schemeClr val="tx1">
                  <a:lumMod val="95000"/>
                </a:schemeClr>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865438" algn="ctr"/>
                <a:tab pos="4465638" algn="l"/>
              </a:tabLst>
            </a:pPr>
            <a:r>
              <a:rPr kumimoji="0" lang="en-US" altLang="en-US" sz="1400" b="0" i="0" u="none" strike="noStrike" cap="none" normalizeH="0" baseline="0">
                <a:ln>
                  <a:noFill/>
                </a:ln>
                <a:solidFill>
                  <a:schemeClr val="tx1">
                    <a:lumMod val="95000"/>
                  </a:schemeClr>
                </a:solidFill>
                <a:effectLst/>
                <a:latin typeface="Arial" panose="020B0604020202020204" pitchFamily="34" charset="0"/>
                <a:ea typeface="Times New Roman" panose="02020603050405020304" pitchFamily="18" charset="0"/>
              </a:rPr>
              <a:t>In a similar way to radar and sonar , ultrasonic transducer are used in systems which evaluate targets by interpreting the reflected signals. For example, by measuring the time between sending a signal and receiving an echo the distance of an object can be calculated. Passive ultrasonic sensors are basically microphones that detect ultrasonic noise that is present under certain conditions.</a:t>
            </a:r>
          </a:p>
          <a:p>
            <a:pPr marL="0" marR="0" lvl="0" indent="0" algn="l" defTabSz="914400" rtl="0" eaLnBrk="0" fontAlgn="base" latinLnBrk="0" hangingPunct="0">
              <a:lnSpc>
                <a:spcPct val="100000"/>
              </a:lnSpc>
              <a:spcBef>
                <a:spcPct val="0"/>
              </a:spcBef>
              <a:spcAft>
                <a:spcPct val="0"/>
              </a:spcAft>
              <a:buClrTx/>
              <a:buSzTx/>
              <a:buFontTx/>
              <a:buNone/>
              <a:tabLst>
                <a:tab pos="2865438" algn="ctr"/>
                <a:tab pos="4465638" algn="l"/>
              </a:tabLst>
            </a:pPr>
            <a:endParaRPr kumimoji="0" lang="en-US" altLang="en-US" sz="1200" b="0" i="0" u="none" strike="noStrike" cap="none" normalizeH="0" baseline="0">
              <a:ln>
                <a:noFill/>
              </a:ln>
              <a:solidFill>
                <a:schemeClr val="tx1">
                  <a:lumMod val="95000"/>
                </a:schemeClr>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865438" algn="ctr"/>
                <a:tab pos="4465638" algn="l"/>
              </a:tabLst>
            </a:pPr>
            <a:r>
              <a:rPr kumimoji="0" lang="en-US" altLang="en-US" sz="1400" b="0" i="0" u="none" strike="noStrike" cap="none" normalizeH="0" baseline="0">
                <a:ln>
                  <a:noFill/>
                </a:ln>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It consists of 4 different pins: VCC, ground, Trigger pin, Echo pin.</a:t>
            </a:r>
          </a:p>
          <a:p>
            <a:pPr marL="0" marR="0" lvl="0" indent="0" algn="l" defTabSz="914400" rtl="0" eaLnBrk="0" fontAlgn="base" latinLnBrk="0" hangingPunct="0">
              <a:lnSpc>
                <a:spcPct val="100000"/>
              </a:lnSpc>
              <a:spcBef>
                <a:spcPct val="0"/>
              </a:spcBef>
              <a:spcAft>
                <a:spcPct val="0"/>
              </a:spcAft>
              <a:buClrTx/>
              <a:buSzTx/>
              <a:buFontTx/>
              <a:buNone/>
              <a:tabLst>
                <a:tab pos="2865438" algn="ctr"/>
                <a:tab pos="4465638" algn="l"/>
              </a:tabLst>
            </a:pPr>
            <a:endParaRPr kumimoji="0" lang="en-US" altLang="en-US" sz="1200" b="0" i="0" u="none" strike="noStrike" cap="none" normalizeH="0" baseline="0">
              <a:ln>
                <a:noFill/>
              </a:ln>
              <a:solidFill>
                <a:schemeClr val="tx1">
                  <a:lumMod val="95000"/>
                </a:schemeClr>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865438" algn="ctr"/>
                <a:tab pos="4465638" algn="l"/>
              </a:tabLst>
            </a:pPr>
            <a:r>
              <a:rPr kumimoji="0" lang="en-US" altLang="en-US" sz="1400" b="0" i="0" u="none" strike="noStrike" cap="none" normalizeH="0" baseline="0">
                <a:ln>
                  <a:noFill/>
                </a:ln>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Ultrasonic sensor trig signals and when it find any object it reflect back the signal and receives through the echo pin. </a:t>
            </a:r>
          </a:p>
          <a:p>
            <a:pPr marL="0" marR="0" lvl="0" indent="0" algn="l" defTabSz="914400" rtl="0" eaLnBrk="0" fontAlgn="base" latinLnBrk="0" hangingPunct="0">
              <a:lnSpc>
                <a:spcPct val="100000"/>
              </a:lnSpc>
              <a:spcBef>
                <a:spcPct val="0"/>
              </a:spcBef>
              <a:spcAft>
                <a:spcPct val="0"/>
              </a:spcAft>
              <a:buClrTx/>
              <a:buSzTx/>
              <a:buFontTx/>
              <a:buNone/>
              <a:tabLst>
                <a:tab pos="2865438" algn="ctr"/>
                <a:tab pos="4465638" algn="l"/>
              </a:tabLst>
            </a:pPr>
            <a:endParaRPr kumimoji="0" lang="en-US" altLang="en-US" sz="1200" b="0" i="0" u="none" strike="noStrike" cap="none" normalizeH="0" baseline="0">
              <a:ln>
                <a:noFill/>
              </a:ln>
              <a:solidFill>
                <a:schemeClr val="tx1">
                  <a:lumMod val="95000"/>
                </a:schemeClr>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865438" algn="ctr"/>
                <a:tab pos="4465638" algn="l"/>
              </a:tabLst>
            </a:pPr>
            <a:r>
              <a:rPr kumimoji="0" lang="en-US" altLang="en-US" sz="1400" b="0" i="0" u="none" strike="noStrike" cap="none" normalizeH="0" baseline="0">
                <a:ln>
                  <a:noFill/>
                </a:ln>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distance is measured by the formula:</a:t>
            </a:r>
            <a:endParaRPr kumimoji="0" lang="en-US" altLang="en-US" sz="1200" b="0" i="0" u="none" strike="noStrike" cap="none" normalizeH="0" baseline="0">
              <a:ln>
                <a:noFill/>
              </a:ln>
              <a:solidFill>
                <a:schemeClr val="tx1">
                  <a:lumMod val="95000"/>
                </a:schemeClr>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865438" algn="ctr"/>
                <a:tab pos="4465638" algn="l"/>
              </a:tabLst>
            </a:pPr>
            <a:r>
              <a:rPr kumimoji="0" lang="en-US" altLang="en-US" sz="1400" b="0" i="0" u="none" strike="noStrike" cap="none" normalizeH="0" baseline="0">
                <a:ln>
                  <a:noFill/>
                </a:ln>
                <a:solidFill>
                  <a:schemeClr val="tx1">
                    <a:lumMod val="95000"/>
                  </a:schemeClr>
                </a:solidFill>
                <a:effectLst/>
                <a:latin typeface="Courier New" panose="02070309020205020404" pitchFamily="49" charset="0"/>
                <a:ea typeface="Times New Roman" panose="02020603050405020304" pitchFamily="18" charset="0"/>
                <a:cs typeface="Courier New" panose="02070309020205020404" pitchFamily="49" charset="0"/>
              </a:rPr>
              <a:t>distance = (duration*.0343)/2; </a:t>
            </a:r>
            <a:endParaRPr kumimoji="0" lang="en-US" altLang="en-US" sz="1200" b="0" i="0" u="none" strike="noStrike" cap="none" normalizeH="0" baseline="0">
              <a:ln>
                <a:noFill/>
              </a:ln>
              <a:solidFill>
                <a:schemeClr val="tx1">
                  <a:lumMod val="95000"/>
                </a:schemeClr>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865438" algn="ctr"/>
                <a:tab pos="4465638" algn="l"/>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49" name="Picture 3">
            <a:extLst>
              <a:ext uri="{FF2B5EF4-FFF2-40B4-BE49-F238E27FC236}">
                <a16:creationId xmlns:a16="http://schemas.microsoft.com/office/drawing/2014/main" id="{1F400571-9202-4661-808E-F01D317C83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7244179" y="4518735"/>
            <a:ext cx="3107184" cy="213951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B7A86CB1-2399-490F-A841-1EAEBAFC4E24}"/>
              </a:ext>
            </a:extLst>
          </p:cNvPr>
          <p:cNvSpPr>
            <a:spLocks noChangeArrowheads="1"/>
          </p:cNvSpPr>
          <p:nvPr/>
        </p:nvSpPr>
        <p:spPr bwMode="auto">
          <a:xfrm>
            <a:off x="1491449" y="4053765"/>
            <a:ext cx="8859914" cy="6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791703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04B6129-F28B-4C72-94C3-E8C4FFB1041E}"/>
              </a:ext>
            </a:extLst>
          </p:cNvPr>
          <p:cNvSpPr>
            <a:spLocks noChangeArrowheads="1"/>
          </p:cNvSpPr>
          <p:nvPr/>
        </p:nvSpPr>
        <p:spPr bwMode="auto">
          <a:xfrm>
            <a:off x="1097872" y="324759"/>
            <a:ext cx="10386873" cy="572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b="0" i="0" u="none" strike="noStrike" cap="none" normalizeH="0" baseline="0">
                <a:ln>
                  <a:noFill/>
                </a:ln>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Raspberry pi 3 B+ model:</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lang="en-US" altLang="en-US" sz="2000">
              <a:solidFill>
                <a:srgbClr val="00B0F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800" b="0" i="0" u="none" strike="noStrike" cap="none" normalizeH="0" baseline="0">
              <a:ln>
                <a:noFill/>
              </a:ln>
              <a:solidFill>
                <a:srgbClr val="00B0F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500" b="0" i="0" u="none" strike="noStrike" cap="none" normalizeH="0" baseline="0">
                <a:ln>
                  <a:noFill/>
                </a:ln>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latest Raspberry Pi 3 Model B+ has a faster 64-bit 1.4GHz quad core processor, 1GB of RAM, faster dual-band 802.11 b/g/n/ac wireless LAN, Bluetooth 4.2, and significantly faster 300Mbit/s ethernet.</a:t>
            </a:r>
          </a:p>
          <a:p>
            <a:pPr lvl="0" defTabSz="914400">
              <a:buFontTx/>
              <a:buChar char="•"/>
            </a:pPr>
            <a:r>
              <a:rPr lang="en-US" altLang="en-US" sz="150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Improved thermals on the Pi 3 B+ means that the CPU on the BCM2837 SoC can now run at 1.4GHz, a 17% increase on the previous Pi 3 model (which ran at 1.2GHz)</a:t>
            </a:r>
            <a:endParaRPr lang="en-US" altLang="en-US" sz="1500">
              <a:solidFill>
                <a:schemeClr val="tx1">
                  <a:lumMod val="95000"/>
                </a:schemeClr>
              </a:solidFill>
              <a:latin typeface="Times New Roman" panose="02020603050405020304" pitchFamily="18" charset="0"/>
              <a:cs typeface="Times New Roman" panose="02020603050405020304" pitchFamily="18" charset="0"/>
            </a:endParaRPr>
          </a:p>
          <a:p>
            <a:pPr lvl="0" defTabSz="914400">
              <a:buFontTx/>
              <a:buChar char="•"/>
            </a:pPr>
            <a:r>
              <a:rPr lang="en-US" altLang="en-US" sz="150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The Pi 3 B+ has significantly faster wired networking, thanks to an upgraded USB/LAN chip, and you should see speeds that are 3-5x faster than on previous models of the Pi, at least 300Mbit/s.</a:t>
            </a:r>
            <a:endParaRPr kumimoji="0" lang="en-US" altLang="en-US" sz="1500" b="0" i="0" u="none" strike="noStrike" cap="none" normalizeH="0" baseline="0">
              <a:ln>
                <a:noFill/>
              </a:ln>
              <a:solidFill>
                <a:schemeClr val="tx1">
                  <a:lumMod val="9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500" b="0" i="0" u="none" strike="noStrike" cap="none" normalizeH="0" baseline="0">
                <a:ln>
                  <a:noFill/>
                </a:ln>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1.4GHz 64-bit quad-core ARM Cortex-A53 CPU (BCM2837)</a:t>
            </a:r>
            <a:endParaRPr kumimoji="0" lang="en-US" altLang="en-US" sz="1500" b="0" i="0" u="none" strike="noStrike" cap="none" normalizeH="0" baseline="0">
              <a:ln>
                <a:noFill/>
              </a:ln>
              <a:solidFill>
                <a:schemeClr val="tx1">
                  <a:lumMod val="9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500" b="0" i="0" u="none" strike="noStrike" cap="none" normalizeH="0" baseline="0">
                <a:ln>
                  <a:noFill/>
                </a:ln>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1GB RAM (LPDDR2 SDRAM)</a:t>
            </a:r>
            <a:endParaRPr kumimoji="0" lang="en-US" altLang="en-US" sz="1500" b="0" i="0" u="none" strike="noStrike" cap="none" normalizeH="0" baseline="0">
              <a:ln>
                <a:noFill/>
              </a:ln>
              <a:solidFill>
                <a:schemeClr val="tx1">
                  <a:lumMod val="9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500" b="0" i="0" u="none" strike="noStrike" cap="none" normalizeH="0" baseline="0">
                <a:ln>
                  <a:noFill/>
                </a:ln>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On-board wireless LAN - dual-band 802.11 b/g/n/ac (CYW43455)</a:t>
            </a:r>
            <a:endParaRPr kumimoji="0" lang="en-US" altLang="en-US" sz="1500" b="0" i="0" u="none" strike="noStrike" cap="none" normalizeH="0" baseline="0">
              <a:ln>
                <a:noFill/>
              </a:ln>
              <a:solidFill>
                <a:schemeClr val="tx1">
                  <a:lumMod val="9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500" b="0" i="0" u="none" strike="noStrike" cap="none" normalizeH="0" baseline="0">
                <a:ln>
                  <a:noFill/>
                </a:ln>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On-board Bluetooth 4.2 HS low-energy (BLE) (CYW43455)</a:t>
            </a:r>
            <a:endParaRPr kumimoji="0" lang="en-US" altLang="en-US" sz="1500" b="0" i="0" u="none" strike="noStrike" cap="none" normalizeH="0" baseline="0">
              <a:ln>
                <a:noFill/>
              </a:ln>
              <a:solidFill>
                <a:schemeClr val="tx1">
                  <a:lumMod val="9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500" b="0" i="0" u="none" strike="noStrike" cap="none" normalizeH="0" baseline="0">
                <a:ln>
                  <a:noFill/>
                </a:ln>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4 x USB 2.0 ports</a:t>
            </a:r>
            <a:endParaRPr kumimoji="0" lang="en-US" altLang="en-US" sz="1500" b="0" i="0" u="none" strike="noStrike" cap="none" normalizeH="0" baseline="0">
              <a:ln>
                <a:noFill/>
              </a:ln>
              <a:solidFill>
                <a:schemeClr val="tx1">
                  <a:lumMod val="9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500" b="0" i="0" u="none" strike="noStrike" cap="none" normalizeH="0" baseline="0">
                <a:ln>
                  <a:noFill/>
                </a:ln>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300Mbit/s ethernet</a:t>
            </a:r>
            <a:endParaRPr kumimoji="0" lang="en-US" altLang="en-US" sz="1500" b="0" i="0" u="none" strike="noStrike" cap="none" normalizeH="0" baseline="0">
              <a:ln>
                <a:noFill/>
              </a:ln>
              <a:solidFill>
                <a:schemeClr val="tx1">
                  <a:lumMod val="9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500" b="0" i="0" u="none" strike="noStrike" cap="none" normalizeH="0" baseline="0">
                <a:ln>
                  <a:noFill/>
                </a:ln>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40 GPIO pins</a:t>
            </a:r>
            <a:endParaRPr kumimoji="0" lang="en-US" altLang="en-US" sz="1500" b="0" i="0" u="none" strike="noStrike" cap="none" normalizeH="0" baseline="0">
              <a:ln>
                <a:noFill/>
              </a:ln>
              <a:solidFill>
                <a:schemeClr val="tx1">
                  <a:lumMod val="9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500" b="0" i="0" u="none" strike="noStrike" cap="none" normalizeH="0" baseline="0">
                <a:ln>
                  <a:noFill/>
                </a:ln>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Full size HDMI 1.3a port</a:t>
            </a:r>
            <a:endParaRPr kumimoji="0" lang="en-US" altLang="en-US" sz="1500" b="0" i="0" u="none" strike="noStrike" cap="none" normalizeH="0" baseline="0">
              <a:ln>
                <a:noFill/>
              </a:ln>
              <a:solidFill>
                <a:schemeClr val="tx1">
                  <a:lumMod val="9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500" b="0" i="0" u="none" strike="noStrike" cap="none" normalizeH="0" baseline="0">
                <a:ln>
                  <a:noFill/>
                </a:ln>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Combined 3.5mm analog audio and composite video jack</a:t>
            </a:r>
            <a:endParaRPr kumimoji="0" lang="en-US" altLang="en-US" sz="1500" b="0" i="0" u="none" strike="noStrike" cap="none" normalizeH="0" baseline="0">
              <a:ln>
                <a:noFill/>
              </a:ln>
              <a:solidFill>
                <a:schemeClr val="tx1">
                  <a:lumMod val="9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500" b="0" i="0" u="none" strike="noStrike" cap="none" normalizeH="0" baseline="0">
                <a:ln>
                  <a:noFill/>
                </a:ln>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Camera interface (CSI)</a:t>
            </a:r>
            <a:endParaRPr kumimoji="0" lang="en-US" altLang="en-US" sz="1500" b="0" i="0" u="none" strike="noStrike" cap="none" normalizeH="0" baseline="0">
              <a:ln>
                <a:noFill/>
              </a:ln>
              <a:solidFill>
                <a:schemeClr val="tx1">
                  <a:lumMod val="9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500" b="0" i="0" u="none" strike="noStrike" cap="none" normalizeH="0" baseline="0">
                <a:ln>
                  <a:noFill/>
                </a:ln>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Display interface (DSI)</a:t>
            </a:r>
            <a:endParaRPr kumimoji="0" lang="en-US" altLang="en-US" sz="1500" b="0" i="0" u="none" strike="noStrike" cap="none" normalizeH="0" baseline="0">
              <a:ln>
                <a:noFill/>
              </a:ln>
              <a:solidFill>
                <a:schemeClr val="tx1">
                  <a:lumMod val="9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500" b="0" i="0" u="none" strike="noStrike" cap="none" normalizeH="0" baseline="0">
                <a:ln>
                  <a:noFill/>
                </a:ln>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microSD slot</a:t>
            </a:r>
            <a:endParaRPr kumimoji="0" lang="en-US" altLang="en-US" sz="1500" b="0" i="0" u="none" strike="noStrike" cap="none" normalizeH="0" baseline="0">
              <a:ln>
                <a:noFill/>
              </a:ln>
              <a:solidFill>
                <a:schemeClr val="tx1">
                  <a:lumMod val="9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500" b="0" i="0" u="none" strike="noStrike" cap="none" normalizeH="0" baseline="0">
                <a:ln>
                  <a:noFill/>
                </a:ln>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VideoCore IV multimedia/3D graphics core @ 400MHz/300MHz</a:t>
            </a:r>
            <a:endParaRPr kumimoji="0" lang="en-US" altLang="en-US" sz="1500" b="0" i="0" u="none" strike="noStrike" cap="none" normalizeH="0" baseline="0">
              <a:ln>
                <a:noFill/>
              </a:ln>
              <a:solidFill>
                <a:schemeClr val="tx1">
                  <a:lumMod val="9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500" b="0" i="0" u="none" strike="noStrike" cap="none" normalizeH="0" baseline="0">
                <a:ln>
                  <a:noFill/>
                </a:ln>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It consists of 40 GPIO pins.</a:t>
            </a:r>
            <a:endParaRPr kumimoji="0" lang="en-US" altLang="en-US" sz="1500" b="0" i="0" u="none" strike="noStrike" cap="none" normalizeH="0" baseline="0">
              <a:ln>
                <a:noFill/>
              </a:ln>
              <a:solidFill>
                <a:schemeClr val="tx1">
                  <a:lumMod val="9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73" name="Picture 4">
            <a:extLst>
              <a:ext uri="{FF2B5EF4-FFF2-40B4-BE49-F238E27FC236}">
                <a16:creationId xmlns:a16="http://schemas.microsoft.com/office/drawing/2014/main" id="{1A5C0730-9FD5-4051-9221-2BAB6ABD6B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6547719" y="4678533"/>
            <a:ext cx="4262529" cy="211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542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5D28EE5-6565-4927-9976-F631F94DB430}"/>
              </a:ext>
            </a:extLst>
          </p:cNvPr>
          <p:cNvSpPr>
            <a:spLocks noChangeArrowheads="1"/>
          </p:cNvSpPr>
          <p:nvPr/>
        </p:nvSpPr>
        <p:spPr bwMode="auto">
          <a:xfrm>
            <a:off x="791592" y="314648"/>
            <a:ext cx="10608816"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B0F0"/>
                </a:solidFill>
                <a:effectLst/>
                <a:latin typeface="Calibri" panose="020F0502020204030204" pitchFamily="34" charset="0"/>
                <a:ea typeface="Times New Roman" panose="02020603050405020304" pitchFamily="18" charset="0"/>
                <a:cs typeface="Times New Roman" panose="02020603050405020304" pitchFamily="18" charset="0"/>
              </a:rPr>
              <a:t>NodeMCU:</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a:ln>
                <a:noFill/>
              </a:ln>
              <a:solidFill>
                <a:srgbClr val="40404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40404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500" b="0" i="0" u="none" strike="noStrike" cap="none" normalizeH="0" baseline="0">
                <a:ln>
                  <a:noFill/>
                </a:ln>
                <a:solidFill>
                  <a:schemeClr val="accent2">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NodeMCU is an open-source firmware and development kit that helps you to prototype or build IoT product. It includes firmware which runs on the ESP8266 Wi-Fi SoC from Espressif Systems, and hardware which is based on the ESP-12 module. The firmware uses the Lua scripting language. It is based on the eLua project, and built on the Espressif Non-OS SDK for ESP8266.</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a:solidFill>
                <a:schemeClr val="accent2">
                  <a:lumMod val="20000"/>
                  <a:lumOff val="80000"/>
                </a:schemeClr>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altLang="en-US" sz="1500">
                <a:solidFill>
                  <a:schemeClr val="accent2">
                    <a:lumMod val="20000"/>
                    <a:lumOff val="80000"/>
                  </a:schemeClr>
                </a:solidFill>
                <a:latin typeface="Times New Roman" panose="02020603050405020304" pitchFamily="18" charset="0"/>
                <a:ea typeface="Calibri" panose="020F0502020204030204" pitchFamily="34" charset="0"/>
                <a:cs typeface="Times New Roman" panose="02020603050405020304" pitchFamily="18" charset="0"/>
              </a:rPr>
              <a:t>We usually use Arduino IDE to execute the nodeMCU programs. This makes it very convenient to use the ESP8266 chip as we will be using the well-known Arduino IDE.</a:t>
            </a:r>
          </a:p>
          <a:p>
            <a:pPr lvl="0" defTabSz="914400" eaLnBrk="0" fontAlgn="base" hangingPunct="0">
              <a:spcBef>
                <a:spcPct val="0"/>
              </a:spcBef>
              <a:spcAft>
                <a:spcPct val="0"/>
              </a:spcAft>
            </a:pPr>
            <a:endParaRPr kumimoji="0" lang="en-US" altLang="en-US" sz="1500" b="0" i="0" u="none" strike="noStrike" cap="none" normalizeH="0" baseline="0">
              <a:ln>
                <a:noFill/>
              </a:ln>
              <a:solidFill>
                <a:schemeClr val="accent2">
                  <a:lumMod val="20000"/>
                  <a:lumOff val="8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Voltage:3.3V. </a:t>
            </a:r>
            <a:endParaRPr kumimoji="0" lang="en-US" altLang="en-US" sz="1500" b="0" i="0" u="none" strike="noStrike" cap="none" normalizeH="0" baseline="0">
              <a:ln>
                <a:noFill/>
              </a:ln>
              <a:solidFill>
                <a:schemeClr val="accent2">
                  <a:lumMod val="20000"/>
                  <a:lumOff val="8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Wi-Fi Direct (P2P), soft-AP.</a:t>
            </a:r>
            <a:endParaRPr kumimoji="0" lang="en-US" altLang="en-US" sz="1500" b="0" i="0" u="none" strike="noStrike" cap="none" normalizeH="0" baseline="0">
              <a:ln>
                <a:noFill/>
              </a:ln>
              <a:solidFill>
                <a:schemeClr val="accent2">
                  <a:lumMod val="20000"/>
                  <a:lumOff val="8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 Current consumption: 10uA~170mA.</a:t>
            </a:r>
            <a:endParaRPr kumimoji="0" lang="en-US" altLang="en-US" sz="1500" b="0" i="0" u="none" strike="noStrike" cap="none" normalizeH="0" baseline="0">
              <a:ln>
                <a:noFill/>
              </a:ln>
              <a:solidFill>
                <a:schemeClr val="accent2">
                  <a:lumMod val="20000"/>
                  <a:lumOff val="8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 Flash memory attachable: 16MB max (512K normal).</a:t>
            </a:r>
            <a:endParaRPr kumimoji="0" lang="en-US" altLang="en-US" sz="1500" b="0" i="0" u="none" strike="noStrike" cap="none" normalizeH="0" baseline="0">
              <a:ln>
                <a:noFill/>
              </a:ln>
              <a:solidFill>
                <a:schemeClr val="accent2">
                  <a:lumMod val="20000"/>
                  <a:lumOff val="8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 Integrated TCP/IP protocol stack.</a:t>
            </a:r>
            <a:endParaRPr kumimoji="0" lang="en-US" altLang="en-US" sz="1500" b="0" i="0" u="none" strike="noStrike" cap="none" normalizeH="0" baseline="0">
              <a:ln>
                <a:noFill/>
              </a:ln>
              <a:solidFill>
                <a:schemeClr val="accent2">
                  <a:lumMod val="20000"/>
                  <a:lumOff val="8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 Processor: Tensilica L106 32-bit.</a:t>
            </a:r>
            <a:endParaRPr kumimoji="0" lang="en-US" altLang="en-US" sz="1500" b="0" i="0" u="none" strike="noStrike" cap="none" normalizeH="0" baseline="0">
              <a:ln>
                <a:noFill/>
              </a:ln>
              <a:solidFill>
                <a:schemeClr val="accent2">
                  <a:lumMod val="20000"/>
                  <a:lumOff val="8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 Processor speed: 80~160MHz. </a:t>
            </a:r>
            <a:endParaRPr kumimoji="0" lang="en-US" altLang="en-US" sz="1500" b="0" i="0" u="none" strike="noStrike" cap="none" normalizeH="0" baseline="0">
              <a:ln>
                <a:noFill/>
              </a:ln>
              <a:solidFill>
                <a:schemeClr val="accent2">
                  <a:lumMod val="20000"/>
                  <a:lumOff val="8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 RAM: 32K + 80K. </a:t>
            </a:r>
            <a:endParaRPr kumimoji="0" lang="en-US" altLang="en-US" sz="1500" b="0" i="0" u="none" strike="noStrike" cap="none" normalizeH="0" baseline="0">
              <a:ln>
                <a:noFill/>
              </a:ln>
              <a:solidFill>
                <a:schemeClr val="accent2">
                  <a:lumMod val="20000"/>
                  <a:lumOff val="8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GPIOs: 17 (multiplexed with other functions).</a:t>
            </a:r>
            <a:endParaRPr kumimoji="0" lang="en-US" altLang="en-US" sz="1500" b="0" i="0" u="none" strike="noStrike" cap="none" normalizeH="0" baseline="0">
              <a:ln>
                <a:noFill/>
              </a:ln>
              <a:solidFill>
                <a:schemeClr val="accent2">
                  <a:lumMod val="20000"/>
                  <a:lumOff val="8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 Analog to Digital: 1 input with 1024 step resolution.</a:t>
            </a:r>
            <a:endParaRPr kumimoji="0" lang="en-US" altLang="en-US" sz="1500" b="0" i="0" u="none" strike="noStrike" cap="none" normalizeH="0" baseline="0">
              <a:ln>
                <a:noFill/>
              </a:ln>
              <a:solidFill>
                <a:schemeClr val="accent2">
                  <a:lumMod val="20000"/>
                  <a:lumOff val="8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 +19.5dBm output power in 802.11b mode </a:t>
            </a:r>
            <a:endParaRPr kumimoji="0" lang="en-US" altLang="en-US" sz="1500" b="0" i="0" u="none" strike="noStrike" cap="none" normalizeH="0" baseline="0">
              <a:ln>
                <a:noFill/>
              </a:ln>
              <a:solidFill>
                <a:schemeClr val="accent2">
                  <a:lumMod val="20000"/>
                  <a:lumOff val="8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500" b="0" i="0" u="none" strike="noStrike" cap="none" normalizeH="0" baseline="0">
              <a:ln>
                <a:noFill/>
              </a:ln>
              <a:solidFill>
                <a:schemeClr val="accent2">
                  <a:lumMod val="20000"/>
                  <a:lumOff val="80000"/>
                </a:schemeClr>
              </a:solidFill>
              <a:effectLst/>
              <a:latin typeface="Times New Roman" panose="02020603050405020304" pitchFamily="18" charset="0"/>
              <a:cs typeface="Times New Roman" panose="02020603050405020304" pitchFamily="18" charset="0"/>
            </a:endParaRPr>
          </a:p>
        </p:txBody>
      </p:sp>
      <p:pic>
        <p:nvPicPr>
          <p:cNvPr id="4097" name="Picture 1">
            <a:extLst>
              <a:ext uri="{FF2B5EF4-FFF2-40B4-BE49-F238E27FC236}">
                <a16:creationId xmlns:a16="http://schemas.microsoft.com/office/drawing/2014/main" id="{35DE3613-5324-491D-A4B7-71C5D23F39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0296" y="4284136"/>
            <a:ext cx="3764132" cy="2511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4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7" descr="Related image">
            <a:extLst>
              <a:ext uri="{FF2B5EF4-FFF2-40B4-BE49-F238E27FC236}">
                <a16:creationId xmlns:a16="http://schemas.microsoft.com/office/drawing/2014/main" id="{076E34AB-72A9-4440-9177-93A0FFC034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7485" y="4314027"/>
            <a:ext cx="2101048" cy="1913172"/>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8" descr="Image result for red led">
            <a:extLst>
              <a:ext uri="{FF2B5EF4-FFF2-40B4-BE49-F238E27FC236}">
                <a16:creationId xmlns:a16="http://schemas.microsoft.com/office/drawing/2014/main" id="{F0410BB9-5CC6-48C1-83F4-0ADAA76E6C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8533" y="4314026"/>
            <a:ext cx="2250483" cy="1913173"/>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9" descr="Image result for green led">
            <a:extLst>
              <a:ext uri="{FF2B5EF4-FFF2-40B4-BE49-F238E27FC236}">
                <a16:creationId xmlns:a16="http://schemas.microsoft.com/office/drawing/2014/main" id="{2FF54000-D383-4413-95A5-B66C253B20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9016" y="4314025"/>
            <a:ext cx="2018443" cy="191317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a:extLst>
              <a:ext uri="{FF2B5EF4-FFF2-40B4-BE49-F238E27FC236}">
                <a16:creationId xmlns:a16="http://schemas.microsoft.com/office/drawing/2014/main" id="{27C5E7EB-B1FB-4805-9BF6-6AF9A96B9CAB}"/>
              </a:ext>
            </a:extLst>
          </p:cNvPr>
          <p:cNvSpPr>
            <a:spLocks noChangeArrowheads="1"/>
          </p:cNvSpPr>
          <p:nvPr/>
        </p:nvSpPr>
        <p:spPr bwMode="auto">
          <a:xfrm>
            <a:off x="975064" y="709304"/>
            <a:ext cx="10241872" cy="3118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B0F0"/>
                </a:solidFill>
                <a:effectLst/>
                <a:latin typeface="Calibri Light" panose="020F0302020204030204" pitchFamily="34" charset="0"/>
                <a:ea typeface="Times New Roman" panose="02020603050405020304" pitchFamily="18" charset="0"/>
                <a:cs typeface="Times New Roman" panose="02020603050405020304" pitchFamily="18" charset="0"/>
              </a:rPr>
              <a:t>LED’S: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a:ln>
                <a:noFill/>
              </a:ln>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 light-emitting diode is a semiconductor light source that emits light when current flows through it. Electrons in the semiconductor recombine with electron holes, releasing energy in the form of photons.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Here we use 3 different LED</a:t>
            </a:r>
            <a:r>
              <a:rPr kumimoji="0" lang="en-US" altLang="en-US" sz="15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5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 . They are RED,GREEN,BLUE </a:t>
            </a:r>
            <a:r>
              <a:rPr kumimoji="0" lang="en-US" altLang="en-US" sz="1500" b="0" i="0" u="none" strike="noStrike" cap="none" normalizeH="0" baseline="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colour</a:t>
            </a:r>
            <a:r>
              <a:rPr kumimoji="0" lang="en-US" altLang="en-US" sz="15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RED led indicates that the dustbin is full.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GREEN led indicates that the dustbin is half filled.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BLUE led indicates that the dustbin is empty.</a:t>
            </a:r>
            <a:endParaRPr kumimoji="0" lang="en-US" altLang="en-US" sz="1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5">
            <a:extLst>
              <a:ext uri="{FF2B5EF4-FFF2-40B4-BE49-F238E27FC236}">
                <a16:creationId xmlns:a16="http://schemas.microsoft.com/office/drawing/2014/main" id="{F2390706-1A3F-41CF-A264-69B38E196D0A}"/>
              </a:ext>
            </a:extLst>
          </p:cNvPr>
          <p:cNvSpPr>
            <a:spLocks noChangeArrowheads="1"/>
          </p:cNvSpPr>
          <p:nvPr/>
        </p:nvSpPr>
        <p:spPr bwMode="auto">
          <a:xfrm flipV="1">
            <a:off x="1157056" y="2268701"/>
            <a:ext cx="1135454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1303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ED1E0E-1F8F-4B45-885D-D2AC51E97002}"/>
              </a:ext>
            </a:extLst>
          </p:cNvPr>
          <p:cNvSpPr/>
          <p:nvPr/>
        </p:nvSpPr>
        <p:spPr>
          <a:xfrm>
            <a:off x="4860527" y="5246702"/>
            <a:ext cx="1882066" cy="754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err="1"/>
              <a:t>Nodemcu</a:t>
            </a:r>
            <a:endParaRPr lang="en-IN"/>
          </a:p>
        </p:txBody>
      </p:sp>
      <p:sp>
        <p:nvSpPr>
          <p:cNvPr id="3" name="Rectangle 2">
            <a:extLst>
              <a:ext uri="{FF2B5EF4-FFF2-40B4-BE49-F238E27FC236}">
                <a16:creationId xmlns:a16="http://schemas.microsoft.com/office/drawing/2014/main" id="{31C45674-A81E-4ECE-BF5E-C1025A477C76}"/>
              </a:ext>
            </a:extLst>
          </p:cNvPr>
          <p:cNvSpPr/>
          <p:nvPr/>
        </p:nvSpPr>
        <p:spPr>
          <a:xfrm>
            <a:off x="8426388" y="5255579"/>
            <a:ext cx="2200182" cy="754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Dustbin with Ultrasonic sensor</a:t>
            </a:r>
          </a:p>
        </p:txBody>
      </p:sp>
      <p:sp>
        <p:nvSpPr>
          <p:cNvPr id="4" name="Rectangle 3">
            <a:extLst>
              <a:ext uri="{FF2B5EF4-FFF2-40B4-BE49-F238E27FC236}">
                <a16:creationId xmlns:a16="http://schemas.microsoft.com/office/drawing/2014/main" id="{4F35624F-4D5C-4A13-9943-186420F30FA7}"/>
              </a:ext>
            </a:extLst>
          </p:cNvPr>
          <p:cNvSpPr/>
          <p:nvPr/>
        </p:nvSpPr>
        <p:spPr>
          <a:xfrm>
            <a:off x="1354626" y="5246702"/>
            <a:ext cx="1808785" cy="754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Power supply</a:t>
            </a:r>
          </a:p>
        </p:txBody>
      </p:sp>
      <p:sp>
        <p:nvSpPr>
          <p:cNvPr id="7" name="Arrow: Right 6">
            <a:extLst>
              <a:ext uri="{FF2B5EF4-FFF2-40B4-BE49-F238E27FC236}">
                <a16:creationId xmlns:a16="http://schemas.microsoft.com/office/drawing/2014/main" id="{F9694047-AEFF-43C1-B5D2-291BE4E81B55}"/>
              </a:ext>
            </a:extLst>
          </p:cNvPr>
          <p:cNvSpPr/>
          <p:nvPr/>
        </p:nvSpPr>
        <p:spPr>
          <a:xfrm>
            <a:off x="6865399" y="5415378"/>
            <a:ext cx="1438183" cy="41725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E4CBC544-0C7D-4FCA-A20E-8FA440152C18}"/>
              </a:ext>
            </a:extLst>
          </p:cNvPr>
          <p:cNvSpPr/>
          <p:nvPr/>
        </p:nvSpPr>
        <p:spPr>
          <a:xfrm>
            <a:off x="3299538" y="5415378"/>
            <a:ext cx="1438183" cy="41725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F03534E3-B1DA-42DE-A700-15D49C75F786}"/>
              </a:ext>
            </a:extLst>
          </p:cNvPr>
          <p:cNvPicPr>
            <a:picLocks noChangeAspect="1"/>
          </p:cNvPicPr>
          <p:nvPr/>
        </p:nvPicPr>
        <p:blipFill>
          <a:blip r:embed="rId2"/>
          <a:stretch>
            <a:fillRect/>
          </a:stretch>
        </p:blipFill>
        <p:spPr>
          <a:xfrm>
            <a:off x="5138829" y="4022794"/>
            <a:ext cx="1497184" cy="1610086"/>
          </a:xfrm>
          <a:prstGeom prst="rect">
            <a:avLst/>
          </a:prstGeom>
        </p:spPr>
      </p:pic>
      <p:sp>
        <p:nvSpPr>
          <p:cNvPr id="13" name="Rectangle 12">
            <a:extLst>
              <a:ext uri="{FF2B5EF4-FFF2-40B4-BE49-F238E27FC236}">
                <a16:creationId xmlns:a16="http://schemas.microsoft.com/office/drawing/2014/main" id="{79D6CD57-C1EB-4A9F-8087-16A1A800B8B5}"/>
              </a:ext>
            </a:extLst>
          </p:cNvPr>
          <p:cNvSpPr/>
          <p:nvPr/>
        </p:nvSpPr>
        <p:spPr>
          <a:xfrm>
            <a:off x="4681539" y="2660418"/>
            <a:ext cx="2470767" cy="11829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a:solidFill>
                  <a:srgbClr val="00FFFF"/>
                </a:solidFill>
              </a:rPr>
              <a:t>cloud</a:t>
            </a:r>
          </a:p>
        </p:txBody>
      </p:sp>
      <p:sp>
        <p:nvSpPr>
          <p:cNvPr id="16" name="Freeform: Shape 15">
            <a:extLst>
              <a:ext uri="{FF2B5EF4-FFF2-40B4-BE49-F238E27FC236}">
                <a16:creationId xmlns:a16="http://schemas.microsoft.com/office/drawing/2014/main" id="{95343454-DBB5-4D55-A113-04BE0493F4EB}"/>
              </a:ext>
            </a:extLst>
          </p:cNvPr>
          <p:cNvSpPr/>
          <p:nvPr/>
        </p:nvSpPr>
        <p:spPr>
          <a:xfrm>
            <a:off x="5197831" y="2772340"/>
            <a:ext cx="1438182" cy="959105"/>
          </a:xfrm>
          <a:custGeom>
            <a:avLst/>
            <a:gdLst>
              <a:gd name="connsiteX0" fmla="*/ 408373 w 1438182"/>
              <a:gd name="connsiteY0" fmla="*/ 142359 h 959105"/>
              <a:gd name="connsiteX1" fmla="*/ 426128 w 1438182"/>
              <a:gd name="connsiteY1" fmla="*/ 97971 h 959105"/>
              <a:gd name="connsiteX2" fmla="*/ 488272 w 1438182"/>
              <a:gd name="connsiteY2" fmla="*/ 44705 h 959105"/>
              <a:gd name="connsiteX3" fmla="*/ 514905 w 1438182"/>
              <a:gd name="connsiteY3" fmla="*/ 35827 h 959105"/>
              <a:gd name="connsiteX4" fmla="*/ 541538 w 1438182"/>
              <a:gd name="connsiteY4" fmla="*/ 18072 h 959105"/>
              <a:gd name="connsiteX5" fmla="*/ 585926 w 1438182"/>
              <a:gd name="connsiteY5" fmla="*/ 9194 h 959105"/>
              <a:gd name="connsiteX6" fmla="*/ 621437 w 1438182"/>
              <a:gd name="connsiteY6" fmla="*/ 316 h 959105"/>
              <a:gd name="connsiteX7" fmla="*/ 798990 w 1438182"/>
              <a:gd name="connsiteY7" fmla="*/ 18072 h 959105"/>
              <a:gd name="connsiteX8" fmla="*/ 825623 w 1438182"/>
              <a:gd name="connsiteY8" fmla="*/ 35827 h 959105"/>
              <a:gd name="connsiteX9" fmla="*/ 843378 w 1438182"/>
              <a:gd name="connsiteY9" fmla="*/ 62460 h 959105"/>
              <a:gd name="connsiteX10" fmla="*/ 887767 w 1438182"/>
              <a:gd name="connsiteY10" fmla="*/ 97971 h 959105"/>
              <a:gd name="connsiteX11" fmla="*/ 905522 w 1438182"/>
              <a:gd name="connsiteY11" fmla="*/ 124604 h 959105"/>
              <a:gd name="connsiteX12" fmla="*/ 914400 w 1438182"/>
              <a:gd name="connsiteY12" fmla="*/ 204503 h 959105"/>
              <a:gd name="connsiteX13" fmla="*/ 994299 w 1438182"/>
              <a:gd name="connsiteY13" fmla="*/ 186748 h 959105"/>
              <a:gd name="connsiteX14" fmla="*/ 1127464 w 1438182"/>
              <a:gd name="connsiteY14" fmla="*/ 195625 h 959105"/>
              <a:gd name="connsiteX15" fmla="*/ 1198485 w 1438182"/>
              <a:gd name="connsiteY15" fmla="*/ 213381 h 959105"/>
              <a:gd name="connsiteX16" fmla="*/ 1225118 w 1438182"/>
              <a:gd name="connsiteY16" fmla="*/ 231136 h 959105"/>
              <a:gd name="connsiteX17" fmla="*/ 1242874 w 1438182"/>
              <a:gd name="connsiteY17" fmla="*/ 284402 h 959105"/>
              <a:gd name="connsiteX18" fmla="*/ 1233996 w 1438182"/>
              <a:gd name="connsiteY18" fmla="*/ 426445 h 959105"/>
              <a:gd name="connsiteX19" fmla="*/ 1260629 w 1438182"/>
              <a:gd name="connsiteY19" fmla="*/ 435322 h 959105"/>
              <a:gd name="connsiteX20" fmla="*/ 1322773 w 1438182"/>
              <a:gd name="connsiteY20" fmla="*/ 444200 h 959105"/>
              <a:gd name="connsiteX21" fmla="*/ 1393794 w 1438182"/>
              <a:gd name="connsiteY21" fmla="*/ 461955 h 959105"/>
              <a:gd name="connsiteX22" fmla="*/ 1429305 w 1438182"/>
              <a:gd name="connsiteY22" fmla="*/ 532977 h 959105"/>
              <a:gd name="connsiteX23" fmla="*/ 1438182 w 1438182"/>
              <a:gd name="connsiteY23" fmla="*/ 559610 h 959105"/>
              <a:gd name="connsiteX24" fmla="*/ 1429305 w 1438182"/>
              <a:gd name="connsiteY24" fmla="*/ 728285 h 959105"/>
              <a:gd name="connsiteX25" fmla="*/ 1420427 w 1438182"/>
              <a:gd name="connsiteY25" fmla="*/ 754918 h 959105"/>
              <a:gd name="connsiteX26" fmla="*/ 1349406 w 1438182"/>
              <a:gd name="connsiteY26" fmla="*/ 790429 h 959105"/>
              <a:gd name="connsiteX27" fmla="*/ 1322773 w 1438182"/>
              <a:gd name="connsiteY27" fmla="*/ 799307 h 959105"/>
              <a:gd name="connsiteX28" fmla="*/ 1242874 w 1438182"/>
              <a:gd name="connsiteY28" fmla="*/ 790429 h 959105"/>
              <a:gd name="connsiteX29" fmla="*/ 1216241 w 1438182"/>
              <a:gd name="connsiteY29" fmla="*/ 781551 h 959105"/>
              <a:gd name="connsiteX30" fmla="*/ 1180730 w 1438182"/>
              <a:gd name="connsiteY30" fmla="*/ 825940 h 959105"/>
              <a:gd name="connsiteX31" fmla="*/ 1154097 w 1438182"/>
              <a:gd name="connsiteY31" fmla="*/ 843695 h 959105"/>
              <a:gd name="connsiteX32" fmla="*/ 1127464 w 1438182"/>
              <a:gd name="connsiteY32" fmla="*/ 870328 h 959105"/>
              <a:gd name="connsiteX33" fmla="*/ 1100831 w 1438182"/>
              <a:gd name="connsiteY33" fmla="*/ 888083 h 959105"/>
              <a:gd name="connsiteX34" fmla="*/ 1083076 w 1438182"/>
              <a:gd name="connsiteY34" fmla="*/ 905839 h 959105"/>
              <a:gd name="connsiteX35" fmla="*/ 1029810 w 1438182"/>
              <a:gd name="connsiteY35" fmla="*/ 923594 h 959105"/>
              <a:gd name="connsiteX36" fmla="*/ 976544 w 1438182"/>
              <a:gd name="connsiteY36" fmla="*/ 941349 h 959105"/>
              <a:gd name="connsiteX37" fmla="*/ 896645 w 1438182"/>
              <a:gd name="connsiteY37" fmla="*/ 959105 h 959105"/>
              <a:gd name="connsiteX38" fmla="*/ 674703 w 1438182"/>
              <a:gd name="connsiteY38" fmla="*/ 950227 h 959105"/>
              <a:gd name="connsiteX39" fmla="*/ 648070 w 1438182"/>
              <a:gd name="connsiteY39" fmla="*/ 932472 h 959105"/>
              <a:gd name="connsiteX40" fmla="*/ 621437 w 1438182"/>
              <a:gd name="connsiteY40" fmla="*/ 834817 h 959105"/>
              <a:gd name="connsiteX41" fmla="*/ 506027 w 1438182"/>
              <a:gd name="connsiteY41" fmla="*/ 861450 h 959105"/>
              <a:gd name="connsiteX42" fmla="*/ 479394 w 1438182"/>
              <a:gd name="connsiteY42" fmla="*/ 870328 h 959105"/>
              <a:gd name="connsiteX43" fmla="*/ 301841 w 1438182"/>
              <a:gd name="connsiteY43" fmla="*/ 861450 h 959105"/>
              <a:gd name="connsiteX44" fmla="*/ 275208 w 1438182"/>
              <a:gd name="connsiteY44" fmla="*/ 852573 h 959105"/>
              <a:gd name="connsiteX45" fmla="*/ 257452 w 1438182"/>
              <a:gd name="connsiteY45" fmla="*/ 834817 h 959105"/>
              <a:gd name="connsiteX46" fmla="*/ 230819 w 1438182"/>
              <a:gd name="connsiteY46" fmla="*/ 817062 h 959105"/>
              <a:gd name="connsiteX47" fmla="*/ 177553 w 1438182"/>
              <a:gd name="connsiteY47" fmla="*/ 710530 h 959105"/>
              <a:gd name="connsiteX48" fmla="*/ 168676 w 1438182"/>
              <a:gd name="connsiteY48" fmla="*/ 683897 h 959105"/>
              <a:gd name="connsiteX49" fmla="*/ 195309 w 1438182"/>
              <a:gd name="connsiteY49" fmla="*/ 568487 h 959105"/>
              <a:gd name="connsiteX50" fmla="*/ 221942 w 1438182"/>
              <a:gd name="connsiteY50" fmla="*/ 550732 h 959105"/>
              <a:gd name="connsiteX51" fmla="*/ 79899 w 1438182"/>
              <a:gd name="connsiteY51" fmla="*/ 541854 h 959105"/>
              <a:gd name="connsiteX52" fmla="*/ 53266 w 1438182"/>
              <a:gd name="connsiteY52" fmla="*/ 532977 h 959105"/>
              <a:gd name="connsiteX53" fmla="*/ 0 w 1438182"/>
              <a:gd name="connsiteY53" fmla="*/ 470833 h 959105"/>
              <a:gd name="connsiteX54" fmla="*/ 17755 w 1438182"/>
              <a:gd name="connsiteY54" fmla="*/ 373179 h 959105"/>
              <a:gd name="connsiteX55" fmla="*/ 26633 w 1438182"/>
              <a:gd name="connsiteY55" fmla="*/ 346546 h 959105"/>
              <a:gd name="connsiteX56" fmla="*/ 62144 w 1438182"/>
              <a:gd name="connsiteY56" fmla="*/ 311035 h 959105"/>
              <a:gd name="connsiteX57" fmla="*/ 88777 w 1438182"/>
              <a:gd name="connsiteY57" fmla="*/ 284402 h 959105"/>
              <a:gd name="connsiteX58" fmla="*/ 115410 w 1438182"/>
              <a:gd name="connsiteY58" fmla="*/ 266647 h 959105"/>
              <a:gd name="connsiteX59" fmla="*/ 133165 w 1438182"/>
              <a:gd name="connsiteY59" fmla="*/ 248891 h 959105"/>
              <a:gd name="connsiteX60" fmla="*/ 213064 w 1438182"/>
              <a:gd name="connsiteY60" fmla="*/ 204503 h 959105"/>
              <a:gd name="connsiteX61" fmla="*/ 355107 w 1438182"/>
              <a:gd name="connsiteY61" fmla="*/ 195625 h 959105"/>
              <a:gd name="connsiteX62" fmla="*/ 363984 w 1438182"/>
              <a:gd name="connsiteY62" fmla="*/ 151237 h 959105"/>
              <a:gd name="connsiteX63" fmla="*/ 381740 w 1438182"/>
              <a:gd name="connsiteY63" fmla="*/ 133481 h 959105"/>
              <a:gd name="connsiteX64" fmla="*/ 435006 w 1438182"/>
              <a:gd name="connsiteY64" fmla="*/ 106848 h 959105"/>
              <a:gd name="connsiteX65" fmla="*/ 443883 w 1438182"/>
              <a:gd name="connsiteY65" fmla="*/ 106848 h 95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438182" h="959105">
                <a:moveTo>
                  <a:pt x="408373" y="142359"/>
                </a:moveTo>
                <a:cubicBezTo>
                  <a:pt x="414291" y="127563"/>
                  <a:pt x="417288" y="111230"/>
                  <a:pt x="426128" y="97971"/>
                </a:cubicBezTo>
                <a:cubicBezTo>
                  <a:pt x="437050" y="81588"/>
                  <a:pt x="468191" y="54745"/>
                  <a:pt x="488272" y="44705"/>
                </a:cubicBezTo>
                <a:cubicBezTo>
                  <a:pt x="496642" y="40520"/>
                  <a:pt x="506535" y="40012"/>
                  <a:pt x="514905" y="35827"/>
                </a:cubicBezTo>
                <a:cubicBezTo>
                  <a:pt x="524448" y="31055"/>
                  <a:pt x="531548" y="21818"/>
                  <a:pt x="541538" y="18072"/>
                </a:cubicBezTo>
                <a:cubicBezTo>
                  <a:pt x="555666" y="12774"/>
                  <a:pt x="571196" y="12467"/>
                  <a:pt x="585926" y="9194"/>
                </a:cubicBezTo>
                <a:cubicBezTo>
                  <a:pt x="597837" y="6547"/>
                  <a:pt x="609600" y="3275"/>
                  <a:pt x="621437" y="316"/>
                </a:cubicBezTo>
                <a:cubicBezTo>
                  <a:pt x="630269" y="836"/>
                  <a:pt x="752670" y="-5088"/>
                  <a:pt x="798990" y="18072"/>
                </a:cubicBezTo>
                <a:cubicBezTo>
                  <a:pt x="808533" y="22844"/>
                  <a:pt x="816745" y="29909"/>
                  <a:pt x="825623" y="35827"/>
                </a:cubicBezTo>
                <a:cubicBezTo>
                  <a:pt x="831541" y="44705"/>
                  <a:pt x="836713" y="54129"/>
                  <a:pt x="843378" y="62460"/>
                </a:cubicBezTo>
                <a:cubicBezTo>
                  <a:pt x="857833" y="80529"/>
                  <a:pt x="867995" y="84789"/>
                  <a:pt x="887767" y="97971"/>
                </a:cubicBezTo>
                <a:cubicBezTo>
                  <a:pt x="893685" y="106849"/>
                  <a:pt x="902934" y="114253"/>
                  <a:pt x="905522" y="124604"/>
                </a:cubicBezTo>
                <a:cubicBezTo>
                  <a:pt x="912021" y="150601"/>
                  <a:pt x="896754" y="184336"/>
                  <a:pt x="914400" y="204503"/>
                </a:cubicBezTo>
                <a:cubicBezTo>
                  <a:pt x="921455" y="212566"/>
                  <a:pt x="979412" y="191710"/>
                  <a:pt x="994299" y="186748"/>
                </a:cubicBezTo>
                <a:cubicBezTo>
                  <a:pt x="1038687" y="189707"/>
                  <a:pt x="1083351" y="189871"/>
                  <a:pt x="1127464" y="195625"/>
                </a:cubicBezTo>
                <a:cubicBezTo>
                  <a:pt x="1151661" y="198781"/>
                  <a:pt x="1198485" y="213381"/>
                  <a:pt x="1198485" y="213381"/>
                </a:cubicBezTo>
                <a:cubicBezTo>
                  <a:pt x="1207363" y="219299"/>
                  <a:pt x="1219463" y="222088"/>
                  <a:pt x="1225118" y="231136"/>
                </a:cubicBezTo>
                <a:cubicBezTo>
                  <a:pt x="1235038" y="247007"/>
                  <a:pt x="1242874" y="284402"/>
                  <a:pt x="1242874" y="284402"/>
                </a:cubicBezTo>
                <a:cubicBezTo>
                  <a:pt x="1239915" y="331750"/>
                  <a:pt x="1228453" y="379330"/>
                  <a:pt x="1233996" y="426445"/>
                </a:cubicBezTo>
                <a:cubicBezTo>
                  <a:pt x="1235089" y="435739"/>
                  <a:pt x="1251453" y="433487"/>
                  <a:pt x="1260629" y="435322"/>
                </a:cubicBezTo>
                <a:cubicBezTo>
                  <a:pt x="1281148" y="439426"/>
                  <a:pt x="1302133" y="440760"/>
                  <a:pt x="1322773" y="444200"/>
                </a:cubicBezTo>
                <a:cubicBezTo>
                  <a:pt x="1365621" y="451342"/>
                  <a:pt x="1359492" y="450522"/>
                  <a:pt x="1393794" y="461955"/>
                </a:cubicBezTo>
                <a:cubicBezTo>
                  <a:pt x="1424782" y="492945"/>
                  <a:pt x="1408903" y="471772"/>
                  <a:pt x="1429305" y="532977"/>
                </a:cubicBezTo>
                <a:lnTo>
                  <a:pt x="1438182" y="559610"/>
                </a:lnTo>
                <a:cubicBezTo>
                  <a:pt x="1435223" y="615835"/>
                  <a:pt x="1434402" y="672213"/>
                  <a:pt x="1429305" y="728285"/>
                </a:cubicBezTo>
                <a:cubicBezTo>
                  <a:pt x="1428458" y="737604"/>
                  <a:pt x="1425242" y="746894"/>
                  <a:pt x="1420427" y="754918"/>
                </a:cubicBezTo>
                <a:cubicBezTo>
                  <a:pt x="1404932" y="780744"/>
                  <a:pt x="1375969" y="781575"/>
                  <a:pt x="1349406" y="790429"/>
                </a:cubicBezTo>
                <a:lnTo>
                  <a:pt x="1322773" y="799307"/>
                </a:lnTo>
                <a:cubicBezTo>
                  <a:pt x="1296140" y="796348"/>
                  <a:pt x="1269306" y="794835"/>
                  <a:pt x="1242874" y="790429"/>
                </a:cubicBezTo>
                <a:cubicBezTo>
                  <a:pt x="1233643" y="788891"/>
                  <a:pt x="1225417" y="779716"/>
                  <a:pt x="1216241" y="781551"/>
                </a:cubicBezTo>
                <a:cubicBezTo>
                  <a:pt x="1205258" y="783748"/>
                  <a:pt x="1184877" y="821793"/>
                  <a:pt x="1180730" y="825940"/>
                </a:cubicBezTo>
                <a:cubicBezTo>
                  <a:pt x="1173185" y="833485"/>
                  <a:pt x="1162294" y="836865"/>
                  <a:pt x="1154097" y="843695"/>
                </a:cubicBezTo>
                <a:cubicBezTo>
                  <a:pt x="1144452" y="851732"/>
                  <a:pt x="1137109" y="862291"/>
                  <a:pt x="1127464" y="870328"/>
                </a:cubicBezTo>
                <a:cubicBezTo>
                  <a:pt x="1119267" y="877158"/>
                  <a:pt x="1109162" y="881418"/>
                  <a:pt x="1100831" y="888083"/>
                </a:cubicBezTo>
                <a:cubicBezTo>
                  <a:pt x="1094295" y="893312"/>
                  <a:pt x="1090562" y="902096"/>
                  <a:pt x="1083076" y="905839"/>
                </a:cubicBezTo>
                <a:cubicBezTo>
                  <a:pt x="1066336" y="914209"/>
                  <a:pt x="1047565" y="917676"/>
                  <a:pt x="1029810" y="923594"/>
                </a:cubicBezTo>
                <a:lnTo>
                  <a:pt x="976544" y="941349"/>
                </a:lnTo>
                <a:cubicBezTo>
                  <a:pt x="926395" y="953887"/>
                  <a:pt x="952997" y="947834"/>
                  <a:pt x="896645" y="959105"/>
                </a:cubicBezTo>
                <a:cubicBezTo>
                  <a:pt x="822664" y="956146"/>
                  <a:pt x="748321" y="958115"/>
                  <a:pt x="674703" y="950227"/>
                </a:cubicBezTo>
                <a:cubicBezTo>
                  <a:pt x="664094" y="949090"/>
                  <a:pt x="653725" y="941520"/>
                  <a:pt x="648070" y="932472"/>
                </a:cubicBezTo>
                <a:cubicBezTo>
                  <a:pt x="634816" y="911267"/>
                  <a:pt x="626507" y="860169"/>
                  <a:pt x="621437" y="834817"/>
                </a:cubicBezTo>
                <a:cubicBezTo>
                  <a:pt x="540768" y="846342"/>
                  <a:pt x="579142" y="837078"/>
                  <a:pt x="506027" y="861450"/>
                </a:cubicBezTo>
                <a:lnTo>
                  <a:pt x="479394" y="870328"/>
                </a:lnTo>
                <a:cubicBezTo>
                  <a:pt x="420210" y="867369"/>
                  <a:pt x="360877" y="866583"/>
                  <a:pt x="301841" y="861450"/>
                </a:cubicBezTo>
                <a:cubicBezTo>
                  <a:pt x="292518" y="860639"/>
                  <a:pt x="283232" y="857388"/>
                  <a:pt x="275208" y="852573"/>
                </a:cubicBezTo>
                <a:cubicBezTo>
                  <a:pt x="268031" y="848267"/>
                  <a:pt x="263988" y="840046"/>
                  <a:pt x="257452" y="834817"/>
                </a:cubicBezTo>
                <a:cubicBezTo>
                  <a:pt x="249120" y="828152"/>
                  <a:pt x="239697" y="822980"/>
                  <a:pt x="230819" y="817062"/>
                </a:cubicBezTo>
                <a:cubicBezTo>
                  <a:pt x="184930" y="748227"/>
                  <a:pt x="202055" y="784037"/>
                  <a:pt x="177553" y="710530"/>
                </a:cubicBezTo>
                <a:lnTo>
                  <a:pt x="168676" y="683897"/>
                </a:lnTo>
                <a:cubicBezTo>
                  <a:pt x="175182" y="612329"/>
                  <a:pt x="155242" y="600540"/>
                  <a:pt x="195309" y="568487"/>
                </a:cubicBezTo>
                <a:cubicBezTo>
                  <a:pt x="203641" y="561822"/>
                  <a:pt x="213064" y="556650"/>
                  <a:pt x="221942" y="550732"/>
                </a:cubicBezTo>
                <a:cubicBezTo>
                  <a:pt x="174594" y="547773"/>
                  <a:pt x="127078" y="546820"/>
                  <a:pt x="79899" y="541854"/>
                </a:cubicBezTo>
                <a:cubicBezTo>
                  <a:pt x="70593" y="540874"/>
                  <a:pt x="60881" y="538416"/>
                  <a:pt x="53266" y="532977"/>
                </a:cubicBezTo>
                <a:cubicBezTo>
                  <a:pt x="25867" y="513406"/>
                  <a:pt x="17062" y="496426"/>
                  <a:pt x="0" y="470833"/>
                </a:cubicBezTo>
                <a:cubicBezTo>
                  <a:pt x="3955" y="447103"/>
                  <a:pt x="11554" y="397983"/>
                  <a:pt x="17755" y="373179"/>
                </a:cubicBezTo>
                <a:cubicBezTo>
                  <a:pt x="20025" y="364100"/>
                  <a:pt x="21194" y="354161"/>
                  <a:pt x="26633" y="346546"/>
                </a:cubicBezTo>
                <a:cubicBezTo>
                  <a:pt x="36363" y="332924"/>
                  <a:pt x="50307" y="322872"/>
                  <a:pt x="62144" y="311035"/>
                </a:cubicBezTo>
                <a:cubicBezTo>
                  <a:pt x="71022" y="302157"/>
                  <a:pt x="78331" y="291366"/>
                  <a:pt x="88777" y="284402"/>
                </a:cubicBezTo>
                <a:cubicBezTo>
                  <a:pt x="97655" y="278484"/>
                  <a:pt x="107079" y="273312"/>
                  <a:pt x="115410" y="266647"/>
                </a:cubicBezTo>
                <a:cubicBezTo>
                  <a:pt x="121946" y="261418"/>
                  <a:pt x="126469" y="253913"/>
                  <a:pt x="133165" y="248891"/>
                </a:cubicBezTo>
                <a:cubicBezTo>
                  <a:pt x="148510" y="237382"/>
                  <a:pt x="186231" y="207328"/>
                  <a:pt x="213064" y="204503"/>
                </a:cubicBezTo>
                <a:cubicBezTo>
                  <a:pt x="260243" y="199537"/>
                  <a:pt x="307759" y="198584"/>
                  <a:pt x="355107" y="195625"/>
                </a:cubicBezTo>
                <a:cubicBezTo>
                  <a:pt x="358066" y="180829"/>
                  <a:pt x="358040" y="165106"/>
                  <a:pt x="363984" y="151237"/>
                </a:cubicBezTo>
                <a:cubicBezTo>
                  <a:pt x="367281" y="143544"/>
                  <a:pt x="375204" y="138710"/>
                  <a:pt x="381740" y="133481"/>
                </a:cubicBezTo>
                <a:cubicBezTo>
                  <a:pt x="401465" y="117701"/>
                  <a:pt x="411139" y="112815"/>
                  <a:pt x="435006" y="106848"/>
                </a:cubicBezTo>
                <a:cubicBezTo>
                  <a:pt x="437877" y="106130"/>
                  <a:pt x="440924" y="106848"/>
                  <a:pt x="443883" y="106848"/>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17" name="Rectangle 16">
            <a:extLst>
              <a:ext uri="{FF2B5EF4-FFF2-40B4-BE49-F238E27FC236}">
                <a16:creationId xmlns:a16="http://schemas.microsoft.com/office/drawing/2014/main" id="{CE0D9F21-0A17-407B-BC23-2921E3E9A03C}"/>
              </a:ext>
            </a:extLst>
          </p:cNvPr>
          <p:cNvSpPr/>
          <p:nvPr/>
        </p:nvSpPr>
        <p:spPr>
          <a:xfrm>
            <a:off x="1354626" y="543016"/>
            <a:ext cx="1892704" cy="754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Power supply</a:t>
            </a:r>
          </a:p>
        </p:txBody>
      </p:sp>
      <p:sp>
        <p:nvSpPr>
          <p:cNvPr id="18" name="Rectangle 17">
            <a:extLst>
              <a:ext uri="{FF2B5EF4-FFF2-40B4-BE49-F238E27FC236}">
                <a16:creationId xmlns:a16="http://schemas.microsoft.com/office/drawing/2014/main" id="{2571734F-547F-440D-A1EE-7FF86A7CDDB8}"/>
              </a:ext>
            </a:extLst>
          </p:cNvPr>
          <p:cNvSpPr/>
          <p:nvPr/>
        </p:nvSpPr>
        <p:spPr>
          <a:xfrm>
            <a:off x="4737721" y="543016"/>
            <a:ext cx="2358404" cy="754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Raspberry Pi</a:t>
            </a:r>
          </a:p>
        </p:txBody>
      </p:sp>
      <p:pic>
        <p:nvPicPr>
          <p:cNvPr id="19" name="Picture 18">
            <a:extLst>
              <a:ext uri="{FF2B5EF4-FFF2-40B4-BE49-F238E27FC236}">
                <a16:creationId xmlns:a16="http://schemas.microsoft.com/office/drawing/2014/main" id="{DC52CFAC-FAFB-4918-B144-1FDEC948D553}"/>
              </a:ext>
            </a:extLst>
          </p:cNvPr>
          <p:cNvPicPr>
            <a:picLocks noChangeAspect="1"/>
          </p:cNvPicPr>
          <p:nvPr/>
        </p:nvPicPr>
        <p:blipFill>
          <a:blip r:embed="rId2"/>
          <a:stretch>
            <a:fillRect/>
          </a:stretch>
        </p:blipFill>
        <p:spPr>
          <a:xfrm rot="10800000">
            <a:off x="5174161" y="1014523"/>
            <a:ext cx="1485522" cy="1597545"/>
          </a:xfrm>
          <a:prstGeom prst="rect">
            <a:avLst/>
          </a:prstGeom>
        </p:spPr>
      </p:pic>
      <p:sp>
        <p:nvSpPr>
          <p:cNvPr id="20" name="Rectangle 19">
            <a:extLst>
              <a:ext uri="{FF2B5EF4-FFF2-40B4-BE49-F238E27FC236}">
                <a16:creationId xmlns:a16="http://schemas.microsoft.com/office/drawing/2014/main" id="{82C13D9A-744E-43E1-90DA-CE214F7FA65C}"/>
              </a:ext>
            </a:extLst>
          </p:cNvPr>
          <p:cNvSpPr/>
          <p:nvPr/>
        </p:nvSpPr>
        <p:spPr>
          <a:xfrm>
            <a:off x="8829304" y="543016"/>
            <a:ext cx="1955862" cy="754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LED’s</a:t>
            </a:r>
          </a:p>
        </p:txBody>
      </p:sp>
      <p:sp>
        <p:nvSpPr>
          <p:cNvPr id="21" name="Arrow: Right 20">
            <a:extLst>
              <a:ext uri="{FF2B5EF4-FFF2-40B4-BE49-F238E27FC236}">
                <a16:creationId xmlns:a16="http://schemas.microsoft.com/office/drawing/2014/main" id="{8C71CC4F-BF7D-4B7A-9A2C-7ED99E0842B2}"/>
              </a:ext>
            </a:extLst>
          </p:cNvPr>
          <p:cNvSpPr/>
          <p:nvPr/>
        </p:nvSpPr>
        <p:spPr>
          <a:xfrm>
            <a:off x="7243623" y="711691"/>
            <a:ext cx="1438183" cy="41725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E20110AC-9D46-43BC-8BE1-85BB5714C474}"/>
              </a:ext>
            </a:extLst>
          </p:cNvPr>
          <p:cNvSpPr/>
          <p:nvPr/>
        </p:nvSpPr>
        <p:spPr>
          <a:xfrm>
            <a:off x="3394829" y="694582"/>
            <a:ext cx="1272422" cy="41725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5BFF3667-3C87-41EF-8307-24AF4DE556F7}"/>
              </a:ext>
            </a:extLst>
          </p:cNvPr>
          <p:cNvSpPr/>
          <p:nvPr/>
        </p:nvSpPr>
        <p:spPr>
          <a:xfrm>
            <a:off x="230645" y="2749701"/>
            <a:ext cx="3130985" cy="477054"/>
          </a:xfrm>
          <a:prstGeom prst="rect">
            <a:avLst/>
          </a:prstGeom>
        </p:spPr>
        <p:txBody>
          <a:bodyPr wrap="none">
            <a:spAutoFit/>
          </a:bodyPr>
          <a:lstStyle/>
          <a:p>
            <a:pPr lvl="0" defTabSz="914400" eaLnBrk="0" fontAlgn="base" hangingPunct="0">
              <a:spcBef>
                <a:spcPct val="0"/>
              </a:spcBef>
              <a:spcAft>
                <a:spcPct val="0"/>
              </a:spcAft>
            </a:pPr>
            <a:r>
              <a:rPr lang="en-US" altLang="en-US" sz="2500" b="1">
                <a:solidFill>
                  <a:srgbClr val="FFFF00"/>
                </a:solidFill>
                <a:latin typeface="Times New Roman" panose="02020603050405020304" pitchFamily="18" charset="0"/>
                <a:cs typeface="Times New Roman" panose="02020603050405020304" pitchFamily="18" charset="0"/>
              </a:rPr>
              <a:t>BLOCK DIAGRAM:</a:t>
            </a:r>
            <a:endParaRPr lang="en-US" altLang="en-US" sz="2500" b="1">
              <a:solidFill>
                <a:srgbClr val="FFFF00"/>
              </a:solidFill>
            </a:endParaRPr>
          </a:p>
        </p:txBody>
      </p:sp>
    </p:spTree>
    <p:extLst>
      <p:ext uri="{BB962C8B-B14F-4D97-AF65-F5344CB8AC3E}">
        <p14:creationId xmlns:p14="http://schemas.microsoft.com/office/powerpoint/2010/main" val="3452712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AA3F6F1-D713-409E-9D1E-C8D1A7067EE8}"/>
              </a:ext>
            </a:extLst>
          </p:cNvPr>
          <p:cNvSpPr>
            <a:spLocks noChangeArrowheads="1"/>
          </p:cNvSpPr>
          <p:nvPr/>
        </p:nvSpPr>
        <p:spPr bwMode="auto">
          <a:xfrm>
            <a:off x="1387705" y="591216"/>
            <a:ext cx="3693111" cy="130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B0F0"/>
                </a:solidFill>
                <a:effectLst/>
                <a:latin typeface="Calibri Light" panose="020F0302020204030204" pitchFamily="34" charset="0"/>
                <a:ea typeface="Times New Roman" panose="02020603050405020304" pitchFamily="18" charset="0"/>
                <a:cs typeface="Times New Roman" panose="02020603050405020304" pitchFamily="18" charset="0"/>
              </a:rPr>
              <a:t>CIRCUIT DIAGRAM: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a:ln>
                <a:noFill/>
              </a:ln>
              <a:solidFill>
                <a:schemeClr val="accent2">
                  <a:lumMod val="20000"/>
                  <a:lumOff val="8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a:ln>
                <a:noFill/>
              </a:ln>
              <a:solidFill>
                <a:schemeClr val="accent2">
                  <a:lumMod val="20000"/>
                  <a:lumOff val="8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accent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Publisher part</a:t>
            </a:r>
            <a:endParaRPr kumimoji="0" lang="en-US" altLang="en-US" sz="1500" b="0" i="0" u="none" strike="noStrike" cap="none" normalizeH="0" baseline="0">
              <a:ln>
                <a:noFill/>
              </a:ln>
              <a:solidFill>
                <a:schemeClr val="accent2">
                  <a:lumMod val="20000"/>
                  <a:lumOff val="8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145" name="Picture 2">
            <a:extLst>
              <a:ext uri="{FF2B5EF4-FFF2-40B4-BE49-F238E27FC236}">
                <a16:creationId xmlns:a16="http://schemas.microsoft.com/office/drawing/2014/main" id="{97DEB31B-BAEC-4DE1-9CA1-DAE7BD259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193114" y="2578973"/>
            <a:ext cx="4479925" cy="272173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B466917B-2F06-42B7-A99D-182F57512A3E}"/>
              </a:ext>
            </a:extLst>
          </p:cNvPr>
          <p:cNvSpPr>
            <a:spLocks noChangeArrowheads="1"/>
          </p:cNvSpPr>
          <p:nvPr/>
        </p:nvSpPr>
        <p:spPr bwMode="auto">
          <a:xfrm>
            <a:off x="7017068" y="1303536"/>
            <a:ext cx="4403788"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accent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Subscriber part</a:t>
            </a:r>
            <a:endParaRPr kumimoji="0" lang="en-US" altLang="en-US" sz="1500" b="0" i="0" u="none" strike="noStrike" cap="none" normalizeH="0" baseline="0">
              <a:ln>
                <a:noFill/>
              </a:ln>
              <a:solidFill>
                <a:schemeClr val="accent2">
                  <a:lumMod val="20000"/>
                  <a:lumOff val="8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148" name="Picture 5">
            <a:extLst>
              <a:ext uri="{FF2B5EF4-FFF2-40B4-BE49-F238E27FC236}">
                <a16:creationId xmlns:a16="http://schemas.microsoft.com/office/drawing/2014/main" id="{C7CBC61D-F6ED-407E-A879-7A341F1AEF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6853825" y="1653953"/>
            <a:ext cx="4610831" cy="45232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0E518D6F-A383-4B78-8441-C4E280369912}"/>
              </a:ext>
            </a:extLst>
          </p:cNvPr>
          <p:cNvSpPr>
            <a:spLocks noChangeArrowheads="1"/>
          </p:cNvSpPr>
          <p:nvPr/>
        </p:nvSpPr>
        <p:spPr bwMode="auto">
          <a:xfrm>
            <a:off x="890588" y="3920415"/>
            <a:ext cx="4403788"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50848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78</TotalTime>
  <Words>348</Words>
  <Application>Microsoft Office PowerPoint</Application>
  <PresentationFormat>Widescreen</PresentationFormat>
  <Paragraphs>107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Courier New</vt:lpstr>
      <vt:lpstr>Times New Roman</vt:lpstr>
      <vt:lpstr>Tw Cen MT</vt:lpstr>
      <vt:lpstr>Circuit</vt:lpstr>
      <vt:lpstr>GIET UNIVERSITY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Anvesh Subudhi</dc:creator>
  <cp:lastModifiedBy>Anvesh Subudhi</cp:lastModifiedBy>
  <cp:revision>34</cp:revision>
  <dcterms:created xsi:type="dcterms:W3CDTF">2019-07-01T08:50:06Z</dcterms:created>
  <dcterms:modified xsi:type="dcterms:W3CDTF">2019-07-03T10:23:02Z</dcterms:modified>
</cp:coreProperties>
</file>