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5" r:id="rId1"/>
    <p:sldMasterId id="2147483945" r:id="rId2"/>
  </p:sldMasterIdLst>
  <p:notesMasterIdLst>
    <p:notesMasterId r:id="rId21"/>
  </p:notesMasterIdLst>
  <p:handoutMasterIdLst>
    <p:handoutMasterId r:id="rId22"/>
  </p:handoutMasterIdLst>
  <p:sldIdLst>
    <p:sldId id="282" r:id="rId3"/>
    <p:sldId id="269" r:id="rId4"/>
    <p:sldId id="279" r:id="rId5"/>
    <p:sldId id="280" r:id="rId6"/>
    <p:sldId id="284" r:id="rId7"/>
    <p:sldId id="271" r:id="rId8"/>
    <p:sldId id="272" r:id="rId9"/>
    <p:sldId id="273" r:id="rId10"/>
    <p:sldId id="283" r:id="rId11"/>
    <p:sldId id="281" r:id="rId12"/>
    <p:sldId id="270" r:id="rId13"/>
    <p:sldId id="260" r:id="rId14"/>
    <p:sldId id="267" r:id="rId15"/>
    <p:sldId id="268" r:id="rId16"/>
    <p:sldId id="265" r:id="rId17"/>
    <p:sldId id="278"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8686"/>
    <a:srgbClr val="00FFFF"/>
    <a:srgbClr val="EC7CD7"/>
    <a:srgbClr val="18F83D"/>
    <a:srgbClr val="336699"/>
    <a:srgbClr val="48DB3D"/>
    <a:srgbClr val="31438F"/>
    <a:srgbClr val="6A1A8A"/>
    <a:srgbClr val="2A743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80" autoAdjust="0"/>
  </p:normalViewPr>
  <p:slideViewPr>
    <p:cSldViewPr snapToGrid="0">
      <p:cViewPr varScale="1">
        <p:scale>
          <a:sx n="81" d="100"/>
          <a:sy n="81" d="100"/>
        </p:scale>
        <p:origin x="72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2F3DDA-1CDC-4ABF-8093-18846893DB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B6EBBDE-347B-4984-A0BB-B492421875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2D779F-278B-4B7B-B0C6-D4FA5773593B}" type="datetimeFigureOut">
              <a:rPr lang="en-IN" smtClean="0"/>
              <a:t>03-10-2019</a:t>
            </a:fld>
            <a:endParaRPr lang="en-IN"/>
          </a:p>
        </p:txBody>
      </p:sp>
      <p:sp>
        <p:nvSpPr>
          <p:cNvPr id="4" name="Footer Placeholder 3">
            <a:extLst>
              <a:ext uri="{FF2B5EF4-FFF2-40B4-BE49-F238E27FC236}">
                <a16:creationId xmlns:a16="http://schemas.microsoft.com/office/drawing/2014/main" id="{59C1B997-B758-4F19-BA74-4F20679712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4E33380-AD47-4B7E-9F29-F6447BF0F1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3F6907-A28A-4E3C-81E5-4BD63C5C3545}" type="slidenum">
              <a:rPr lang="en-IN" smtClean="0"/>
              <a:t>‹#›</a:t>
            </a:fld>
            <a:endParaRPr lang="en-IN"/>
          </a:p>
        </p:txBody>
      </p:sp>
    </p:spTree>
    <p:extLst>
      <p:ext uri="{BB962C8B-B14F-4D97-AF65-F5344CB8AC3E}">
        <p14:creationId xmlns:p14="http://schemas.microsoft.com/office/powerpoint/2010/main" val="226287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A555-7769-4B04-B76B-9994F26BA068}" type="datetimeFigureOut">
              <a:rPr lang="en-IN" smtClean="0"/>
              <a:t>03-10-2019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B594D-5546-435C-92D5-D64D9C19AE26}" type="slidenum">
              <a:rPr lang="en-IN" smtClean="0"/>
              <a:t>‹#›</a:t>
            </a:fld>
            <a:endParaRPr lang="en-IN"/>
          </a:p>
        </p:txBody>
      </p:sp>
    </p:spTree>
    <p:extLst>
      <p:ext uri="{BB962C8B-B14F-4D97-AF65-F5344CB8AC3E}">
        <p14:creationId xmlns:p14="http://schemas.microsoft.com/office/powerpoint/2010/main" val="4292235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52F9-8D61-4C20-A907-922DC6A84E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BF86B9-5A7D-42DC-AB0F-5409EE7EC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BD94C7-7176-4DF3-8AA0-1CD8FE35F8E1}"/>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a:extLst>
              <a:ext uri="{FF2B5EF4-FFF2-40B4-BE49-F238E27FC236}">
                <a16:creationId xmlns:a16="http://schemas.microsoft.com/office/drawing/2014/main" id="{F9ABB6C8-22D3-4782-97D2-7F41273E6C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A6D9EF-79F7-44DE-BEC7-8BD5E620711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39296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7581-0773-42D9-9A30-FB4E64950D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FAE815-FE6E-4FE5-BE4A-F8076E0AF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35801-8B2E-4399-8A8B-2A4F9F4EC7E4}"/>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a:extLst>
              <a:ext uri="{FF2B5EF4-FFF2-40B4-BE49-F238E27FC236}">
                <a16:creationId xmlns:a16="http://schemas.microsoft.com/office/drawing/2014/main" id="{487008EE-BA21-4CF4-8C93-196896D78A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1CCAD2-E33F-4F0E-8A37-0001C0B4529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908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0C9BB-F0A7-4C0A-896C-3D60CEC3A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A804C8-FD03-4BAA-AED8-9591BBFECB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EEFD0D-2DEF-4164-A694-B2488CA16349}"/>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a:extLst>
              <a:ext uri="{FF2B5EF4-FFF2-40B4-BE49-F238E27FC236}">
                <a16:creationId xmlns:a16="http://schemas.microsoft.com/office/drawing/2014/main" id="{6C531CF7-6797-459D-9F22-02EB9BE61F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86D3F3-41F7-46C9-A888-A6AA34C1CE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525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14656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904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6951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651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7090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1881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81441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34849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1BBC-76D1-4C12-93AA-D4CEF82295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DF5FC8-997D-49B6-8D4F-9F413779E4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4FDB2-2A85-4105-B660-D0AADC1E8747}"/>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a:extLst>
              <a:ext uri="{FF2B5EF4-FFF2-40B4-BE49-F238E27FC236}">
                <a16:creationId xmlns:a16="http://schemas.microsoft.com/office/drawing/2014/main" id="{3A25A670-702F-425A-BD52-DF12FB758A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749E19-94BB-44B4-ACB9-FB06070284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77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054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0838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1743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1300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8235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693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50675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5014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676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56AA-0325-4F69-B267-9A807D43B7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61F9C8-C6F7-47A3-94D2-73504F2BD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6C3FC9-FE73-4AD5-ADA9-378827468234}"/>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5" name="Footer Placeholder 4">
            <a:extLst>
              <a:ext uri="{FF2B5EF4-FFF2-40B4-BE49-F238E27FC236}">
                <a16:creationId xmlns:a16="http://schemas.microsoft.com/office/drawing/2014/main" id="{45D7683C-4D5E-4EAA-BB01-7EE74A0B0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B89081-ABDE-4BB9-8F13-A80AFA006F3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470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0CEA-6454-4055-BD03-598028E71D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8F6016-586C-4F8B-941E-58EB218FD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8791BB-5A78-42E9-8DAC-01973F4579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656B9E-57A8-4326-BCE0-FF78774828E1}"/>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6" name="Footer Placeholder 5">
            <a:extLst>
              <a:ext uri="{FF2B5EF4-FFF2-40B4-BE49-F238E27FC236}">
                <a16:creationId xmlns:a16="http://schemas.microsoft.com/office/drawing/2014/main" id="{348041B4-057D-4CC7-A36F-620604EEEE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612D59-330E-4DD8-8194-D31CBC2D9B4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835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9224-597A-42E7-85D5-5DE56AC4AB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727958-9381-4662-AADA-57FA67A87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B7D062-54DD-4D2E-ADD6-45B93E1609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DA457D-E191-4476-8DA4-EAB5E35B2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63732-44BE-46B2-A8AA-49575EAE1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A26994-81E7-46A5-B021-50C5B4DFFB40}"/>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8" name="Footer Placeholder 7">
            <a:extLst>
              <a:ext uri="{FF2B5EF4-FFF2-40B4-BE49-F238E27FC236}">
                <a16:creationId xmlns:a16="http://schemas.microsoft.com/office/drawing/2014/main" id="{30709B97-E651-433D-A307-DD294443FC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0B30519-7BF6-4057-81CB-F4BE68F43CB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062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7C45-AF57-4A52-8F3F-4146F44041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15CFF-7373-4B0B-AB87-8A3AE74174D4}"/>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4" name="Footer Placeholder 3">
            <a:extLst>
              <a:ext uri="{FF2B5EF4-FFF2-40B4-BE49-F238E27FC236}">
                <a16:creationId xmlns:a16="http://schemas.microsoft.com/office/drawing/2014/main" id="{72E08BBB-31F0-467B-AFEF-BF45658D4C0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5C1805-8143-4F57-A99E-48B521D8AF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01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DF5FD-8F4F-4F31-8B3F-80BA727D2DDE}"/>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3" name="Footer Placeholder 2">
            <a:extLst>
              <a:ext uri="{FF2B5EF4-FFF2-40B4-BE49-F238E27FC236}">
                <a16:creationId xmlns:a16="http://schemas.microsoft.com/office/drawing/2014/main" id="{FE1D8E2D-A9E1-494B-87F5-B3C48E45BFE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11E94E-B029-4D68-999E-03541CC5A4E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5756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F61E-529F-472A-9F20-34764F64D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3FC5BD-3EBE-43C8-A5B1-29128C8DD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1F13FB-BF88-4FB5-BE41-A9328587E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E796C-85EA-4EA3-B484-1A3E735F0698}"/>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6" name="Footer Placeholder 5">
            <a:extLst>
              <a:ext uri="{FF2B5EF4-FFF2-40B4-BE49-F238E27FC236}">
                <a16:creationId xmlns:a16="http://schemas.microsoft.com/office/drawing/2014/main" id="{756E0E92-FF18-4F38-B789-0EA0F1B288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45E0FB-9CE5-4EF7-BE16-07E8EB9B61C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2442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B95-55B2-4017-91E1-8BB5AF8B9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0F7CED-0CA8-48AC-9400-079C53B17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99979F-A6F6-410E-96FF-F53433548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8FF15-9A38-476E-BA21-711457AD910F}"/>
              </a:ext>
            </a:extLst>
          </p:cNvPr>
          <p:cNvSpPr>
            <a:spLocks noGrp="1"/>
          </p:cNvSpPr>
          <p:nvPr>
            <p:ph type="dt" sz="half" idx="10"/>
          </p:nvPr>
        </p:nvSpPr>
        <p:spPr/>
        <p:txBody>
          <a:bodyPr/>
          <a:lstStyle/>
          <a:p>
            <a:fld id="{48A87A34-81AB-432B-8DAE-1953F412C126}" type="datetimeFigureOut">
              <a:rPr lang="en-US" smtClean="0"/>
              <a:t>10/3/2019</a:t>
            </a:fld>
            <a:endParaRPr lang="en-US" dirty="0"/>
          </a:p>
        </p:txBody>
      </p:sp>
      <p:sp>
        <p:nvSpPr>
          <p:cNvPr id="6" name="Footer Placeholder 5">
            <a:extLst>
              <a:ext uri="{FF2B5EF4-FFF2-40B4-BE49-F238E27FC236}">
                <a16:creationId xmlns:a16="http://schemas.microsoft.com/office/drawing/2014/main" id="{ED635F32-C6E9-4043-828B-59C58D277A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A126CC-C81E-4FE0-8226-7FDB169BC7C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76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E57C4-BF40-4886-B2CC-4310D7FFE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A0C849-CDA8-429F-A0EB-34334BE20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934E7-5386-41E7-A820-98E45E782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10/3/2019</a:t>
            </a:fld>
            <a:endParaRPr lang="en-US" dirty="0"/>
          </a:p>
        </p:txBody>
      </p:sp>
      <p:sp>
        <p:nvSpPr>
          <p:cNvPr id="5" name="Footer Placeholder 4">
            <a:extLst>
              <a:ext uri="{FF2B5EF4-FFF2-40B4-BE49-F238E27FC236}">
                <a16:creationId xmlns:a16="http://schemas.microsoft.com/office/drawing/2014/main" id="{256AC0DB-38A6-4D5E-A23A-97D2926A3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1696245-9761-40E1-BDCC-E92726F58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221966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3259385"/>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574C6E-23B4-4E73-8C0F-67AAE0A94508}"/>
              </a:ext>
            </a:extLst>
          </p:cNvPr>
          <p:cNvSpPr/>
          <p:nvPr/>
        </p:nvSpPr>
        <p:spPr>
          <a:xfrm>
            <a:off x="2420898" y="1476362"/>
            <a:ext cx="8146549" cy="3785652"/>
          </a:xfrm>
          <a:prstGeom prst="rect">
            <a:avLst/>
          </a:prstGeom>
        </p:spPr>
        <p:txBody>
          <a:bodyPr wrap="square">
            <a:spAutoFit/>
          </a:bodyPr>
          <a:lstStyle/>
          <a:p>
            <a:pPr algn="ctr"/>
            <a:r>
              <a:rPr lang="en-IN" sz="4800" b="1" u="sng" dirty="0">
                <a:solidFill>
                  <a:srgbClr val="EC8686"/>
                </a:solidFill>
                <a:latin typeface="Samarkan" panose="020B0500000000000000" pitchFamily="34" charset="0"/>
              </a:rPr>
              <a:t>A PROJECT ON</a:t>
            </a:r>
            <a:br>
              <a:rPr lang="en-IN" sz="4800" b="1" u="sng" dirty="0">
                <a:solidFill>
                  <a:srgbClr val="00B0F0"/>
                </a:solidFill>
                <a:latin typeface="Samarkan" panose="020B0500000000000000" pitchFamily="34" charset="0"/>
              </a:rPr>
            </a:br>
            <a:r>
              <a:rPr lang="en-IN" sz="4800" b="1" u="sng" dirty="0">
                <a:solidFill>
                  <a:srgbClr val="00FFFF"/>
                </a:solidFill>
                <a:latin typeface="LCD2" panose="00000700000000000000" pitchFamily="2" charset="0"/>
                <a:ea typeface="Pacifico" panose="02000000000000000000" pitchFamily="2" charset="0"/>
              </a:rPr>
              <a:t>Water level indicator by using </a:t>
            </a:r>
            <a:br>
              <a:rPr lang="en-IN" sz="4800" b="1" u="sng" dirty="0">
                <a:solidFill>
                  <a:srgbClr val="00FFFF"/>
                </a:solidFill>
                <a:latin typeface="LCD2" panose="00000700000000000000" pitchFamily="2" charset="0"/>
                <a:ea typeface="Pacifico" panose="02000000000000000000" pitchFamily="2" charset="0"/>
              </a:rPr>
            </a:br>
            <a:r>
              <a:rPr lang="en-IN" sz="4800" b="1" u="sng" dirty="0">
                <a:solidFill>
                  <a:srgbClr val="00FFFF"/>
                </a:solidFill>
                <a:latin typeface="LCD2" panose="00000700000000000000" pitchFamily="2" charset="0"/>
                <a:ea typeface="Pacifico" panose="02000000000000000000" pitchFamily="2" charset="0"/>
              </a:rPr>
              <a:t> ultra-sonic sensor</a:t>
            </a:r>
            <a:br>
              <a:rPr lang="en-IN" sz="4800" u="sng" dirty="0">
                <a:solidFill>
                  <a:srgbClr val="00FFFF"/>
                </a:solidFill>
                <a:latin typeface="Algerian" panose="04020705040A02060702" pitchFamily="82" charset="0"/>
              </a:rPr>
            </a:br>
            <a:endParaRPr lang="en-IN" sz="4800" dirty="0">
              <a:solidFill>
                <a:srgbClr val="00FFFF"/>
              </a:solidFill>
            </a:endParaRPr>
          </a:p>
        </p:txBody>
      </p:sp>
    </p:spTree>
    <p:extLst>
      <p:ext uri="{BB962C8B-B14F-4D97-AF65-F5344CB8AC3E}">
        <p14:creationId xmlns:p14="http://schemas.microsoft.com/office/powerpoint/2010/main" val="1447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4F4C65-3B2A-404B-A9A0-4655E4040D8A}"/>
              </a:ext>
            </a:extLst>
          </p:cNvPr>
          <p:cNvPicPr>
            <a:picLocks noChangeAspect="1"/>
          </p:cNvPicPr>
          <p:nvPr/>
        </p:nvPicPr>
        <p:blipFill>
          <a:blip r:embed="rId2"/>
          <a:stretch>
            <a:fillRect/>
          </a:stretch>
        </p:blipFill>
        <p:spPr>
          <a:xfrm>
            <a:off x="1182182" y="0"/>
            <a:ext cx="9998008" cy="6858000"/>
          </a:xfrm>
          <a:prstGeom prst="rect">
            <a:avLst/>
          </a:prstGeom>
        </p:spPr>
      </p:pic>
    </p:spTree>
    <p:extLst>
      <p:ext uri="{BB962C8B-B14F-4D97-AF65-F5344CB8AC3E}">
        <p14:creationId xmlns:p14="http://schemas.microsoft.com/office/powerpoint/2010/main" val="265577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64F2D0-1B57-483D-BD74-AB5F5E80ADAD}"/>
              </a:ext>
            </a:extLst>
          </p:cNvPr>
          <p:cNvSpPr/>
          <p:nvPr/>
        </p:nvSpPr>
        <p:spPr>
          <a:xfrm>
            <a:off x="1287906" y="595195"/>
            <a:ext cx="9766853" cy="4524315"/>
          </a:xfrm>
          <a:prstGeom prst="rect">
            <a:avLst/>
          </a:prstGeom>
        </p:spPr>
        <p:txBody>
          <a:bodyPr wrap="square">
            <a:spAutoFit/>
          </a:bodyPr>
          <a:lstStyle/>
          <a:p>
            <a:r>
              <a:rPr lang="en-IN" sz="4000" dirty="0">
                <a:solidFill>
                  <a:srgbClr val="18F83D"/>
                </a:solidFill>
                <a:latin typeface="Baskerville Old Face" panose="02020602080505020303" pitchFamily="18" charset="0"/>
                <a:cs typeface="Arial" panose="020B0604020202020204" pitchFamily="34" charset="0"/>
              </a:rPr>
              <a:t>Circuit diagram explanation</a:t>
            </a:r>
            <a:r>
              <a:rPr lang="en-IN" sz="3600" dirty="0">
                <a:solidFill>
                  <a:srgbClr val="18F83D"/>
                </a:solidFill>
                <a:latin typeface="Baskerville Old Face" panose="02020602080505020303" pitchFamily="18" charset="0"/>
                <a:cs typeface="Arial" panose="020B0604020202020204" pitchFamily="34" charset="0"/>
              </a:rPr>
              <a:t>:</a:t>
            </a:r>
          </a:p>
          <a:p>
            <a:r>
              <a:rPr lang="en-IN" sz="3600" dirty="0">
                <a:solidFill>
                  <a:srgbClr val="18F83D"/>
                </a:solidFill>
                <a:latin typeface="Baskerville Old Face" panose="02020602080505020303" pitchFamily="18" charset="0"/>
                <a:cs typeface="Arial" panose="020B0604020202020204" pitchFamily="34" charset="0"/>
              </a:rPr>
              <a:t> </a:t>
            </a:r>
          </a:p>
          <a:p>
            <a:r>
              <a:rPr lang="en-IN" sz="2400" dirty="0">
                <a:solidFill>
                  <a:srgbClr val="FFFF00"/>
                </a:solidFill>
                <a:latin typeface="Arial" panose="020B0604020202020204" pitchFamily="34" charset="0"/>
                <a:cs typeface="Arial" panose="020B0604020202020204" pitchFamily="34" charset="0"/>
              </a:rPr>
              <a:t>As shown in the given diagram,</a:t>
            </a:r>
          </a:p>
          <a:p>
            <a:r>
              <a:rPr lang="en-IN" sz="2400" dirty="0">
                <a:solidFill>
                  <a:srgbClr val="FFFF00"/>
                </a:solidFill>
                <a:latin typeface="Arial" panose="020B0604020202020204" pitchFamily="34" charset="0"/>
                <a:cs typeface="Arial" panose="020B0604020202020204" pitchFamily="34" charset="0"/>
              </a:rPr>
              <a:t>Ultrasonic sensor module’s trigger and echo pins are connected to   PIN 12&amp;13.</a:t>
            </a:r>
          </a:p>
          <a:p>
            <a:r>
              <a:rPr lang="en-IN" sz="2400" dirty="0">
                <a:solidFill>
                  <a:srgbClr val="FFFF00"/>
                </a:solidFill>
                <a:latin typeface="Arial" panose="020B0604020202020204" pitchFamily="34" charset="0"/>
                <a:cs typeface="Arial" panose="020B0604020202020204" pitchFamily="34" charset="0"/>
              </a:rPr>
              <a:t>In LCD disp</a:t>
            </a:r>
            <a:r>
              <a:rPr lang="en-IN" sz="2000" dirty="0">
                <a:solidFill>
                  <a:srgbClr val="FFFF00"/>
                </a:solidFill>
                <a:latin typeface="Arial" panose="020B0604020202020204" pitchFamily="34" charset="0"/>
                <a:cs typeface="Arial" panose="020B0604020202020204" pitchFamily="34" charset="0"/>
              </a:rPr>
              <a:t>lay </a:t>
            </a:r>
            <a:r>
              <a:rPr lang="it-IT" sz="2400" dirty="0">
                <a:solidFill>
                  <a:srgbClr val="FFFF00"/>
                </a:solidFill>
                <a:latin typeface="Arial" panose="020B0604020202020204" pitchFamily="34" charset="0"/>
                <a:cs typeface="Arial" panose="020B0604020202020204" pitchFamily="34" charset="0"/>
              </a:rPr>
              <a:t>VSS to UNO GND,VCC to UNO 5V,VEE to UNO GND,RS to UNO PIN 11,R/W to UNO PIN 10,E to UNO PIN 9,</a:t>
            </a:r>
          </a:p>
          <a:p>
            <a:r>
              <a:rPr lang="it-IT" sz="2400" dirty="0">
                <a:solidFill>
                  <a:srgbClr val="FFFF00"/>
                </a:solidFill>
                <a:latin typeface="Arial" panose="020B0604020202020204" pitchFamily="34" charset="0"/>
                <a:cs typeface="Arial" panose="020B0604020202020204" pitchFamily="34" charset="0"/>
              </a:rPr>
              <a:t>DB4,DB5,DB6,DB7 to UNO PIN 2,3,4&amp; 5.</a:t>
            </a:r>
          </a:p>
          <a:p>
            <a:r>
              <a:rPr lang="it-IT" sz="2400" dirty="0">
                <a:solidFill>
                  <a:srgbClr val="FFFF00"/>
                </a:solidFill>
                <a:latin typeface="Arial" panose="020B0604020202020204" pitchFamily="34" charset="0"/>
                <a:cs typeface="Arial" panose="020B0604020202020204" pitchFamily="34" charset="0"/>
              </a:rPr>
              <a:t>Relay module is connected to PIN 1 for turning ON &amp;OFF the motor. BUZZER is connected to PIN 6.</a:t>
            </a:r>
          </a:p>
          <a:p>
            <a:r>
              <a:rPr lang="en-IN" sz="2000" dirty="0">
                <a:solidFill>
                  <a:srgbClr val="FFFF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707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80F49-8EBD-45BD-A595-B7142405FA26}"/>
              </a:ext>
            </a:extLst>
          </p:cNvPr>
          <p:cNvSpPr>
            <a:spLocks noGrp="1"/>
          </p:cNvSpPr>
          <p:nvPr>
            <p:ph idx="1"/>
          </p:nvPr>
        </p:nvSpPr>
        <p:spPr>
          <a:xfrm>
            <a:off x="1174839" y="430398"/>
            <a:ext cx="9905999" cy="5665601"/>
          </a:xfrm>
        </p:spPr>
        <p:txBody>
          <a:bodyPr>
            <a:normAutofit/>
          </a:bodyPr>
          <a:lstStyle/>
          <a:p>
            <a:pPr marL="0" indent="0">
              <a:buNone/>
            </a:pPr>
            <a:r>
              <a:rPr lang="en-IN" sz="4400" dirty="0">
                <a:solidFill>
                  <a:srgbClr val="18F83D"/>
                </a:solidFill>
                <a:latin typeface="Baskerville Old Face" panose="02020602080505020303" pitchFamily="18" charset="0"/>
                <a:cs typeface="Arial" panose="020B0604020202020204" pitchFamily="34" charset="0"/>
              </a:rPr>
              <a:t>Working procedure</a:t>
            </a:r>
            <a:r>
              <a:rPr lang="en-IN" dirty="0">
                <a:solidFill>
                  <a:srgbClr val="18F83D"/>
                </a:solidFill>
                <a:latin typeface="Arial" panose="020B0604020202020204" pitchFamily="34" charset="0"/>
                <a:cs typeface="Arial" panose="020B0604020202020204" pitchFamily="34" charset="0"/>
              </a:rPr>
              <a:t>:</a:t>
            </a:r>
          </a:p>
          <a:p>
            <a:pPr marL="0" indent="0">
              <a:buNone/>
            </a:pPr>
            <a:r>
              <a:rPr lang="en-IN" sz="2000" dirty="0">
                <a:solidFill>
                  <a:srgbClr val="FFFF00"/>
                </a:solidFill>
                <a:latin typeface="Arial" panose="020B0604020202020204" pitchFamily="34" charset="0"/>
                <a:cs typeface="Arial" panose="020B0604020202020204" pitchFamily="34" charset="0"/>
              </a:rPr>
              <a:t>At the top of the tank ultrasonic sensor is placed,</a:t>
            </a:r>
          </a:p>
          <a:p>
            <a:pPr marL="0" indent="0">
              <a:buNone/>
            </a:pPr>
            <a:r>
              <a:rPr lang="en-IN" sz="2000" dirty="0">
                <a:solidFill>
                  <a:srgbClr val="FFFF00"/>
                </a:solidFill>
                <a:latin typeface="Arial" panose="020B0604020202020204" pitchFamily="34" charset="0"/>
                <a:cs typeface="Arial" panose="020B0604020202020204" pitchFamily="34" charset="0"/>
              </a:rPr>
              <a:t>Which sends the sound waves in the water tank and deflects reflection of sound waves that is ECHO. First of all we needs to trigger the ultrasonic sensor module to transmit signal by using Arduino and then wait to receive ECHO. Arduino reads the time between triggering and received ECHO. We can calculate distance by using the formula-</a:t>
            </a:r>
          </a:p>
          <a:p>
            <a:pPr marL="0" indent="0">
              <a:buNone/>
            </a:pPr>
            <a:r>
              <a:rPr lang="en-IN" sz="2000" dirty="0">
                <a:solidFill>
                  <a:srgbClr val="FFFF00"/>
                </a:solidFill>
                <a:latin typeface="Arial" panose="020B0604020202020204" pitchFamily="34" charset="0"/>
                <a:cs typeface="Arial" panose="020B0604020202020204" pitchFamily="34" charset="0"/>
              </a:rPr>
              <a:t>Distance=duration*340/2000.</a:t>
            </a:r>
          </a:p>
          <a:p>
            <a:pPr marL="0" indent="0">
              <a:buNone/>
            </a:pPr>
            <a:r>
              <a:rPr lang="en-IN" sz="2000" dirty="0">
                <a:solidFill>
                  <a:srgbClr val="FFFF00"/>
                </a:solidFill>
                <a:latin typeface="Arial" panose="020B0604020202020204" pitchFamily="34" charset="0"/>
                <a:cs typeface="Arial" panose="020B0604020202020204" pitchFamily="34" charset="0"/>
              </a:rPr>
              <a:t>By using this methods we gets distance from sensor to water </a:t>
            </a:r>
            <a:r>
              <a:rPr lang="en-IN" sz="2000" dirty="0" err="1">
                <a:solidFill>
                  <a:srgbClr val="FFFF00"/>
                </a:solidFill>
                <a:latin typeface="Arial" panose="020B0604020202020204" pitchFamily="34" charset="0"/>
                <a:cs typeface="Arial" panose="020B0604020202020204" pitchFamily="34" charset="0"/>
              </a:rPr>
              <a:t>source,then</a:t>
            </a:r>
            <a:r>
              <a:rPr lang="en-IN" sz="2000" dirty="0">
                <a:solidFill>
                  <a:srgbClr val="FFFF00"/>
                </a:solidFill>
                <a:latin typeface="Arial" panose="020B0604020202020204" pitchFamily="34" charset="0"/>
                <a:cs typeface="Arial" panose="020B0604020202020204" pitchFamily="34" charset="0"/>
              </a:rPr>
              <a:t> we calculate water level.</a:t>
            </a:r>
          </a:p>
          <a:p>
            <a:pPr marL="0" indent="0">
              <a:buNone/>
            </a:pPr>
            <a:r>
              <a:rPr lang="en-IN" sz="2200" dirty="0">
                <a:solidFill>
                  <a:srgbClr val="FFFF00"/>
                </a:solidFill>
                <a:latin typeface="Arial" panose="020B0604020202020204" pitchFamily="34" charset="0"/>
                <a:cs typeface="Arial" panose="020B0604020202020204" pitchFamily="34" charset="0"/>
              </a:rPr>
              <a:t>Now we calculate the length of water tank , then we calculate water level by subtracting resulting distance from ultrasonic from total length of the tank.</a:t>
            </a:r>
          </a:p>
          <a:p>
            <a:pPr marL="0" indent="0">
              <a:buNone/>
            </a:pPr>
            <a:endParaRPr lang="en-IN" sz="2200" dirty="0">
              <a:solidFill>
                <a:srgbClr val="FFFF00"/>
              </a:solidFill>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07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34BB0D-B591-4D03-AF04-54B9D38FB708}"/>
              </a:ext>
            </a:extLst>
          </p:cNvPr>
          <p:cNvSpPr/>
          <p:nvPr/>
        </p:nvSpPr>
        <p:spPr>
          <a:xfrm>
            <a:off x="1557130" y="446748"/>
            <a:ext cx="9077739" cy="5139869"/>
          </a:xfrm>
          <a:prstGeom prst="rect">
            <a:avLst/>
          </a:prstGeom>
        </p:spPr>
        <p:txBody>
          <a:bodyPr wrap="square">
            <a:spAutoFit/>
          </a:bodyPr>
          <a:lstStyle/>
          <a:p>
            <a:r>
              <a:rPr lang="en-IN" sz="4400" dirty="0">
                <a:solidFill>
                  <a:srgbClr val="18F83D"/>
                </a:solidFill>
                <a:latin typeface="Baskerville Old Face" panose="02020602080505020303" pitchFamily="18" charset="0"/>
              </a:rPr>
              <a:t>Code:</a:t>
            </a:r>
          </a:p>
          <a:p>
            <a:endParaRPr lang="en-IN" dirty="0"/>
          </a:p>
          <a:p>
            <a:r>
              <a:rPr lang="en-IN" sz="1900" dirty="0">
                <a:latin typeface="Arial" panose="020B0604020202020204" pitchFamily="34" charset="0"/>
                <a:cs typeface="Arial" panose="020B0604020202020204" pitchFamily="34" charset="0"/>
              </a:rPr>
              <a:t>#include &lt;</a:t>
            </a:r>
            <a:r>
              <a:rPr lang="en-IN" sz="1900" dirty="0" err="1">
                <a:latin typeface="Arial" panose="020B0604020202020204" pitchFamily="34" charset="0"/>
                <a:cs typeface="Arial" panose="020B0604020202020204" pitchFamily="34" charset="0"/>
              </a:rPr>
              <a:t>LiquidCrystal.h</a:t>
            </a:r>
            <a:r>
              <a:rPr lang="en-IN" sz="1900" dirty="0">
                <a:latin typeface="Arial" panose="020B0604020202020204" pitchFamily="34" charset="0"/>
                <a:cs typeface="Arial" panose="020B0604020202020204" pitchFamily="34" charset="0"/>
              </a:rPr>
              <a:t>&gt;   //http://www.arduino.cc/en/Tutorial/LiquidCrystal </a:t>
            </a:r>
          </a:p>
          <a:p>
            <a:r>
              <a:rPr lang="en-IN" sz="1900" dirty="0" err="1">
                <a:latin typeface="Arial" panose="020B0604020202020204" pitchFamily="34" charset="0"/>
                <a:cs typeface="Arial" panose="020B0604020202020204" pitchFamily="34" charset="0"/>
              </a:rPr>
              <a:t>LiquidCrystal</a:t>
            </a:r>
            <a:r>
              <a:rPr lang="en-IN" sz="1900" dirty="0">
                <a:latin typeface="Arial" panose="020B0604020202020204" pitchFamily="34" charset="0"/>
                <a:cs typeface="Arial" panose="020B0604020202020204" pitchFamily="34" charset="0"/>
              </a:rPr>
              <a:t> LCD(11,10,9,2,3,4,5); //Arduino pin tied to pins of LCD display</a:t>
            </a:r>
          </a:p>
          <a:p>
            <a:r>
              <a:rPr lang="en-IN" sz="1900" dirty="0" err="1">
                <a:latin typeface="Arial" panose="020B0604020202020204" pitchFamily="34" charset="0"/>
                <a:cs typeface="Arial" panose="020B0604020202020204" pitchFamily="34" charset="0"/>
              </a:rPr>
              <a:t>int</a:t>
            </a:r>
            <a:r>
              <a:rPr lang="en-IN" sz="1900" dirty="0">
                <a:latin typeface="Arial" panose="020B0604020202020204" pitchFamily="34" charset="0"/>
                <a:cs typeface="Arial" panose="020B0604020202020204" pitchFamily="34" charset="0"/>
              </a:rPr>
              <a:t> </a:t>
            </a:r>
            <a:r>
              <a:rPr lang="en-IN" sz="1900" dirty="0" err="1">
                <a:latin typeface="Arial" panose="020B0604020202020204" pitchFamily="34" charset="0"/>
                <a:cs typeface="Arial" panose="020B0604020202020204" pitchFamily="34" charset="0"/>
              </a:rPr>
              <a:t>trigPin</a:t>
            </a:r>
            <a:r>
              <a:rPr lang="en-IN" sz="1900" dirty="0">
                <a:latin typeface="Arial" panose="020B0604020202020204" pitchFamily="34" charset="0"/>
                <a:cs typeface="Arial" panose="020B0604020202020204" pitchFamily="34" charset="0"/>
              </a:rPr>
              <a:t> = 13;  // Arduino pin tied to trigger pin on the ultrasonic sensor</a:t>
            </a:r>
          </a:p>
          <a:p>
            <a:r>
              <a:rPr lang="en-IN" sz="1900" dirty="0" err="1">
                <a:latin typeface="Arial" panose="020B0604020202020204" pitchFamily="34" charset="0"/>
                <a:cs typeface="Arial" panose="020B0604020202020204" pitchFamily="34" charset="0"/>
              </a:rPr>
              <a:t>int</a:t>
            </a:r>
            <a:r>
              <a:rPr lang="en-IN" sz="1900" dirty="0">
                <a:latin typeface="Arial" panose="020B0604020202020204" pitchFamily="34" charset="0"/>
                <a:cs typeface="Arial" panose="020B0604020202020204" pitchFamily="34" charset="0"/>
              </a:rPr>
              <a:t> </a:t>
            </a:r>
            <a:r>
              <a:rPr lang="en-IN" sz="1900" dirty="0" err="1">
                <a:latin typeface="Arial" panose="020B0604020202020204" pitchFamily="34" charset="0"/>
                <a:cs typeface="Arial" panose="020B0604020202020204" pitchFamily="34" charset="0"/>
              </a:rPr>
              <a:t>echoPin</a:t>
            </a:r>
            <a:r>
              <a:rPr lang="en-IN" sz="1900" dirty="0">
                <a:latin typeface="Arial" panose="020B0604020202020204" pitchFamily="34" charset="0"/>
                <a:cs typeface="Arial" panose="020B0604020202020204" pitchFamily="34" charset="0"/>
              </a:rPr>
              <a:t> = 12; // Arduino pin tied to echo pin on the ultrasonic sensor.</a:t>
            </a:r>
          </a:p>
          <a:p>
            <a:r>
              <a:rPr lang="en-IN" sz="1900" dirty="0">
                <a:latin typeface="Arial" panose="020B0604020202020204" pitchFamily="34" charset="0"/>
                <a:cs typeface="Arial" panose="020B0604020202020204" pitchFamily="34" charset="0"/>
              </a:rPr>
              <a:t>void setup() </a:t>
            </a:r>
          </a:p>
          <a:p>
            <a:r>
              <a:rPr lang="en-IN" sz="1900" dirty="0">
                <a:latin typeface="Arial" panose="020B0604020202020204" pitchFamily="34" charset="0"/>
                <a:cs typeface="Arial" panose="020B0604020202020204" pitchFamily="34" charset="0"/>
              </a:rPr>
              <a:t>{ </a:t>
            </a:r>
          </a:p>
          <a:p>
            <a:r>
              <a:rPr lang="en-IN" sz="1900" dirty="0" err="1">
                <a:latin typeface="Arial" panose="020B0604020202020204" pitchFamily="34" charset="0"/>
                <a:cs typeface="Arial" panose="020B0604020202020204" pitchFamily="34" charset="0"/>
              </a:rPr>
              <a:t>pinMode</a:t>
            </a:r>
            <a:r>
              <a:rPr lang="en-IN" sz="1900" dirty="0">
                <a:latin typeface="Arial" panose="020B0604020202020204" pitchFamily="34" charset="0"/>
                <a:cs typeface="Arial" panose="020B0604020202020204" pitchFamily="34" charset="0"/>
              </a:rPr>
              <a:t>(1,OUTPUT);  //Arduino pin connected to relay module as output</a:t>
            </a:r>
          </a:p>
          <a:p>
            <a:r>
              <a:rPr lang="en-IN" sz="1900" dirty="0" err="1">
                <a:latin typeface="Arial" panose="020B0604020202020204" pitchFamily="34" charset="0"/>
                <a:cs typeface="Arial" panose="020B0604020202020204" pitchFamily="34" charset="0"/>
              </a:rPr>
              <a:t>pinMode</a:t>
            </a:r>
            <a:r>
              <a:rPr lang="en-IN" sz="1900" dirty="0">
                <a:latin typeface="Arial" panose="020B0604020202020204" pitchFamily="34" charset="0"/>
                <a:cs typeface="Arial" panose="020B0604020202020204" pitchFamily="34" charset="0"/>
              </a:rPr>
              <a:t>(</a:t>
            </a:r>
            <a:r>
              <a:rPr lang="en-IN" sz="1900" dirty="0" err="1">
                <a:latin typeface="Arial" panose="020B0604020202020204" pitchFamily="34" charset="0"/>
                <a:cs typeface="Arial" panose="020B0604020202020204" pitchFamily="34" charset="0"/>
              </a:rPr>
              <a:t>trigPin,OUTPUT</a:t>
            </a:r>
            <a:r>
              <a:rPr lang="en-IN" sz="1900" dirty="0">
                <a:latin typeface="Arial" panose="020B0604020202020204" pitchFamily="34" charset="0"/>
                <a:cs typeface="Arial" panose="020B0604020202020204" pitchFamily="34" charset="0"/>
              </a:rPr>
              <a:t>); //Arduino pin connected to ultrasonic sensor as output </a:t>
            </a:r>
          </a:p>
          <a:p>
            <a:r>
              <a:rPr lang="en-IN" sz="1900" dirty="0" err="1">
                <a:latin typeface="Arial" panose="020B0604020202020204" pitchFamily="34" charset="0"/>
                <a:cs typeface="Arial" panose="020B0604020202020204" pitchFamily="34" charset="0"/>
              </a:rPr>
              <a:t>pinMode</a:t>
            </a:r>
            <a:r>
              <a:rPr lang="en-IN" sz="1900" dirty="0">
                <a:latin typeface="Arial" panose="020B0604020202020204" pitchFamily="34" charset="0"/>
                <a:cs typeface="Arial" panose="020B0604020202020204" pitchFamily="34" charset="0"/>
              </a:rPr>
              <a:t>(</a:t>
            </a:r>
            <a:r>
              <a:rPr lang="en-IN" sz="1900" dirty="0" err="1">
                <a:latin typeface="Arial" panose="020B0604020202020204" pitchFamily="34" charset="0"/>
                <a:cs typeface="Arial" panose="020B0604020202020204" pitchFamily="34" charset="0"/>
              </a:rPr>
              <a:t>echoPin,INPUT</a:t>
            </a:r>
            <a:r>
              <a:rPr lang="en-IN" sz="1900" dirty="0">
                <a:latin typeface="Arial" panose="020B0604020202020204" pitchFamily="34" charset="0"/>
                <a:cs typeface="Arial" panose="020B0604020202020204" pitchFamily="34" charset="0"/>
              </a:rPr>
              <a:t>);  //Arduino pin connected to ultrasonic sensor as input</a:t>
            </a:r>
          </a:p>
          <a:p>
            <a:r>
              <a:rPr lang="en-IN" sz="1900" dirty="0" err="1">
                <a:latin typeface="Arial" panose="020B0604020202020204" pitchFamily="34" charset="0"/>
                <a:cs typeface="Arial" panose="020B0604020202020204" pitchFamily="34" charset="0"/>
              </a:rPr>
              <a:t>pinMode</a:t>
            </a:r>
            <a:r>
              <a:rPr lang="en-IN" sz="1900" dirty="0">
                <a:latin typeface="Arial" panose="020B0604020202020204" pitchFamily="34" charset="0"/>
                <a:cs typeface="Arial" panose="020B0604020202020204" pitchFamily="34" charset="0"/>
              </a:rPr>
              <a:t>(6,OUTPUT);//Arduino pin connected to buzzer as output</a:t>
            </a:r>
          </a:p>
          <a:p>
            <a:r>
              <a:rPr lang="en-IN" sz="1900" dirty="0">
                <a:latin typeface="Arial" panose="020B0604020202020204" pitchFamily="34" charset="0"/>
                <a:cs typeface="Arial" panose="020B0604020202020204" pitchFamily="34" charset="0"/>
              </a:rPr>
              <a:t>  </a:t>
            </a:r>
            <a:r>
              <a:rPr lang="en-IN" sz="1900" dirty="0" err="1">
                <a:latin typeface="Arial" panose="020B0604020202020204" pitchFamily="34" charset="0"/>
                <a:cs typeface="Arial" panose="020B0604020202020204" pitchFamily="34" charset="0"/>
              </a:rPr>
              <a:t>LCD.begin</a:t>
            </a:r>
            <a:r>
              <a:rPr lang="en-IN" sz="1900" dirty="0">
                <a:latin typeface="Arial" panose="020B0604020202020204" pitchFamily="34" charset="0"/>
                <a:cs typeface="Arial" panose="020B0604020202020204" pitchFamily="34" charset="0"/>
              </a:rPr>
              <a:t>(16,2); </a:t>
            </a:r>
          </a:p>
          <a:p>
            <a:r>
              <a:rPr lang="en-IN" sz="1900" dirty="0">
                <a:latin typeface="Arial" panose="020B0604020202020204" pitchFamily="34" charset="0"/>
                <a:cs typeface="Arial" panose="020B0604020202020204" pitchFamily="34" charset="0"/>
              </a:rPr>
              <a:t>  </a:t>
            </a:r>
            <a:r>
              <a:rPr lang="en-IN" sz="1900" dirty="0" err="1">
                <a:latin typeface="Arial" panose="020B0604020202020204" pitchFamily="34" charset="0"/>
                <a:cs typeface="Arial" panose="020B0604020202020204" pitchFamily="34" charset="0"/>
              </a:rPr>
              <a:t>LCD.setCursor</a:t>
            </a:r>
            <a:r>
              <a:rPr lang="en-IN" sz="1900" dirty="0">
                <a:latin typeface="Arial" panose="020B0604020202020204" pitchFamily="34" charset="0"/>
                <a:cs typeface="Arial" panose="020B0604020202020204" pitchFamily="34" charset="0"/>
              </a:rPr>
              <a:t>(0,0);</a:t>
            </a:r>
          </a:p>
          <a:p>
            <a:r>
              <a:rPr lang="en-IN" sz="1900" dirty="0">
                <a:latin typeface="Arial" panose="020B0604020202020204" pitchFamily="34" charset="0"/>
                <a:cs typeface="Arial" panose="020B0604020202020204" pitchFamily="34" charset="0"/>
              </a:rPr>
              <a:t>  </a:t>
            </a:r>
            <a:r>
              <a:rPr lang="en-IN" sz="1900" dirty="0" err="1">
                <a:latin typeface="Arial" panose="020B0604020202020204" pitchFamily="34" charset="0"/>
                <a:cs typeface="Arial" panose="020B0604020202020204" pitchFamily="34" charset="0"/>
              </a:rPr>
              <a:t>LCD.print</a:t>
            </a:r>
            <a:r>
              <a:rPr lang="en-IN" sz="1900" dirty="0">
                <a:latin typeface="Arial" panose="020B0604020202020204" pitchFamily="34" charset="0"/>
                <a:cs typeface="Arial" panose="020B0604020202020204" pitchFamily="34" charset="0"/>
              </a:rPr>
              <a:t>("Target Distance:");</a:t>
            </a:r>
          </a:p>
          <a:p>
            <a:r>
              <a:rPr lang="en-IN" sz="19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6631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53B4D-6C5B-4255-8DE5-F103C880FEEE}"/>
              </a:ext>
            </a:extLst>
          </p:cNvPr>
          <p:cNvSpPr/>
          <p:nvPr/>
        </p:nvSpPr>
        <p:spPr>
          <a:xfrm>
            <a:off x="2173356" y="335845"/>
            <a:ext cx="7845287" cy="6186309"/>
          </a:xfrm>
          <a:prstGeom prst="rect">
            <a:avLst/>
          </a:prstGeom>
        </p:spPr>
        <p:txBody>
          <a:bodyPr wrap="square">
            <a:spAutoFit/>
          </a:bodyPr>
          <a:lstStyle/>
          <a:p>
            <a:r>
              <a:rPr lang="en-IN" dirty="0">
                <a:latin typeface="Arial" panose="020B0604020202020204" pitchFamily="34" charset="0"/>
                <a:cs typeface="Arial" panose="020B0604020202020204" pitchFamily="34" charset="0"/>
              </a:rPr>
              <a:t>void loop()  {</a:t>
            </a:r>
          </a:p>
          <a:p>
            <a:pPr lvl="1"/>
            <a:r>
              <a:rPr lang="en-IN">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a:t>
            </a:r>
            <a:r>
              <a:rPr lang="en-IN" dirty="0">
                <a:latin typeface="Arial" panose="020B0604020202020204" pitchFamily="34" charset="0"/>
                <a:cs typeface="Arial" panose="020B0604020202020204" pitchFamily="34" charset="0"/>
              </a:rPr>
              <a:t> temp;</a:t>
            </a:r>
          </a:p>
          <a:p>
            <a:pPr lvl="1"/>
            <a:r>
              <a:rPr lang="en-IN" dirty="0">
                <a:latin typeface="Arial" panose="020B0604020202020204" pitchFamily="34" charset="0"/>
                <a:cs typeface="Arial" panose="020B0604020202020204" pitchFamily="34" charset="0"/>
              </a:rPr>
              <a:t> float </a:t>
            </a:r>
            <a:r>
              <a:rPr lang="en-IN" dirty="0" err="1">
                <a:latin typeface="Arial" panose="020B0604020202020204" pitchFamily="34" charset="0"/>
                <a:cs typeface="Arial" panose="020B0604020202020204" pitchFamily="34" charset="0"/>
              </a:rPr>
              <a:t>duration,distance</a:t>
            </a:r>
            <a:r>
              <a:rPr lang="en-IN" dirty="0">
                <a:latin typeface="Arial" panose="020B0604020202020204" pitchFamily="34" charset="0"/>
                <a:cs typeface="Arial" panose="020B0604020202020204" pitchFamily="34" charset="0"/>
              </a:rPr>
              <a:t>;</a:t>
            </a:r>
          </a:p>
          <a:p>
            <a:pPr lvl="1"/>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digitalWrite</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trigPin,LOW</a:t>
            </a:r>
            <a:r>
              <a:rPr lang="en-IN" dirty="0">
                <a:latin typeface="Arial" panose="020B0604020202020204" pitchFamily="34" charset="0"/>
                <a:cs typeface="Arial" panose="020B0604020202020204" pitchFamily="34" charset="0"/>
              </a:rPr>
              <a:t>);  //output of </a:t>
            </a:r>
            <a:r>
              <a:rPr lang="en-IN" dirty="0" err="1">
                <a:latin typeface="Arial" panose="020B0604020202020204" pitchFamily="34" charset="0"/>
                <a:cs typeface="Arial" panose="020B0604020202020204" pitchFamily="34" charset="0"/>
              </a:rPr>
              <a:t>trigpin</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delayMicroseconds</a:t>
            </a:r>
            <a:r>
              <a:rPr lang="en-IN" dirty="0">
                <a:latin typeface="Arial" panose="020B0604020202020204" pitchFamily="34" charset="0"/>
                <a:cs typeface="Arial" panose="020B0604020202020204" pitchFamily="34" charset="0"/>
              </a:rPr>
              <a:t>(2); //make delay of 2 microseconds</a:t>
            </a:r>
          </a:p>
          <a:p>
            <a:pPr lvl="1"/>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digitalWrite</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trigPin,HIGH</a:t>
            </a:r>
            <a:r>
              <a:rPr lang="en-IN" dirty="0">
                <a:latin typeface="Arial" panose="020B0604020202020204" pitchFamily="34" charset="0"/>
                <a:cs typeface="Arial" panose="020B0604020202020204" pitchFamily="34" charset="0"/>
              </a:rPr>
              <a:t>); //output of </a:t>
            </a:r>
            <a:r>
              <a:rPr lang="en-IN" dirty="0" err="1">
                <a:latin typeface="Arial" panose="020B0604020202020204" pitchFamily="34" charset="0"/>
                <a:cs typeface="Arial" panose="020B0604020202020204" pitchFamily="34" charset="0"/>
              </a:rPr>
              <a:t>trigpin</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delayMicroseconds</a:t>
            </a:r>
            <a:r>
              <a:rPr lang="en-IN" dirty="0">
                <a:latin typeface="Arial" panose="020B0604020202020204" pitchFamily="34" charset="0"/>
                <a:cs typeface="Arial" panose="020B0604020202020204" pitchFamily="34" charset="0"/>
              </a:rPr>
              <a:t>(10); //make delay of 10 microseconds</a:t>
            </a:r>
          </a:p>
          <a:p>
            <a:pPr lvl="1"/>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digitalWrite</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trigPin,LOW</a:t>
            </a:r>
            <a:r>
              <a:rPr lang="en-IN" dirty="0">
                <a:latin typeface="Arial" panose="020B0604020202020204" pitchFamily="34" charset="0"/>
                <a:cs typeface="Arial" panose="020B0604020202020204" pitchFamily="34" charset="0"/>
              </a:rPr>
              <a:t>); //output of </a:t>
            </a:r>
            <a:r>
              <a:rPr lang="en-IN" dirty="0" err="1">
                <a:latin typeface="Arial" panose="020B0604020202020204" pitchFamily="34" charset="0"/>
                <a:cs typeface="Arial" panose="020B0604020202020204" pitchFamily="34" charset="0"/>
              </a:rPr>
              <a:t>trigpin</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duration=</a:t>
            </a:r>
            <a:r>
              <a:rPr lang="en-IN" dirty="0" err="1">
                <a:latin typeface="Arial" panose="020B0604020202020204" pitchFamily="34" charset="0"/>
                <a:cs typeface="Arial" panose="020B0604020202020204" pitchFamily="34" charset="0"/>
              </a:rPr>
              <a:t>pulseIn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echoPin,HIGH</a:t>
            </a:r>
            <a:r>
              <a:rPr lang="en-IN" dirty="0">
                <a:latin typeface="Arial" panose="020B0604020202020204" pitchFamily="34" charset="0"/>
                <a:cs typeface="Arial" panose="020B0604020202020204" pitchFamily="34" charset="0"/>
              </a:rPr>
              <a:t>); //output of </a:t>
            </a:r>
            <a:r>
              <a:rPr lang="en-IN" dirty="0" err="1">
                <a:latin typeface="Arial" panose="020B0604020202020204" pitchFamily="34" charset="0"/>
                <a:cs typeface="Arial" panose="020B0604020202020204" pitchFamily="34" charset="0"/>
              </a:rPr>
              <a:t>echopin</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distance = duration*340/20000; //formula of calculating distance</a:t>
            </a:r>
          </a:p>
          <a:p>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if(distance&lt;4) //condition for motor off</a:t>
            </a:r>
          </a:p>
          <a:p>
            <a:pPr lvl="1"/>
            <a:r>
              <a:rPr lang="en-IN" dirty="0">
                <a:latin typeface="Arial" panose="020B0604020202020204" pitchFamily="34" charset="0"/>
                <a:cs typeface="Arial" panose="020B0604020202020204" pitchFamily="34" charset="0"/>
              </a:rPr>
              <a:t>{</a:t>
            </a:r>
          </a:p>
          <a:p>
            <a:pPr lvl="1"/>
            <a:r>
              <a:rPr lang="en-IN" dirty="0" err="1">
                <a:latin typeface="Arial" panose="020B0604020202020204" pitchFamily="34" charset="0"/>
                <a:cs typeface="Arial" panose="020B0604020202020204" pitchFamily="34" charset="0"/>
              </a:rPr>
              <a:t>digitalWrite</a:t>
            </a:r>
            <a:r>
              <a:rPr lang="en-IN" dirty="0">
                <a:latin typeface="Arial" panose="020B0604020202020204" pitchFamily="34" charset="0"/>
                <a:cs typeface="Arial" panose="020B0604020202020204" pitchFamily="34" charset="0"/>
              </a:rPr>
              <a:t>(1,LOW); //output of relay module</a:t>
            </a:r>
          </a:p>
          <a:p>
            <a:pPr lvl="1"/>
            <a:r>
              <a:rPr lang="en-IN" dirty="0" err="1">
                <a:latin typeface="Arial" panose="020B0604020202020204" pitchFamily="34" charset="0"/>
                <a:cs typeface="Arial" panose="020B0604020202020204" pitchFamily="34" charset="0"/>
              </a:rPr>
              <a:t>digitalWrite</a:t>
            </a:r>
            <a:r>
              <a:rPr lang="en-IN" dirty="0">
                <a:latin typeface="Arial" panose="020B0604020202020204" pitchFamily="34" charset="0"/>
                <a:cs typeface="Arial" panose="020B0604020202020204" pitchFamily="34" charset="0"/>
              </a:rPr>
              <a:t>(6,HIGH); //output of BUZZER</a:t>
            </a:r>
          </a:p>
          <a:p>
            <a:pPr lvl="1"/>
            <a:r>
              <a:rPr lang="en-IN" dirty="0" err="1">
                <a:latin typeface="Arial" panose="020B0604020202020204" pitchFamily="34" charset="0"/>
                <a:cs typeface="Arial" panose="020B0604020202020204" pitchFamily="34" charset="0"/>
              </a:rPr>
              <a:t>LCD.clear</a:t>
            </a:r>
            <a:r>
              <a:rPr lang="en-IN" dirty="0">
                <a:latin typeface="Arial" panose="020B0604020202020204" pitchFamily="34" charset="0"/>
                <a:cs typeface="Arial" panose="020B0604020202020204" pitchFamily="34" charset="0"/>
              </a:rPr>
              <a:t>();</a:t>
            </a:r>
          </a:p>
          <a:p>
            <a:pPr lvl="1"/>
            <a:r>
              <a:rPr lang="en-IN" dirty="0" err="1">
                <a:latin typeface="Arial" panose="020B0604020202020204" pitchFamily="34" charset="0"/>
                <a:cs typeface="Arial" panose="020B0604020202020204" pitchFamily="34" charset="0"/>
              </a:rPr>
              <a:t>LCD.print</a:t>
            </a:r>
            <a:r>
              <a:rPr lang="en-IN" dirty="0">
                <a:latin typeface="Arial" panose="020B0604020202020204" pitchFamily="34" charset="0"/>
                <a:cs typeface="Arial" panose="020B0604020202020204" pitchFamily="34" charset="0"/>
              </a:rPr>
              <a:t>("Water Tank full"); //display in LCD screen</a:t>
            </a:r>
          </a:p>
          <a:p>
            <a:pPr lvl="1"/>
            <a:r>
              <a:rPr lang="en-IN" dirty="0" err="1">
                <a:latin typeface="Arial" panose="020B0604020202020204" pitchFamily="34" charset="0"/>
                <a:cs typeface="Arial" panose="020B0604020202020204" pitchFamily="34" charset="0"/>
              </a:rPr>
              <a:t>LCD.setCursor</a:t>
            </a:r>
            <a:r>
              <a:rPr lang="en-IN" dirty="0">
                <a:latin typeface="Arial" panose="020B0604020202020204" pitchFamily="34" charset="0"/>
                <a:cs typeface="Arial" panose="020B0604020202020204" pitchFamily="34" charset="0"/>
              </a:rPr>
              <a:t>(0,1);</a:t>
            </a:r>
          </a:p>
          <a:p>
            <a:pPr lvl="1"/>
            <a:r>
              <a:rPr lang="en-IN" dirty="0" err="1">
                <a:latin typeface="Arial" panose="020B0604020202020204" pitchFamily="34" charset="0"/>
                <a:cs typeface="Arial" panose="020B0604020202020204" pitchFamily="34" charset="0"/>
              </a:rPr>
              <a:t>LCD.print</a:t>
            </a:r>
            <a:r>
              <a:rPr lang="en-IN" dirty="0">
                <a:latin typeface="Arial" panose="020B0604020202020204" pitchFamily="34" charset="0"/>
                <a:cs typeface="Arial" panose="020B0604020202020204" pitchFamily="34" charset="0"/>
              </a:rPr>
              <a:t>("Motor turned OFF"); //display in LCD screen </a:t>
            </a:r>
          </a:p>
          <a:p>
            <a:pPr lvl="1"/>
            <a:r>
              <a:rPr lang="en-IN" dirty="0">
                <a:latin typeface="Arial" panose="020B0604020202020204" pitchFamily="34" charset="0"/>
                <a:cs typeface="Arial" panose="020B0604020202020204" pitchFamily="34" charset="0"/>
              </a:rPr>
              <a:t>delay(500); //make delay of 500 microseconds</a:t>
            </a:r>
          </a:p>
          <a:p>
            <a:pPr lvl="1"/>
            <a:r>
              <a:rPr lang="en-IN" dirty="0">
                <a:latin typeface="Arial" panose="020B0604020202020204" pitchFamily="34" charset="0"/>
                <a:cs typeface="Arial" panose="020B0604020202020204" pitchFamily="34" charset="0"/>
              </a:rPr>
              <a:t>temp=1;</a:t>
            </a:r>
          </a:p>
          <a:p>
            <a:pPr lvl="1"/>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063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8D5BE4-C567-4225-A494-B6686986908B}"/>
              </a:ext>
            </a:extLst>
          </p:cNvPr>
          <p:cNvSpPr/>
          <p:nvPr/>
        </p:nvSpPr>
        <p:spPr>
          <a:xfrm>
            <a:off x="2606170" y="285832"/>
            <a:ext cx="6096000" cy="6286336"/>
          </a:xfrm>
          <a:prstGeom prst="rect">
            <a:avLst/>
          </a:prstGeom>
        </p:spPr>
        <p:txBody>
          <a:bodyPr>
            <a:spAutoFit/>
          </a:bodyPr>
          <a:lstStyle/>
          <a:p>
            <a:r>
              <a:rPr lang="en-IN" sz="1750" dirty="0">
                <a:latin typeface="Arial" panose="020B0604020202020204" pitchFamily="34" charset="0"/>
                <a:cs typeface="Arial" panose="020B0604020202020204" pitchFamily="34" charset="0"/>
              </a:rPr>
              <a:t>else if(distance&lt;4&amp;&amp;temp==1) //condition for motor off</a:t>
            </a:r>
          </a:p>
          <a:p>
            <a:r>
              <a:rPr lang="en-IN" sz="1750" dirty="0">
                <a:latin typeface="Arial" panose="020B0604020202020204" pitchFamily="34" charset="0"/>
                <a:cs typeface="Arial" panose="020B0604020202020204" pitchFamily="34" charset="0"/>
              </a:rPr>
              <a:t>{</a:t>
            </a:r>
          </a:p>
          <a:p>
            <a:pPr lvl="1"/>
            <a:r>
              <a:rPr lang="en-IN" sz="1750" dirty="0" err="1">
                <a:latin typeface="Arial" panose="020B0604020202020204" pitchFamily="34" charset="0"/>
                <a:cs typeface="Arial" panose="020B0604020202020204" pitchFamily="34" charset="0"/>
              </a:rPr>
              <a:t>digitalWrite</a:t>
            </a:r>
            <a:r>
              <a:rPr lang="en-IN" sz="1750" dirty="0">
                <a:latin typeface="Arial" panose="020B0604020202020204" pitchFamily="34" charset="0"/>
                <a:cs typeface="Arial" panose="020B0604020202020204" pitchFamily="34" charset="0"/>
              </a:rPr>
              <a:t>(1,LOW); //output of relay module</a:t>
            </a:r>
          </a:p>
          <a:p>
            <a:pPr lvl="1"/>
            <a:r>
              <a:rPr lang="en-IN" sz="1750" dirty="0" err="1">
                <a:latin typeface="Arial" panose="020B0604020202020204" pitchFamily="34" charset="0"/>
                <a:cs typeface="Arial" panose="020B0604020202020204" pitchFamily="34" charset="0"/>
              </a:rPr>
              <a:t>digitalWrite</a:t>
            </a:r>
            <a:r>
              <a:rPr lang="en-IN" sz="1750" dirty="0">
                <a:latin typeface="Arial" panose="020B0604020202020204" pitchFamily="34" charset="0"/>
                <a:cs typeface="Arial" panose="020B0604020202020204" pitchFamily="34" charset="0"/>
              </a:rPr>
              <a:t>(6,HIGH); //output of buzzer</a:t>
            </a:r>
          </a:p>
          <a:p>
            <a:pPr lvl="1"/>
            <a:r>
              <a:rPr lang="en-IN" sz="1750" dirty="0" err="1">
                <a:latin typeface="Arial" panose="020B0604020202020204" pitchFamily="34" charset="0"/>
                <a:cs typeface="Arial" panose="020B0604020202020204" pitchFamily="34" charset="0"/>
              </a:rPr>
              <a:t>LCD.clear</a:t>
            </a:r>
            <a:r>
              <a:rPr lang="en-IN" sz="1750" dirty="0">
                <a:latin typeface="Arial" panose="020B0604020202020204" pitchFamily="34" charset="0"/>
                <a:cs typeface="Arial" panose="020B0604020202020204" pitchFamily="34" charset="0"/>
              </a:rPr>
              <a:t>();</a:t>
            </a:r>
          </a:p>
          <a:p>
            <a:pPr lvl="1"/>
            <a:r>
              <a:rPr lang="en-IN" sz="1750" dirty="0" err="1">
                <a:latin typeface="Arial" panose="020B0604020202020204" pitchFamily="34" charset="0"/>
                <a:cs typeface="Arial" panose="020B0604020202020204" pitchFamily="34" charset="0"/>
              </a:rPr>
              <a:t>LCD.print</a:t>
            </a:r>
            <a:r>
              <a:rPr lang="en-IN" sz="1750" dirty="0">
                <a:latin typeface="Arial" panose="020B0604020202020204" pitchFamily="34" charset="0"/>
                <a:cs typeface="Arial" panose="020B0604020202020204" pitchFamily="34" charset="0"/>
              </a:rPr>
              <a:t>("Water Tank full"); //display in LCD screen</a:t>
            </a:r>
          </a:p>
          <a:p>
            <a:pPr lvl="1"/>
            <a:r>
              <a:rPr lang="en-IN" sz="1750" dirty="0" err="1">
                <a:latin typeface="Arial" panose="020B0604020202020204" pitchFamily="34" charset="0"/>
                <a:cs typeface="Arial" panose="020B0604020202020204" pitchFamily="34" charset="0"/>
              </a:rPr>
              <a:t>LCD.setCursor</a:t>
            </a:r>
            <a:r>
              <a:rPr lang="en-IN" sz="1750" dirty="0">
                <a:latin typeface="Arial" panose="020B0604020202020204" pitchFamily="34" charset="0"/>
                <a:cs typeface="Arial" panose="020B0604020202020204" pitchFamily="34" charset="0"/>
              </a:rPr>
              <a:t>(0,1);</a:t>
            </a:r>
          </a:p>
          <a:p>
            <a:pPr lvl="1"/>
            <a:r>
              <a:rPr lang="en-IN" sz="1750" dirty="0" err="1">
                <a:latin typeface="Arial" panose="020B0604020202020204" pitchFamily="34" charset="0"/>
                <a:cs typeface="Arial" panose="020B0604020202020204" pitchFamily="34" charset="0"/>
              </a:rPr>
              <a:t>LCD.print</a:t>
            </a:r>
            <a:r>
              <a:rPr lang="en-IN" sz="1750" dirty="0">
                <a:latin typeface="Arial" panose="020B0604020202020204" pitchFamily="34" charset="0"/>
                <a:cs typeface="Arial" panose="020B0604020202020204" pitchFamily="34" charset="0"/>
              </a:rPr>
              <a:t>("Motor turned OFF"); //display in LCD screen</a:t>
            </a:r>
          </a:p>
          <a:p>
            <a:pPr lvl="1"/>
            <a:r>
              <a:rPr lang="en-IN" sz="1750" dirty="0">
                <a:latin typeface="Arial" panose="020B0604020202020204" pitchFamily="34" charset="0"/>
                <a:cs typeface="Arial" panose="020B0604020202020204" pitchFamily="34" charset="0"/>
              </a:rPr>
              <a:t>delay(500); //make delay of 500 microseconds</a:t>
            </a:r>
          </a:p>
          <a:p>
            <a:r>
              <a:rPr lang="en-IN" sz="1750" dirty="0">
                <a:latin typeface="Arial" panose="020B0604020202020204" pitchFamily="34" charset="0"/>
                <a:cs typeface="Arial" panose="020B0604020202020204" pitchFamily="34" charset="0"/>
              </a:rPr>
              <a:t>}</a:t>
            </a:r>
          </a:p>
          <a:p>
            <a:r>
              <a:rPr lang="en-IN" sz="1750" dirty="0">
                <a:latin typeface="Arial" panose="020B0604020202020204" pitchFamily="34" charset="0"/>
                <a:cs typeface="Arial" panose="020B0604020202020204" pitchFamily="34" charset="0"/>
              </a:rPr>
              <a:t>else  if(distance&gt;23) //condition for motor on</a:t>
            </a:r>
          </a:p>
          <a:p>
            <a:r>
              <a:rPr lang="en-IN" sz="1750" dirty="0">
                <a:latin typeface="Arial" panose="020B0604020202020204" pitchFamily="34" charset="0"/>
                <a:cs typeface="Arial" panose="020B0604020202020204" pitchFamily="34" charset="0"/>
              </a:rPr>
              <a:t>{</a:t>
            </a:r>
          </a:p>
          <a:p>
            <a:pPr lvl="1"/>
            <a:r>
              <a:rPr lang="en-IN" sz="1750" dirty="0" err="1">
                <a:latin typeface="Arial" panose="020B0604020202020204" pitchFamily="34" charset="0"/>
                <a:cs typeface="Arial" panose="020B0604020202020204" pitchFamily="34" charset="0"/>
              </a:rPr>
              <a:t>digitalWrite</a:t>
            </a:r>
            <a:r>
              <a:rPr lang="en-IN" sz="1750" dirty="0">
                <a:latin typeface="Arial" panose="020B0604020202020204" pitchFamily="34" charset="0"/>
                <a:cs typeface="Arial" panose="020B0604020202020204" pitchFamily="34" charset="0"/>
              </a:rPr>
              <a:t>(1,HIGH); //output of relay module</a:t>
            </a:r>
          </a:p>
          <a:p>
            <a:pPr lvl="1"/>
            <a:r>
              <a:rPr lang="en-IN" sz="1750" dirty="0" err="1">
                <a:latin typeface="Arial" panose="020B0604020202020204" pitchFamily="34" charset="0"/>
                <a:cs typeface="Arial" panose="020B0604020202020204" pitchFamily="34" charset="0"/>
              </a:rPr>
              <a:t>digitalWrite</a:t>
            </a:r>
            <a:r>
              <a:rPr lang="en-IN" sz="1750" dirty="0">
                <a:latin typeface="Arial" panose="020B0604020202020204" pitchFamily="34" charset="0"/>
                <a:cs typeface="Arial" panose="020B0604020202020204" pitchFamily="34" charset="0"/>
              </a:rPr>
              <a:t>(6,LOW); //output of buzzer</a:t>
            </a:r>
          </a:p>
          <a:p>
            <a:pPr lvl="1"/>
            <a:r>
              <a:rPr lang="en-IN" sz="1750" dirty="0" err="1">
                <a:latin typeface="Arial" panose="020B0604020202020204" pitchFamily="34" charset="0"/>
                <a:cs typeface="Arial" panose="020B0604020202020204" pitchFamily="34" charset="0"/>
              </a:rPr>
              <a:t>LCD.clear</a:t>
            </a:r>
            <a:r>
              <a:rPr lang="en-IN" sz="1750" dirty="0">
                <a:latin typeface="Arial" panose="020B0604020202020204" pitchFamily="34" charset="0"/>
                <a:cs typeface="Arial" panose="020B0604020202020204" pitchFamily="34" charset="0"/>
              </a:rPr>
              <a:t>();</a:t>
            </a:r>
          </a:p>
          <a:p>
            <a:pPr lvl="1"/>
            <a:r>
              <a:rPr lang="en-IN" sz="1750" dirty="0" err="1">
                <a:latin typeface="Arial" panose="020B0604020202020204" pitchFamily="34" charset="0"/>
                <a:cs typeface="Arial" panose="020B0604020202020204" pitchFamily="34" charset="0"/>
              </a:rPr>
              <a:t>LCD.print</a:t>
            </a:r>
            <a:r>
              <a:rPr lang="en-IN" sz="1750" dirty="0">
                <a:latin typeface="Arial" panose="020B0604020202020204" pitchFamily="34" charset="0"/>
                <a:cs typeface="Arial" panose="020B0604020202020204" pitchFamily="34" charset="0"/>
              </a:rPr>
              <a:t>("Water Tank Empty"); //display in LCD screen</a:t>
            </a:r>
          </a:p>
          <a:p>
            <a:pPr lvl="1"/>
            <a:r>
              <a:rPr lang="en-IN" sz="1750" dirty="0" err="1">
                <a:latin typeface="Arial" panose="020B0604020202020204" pitchFamily="34" charset="0"/>
                <a:cs typeface="Arial" panose="020B0604020202020204" pitchFamily="34" charset="0"/>
              </a:rPr>
              <a:t>LCD.setCursor</a:t>
            </a:r>
            <a:r>
              <a:rPr lang="en-IN" sz="1750" dirty="0">
                <a:latin typeface="Arial" panose="020B0604020202020204" pitchFamily="34" charset="0"/>
                <a:cs typeface="Arial" panose="020B0604020202020204" pitchFamily="34" charset="0"/>
              </a:rPr>
              <a:t>(0,1);</a:t>
            </a:r>
          </a:p>
          <a:p>
            <a:pPr lvl="1"/>
            <a:r>
              <a:rPr lang="en-IN" sz="1750" dirty="0" err="1">
                <a:latin typeface="Arial" panose="020B0604020202020204" pitchFamily="34" charset="0"/>
                <a:cs typeface="Arial" panose="020B0604020202020204" pitchFamily="34" charset="0"/>
              </a:rPr>
              <a:t>LCD.print</a:t>
            </a:r>
            <a:r>
              <a:rPr lang="en-IN" sz="1750" dirty="0">
                <a:latin typeface="Arial" panose="020B0604020202020204" pitchFamily="34" charset="0"/>
                <a:cs typeface="Arial" panose="020B0604020202020204" pitchFamily="34" charset="0"/>
              </a:rPr>
              <a:t>("Motor turned ON"); //display in LCD screen</a:t>
            </a:r>
          </a:p>
          <a:p>
            <a:pPr lvl="1"/>
            <a:r>
              <a:rPr lang="en-IN" sz="1750" dirty="0">
                <a:latin typeface="Arial" panose="020B0604020202020204" pitchFamily="34" charset="0"/>
                <a:cs typeface="Arial" panose="020B0604020202020204" pitchFamily="34" charset="0"/>
              </a:rPr>
              <a:t>delay(500); //make delay of 500 microseconds</a:t>
            </a:r>
          </a:p>
          <a:p>
            <a:pPr lvl="1"/>
            <a:r>
              <a:rPr lang="en-IN" sz="1750" dirty="0">
                <a:latin typeface="Arial" panose="020B0604020202020204" pitchFamily="34" charset="0"/>
                <a:cs typeface="Arial" panose="020B0604020202020204" pitchFamily="34" charset="0"/>
              </a:rPr>
              <a:t>temp=0;</a:t>
            </a:r>
          </a:p>
          <a:p>
            <a:r>
              <a:rPr lang="en-IN" sz="1750" dirty="0">
                <a:latin typeface="Arial" panose="020B0604020202020204" pitchFamily="34" charset="0"/>
                <a:cs typeface="Arial" panose="020B0604020202020204" pitchFamily="34" charset="0"/>
              </a:rPr>
              <a:t>}</a:t>
            </a:r>
          </a:p>
          <a:p>
            <a:r>
              <a:rPr lang="en-IN" sz="175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980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C0218C-7804-4787-AB21-150CE0444203}"/>
              </a:ext>
            </a:extLst>
          </p:cNvPr>
          <p:cNvSpPr/>
          <p:nvPr/>
        </p:nvSpPr>
        <p:spPr>
          <a:xfrm>
            <a:off x="1611983" y="861083"/>
            <a:ext cx="8757501" cy="4416850"/>
          </a:xfrm>
          <a:prstGeom prst="rect">
            <a:avLst/>
          </a:prstGeom>
        </p:spPr>
        <p:txBody>
          <a:bodyPr wrap="square">
            <a:spAutoFit/>
          </a:bodyPr>
          <a:lstStyle/>
          <a:p>
            <a:pPr>
              <a:lnSpc>
                <a:spcPct val="107000"/>
              </a:lnSpc>
              <a:spcAft>
                <a:spcPts val="800"/>
              </a:spcAft>
            </a:pPr>
            <a:r>
              <a:rPr lang="en-IN" sz="3500" b="1">
                <a:solidFill>
                  <a:srgbClr val="18F83D"/>
                </a:solidFill>
                <a:latin typeface="Times New Roman" panose="02020603050405020304" pitchFamily="18" charset="0"/>
                <a:ea typeface="Calibri" panose="020F0502020204030204" pitchFamily="34" charset="0"/>
                <a:cs typeface="Times New Roman" panose="02020603050405020304" pitchFamily="18" charset="0"/>
              </a:rPr>
              <a:t>Applications of Water Level Indicator:</a:t>
            </a:r>
            <a:endParaRPr lang="en-IN" sz="3500" b="1" dirty="0">
              <a:solidFill>
                <a:srgbClr val="18F83D"/>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The water level indicator is used in hotels, home apartments, commercial complex, and in factories.</a:t>
            </a:r>
            <a:endParaRPr lang="en-IN"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We can  measure the fuel level in motor vehicles.</a:t>
            </a:r>
            <a:endParaRPr lang="en-IN"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We can also measure the liquid level indicator in the huge containers in the companies.</a:t>
            </a:r>
            <a:endParaRPr lang="en-IN"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040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D226F-64D6-4DC1-8299-B87377C229F1}"/>
              </a:ext>
            </a:extLst>
          </p:cNvPr>
          <p:cNvSpPr/>
          <p:nvPr/>
        </p:nvSpPr>
        <p:spPr>
          <a:xfrm>
            <a:off x="2246141" y="1462685"/>
            <a:ext cx="6096000" cy="3195427"/>
          </a:xfrm>
          <a:prstGeom prst="rect">
            <a:avLst/>
          </a:prstGeom>
        </p:spPr>
        <p:txBody>
          <a:bodyPr>
            <a:spAutoFit/>
          </a:bodyPr>
          <a:lstStyle/>
          <a:p>
            <a:pPr marL="228600">
              <a:lnSpc>
                <a:spcPct val="107000"/>
              </a:lnSpc>
              <a:spcAft>
                <a:spcPts val="800"/>
              </a:spcAft>
            </a:pPr>
            <a:r>
              <a:rPr lang="en-IN" sz="3600" b="1" dirty="0">
                <a:solidFill>
                  <a:srgbClr val="EC7CD7"/>
                </a:solidFill>
                <a:latin typeface="Times New Roman" panose="02020603050405020304" pitchFamily="18" charset="0"/>
                <a:ea typeface="Calibri" panose="020F0502020204030204" pitchFamily="34" charset="0"/>
                <a:cs typeface="Times New Roman" panose="02020603050405020304" pitchFamily="18" charset="0"/>
              </a:rPr>
              <a:t>Team Number 8</a:t>
            </a:r>
            <a:endParaRPr lang="en-IN" sz="3600" dirty="0">
              <a:solidFill>
                <a:srgbClr val="EC7CD7"/>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800" b="1" dirty="0" err="1">
                <a:solidFill>
                  <a:srgbClr val="00FFFF"/>
                </a:solidFill>
                <a:latin typeface="Times New Roman" panose="02020603050405020304" pitchFamily="18" charset="0"/>
                <a:ea typeface="Calibri" panose="020F0502020204030204" pitchFamily="34" charset="0"/>
                <a:cs typeface="Times New Roman" panose="02020603050405020304" pitchFamily="18" charset="0"/>
              </a:rPr>
              <a:t>Subudhi</a:t>
            </a:r>
            <a:r>
              <a:rPr lang="en-IN" sz="28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solidFill>
                  <a:srgbClr val="00FFFF"/>
                </a:solidFill>
                <a:latin typeface="Times New Roman" panose="02020603050405020304" pitchFamily="18" charset="0"/>
                <a:ea typeface="Calibri" panose="020F0502020204030204" pitchFamily="34" charset="0"/>
                <a:cs typeface="Times New Roman" panose="02020603050405020304" pitchFamily="18" charset="0"/>
              </a:rPr>
              <a:t>Anvesh</a:t>
            </a:r>
            <a:r>
              <a:rPr lang="en-IN" sz="28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 – 17ECE123</a:t>
            </a:r>
            <a:endParaRPr lang="en-IN" sz="2800" dirty="0">
              <a:solidFill>
                <a:srgbClr val="00FFFF"/>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8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D. </a:t>
            </a:r>
            <a:r>
              <a:rPr lang="en-IN" sz="2800" b="1" dirty="0" err="1">
                <a:solidFill>
                  <a:srgbClr val="00FFFF"/>
                </a:solidFill>
                <a:latin typeface="Times New Roman" panose="02020603050405020304" pitchFamily="18" charset="0"/>
                <a:ea typeface="Calibri" panose="020F0502020204030204" pitchFamily="34" charset="0"/>
                <a:cs typeface="Times New Roman" panose="02020603050405020304" pitchFamily="18" charset="0"/>
              </a:rPr>
              <a:t>Gouri</a:t>
            </a:r>
            <a:r>
              <a:rPr lang="en-IN" sz="28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 Shankar – 17ECE004</a:t>
            </a:r>
            <a:endParaRPr lang="en-IN" sz="2800" dirty="0">
              <a:solidFill>
                <a:srgbClr val="00FFFF"/>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800" b="1" dirty="0" err="1">
                <a:solidFill>
                  <a:srgbClr val="00FFFF"/>
                </a:solidFill>
                <a:latin typeface="Times New Roman" panose="02020603050405020304" pitchFamily="18" charset="0"/>
                <a:ea typeface="Calibri" panose="020F0502020204030204" pitchFamily="34" charset="0"/>
                <a:cs typeface="Times New Roman" panose="02020603050405020304" pitchFamily="18" charset="0"/>
              </a:rPr>
              <a:t>Dilip</a:t>
            </a:r>
            <a:r>
              <a:rPr lang="en-IN" sz="28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 Kumar </a:t>
            </a:r>
            <a:r>
              <a:rPr lang="en-IN" sz="2800" b="1" dirty="0" err="1">
                <a:solidFill>
                  <a:srgbClr val="00FFFF"/>
                </a:solidFill>
                <a:latin typeface="Times New Roman" panose="02020603050405020304" pitchFamily="18" charset="0"/>
                <a:ea typeface="Calibri" panose="020F0502020204030204" pitchFamily="34" charset="0"/>
                <a:cs typeface="Times New Roman" panose="02020603050405020304" pitchFamily="18" charset="0"/>
              </a:rPr>
              <a:t>Panigrahi</a:t>
            </a:r>
            <a:r>
              <a:rPr lang="en-IN" sz="28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 – 17ECE122</a:t>
            </a:r>
            <a:endParaRPr lang="en-IN" sz="2800" dirty="0">
              <a:solidFill>
                <a:srgbClr val="00FFFF"/>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8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Dinesh Kumar Patnaik – 17ECE108</a:t>
            </a:r>
            <a:endParaRPr lang="en-IN" sz="2800" dirty="0">
              <a:solidFill>
                <a:srgbClr val="00FF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solidFill>
                  <a:srgbClr val="EC7CD7"/>
                </a:solidFill>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solidFill>
                <a:srgbClr val="EC7CD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769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3CC6-B96C-4081-992C-5BE989912049}"/>
              </a:ext>
            </a:extLst>
          </p:cNvPr>
          <p:cNvSpPr>
            <a:spLocks noGrp="1"/>
          </p:cNvSpPr>
          <p:nvPr>
            <p:ph type="title"/>
          </p:nvPr>
        </p:nvSpPr>
        <p:spPr>
          <a:xfrm>
            <a:off x="1268022" y="2489521"/>
            <a:ext cx="9905998" cy="1478570"/>
          </a:xfrm>
        </p:spPr>
        <p:txBody>
          <a:bodyPr>
            <a:normAutofit/>
          </a:bodyPr>
          <a:lstStyle/>
          <a:p>
            <a:pPr algn="ctr"/>
            <a:r>
              <a:rPr lang="en-IN" sz="6000" dirty="0">
                <a:solidFill>
                  <a:schemeClr val="accent6">
                    <a:lumMod val="60000"/>
                    <a:lumOff val="40000"/>
                  </a:schemeClr>
                </a:solidFill>
                <a:latin typeface="Algerian" panose="04020705040A02060702" pitchFamily="82" charset="0"/>
              </a:rPr>
              <a:t>THANK YOU</a:t>
            </a:r>
          </a:p>
        </p:txBody>
      </p:sp>
    </p:spTree>
    <p:extLst>
      <p:ext uri="{BB962C8B-B14F-4D97-AF65-F5344CB8AC3E}">
        <p14:creationId xmlns:p14="http://schemas.microsoft.com/office/powerpoint/2010/main" val="240184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B29AC9-DF6A-4E7E-8CBF-A9C8A4C6FFCD}"/>
              </a:ext>
            </a:extLst>
          </p:cNvPr>
          <p:cNvSpPr/>
          <p:nvPr/>
        </p:nvSpPr>
        <p:spPr>
          <a:xfrm>
            <a:off x="1460600" y="268222"/>
            <a:ext cx="9455639" cy="5948103"/>
          </a:xfrm>
          <a:prstGeom prst="rect">
            <a:avLst/>
          </a:prstGeom>
        </p:spPr>
        <p:txBody>
          <a:bodyPr wrap="square">
            <a:spAutoFit/>
          </a:bodyPr>
          <a:lstStyle/>
          <a:p>
            <a:pPr>
              <a:lnSpc>
                <a:spcPct val="107000"/>
              </a:lnSpc>
              <a:spcAft>
                <a:spcPts val="800"/>
              </a:spcAft>
            </a:pPr>
            <a:r>
              <a:rPr lang="en-IN" sz="3500" b="1" dirty="0">
                <a:solidFill>
                  <a:srgbClr val="18F83D"/>
                </a:solidFill>
                <a:latin typeface="Times New Roman" panose="02020603050405020304" pitchFamily="18" charset="0"/>
                <a:ea typeface="Calibri" panose="020F0502020204030204" pitchFamily="34" charset="0"/>
                <a:cs typeface="Times New Roman" panose="02020603050405020304" pitchFamily="18" charset="0"/>
              </a:rPr>
              <a:t>ABSTRACT:</a:t>
            </a:r>
          </a:p>
          <a:p>
            <a:pPr>
              <a:lnSpc>
                <a:spcPct val="150000"/>
              </a:lnSpc>
              <a:spcAft>
                <a:spcPts val="800"/>
              </a:spcAft>
            </a:pPr>
            <a:r>
              <a:rPr lang="en-IN" sz="2000" b="1" dirty="0">
                <a:solidFill>
                  <a:srgbClr val="EC7CD7"/>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dirty="0">
              <a:solidFill>
                <a:srgbClr val="EC7CD7"/>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 water level indicator is used to show the level of water in over-head tank, this keep the user informed about the water level at all time and avoids the situation of water running out when it is most needed. Indicator circuit also has alarm feature. It not indicates amount of water present in over-head tank but also gives an alarm when the tank is </a:t>
            </a:r>
            <a:r>
              <a:rPr lang="en-IN" sz="200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full.</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sz="2000" b="1" dirty="0">
                <a:solidFill>
                  <a:srgbClr val="EC7CD7"/>
                </a:solidFill>
                <a:latin typeface="Times New Roman" panose="02020603050405020304" pitchFamily="18" charset="0"/>
                <a:ea typeface="Calibri" panose="020F0502020204030204" pitchFamily="34" charset="0"/>
                <a:cs typeface="Times New Roman" panose="02020603050405020304" pitchFamily="18" charset="0"/>
              </a:rPr>
              <a:t>Working Principle-</a:t>
            </a:r>
            <a:endParaRPr lang="en-IN" sz="2000" dirty="0">
              <a:solidFill>
                <a:srgbClr val="EC7CD7"/>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This Arduino space water level indicator uses an ultra-sonic sensor to determine the level of water in the tank. An ultra-sonic (well above human hearing) pulse is transmitted from the unit and distance-to-target is determined by measuring the time required for the echo return. Now the pulse corresponds to the distance to the target. This is then fed to the microcontroller that determines the water level and displays it through led.</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33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840435-1D7F-4EF0-9BD2-30FDBF9CFBCA}"/>
              </a:ext>
            </a:extLst>
          </p:cNvPr>
          <p:cNvSpPr/>
          <p:nvPr/>
        </p:nvSpPr>
        <p:spPr>
          <a:xfrm>
            <a:off x="1436356" y="555232"/>
            <a:ext cx="9008544" cy="5747535"/>
          </a:xfrm>
          <a:prstGeom prst="rect">
            <a:avLst/>
          </a:prstGeom>
        </p:spPr>
        <p:txBody>
          <a:bodyPr wrap="square">
            <a:spAutoFit/>
          </a:bodyPr>
          <a:lstStyle/>
          <a:p>
            <a:pPr marL="457200">
              <a:lnSpc>
                <a:spcPct val="107000"/>
              </a:lnSpc>
              <a:spcAft>
                <a:spcPts val="0"/>
              </a:spcAft>
            </a:pPr>
            <a:r>
              <a:rPr lang="en-IN" sz="4000" dirty="0">
                <a:solidFill>
                  <a:srgbClr val="18F83D"/>
                </a:solidFill>
                <a:latin typeface="Times New Roman" panose="02020603050405020304" pitchFamily="18" charset="0"/>
                <a:ea typeface="Calibri" panose="020F0502020204030204" pitchFamily="34" charset="0"/>
                <a:cs typeface="Times New Roman" panose="02020603050405020304" pitchFamily="18" charset="0"/>
              </a:rPr>
              <a:t>INTRODUCTION:</a:t>
            </a:r>
          </a:p>
          <a:p>
            <a:pPr marL="457200">
              <a:lnSpc>
                <a:spcPct val="107000"/>
              </a:lnSpc>
              <a:spcAft>
                <a:spcPts val="800"/>
              </a:spcAft>
            </a:pP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In this Arduino based automatic water level and controlled project we are going to measure the water level by using ultrasonic sensor. Basic principle of ultrasonic distance measurement is based on ECHO. When sound waves are transmitted are environment then they return  back to the origin as ECHO after striking on any obstacle.  So we have to only calculate its travelling time of both sound means outgoing time and returning time to the origin after striking on any obstacle. And after some calculation we can get a result that is the distance. The concept is used in our water controlled project where the water motor pump is automatically turned on when water level in the tank becomes low.</a:t>
            </a:r>
          </a:p>
          <a:p>
            <a:pPr marL="228600">
              <a:lnSpc>
                <a:spcPct val="107000"/>
              </a:lnSpc>
              <a:spcAft>
                <a:spcPts val="8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840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BE74C8-2284-4ABB-BAE5-238AB6E98AE0}"/>
              </a:ext>
            </a:extLst>
          </p:cNvPr>
          <p:cNvSpPr/>
          <p:nvPr/>
        </p:nvSpPr>
        <p:spPr>
          <a:xfrm>
            <a:off x="2555534" y="655099"/>
            <a:ext cx="7484012" cy="5002139"/>
          </a:xfrm>
          <a:prstGeom prst="rect">
            <a:avLst/>
          </a:prstGeom>
        </p:spPr>
        <p:txBody>
          <a:bodyPr wrap="square">
            <a:spAutoFit/>
          </a:bodyPr>
          <a:lstStyle/>
          <a:p>
            <a:r>
              <a:rPr lang="en-IN" sz="3500">
                <a:solidFill>
                  <a:srgbClr val="18F83D"/>
                </a:solidFill>
                <a:latin typeface="Times New Roman" panose="02020603050405020304" pitchFamily="18" charset="0"/>
                <a:cs typeface="Times New Roman" panose="02020603050405020304" pitchFamily="18" charset="0"/>
              </a:rPr>
              <a:t>COMPONENTS REQUIRED:</a:t>
            </a:r>
            <a:r>
              <a:rPr lang="en-IN" sz="3500">
                <a:solidFill>
                  <a:srgbClr val="2A743D"/>
                </a:solidFill>
                <a:latin typeface="Times New Roman" panose="02020603050405020304" pitchFamily="18" charset="0"/>
                <a:cs typeface="Times New Roman" panose="02020603050405020304" pitchFamily="18" charset="0"/>
              </a:rPr>
              <a:t>:</a:t>
            </a:r>
            <a:endParaRPr lang="en-IN" sz="3500" dirty="0">
              <a:latin typeface="Times New Roman" panose="02020603050405020304" pitchFamily="18" charset="0"/>
              <a:cs typeface="Times New Roman" panose="02020603050405020304" pitchFamily="18" charset="0"/>
            </a:endParaRPr>
          </a:p>
          <a:p>
            <a:endParaRPr lang="en-IN" sz="2400" dirty="0">
              <a:solidFill>
                <a:srgbClr val="FF0000"/>
              </a:solidFill>
              <a:latin typeface="Times New Roman" panose="02020603050405020304" pitchFamily="18" charset="0"/>
              <a:cs typeface="Times New Roman" panose="02020603050405020304" pitchFamily="18" charset="0"/>
            </a:endParaRP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1.Arduino </a:t>
            </a:r>
            <a:r>
              <a:rPr lang="en-IN" sz="2200" dirty="0" err="1">
                <a:solidFill>
                  <a:srgbClr val="FFFF00"/>
                </a:solidFill>
                <a:latin typeface="Times New Roman" panose="02020603050405020304" pitchFamily="18" charset="0"/>
                <a:cs typeface="Times New Roman" panose="02020603050405020304" pitchFamily="18" charset="0"/>
              </a:rPr>
              <a:t>uno</a:t>
            </a:r>
            <a:r>
              <a:rPr lang="en-IN" sz="2200" dirty="0">
                <a:solidFill>
                  <a:srgbClr val="FFFF00"/>
                </a:solidFill>
                <a:latin typeface="Times New Roman" panose="02020603050405020304" pitchFamily="18" charset="0"/>
                <a:cs typeface="Times New Roman" panose="02020603050405020304" pitchFamily="18" charset="0"/>
              </a:rPr>
              <a:t> board</a:t>
            </a: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2.LCD display 16X2</a:t>
            </a: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3.Relay module</a:t>
            </a: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4.Buzzer</a:t>
            </a: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5.240V AC Supply Motor</a:t>
            </a: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6.Ultrasonic Sensor</a:t>
            </a: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7.Connecting wires</a:t>
            </a:r>
          </a:p>
          <a:p>
            <a:pPr marL="571500" indent="-571500">
              <a:lnSpc>
                <a:spcPct val="150000"/>
              </a:lnSpc>
              <a:buFont typeface="+mj-lt"/>
              <a:buAutoNum type="romanUcPeriod"/>
            </a:pPr>
            <a:r>
              <a:rPr lang="en-IN" sz="2200" dirty="0">
                <a:solidFill>
                  <a:srgbClr val="FFFF00"/>
                </a:solidFill>
                <a:latin typeface="Times New Roman" panose="02020603050405020304" pitchFamily="18" charset="0"/>
                <a:cs typeface="Times New Roman" panose="02020603050405020304" pitchFamily="18" charset="0"/>
              </a:rPr>
              <a:t>8.12V adaptor</a:t>
            </a:r>
          </a:p>
        </p:txBody>
      </p:sp>
    </p:spTree>
    <p:extLst>
      <p:ext uri="{BB962C8B-B14F-4D97-AF65-F5344CB8AC3E}">
        <p14:creationId xmlns:p14="http://schemas.microsoft.com/office/powerpoint/2010/main" val="25175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BBFC57-35E2-4EF5-8A1A-8F59355E6AB8}"/>
              </a:ext>
            </a:extLst>
          </p:cNvPr>
          <p:cNvSpPr/>
          <p:nvPr/>
        </p:nvSpPr>
        <p:spPr>
          <a:xfrm>
            <a:off x="1544484" y="360457"/>
            <a:ext cx="8120021" cy="4493538"/>
          </a:xfrm>
          <a:prstGeom prst="rect">
            <a:avLst/>
          </a:prstGeom>
        </p:spPr>
        <p:txBody>
          <a:bodyPr wrap="square">
            <a:spAutoFit/>
          </a:bodyPr>
          <a:lstStyle/>
          <a:p>
            <a:r>
              <a:rPr lang="en-IN" sz="3000" b="1">
                <a:solidFill>
                  <a:srgbClr val="18F83D"/>
                </a:solidFill>
                <a:latin typeface="Arial" panose="020B0604020202020204" pitchFamily="34" charset="0"/>
                <a:cs typeface="Arial" panose="020B0604020202020204" pitchFamily="34" charset="0"/>
              </a:rPr>
              <a:t>ARDUINO BOARD:</a:t>
            </a:r>
            <a:endParaRPr lang="en-IN" sz="3000" b="1" dirty="0">
              <a:solidFill>
                <a:srgbClr val="18F83D"/>
              </a:solidFill>
              <a:latin typeface="Arial" panose="020B0604020202020204" pitchFamily="34" charset="0"/>
              <a:cs typeface="Arial" panose="020B0604020202020204" pitchFamily="34" charset="0"/>
            </a:endParaRPr>
          </a:p>
          <a:p>
            <a:endParaRPr lang="en-IN" sz="2000" dirty="0">
              <a:solidFill>
                <a:srgbClr val="FFFF00"/>
              </a:solidFill>
              <a:latin typeface="Arial" panose="020B0604020202020204" pitchFamily="34" charset="0"/>
              <a:cs typeface="Arial" panose="020B0604020202020204" pitchFamily="34" charset="0"/>
            </a:endParaRPr>
          </a:p>
          <a:p>
            <a:r>
              <a:rPr lang="en-IN" sz="2000" dirty="0">
                <a:solidFill>
                  <a:srgbClr val="FFFF00"/>
                </a:solidFill>
                <a:latin typeface="Arial" panose="020B0604020202020204" pitchFamily="34" charset="0"/>
                <a:cs typeface="Arial" panose="020B0604020202020204" pitchFamily="34" charset="0"/>
              </a:rPr>
              <a:t>Arduino board is a widely used open source microcontroller board based on the </a:t>
            </a:r>
            <a:r>
              <a:rPr lang="en-IN" sz="2000" dirty="0" err="1">
                <a:solidFill>
                  <a:srgbClr val="FFFF00"/>
                </a:solidFill>
                <a:latin typeface="Arial" panose="020B0604020202020204" pitchFamily="34" charset="0"/>
                <a:cs typeface="Arial" panose="020B0604020202020204" pitchFamily="34" charset="0"/>
              </a:rPr>
              <a:t>Atmega</a:t>
            </a:r>
            <a:r>
              <a:rPr lang="en-IN" sz="2000" dirty="0">
                <a:solidFill>
                  <a:srgbClr val="FFFF00"/>
                </a:solidFill>
                <a:latin typeface="Arial" panose="020B0604020202020204" pitchFamily="34" charset="0"/>
                <a:cs typeface="Arial" panose="020B0604020202020204" pitchFamily="34" charset="0"/>
              </a:rPr>
              <a:t> 328P microcontroller and developed by Arduino cc.</a:t>
            </a:r>
          </a:p>
          <a:p>
            <a:r>
              <a:rPr lang="en-IN" sz="2000" dirty="0">
                <a:solidFill>
                  <a:srgbClr val="FFFF00"/>
                </a:solidFill>
                <a:latin typeface="Arial" panose="020B0604020202020204" pitchFamily="34" charset="0"/>
                <a:cs typeface="Arial" panose="020B0604020202020204" pitchFamily="34" charset="0"/>
              </a:rPr>
              <a:t>The board is equipped with a set of digital and </a:t>
            </a:r>
            <a:r>
              <a:rPr lang="en-IN" sz="2000" dirty="0" err="1">
                <a:solidFill>
                  <a:srgbClr val="FFFF00"/>
                </a:solidFill>
                <a:latin typeface="Arial" panose="020B0604020202020204" pitchFamily="34" charset="0"/>
                <a:cs typeface="Arial" panose="020B0604020202020204" pitchFamily="34" charset="0"/>
              </a:rPr>
              <a:t>analog</a:t>
            </a:r>
            <a:r>
              <a:rPr lang="en-IN" sz="2000" dirty="0">
                <a:solidFill>
                  <a:srgbClr val="FFFF00"/>
                </a:solidFill>
                <a:latin typeface="Arial" panose="020B0604020202020204" pitchFamily="34" charset="0"/>
                <a:cs typeface="Arial" panose="020B0604020202020204" pitchFamily="34" charset="0"/>
              </a:rPr>
              <a:t> input /output pins that may be     </a:t>
            </a:r>
          </a:p>
          <a:p>
            <a:r>
              <a:rPr lang="en-IN" sz="2000" dirty="0">
                <a:solidFill>
                  <a:srgbClr val="FFFF00"/>
                </a:solidFill>
                <a:latin typeface="Arial" panose="020B0604020202020204" pitchFamily="34" charset="0"/>
                <a:cs typeface="Arial" panose="020B0604020202020204" pitchFamily="34" charset="0"/>
              </a:rPr>
              <a:t>Interfaced to various expansion boards and other circuits.</a:t>
            </a:r>
          </a:p>
          <a:p>
            <a:r>
              <a:rPr lang="en-IN" sz="2000" dirty="0">
                <a:solidFill>
                  <a:srgbClr val="FFFF00"/>
                </a:solidFill>
                <a:latin typeface="Arial" panose="020B0604020202020204" pitchFamily="34" charset="0"/>
                <a:cs typeface="Arial" panose="020B0604020202020204" pitchFamily="34" charset="0"/>
              </a:rPr>
              <a:t>The board has 14 digital pins and 6 </a:t>
            </a:r>
            <a:r>
              <a:rPr lang="en-IN" sz="2000" dirty="0" err="1">
                <a:solidFill>
                  <a:srgbClr val="FFFF00"/>
                </a:solidFill>
                <a:latin typeface="Arial" panose="020B0604020202020204" pitchFamily="34" charset="0"/>
                <a:cs typeface="Arial" panose="020B0604020202020204" pitchFamily="34" charset="0"/>
              </a:rPr>
              <a:t>analog</a:t>
            </a:r>
            <a:r>
              <a:rPr lang="en-IN" sz="2000" dirty="0">
                <a:solidFill>
                  <a:srgbClr val="FFFF00"/>
                </a:solidFill>
                <a:latin typeface="Arial" panose="020B0604020202020204" pitchFamily="34" charset="0"/>
                <a:cs typeface="Arial" panose="020B0604020202020204" pitchFamily="34" charset="0"/>
              </a:rPr>
              <a:t> pins.</a:t>
            </a:r>
          </a:p>
          <a:p>
            <a:r>
              <a:rPr lang="en-IN" sz="2000" dirty="0">
                <a:solidFill>
                  <a:srgbClr val="FFFF00"/>
                </a:solidFill>
                <a:latin typeface="Arial" panose="020B0604020202020204" pitchFamily="34" charset="0"/>
                <a:cs typeface="Arial" panose="020B0604020202020204" pitchFamily="34" charset="0"/>
              </a:rPr>
              <a:t>It is programmable with the Arduino IDE </a:t>
            </a:r>
          </a:p>
          <a:p>
            <a:r>
              <a:rPr lang="en-IN" sz="2000" dirty="0">
                <a:solidFill>
                  <a:srgbClr val="FFFF00"/>
                </a:solidFill>
                <a:latin typeface="Arial" panose="020B0604020202020204" pitchFamily="34" charset="0"/>
                <a:cs typeface="Arial" panose="020B0604020202020204" pitchFamily="34" charset="0"/>
              </a:rPr>
              <a:t>with a type B </a:t>
            </a:r>
            <a:r>
              <a:rPr lang="en-IN" sz="2000" dirty="0" err="1">
                <a:solidFill>
                  <a:srgbClr val="FFFF00"/>
                </a:solidFill>
                <a:latin typeface="Arial" panose="020B0604020202020204" pitchFamily="34" charset="0"/>
                <a:cs typeface="Arial" panose="020B0604020202020204" pitchFamily="34" charset="0"/>
              </a:rPr>
              <a:t>Usb</a:t>
            </a:r>
            <a:r>
              <a:rPr lang="en-IN" sz="2000" dirty="0">
                <a:solidFill>
                  <a:srgbClr val="FFFF00"/>
                </a:solidFill>
                <a:latin typeface="Arial" panose="020B0604020202020204" pitchFamily="34" charset="0"/>
                <a:cs typeface="Arial" panose="020B0604020202020204" pitchFamily="34" charset="0"/>
              </a:rPr>
              <a:t> cable.</a:t>
            </a:r>
          </a:p>
          <a:p>
            <a:r>
              <a:rPr lang="en-IN" sz="2000" dirty="0">
                <a:solidFill>
                  <a:srgbClr val="FFFF00"/>
                </a:solidFill>
                <a:latin typeface="Arial" panose="020B0604020202020204" pitchFamily="34" charset="0"/>
                <a:cs typeface="Arial" panose="020B0604020202020204" pitchFamily="34" charset="0"/>
              </a:rPr>
              <a:t>It can be powered by using </a:t>
            </a:r>
          </a:p>
          <a:p>
            <a:r>
              <a:rPr lang="en-IN" sz="2000" dirty="0">
                <a:solidFill>
                  <a:srgbClr val="FFFF00"/>
                </a:solidFill>
                <a:latin typeface="Arial" panose="020B0604020202020204" pitchFamily="34" charset="0"/>
                <a:cs typeface="Arial" panose="020B0604020202020204" pitchFamily="34" charset="0"/>
              </a:rPr>
              <a:t>USB cable or a 12v battery.</a:t>
            </a:r>
          </a:p>
          <a:p>
            <a:endParaRPr lang="en-IN" dirty="0"/>
          </a:p>
        </p:txBody>
      </p:sp>
      <p:pic>
        <p:nvPicPr>
          <p:cNvPr id="4" name="Picture 3">
            <a:extLst>
              <a:ext uri="{FF2B5EF4-FFF2-40B4-BE49-F238E27FC236}">
                <a16:creationId xmlns:a16="http://schemas.microsoft.com/office/drawing/2014/main" id="{EE3963A1-8E53-412F-BA89-8863D29D73A4}"/>
              </a:ext>
            </a:extLst>
          </p:cNvPr>
          <p:cNvPicPr>
            <a:picLocks noChangeAspect="1"/>
          </p:cNvPicPr>
          <p:nvPr/>
        </p:nvPicPr>
        <p:blipFill>
          <a:blip r:embed="rId2"/>
          <a:stretch>
            <a:fillRect/>
          </a:stretch>
        </p:blipFill>
        <p:spPr>
          <a:xfrm>
            <a:off x="6777872" y="3559126"/>
            <a:ext cx="4921782" cy="3130061"/>
          </a:xfrm>
          <a:prstGeom prst="rect">
            <a:avLst/>
          </a:prstGeom>
        </p:spPr>
      </p:pic>
    </p:spTree>
    <p:extLst>
      <p:ext uri="{BB962C8B-B14F-4D97-AF65-F5344CB8AC3E}">
        <p14:creationId xmlns:p14="http://schemas.microsoft.com/office/powerpoint/2010/main" val="105287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2BC858-32C0-499A-9DBF-4BC22A065909}"/>
              </a:ext>
            </a:extLst>
          </p:cNvPr>
          <p:cNvSpPr/>
          <p:nvPr/>
        </p:nvSpPr>
        <p:spPr>
          <a:xfrm>
            <a:off x="1225750" y="403903"/>
            <a:ext cx="9740499" cy="3657411"/>
          </a:xfrm>
          <a:prstGeom prst="rect">
            <a:avLst/>
          </a:prstGeom>
        </p:spPr>
        <p:txBody>
          <a:bodyPr wrap="square">
            <a:spAutoFit/>
          </a:bodyPr>
          <a:lstStyle/>
          <a:p>
            <a:pPr>
              <a:lnSpc>
                <a:spcPct val="150000"/>
              </a:lnSpc>
              <a:spcAft>
                <a:spcPts val="800"/>
              </a:spcAft>
            </a:pPr>
            <a:r>
              <a:rPr lang="en-IN" sz="3000" b="1">
                <a:solidFill>
                  <a:srgbClr val="18F83D"/>
                </a:solidFill>
                <a:latin typeface="Times New Roman" panose="02020603050405020304" pitchFamily="18" charset="0"/>
                <a:ea typeface="Calibri" panose="020F0502020204030204" pitchFamily="34" charset="0"/>
                <a:cs typeface="Times New Roman" panose="02020603050405020304" pitchFamily="18" charset="0"/>
              </a:rPr>
              <a:t>Ultrasonic sensor:</a:t>
            </a:r>
            <a:endParaRPr lang="en-IN" sz="3000" dirty="0">
              <a:solidFill>
                <a:srgbClr val="18F83D"/>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Ultrasonic sensor is used to measure distance in range of 2cm-400cm with accuracy of 3mm. The sensor module consists of ultrasonic transmitter, receiver and the control circuit.</a:t>
            </a:r>
          </a:p>
          <a:p>
            <a:r>
              <a:rPr lang="en-IN"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The ultrasonic sensor module works on the natural phenomenon of ECHO of </a:t>
            </a:r>
            <a:r>
              <a:rPr lang="en-IN" sz="200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sound.</a:t>
            </a:r>
          </a:p>
          <a:p>
            <a:r>
              <a:rPr lang="en-IN" sz="200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 pulse is sent for about 10us to trigger the module. After which the module automatically sends 8 cycles of 40 </a:t>
            </a:r>
            <a:r>
              <a:rPr lang="en-IN" sz="2000"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KHz</a:t>
            </a:r>
            <a:r>
              <a:rPr lang="en-IN"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ultrasound signal and checks its echo. The signal after striking with an obstacle returns back and is captured by the receiver</a:t>
            </a:r>
            <a:r>
              <a:rPr lang="en-IN" sz="200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Thus </a:t>
            </a:r>
            <a:r>
              <a:rPr lang="en-IN"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the distance of the obstacle from the sensor </a:t>
            </a:r>
            <a:r>
              <a:rPr lang="en-IN" sz="200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is </a:t>
            </a:r>
          </a:p>
          <a:p>
            <a:r>
              <a:rPr lang="en-IN" sz="200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simply </a:t>
            </a:r>
            <a:r>
              <a:rPr lang="en-IN"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calculated by the formula given as</a:t>
            </a:r>
          </a:p>
          <a:p>
            <a:r>
              <a:rPr lang="en-IN"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Distance= duration*340/2000</a:t>
            </a:r>
            <a:endParaRPr lang="en-IN" sz="20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CFE204-6C37-4A09-9A40-1F83BBF830F9}"/>
              </a:ext>
            </a:extLst>
          </p:cNvPr>
          <p:cNvPicPr>
            <a:picLocks noChangeAspect="1"/>
          </p:cNvPicPr>
          <p:nvPr/>
        </p:nvPicPr>
        <p:blipFill>
          <a:blip r:embed="rId2"/>
          <a:stretch>
            <a:fillRect/>
          </a:stretch>
        </p:blipFill>
        <p:spPr>
          <a:xfrm>
            <a:off x="7507923" y="4061314"/>
            <a:ext cx="3594416" cy="2647308"/>
          </a:xfrm>
          <a:prstGeom prst="rect">
            <a:avLst/>
          </a:prstGeom>
        </p:spPr>
      </p:pic>
    </p:spTree>
    <p:extLst>
      <p:ext uri="{BB962C8B-B14F-4D97-AF65-F5344CB8AC3E}">
        <p14:creationId xmlns:p14="http://schemas.microsoft.com/office/powerpoint/2010/main" val="184090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19532-15DC-40A5-A044-2D0C28A88BD3}"/>
              </a:ext>
            </a:extLst>
          </p:cNvPr>
          <p:cNvSpPr/>
          <p:nvPr/>
        </p:nvSpPr>
        <p:spPr>
          <a:xfrm>
            <a:off x="1471162" y="390866"/>
            <a:ext cx="8454682" cy="4436727"/>
          </a:xfrm>
          <a:prstGeom prst="rect">
            <a:avLst/>
          </a:prstGeom>
        </p:spPr>
        <p:txBody>
          <a:bodyPr wrap="square">
            <a:spAutoFit/>
          </a:bodyPr>
          <a:lstStyle/>
          <a:p>
            <a:pPr>
              <a:lnSpc>
                <a:spcPct val="107000"/>
              </a:lnSpc>
              <a:spcAft>
                <a:spcPts val="800"/>
              </a:spcAft>
            </a:pPr>
            <a:r>
              <a:rPr lang="en-IN" sz="3000" b="1" dirty="0">
                <a:solidFill>
                  <a:srgbClr val="18F83D"/>
                </a:solidFill>
                <a:latin typeface="Baskerville Old Face" panose="02020602080505020303" pitchFamily="18" charset="0"/>
                <a:ea typeface="Calibri" panose="020F0502020204030204" pitchFamily="34" charset="0"/>
                <a:cs typeface="Kalinga"/>
              </a:rPr>
              <a:t>LCD display </a:t>
            </a:r>
            <a:r>
              <a:rPr lang="en-IN" sz="3000" b="1">
                <a:solidFill>
                  <a:srgbClr val="18F83D"/>
                </a:solidFill>
                <a:latin typeface="Baskerville Old Face" panose="02020602080505020303" pitchFamily="18" charset="0"/>
                <a:ea typeface="Calibri" panose="020F0502020204030204" pitchFamily="34" charset="0"/>
                <a:cs typeface="Kalinga"/>
              </a:rPr>
              <a:t>16X2 :</a:t>
            </a:r>
            <a:endParaRPr lang="en-IN" sz="3000" b="1" dirty="0">
              <a:solidFill>
                <a:srgbClr val="18F83D"/>
              </a:solidFill>
              <a:latin typeface="Baskerville Old Face" panose="02020602080505020303" pitchFamily="18" charset="0"/>
              <a:ea typeface="Calibri" panose="020F0502020204030204" pitchFamily="34" charset="0"/>
              <a:cs typeface="Kalinga"/>
            </a:endParaRPr>
          </a:p>
          <a:p>
            <a:r>
              <a:rPr lang="en-IN" sz="2000" dirty="0">
                <a:solidFill>
                  <a:srgbClr val="FFFF00"/>
                </a:solidFill>
                <a:latin typeface="Arial" panose="020B0604020202020204" pitchFamily="34" charset="0"/>
                <a:ea typeface="Times New Roman" panose="02020603050405020304" pitchFamily="18" charset="0"/>
                <a:cs typeface="Arial" panose="020B0604020202020204" pitchFamily="34" charset="0"/>
              </a:rPr>
              <a:t>A </a:t>
            </a:r>
            <a:r>
              <a:rPr lang="en-IN" sz="2000" b="1" dirty="0">
                <a:solidFill>
                  <a:srgbClr val="FFFF00"/>
                </a:solidFill>
                <a:latin typeface="Arial" panose="020B0604020202020204" pitchFamily="34" charset="0"/>
                <a:ea typeface="Times New Roman" panose="02020603050405020304" pitchFamily="18" charset="0"/>
                <a:cs typeface="Arial" panose="020B0604020202020204" pitchFamily="34" charset="0"/>
              </a:rPr>
              <a:t>liquid-crystal display</a:t>
            </a:r>
            <a:r>
              <a:rPr lang="en-IN" sz="2000" dirty="0">
                <a:solidFill>
                  <a:srgbClr val="FFFF00"/>
                </a:solidFill>
                <a:latin typeface="Arial" panose="020B0604020202020204" pitchFamily="34" charset="0"/>
                <a:ea typeface="Times New Roman" panose="02020603050405020304" pitchFamily="18" charset="0"/>
                <a:cs typeface="Arial" panose="020B0604020202020204" pitchFamily="34" charset="0"/>
              </a:rPr>
              <a:t> (</a:t>
            </a:r>
            <a:r>
              <a:rPr lang="en-IN" sz="2000" b="1" dirty="0">
                <a:solidFill>
                  <a:srgbClr val="FFFF00"/>
                </a:solidFill>
                <a:latin typeface="Arial" panose="020B0604020202020204" pitchFamily="34" charset="0"/>
                <a:ea typeface="Times New Roman" panose="02020603050405020304" pitchFamily="18" charset="0"/>
                <a:cs typeface="Arial" panose="020B0604020202020204" pitchFamily="34" charset="0"/>
              </a:rPr>
              <a:t>LCD</a:t>
            </a:r>
            <a:r>
              <a:rPr lang="en-IN" sz="2000" dirty="0">
                <a:solidFill>
                  <a:srgbClr val="FFFF00"/>
                </a:solidFill>
                <a:latin typeface="Arial" panose="020B0604020202020204" pitchFamily="34" charset="0"/>
                <a:ea typeface="Times New Roman" panose="02020603050405020304" pitchFamily="18" charset="0"/>
                <a:cs typeface="Arial" panose="020B0604020202020204" pitchFamily="34" charset="0"/>
              </a:rPr>
              <a:t>) is a flat panel </a:t>
            </a:r>
            <a:r>
              <a:rPr lang="en-IN" sz="2000" dirty="0" err="1">
                <a:solidFill>
                  <a:srgbClr val="FFFF00"/>
                </a:solidFill>
                <a:latin typeface="Arial" panose="020B0604020202020204" pitchFamily="34" charset="0"/>
                <a:ea typeface="Times New Roman" panose="02020603050405020304" pitchFamily="18" charset="0"/>
                <a:cs typeface="Arial" panose="020B0604020202020204" pitchFamily="34" charset="0"/>
              </a:rPr>
              <a:t>dispaly</a:t>
            </a:r>
            <a:r>
              <a:rPr lang="en-IN" sz="2000" dirty="0">
                <a:solidFill>
                  <a:srgbClr val="FFFF00"/>
                </a:solidFill>
                <a:latin typeface="Arial" panose="020B0604020202020204" pitchFamily="34" charset="0"/>
                <a:ea typeface="Times New Roman" panose="02020603050405020304" pitchFamily="18" charset="0"/>
                <a:cs typeface="Arial" panose="020B0604020202020204" pitchFamily="34" charset="0"/>
              </a:rPr>
              <a:t> or other electronically modulated output device that uses the light-modulating properties of liquid crystals. </a:t>
            </a:r>
          </a:p>
          <a:p>
            <a:r>
              <a:rPr lang="en-IN" sz="2000" dirty="0">
                <a:solidFill>
                  <a:srgbClr val="FFFF00"/>
                </a:solidFill>
                <a:latin typeface="Arial" panose="020B0604020202020204" pitchFamily="34" charset="0"/>
                <a:ea typeface="Times New Roman" panose="02020603050405020304" pitchFamily="18" charset="0"/>
                <a:cs typeface="Arial" panose="020B0604020202020204" pitchFamily="34" charset="0"/>
              </a:rPr>
              <a:t>Liquid crystals do not emit light directly, instead using a backlight or reflector to produce images in colour .</a:t>
            </a:r>
          </a:p>
          <a:p>
            <a:r>
              <a:rPr lang="en-IN" sz="2000" dirty="0">
                <a:solidFill>
                  <a:srgbClr val="FFFF00"/>
                </a:solidFill>
                <a:latin typeface="Arial" panose="020B0604020202020204" pitchFamily="34" charset="0"/>
                <a:ea typeface="Times New Roman" panose="02020603050405020304" pitchFamily="18" charset="0"/>
                <a:cs typeface="Arial" panose="020B0604020202020204" pitchFamily="34" charset="0"/>
              </a:rPr>
              <a:t> LCDs are available to display arbitrary images (as in a general-purpose computer display) with low information content, which can be displayed or hidden, such as present words, digits, and seven-segment  displays, as in a digital clock. They use the same basic technology, except that arbitrary images are made up of a large number of small pixels, while other displays have larger elements.</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 </a:t>
            </a:r>
            <a:endParaRPr lang="en-IN" sz="2000" dirty="0">
              <a:solidFill>
                <a:srgbClr val="FFFF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593077A-1535-458B-B5D3-5D4853DAAC05}"/>
              </a:ext>
            </a:extLst>
          </p:cNvPr>
          <p:cNvPicPr>
            <a:picLocks noChangeAspect="1"/>
          </p:cNvPicPr>
          <p:nvPr/>
        </p:nvPicPr>
        <p:blipFill>
          <a:blip r:embed="rId2"/>
          <a:stretch>
            <a:fillRect/>
          </a:stretch>
        </p:blipFill>
        <p:spPr>
          <a:xfrm>
            <a:off x="6985672" y="4543720"/>
            <a:ext cx="4337135" cy="2086594"/>
          </a:xfrm>
          <a:prstGeom prst="rect">
            <a:avLst/>
          </a:prstGeom>
        </p:spPr>
      </p:pic>
    </p:spTree>
    <p:extLst>
      <p:ext uri="{BB962C8B-B14F-4D97-AF65-F5344CB8AC3E}">
        <p14:creationId xmlns:p14="http://schemas.microsoft.com/office/powerpoint/2010/main" val="116987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3DEC9-E5F1-481C-9A39-1D1162922693}"/>
              </a:ext>
            </a:extLst>
          </p:cNvPr>
          <p:cNvSpPr/>
          <p:nvPr/>
        </p:nvSpPr>
        <p:spPr>
          <a:xfrm>
            <a:off x="1716057" y="266370"/>
            <a:ext cx="8356409" cy="4572342"/>
          </a:xfrm>
          <a:prstGeom prst="rect">
            <a:avLst/>
          </a:prstGeom>
        </p:spPr>
        <p:txBody>
          <a:bodyPr wrap="square">
            <a:spAutoFit/>
          </a:bodyPr>
          <a:lstStyle/>
          <a:p>
            <a:pPr>
              <a:lnSpc>
                <a:spcPct val="107000"/>
              </a:lnSpc>
              <a:spcAft>
                <a:spcPts val="800"/>
              </a:spcAft>
            </a:pPr>
            <a:r>
              <a:rPr lang="en-IN" sz="3600" b="1" dirty="0">
                <a:solidFill>
                  <a:srgbClr val="18F83D"/>
                </a:solidFill>
                <a:latin typeface="Baskerville Old Face" panose="02020602080505020303" pitchFamily="18" charset="0"/>
                <a:ea typeface="Calibri" panose="020F0502020204030204" pitchFamily="34" charset="0"/>
                <a:cs typeface="Arial" panose="020B0604020202020204" pitchFamily="34" charset="0"/>
              </a:rPr>
              <a:t>Relay Module-</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A Relay is an electronic output device .</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It is an electrically operated switch of mains voltage.</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It means it can be turned ON or OFF ,</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 letting the current go through or not.</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Controlling  a relay with the Arduino is as controlling an output.</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In relation to mains </a:t>
            </a:r>
            <a:r>
              <a:rPr lang="en-IN" sz="2000" b="1" dirty="0" err="1">
                <a:solidFill>
                  <a:srgbClr val="FFFF00"/>
                </a:solidFill>
                <a:latin typeface="Arial" panose="020B0604020202020204" pitchFamily="34" charset="0"/>
                <a:ea typeface="Calibri" panose="020F0502020204030204" pitchFamily="34" charset="0"/>
                <a:cs typeface="Arial" panose="020B0604020202020204" pitchFamily="34" charset="0"/>
              </a:rPr>
              <a:t>voltage,relay</a:t>
            </a: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 has 3 pins-</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1.Common pin</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2.Normally open</a:t>
            </a:r>
          </a:p>
          <a:p>
            <a:pPr>
              <a:lnSpc>
                <a:spcPct val="107000"/>
              </a:lnSpc>
              <a:spcAft>
                <a:spcPts val="800"/>
              </a:spcAft>
            </a:pPr>
            <a:r>
              <a:rPr lang="en-IN" sz="2000" b="1" dirty="0">
                <a:solidFill>
                  <a:srgbClr val="FFFF00"/>
                </a:solidFill>
                <a:latin typeface="Arial" panose="020B0604020202020204" pitchFamily="34" charset="0"/>
                <a:ea typeface="Calibri" panose="020F0502020204030204" pitchFamily="34" charset="0"/>
                <a:cs typeface="Arial" panose="020B0604020202020204" pitchFamily="34" charset="0"/>
              </a:rPr>
              <a:t>3.Normally closed</a:t>
            </a:r>
            <a:endParaRPr lang="en-IN" sz="2000" dirty="0">
              <a:solidFill>
                <a:srgbClr val="FFFF00"/>
              </a:solidFill>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B3D9557-74EE-42F6-9BF2-C4F86FDCC674}"/>
              </a:ext>
            </a:extLst>
          </p:cNvPr>
          <p:cNvPicPr>
            <a:picLocks noChangeAspect="1"/>
          </p:cNvPicPr>
          <p:nvPr/>
        </p:nvPicPr>
        <p:blipFill>
          <a:blip r:embed="rId2"/>
          <a:stretch>
            <a:fillRect/>
          </a:stretch>
        </p:blipFill>
        <p:spPr>
          <a:xfrm>
            <a:off x="7447175" y="3728583"/>
            <a:ext cx="3561808" cy="2812895"/>
          </a:xfrm>
          <a:prstGeom prst="rect">
            <a:avLst/>
          </a:prstGeom>
        </p:spPr>
      </p:pic>
    </p:spTree>
    <p:extLst>
      <p:ext uri="{BB962C8B-B14F-4D97-AF65-F5344CB8AC3E}">
        <p14:creationId xmlns:p14="http://schemas.microsoft.com/office/powerpoint/2010/main" val="63421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97A21B-0518-4AC3-859D-9EDE11897938}"/>
              </a:ext>
            </a:extLst>
          </p:cNvPr>
          <p:cNvSpPr/>
          <p:nvPr/>
        </p:nvSpPr>
        <p:spPr>
          <a:xfrm>
            <a:off x="1319399" y="796556"/>
            <a:ext cx="6772295" cy="3939540"/>
          </a:xfrm>
          <a:prstGeom prst="rect">
            <a:avLst/>
          </a:prstGeom>
        </p:spPr>
        <p:txBody>
          <a:bodyPr wrap="square">
            <a:spAutoFit/>
          </a:bodyPr>
          <a:lstStyle/>
          <a:p>
            <a:r>
              <a:rPr lang="en-IN" sz="3200" b="1">
                <a:solidFill>
                  <a:srgbClr val="18F83D"/>
                </a:solidFill>
                <a:latin typeface="Arial" panose="020B0604020202020204" pitchFamily="34" charset="0"/>
                <a:cs typeface="Arial" panose="020B0604020202020204" pitchFamily="34" charset="0"/>
              </a:rPr>
              <a:t>BUZZER-</a:t>
            </a:r>
          </a:p>
          <a:p>
            <a:endParaRPr lang="en-IN" sz="2000" b="1" dirty="0">
              <a:solidFill>
                <a:srgbClr val="FFFF00"/>
              </a:solidFill>
              <a:latin typeface="Arial" panose="020B0604020202020204" pitchFamily="34" charset="0"/>
              <a:cs typeface="Arial" panose="020B0604020202020204" pitchFamily="34" charset="0"/>
            </a:endParaRPr>
          </a:p>
          <a:p>
            <a:r>
              <a:rPr lang="en-IN" sz="2000" b="1" dirty="0">
                <a:solidFill>
                  <a:srgbClr val="FFFF00"/>
                </a:solidFill>
                <a:latin typeface="Arial" panose="020B0604020202020204" pitchFamily="34" charset="0"/>
                <a:cs typeface="Arial" panose="020B0604020202020204" pitchFamily="34" charset="0"/>
              </a:rPr>
              <a:t>Buzzer is an electronic output device .</a:t>
            </a:r>
          </a:p>
          <a:p>
            <a:r>
              <a:rPr lang="en-IN" sz="2000" b="1" dirty="0">
                <a:solidFill>
                  <a:srgbClr val="FFFF00"/>
                </a:solidFill>
                <a:latin typeface="Arial" panose="020B0604020202020204" pitchFamily="34" charset="0"/>
                <a:cs typeface="Arial" panose="020B0604020202020204" pitchFamily="34" charset="0"/>
              </a:rPr>
              <a:t>Buzzer acts like a indicator to a person.</a:t>
            </a:r>
          </a:p>
          <a:p>
            <a:r>
              <a:rPr lang="en-IN" sz="2000" b="1" dirty="0">
                <a:solidFill>
                  <a:srgbClr val="FFFF00"/>
                </a:solidFill>
                <a:latin typeface="Arial" panose="020B0604020202020204" pitchFamily="34" charset="0"/>
                <a:cs typeface="Arial" panose="020B0604020202020204" pitchFamily="34" charset="0"/>
              </a:rPr>
              <a:t>It has 3 pins</a:t>
            </a:r>
          </a:p>
          <a:p>
            <a:r>
              <a:rPr lang="en-IN" sz="2000" b="1" dirty="0">
                <a:solidFill>
                  <a:srgbClr val="FFFF00"/>
                </a:solidFill>
                <a:latin typeface="Arial" panose="020B0604020202020204" pitchFamily="34" charset="0"/>
                <a:cs typeface="Arial" panose="020B0604020202020204" pitchFamily="34" charset="0"/>
              </a:rPr>
              <a:t>1.Ground pin    2.vcc pin   3.output pin</a:t>
            </a:r>
          </a:p>
          <a:p>
            <a:r>
              <a:rPr lang="en-IN" sz="2000" b="1" dirty="0">
                <a:solidFill>
                  <a:srgbClr val="FFFF00"/>
                </a:solidFill>
                <a:latin typeface="Arial" panose="020B0604020202020204" pitchFamily="34" charset="0"/>
                <a:cs typeface="Arial" panose="020B0604020202020204" pitchFamily="34" charset="0"/>
              </a:rPr>
              <a:t>Typical uses of the buzzer includes alarm devices , timers , conformation of user input.</a:t>
            </a:r>
          </a:p>
          <a:p>
            <a:endParaRPr lang="en-IN" sz="2000" b="1" dirty="0">
              <a:solidFill>
                <a:srgbClr val="FFFF00"/>
              </a:solidFill>
              <a:latin typeface="Arial" panose="020B0604020202020204" pitchFamily="34" charset="0"/>
              <a:cs typeface="Arial" panose="020B0604020202020204" pitchFamily="34" charset="0"/>
            </a:endParaRPr>
          </a:p>
          <a:p>
            <a:endParaRPr lang="en-IN" sz="2000" b="1" dirty="0">
              <a:solidFill>
                <a:srgbClr val="FFFF00"/>
              </a:solidFill>
              <a:latin typeface="Arial" panose="020B0604020202020204" pitchFamily="34" charset="0"/>
              <a:cs typeface="Arial" panose="020B0604020202020204" pitchFamily="34" charset="0"/>
            </a:endParaRPr>
          </a:p>
          <a:p>
            <a:endParaRPr lang="en-IN" sz="2000" b="1" dirty="0">
              <a:solidFill>
                <a:srgbClr val="FFFF00"/>
              </a:solidFill>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193FD9CE-51E2-4501-B5FB-B9A0E43A9DA8}"/>
              </a:ext>
            </a:extLst>
          </p:cNvPr>
          <p:cNvPicPr>
            <a:picLocks noChangeAspect="1"/>
          </p:cNvPicPr>
          <p:nvPr/>
        </p:nvPicPr>
        <p:blipFill>
          <a:blip r:embed="rId2"/>
          <a:stretch>
            <a:fillRect/>
          </a:stretch>
        </p:blipFill>
        <p:spPr>
          <a:xfrm>
            <a:off x="8091694" y="4100360"/>
            <a:ext cx="2780907" cy="2471644"/>
          </a:xfrm>
          <a:prstGeom prst="rect">
            <a:avLst/>
          </a:prstGeom>
        </p:spPr>
      </p:pic>
    </p:spTree>
    <p:extLst>
      <p:ext uri="{BB962C8B-B14F-4D97-AF65-F5344CB8AC3E}">
        <p14:creationId xmlns:p14="http://schemas.microsoft.com/office/powerpoint/2010/main" val="362285551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405</TotalTime>
  <Words>1570</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Algerian</vt:lpstr>
      <vt:lpstr>Arial</vt:lpstr>
      <vt:lpstr>Baskerville Old Face</vt:lpstr>
      <vt:lpstr>Calibri</vt:lpstr>
      <vt:lpstr>Calibri Light</vt:lpstr>
      <vt:lpstr>LCD2</vt:lpstr>
      <vt:lpstr>Samarkan</vt:lpstr>
      <vt:lpstr>Symbol</vt:lpstr>
      <vt:lpstr>Times New Roman</vt:lpstr>
      <vt:lpstr>Tw Cen MT</vt:lpstr>
      <vt:lpstr>Office Theme</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 by using ultra-sonic sensor</dc:title>
  <dc:creator>OCAC</dc:creator>
  <cp:lastModifiedBy>Anvesh Subudhi</cp:lastModifiedBy>
  <cp:revision>93</cp:revision>
  <cp:lastPrinted>2018-07-07T06:01:44Z</cp:lastPrinted>
  <dcterms:created xsi:type="dcterms:W3CDTF">2018-06-28T08:46:07Z</dcterms:created>
  <dcterms:modified xsi:type="dcterms:W3CDTF">2019-10-03T15:10:20Z</dcterms:modified>
</cp:coreProperties>
</file>