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3" r:id="rId1"/>
  </p:sldMasterIdLst>
  <p:sldIdLst>
    <p:sldId id="284" r:id="rId2"/>
    <p:sldId id="280" r:id="rId3"/>
    <p:sldId id="282" r:id="rId4"/>
    <p:sldId id="263" r:id="rId5"/>
    <p:sldId id="264" r:id="rId6"/>
    <p:sldId id="265" r:id="rId7"/>
    <p:sldId id="266" r:id="rId8"/>
    <p:sldId id="272" r:id="rId9"/>
    <p:sldId id="275" r:id="rId10"/>
    <p:sldId id="27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4660"/>
  </p:normalViewPr>
  <p:slideViewPr>
    <p:cSldViewPr snapToGrid="0">
      <p:cViewPr varScale="1">
        <p:scale>
          <a:sx n="86" d="100"/>
          <a:sy n="86" d="100"/>
        </p:scale>
        <p:origin x="57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6B956B-31E9-4880-A914-64EED0271160}" type="datetimeFigureOut">
              <a:rPr lang="en-IN" smtClean="0"/>
              <a:t>09-02-2021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ADDC1E-5BF3-4281-BC75-642458067DAE}"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013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626B956B-31E9-4880-A914-64EED0271160}" type="datetimeFigureOut">
              <a:rPr lang="en-IN" smtClean="0"/>
              <a:t>09-02-2021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ADDC1E-5BF3-4281-BC75-642458067DAE}" type="slidenum">
              <a:rPr lang="en-IN" smtClean="0"/>
              <a:t>‹#›</a:t>
            </a:fld>
            <a:endParaRPr lang="en-IN"/>
          </a:p>
        </p:txBody>
      </p:sp>
    </p:spTree>
    <p:extLst>
      <p:ext uri="{BB962C8B-B14F-4D97-AF65-F5344CB8AC3E}">
        <p14:creationId xmlns:p14="http://schemas.microsoft.com/office/powerpoint/2010/main" val="1719850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6B956B-31E9-4880-A914-64EED0271160}" type="datetimeFigureOut">
              <a:rPr lang="en-IN" smtClean="0"/>
              <a:t>09-02-2021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ADDC1E-5BF3-4281-BC75-642458067DAE}" type="slidenum">
              <a:rPr lang="en-IN" smtClean="0"/>
              <a:t>‹#›</a:t>
            </a:fld>
            <a:endParaRPr lang="en-IN"/>
          </a:p>
        </p:txBody>
      </p:sp>
    </p:spTree>
    <p:extLst>
      <p:ext uri="{BB962C8B-B14F-4D97-AF65-F5344CB8AC3E}">
        <p14:creationId xmlns:p14="http://schemas.microsoft.com/office/powerpoint/2010/main" val="2722949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6B956B-31E9-4880-A914-64EED0271160}" type="datetimeFigureOut">
              <a:rPr lang="en-IN" smtClean="0"/>
              <a:t>09-02-2021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ADDC1E-5BF3-4281-BC75-642458067DAE}"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02373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6B956B-31E9-4880-A914-64EED0271160}" type="datetimeFigureOut">
              <a:rPr lang="en-IN" smtClean="0"/>
              <a:t>09-02-2021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ADDC1E-5BF3-4281-BC75-642458067DAE}" type="slidenum">
              <a:rPr lang="en-IN" smtClean="0"/>
              <a:t>‹#›</a:t>
            </a:fld>
            <a:endParaRPr lang="en-IN"/>
          </a:p>
        </p:txBody>
      </p:sp>
    </p:spTree>
    <p:extLst>
      <p:ext uri="{BB962C8B-B14F-4D97-AF65-F5344CB8AC3E}">
        <p14:creationId xmlns:p14="http://schemas.microsoft.com/office/powerpoint/2010/main" val="31476011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6B956B-31E9-4880-A914-64EED0271160}" type="datetimeFigureOut">
              <a:rPr lang="en-IN" smtClean="0"/>
              <a:t>09-02-2021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ADDC1E-5BF3-4281-BC75-642458067DAE}"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3246652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6B956B-31E9-4880-A914-64EED0271160}" type="datetimeFigureOut">
              <a:rPr lang="en-IN" smtClean="0"/>
              <a:t>09-02-2021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ADDC1E-5BF3-4281-BC75-642458067DAE}" type="slidenum">
              <a:rPr lang="en-IN" smtClean="0"/>
              <a:t>‹#›</a:t>
            </a:fld>
            <a:endParaRPr lang="en-IN"/>
          </a:p>
        </p:txBody>
      </p:sp>
    </p:spTree>
    <p:extLst>
      <p:ext uri="{BB962C8B-B14F-4D97-AF65-F5344CB8AC3E}">
        <p14:creationId xmlns:p14="http://schemas.microsoft.com/office/powerpoint/2010/main" val="10204238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6B956B-31E9-4880-A914-64EED0271160}" type="datetimeFigureOut">
              <a:rPr lang="en-IN" smtClean="0"/>
              <a:t>09-02-2021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ADDC1E-5BF3-4281-BC75-642458067DAE}" type="slidenum">
              <a:rPr lang="en-IN" smtClean="0"/>
              <a:t>‹#›</a:t>
            </a:fld>
            <a:endParaRPr lang="en-IN"/>
          </a:p>
        </p:txBody>
      </p:sp>
    </p:spTree>
    <p:extLst>
      <p:ext uri="{BB962C8B-B14F-4D97-AF65-F5344CB8AC3E}">
        <p14:creationId xmlns:p14="http://schemas.microsoft.com/office/powerpoint/2010/main" val="6711377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6B956B-31E9-4880-A914-64EED0271160}" type="datetimeFigureOut">
              <a:rPr lang="en-IN" smtClean="0"/>
              <a:t>09-02-2021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ADDC1E-5BF3-4281-BC75-642458067DAE}" type="slidenum">
              <a:rPr lang="en-IN" smtClean="0"/>
              <a:t>‹#›</a:t>
            </a:fld>
            <a:endParaRPr lang="en-IN"/>
          </a:p>
        </p:txBody>
      </p:sp>
    </p:spTree>
    <p:extLst>
      <p:ext uri="{BB962C8B-B14F-4D97-AF65-F5344CB8AC3E}">
        <p14:creationId xmlns:p14="http://schemas.microsoft.com/office/powerpoint/2010/main" val="1200997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6B956B-31E9-4880-A914-64EED0271160}" type="datetimeFigureOut">
              <a:rPr lang="en-IN" smtClean="0"/>
              <a:t>09-02-2021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ADDC1E-5BF3-4281-BC75-642458067DAE}" type="slidenum">
              <a:rPr lang="en-IN" smtClean="0"/>
              <a:t>‹#›</a:t>
            </a:fld>
            <a:endParaRPr lang="en-IN"/>
          </a:p>
        </p:txBody>
      </p:sp>
    </p:spTree>
    <p:extLst>
      <p:ext uri="{BB962C8B-B14F-4D97-AF65-F5344CB8AC3E}">
        <p14:creationId xmlns:p14="http://schemas.microsoft.com/office/powerpoint/2010/main" val="18408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6B956B-31E9-4880-A914-64EED0271160}" type="datetimeFigureOut">
              <a:rPr lang="en-IN" smtClean="0"/>
              <a:t>09-02-2021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ADDC1E-5BF3-4281-BC75-642458067DAE}" type="slidenum">
              <a:rPr lang="en-IN" smtClean="0"/>
              <a:t>‹#›</a:t>
            </a:fld>
            <a:endParaRPr lang="en-IN"/>
          </a:p>
        </p:txBody>
      </p:sp>
    </p:spTree>
    <p:extLst>
      <p:ext uri="{BB962C8B-B14F-4D97-AF65-F5344CB8AC3E}">
        <p14:creationId xmlns:p14="http://schemas.microsoft.com/office/powerpoint/2010/main" val="937183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6B956B-31E9-4880-A914-64EED0271160}" type="datetimeFigureOut">
              <a:rPr lang="en-IN" smtClean="0"/>
              <a:t>09-02-2021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ADDC1E-5BF3-4281-BC75-642458067DAE}" type="slidenum">
              <a:rPr lang="en-IN" smtClean="0"/>
              <a:t>‹#›</a:t>
            </a:fld>
            <a:endParaRPr lang="en-IN"/>
          </a:p>
        </p:txBody>
      </p:sp>
    </p:spTree>
    <p:extLst>
      <p:ext uri="{BB962C8B-B14F-4D97-AF65-F5344CB8AC3E}">
        <p14:creationId xmlns:p14="http://schemas.microsoft.com/office/powerpoint/2010/main" val="79074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6B956B-31E9-4880-A914-64EED0271160}" type="datetimeFigureOut">
              <a:rPr lang="en-IN" smtClean="0"/>
              <a:t>09-02-2021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ADDC1E-5BF3-4281-BC75-642458067DAE}" type="slidenum">
              <a:rPr lang="en-IN" smtClean="0"/>
              <a:t>‹#›</a:t>
            </a:fld>
            <a:endParaRPr lang="en-IN"/>
          </a:p>
        </p:txBody>
      </p:sp>
    </p:spTree>
    <p:extLst>
      <p:ext uri="{BB962C8B-B14F-4D97-AF65-F5344CB8AC3E}">
        <p14:creationId xmlns:p14="http://schemas.microsoft.com/office/powerpoint/2010/main" val="209811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6B956B-31E9-4880-A914-64EED0271160}" type="datetimeFigureOut">
              <a:rPr lang="en-IN" smtClean="0"/>
              <a:t>09-02-2021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ADDC1E-5BF3-4281-BC75-642458067DAE}" type="slidenum">
              <a:rPr lang="en-IN" smtClean="0"/>
              <a:t>‹#›</a:t>
            </a:fld>
            <a:endParaRPr lang="en-IN"/>
          </a:p>
        </p:txBody>
      </p:sp>
    </p:spTree>
    <p:extLst>
      <p:ext uri="{BB962C8B-B14F-4D97-AF65-F5344CB8AC3E}">
        <p14:creationId xmlns:p14="http://schemas.microsoft.com/office/powerpoint/2010/main" val="288791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6B956B-31E9-4880-A914-64EED0271160}" type="datetimeFigureOut">
              <a:rPr lang="en-IN" smtClean="0"/>
              <a:t>09-02-2021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3ADDC1E-5BF3-4281-BC75-642458067DAE}" type="slidenum">
              <a:rPr lang="en-IN" smtClean="0"/>
              <a:t>‹#›</a:t>
            </a:fld>
            <a:endParaRPr lang="en-IN"/>
          </a:p>
        </p:txBody>
      </p:sp>
    </p:spTree>
    <p:extLst>
      <p:ext uri="{BB962C8B-B14F-4D97-AF65-F5344CB8AC3E}">
        <p14:creationId xmlns:p14="http://schemas.microsoft.com/office/powerpoint/2010/main" val="3754271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6B956B-31E9-4880-A914-64EED0271160}" type="datetimeFigureOut">
              <a:rPr lang="en-IN" smtClean="0"/>
              <a:t>09-02-2021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ADDC1E-5BF3-4281-BC75-642458067DAE}" type="slidenum">
              <a:rPr lang="en-IN" smtClean="0"/>
              <a:t>‹#›</a:t>
            </a:fld>
            <a:endParaRPr lang="en-IN"/>
          </a:p>
        </p:txBody>
      </p:sp>
    </p:spTree>
    <p:extLst>
      <p:ext uri="{BB962C8B-B14F-4D97-AF65-F5344CB8AC3E}">
        <p14:creationId xmlns:p14="http://schemas.microsoft.com/office/powerpoint/2010/main" val="1023290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6B956B-31E9-4880-A914-64EED0271160}" type="datetimeFigureOut">
              <a:rPr lang="en-IN" smtClean="0"/>
              <a:t>09-02-2021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ADDC1E-5BF3-4281-BC75-642458067DAE}" type="slidenum">
              <a:rPr lang="en-IN" smtClean="0"/>
              <a:t>‹#›</a:t>
            </a:fld>
            <a:endParaRPr lang="en-IN"/>
          </a:p>
        </p:txBody>
      </p:sp>
    </p:spTree>
    <p:extLst>
      <p:ext uri="{BB962C8B-B14F-4D97-AF65-F5344CB8AC3E}">
        <p14:creationId xmlns:p14="http://schemas.microsoft.com/office/powerpoint/2010/main" val="1974503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26B956B-31E9-4880-A914-64EED0271160}" type="datetimeFigureOut">
              <a:rPr lang="en-IN" smtClean="0"/>
              <a:t>09-02-2021</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93ADDC1E-5BF3-4281-BC75-642458067DAE}" type="slidenum">
              <a:rPr lang="en-IN" smtClean="0"/>
              <a:t>‹#›</a:t>
            </a:fld>
            <a:endParaRPr lang="en-IN"/>
          </a:p>
        </p:txBody>
      </p:sp>
    </p:spTree>
    <p:extLst>
      <p:ext uri="{BB962C8B-B14F-4D97-AF65-F5344CB8AC3E}">
        <p14:creationId xmlns:p14="http://schemas.microsoft.com/office/powerpoint/2010/main" val="1366824723"/>
      </p:ext>
    </p:extLst>
  </p:cSld>
  <p:clrMap bg1="lt1" tx1="dk1" bg2="lt2" tx2="dk2" accent1="accent1" accent2="accent2" accent3="accent3" accent4="accent4" accent5="accent5" accent6="accent6" hlink="hlink" folHlink="folHlink"/>
  <p:sldLayoutIdLst>
    <p:sldLayoutId id="2147484044"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 id="2147484055" r:id="rId12"/>
    <p:sldLayoutId id="2147484056" r:id="rId13"/>
    <p:sldLayoutId id="2147484057" r:id="rId14"/>
    <p:sldLayoutId id="2147484058" r:id="rId15"/>
    <p:sldLayoutId id="2147484059" r:id="rId16"/>
    <p:sldLayoutId id="214748406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ws.robu.in/wp-content/uploads/2020/05/Remote.png"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ws.robu.in/wp-content/uploads/2020/05/RF-Transmitter-.png" TargetMode="Externa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hyperlink" Target="https://aws.robu.in/wp-content/uploads/2020/05/RF-receiver.p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https://th.bing.com/th/id/R22d6c5db0dbfcd77d6ee0a00e5e39c35?rik=XoN%2fIrC%2bvox81Q&amp;riu=http%3a%2f%2fwww.qureaoh.com%2fimages%2fmain%2f7a7609ca6d1970e497df427456bca968_2.jpg&amp;ehk=0pdJCbf5UZCQ7Ya%2fqDCfiWqcsCI8Dzltm5TKaL3kDhA%3d&amp;risl=&amp;pid=ImgRaw" TargetMode="External"/><Relationship Id="rId7" Type="http://schemas.openxmlformats.org/officeDocument/2006/relationships/image" Target="https://robu.in/wp-content/uploads/2019/12/0.56-inch-Red-2-Digit-7-Segment-LED-Display-CC-18pin-2Pcs-3.jpg" TargetMode="External"/><Relationship Id="rId2" Type="http://schemas.openxmlformats.org/officeDocument/2006/relationships/image" Target="../media/image8.jpeg"/><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image" Target="https://uk.farnell.com/productimages/standard/en_GB/1139565-40.jpg" TargetMode="Externa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DC4DBFF-A2E0-406A-8C4E-1D342F43FD8B}"/>
              </a:ext>
            </a:extLst>
          </p:cNvPr>
          <p:cNvSpPr txBox="1"/>
          <p:nvPr/>
        </p:nvSpPr>
        <p:spPr>
          <a:xfrm>
            <a:off x="1084555" y="285757"/>
            <a:ext cx="10022890" cy="1231106"/>
          </a:xfrm>
          <a:prstGeom prst="rect">
            <a:avLst/>
          </a:prstGeom>
          <a:noFill/>
        </p:spPr>
        <p:txBody>
          <a:bodyPr wrap="square">
            <a:spAutoFit/>
          </a:bodyPr>
          <a:lstStyle/>
          <a:p>
            <a:pPr algn="ctr"/>
            <a:r>
              <a:rPr lang="en-US" i="1" dirty="0">
                <a:solidFill>
                  <a:srgbClr val="000000"/>
                </a:solidFill>
                <a:effectLst/>
                <a:latin typeface="Times New Roman" panose="02020603050405020304" pitchFamily="18" charset="0"/>
                <a:ea typeface="Times New Roman" panose="02020603050405020304" pitchFamily="18" charset="0"/>
              </a:rPr>
              <a:t>A Presentation on</a:t>
            </a:r>
            <a:endParaRPr lang="en-US" sz="2800" i="1" dirty="0">
              <a:solidFill>
                <a:srgbClr val="000000"/>
              </a:solidFill>
              <a:effectLst/>
              <a:latin typeface="Times New Roman" panose="02020603050405020304" pitchFamily="18" charset="0"/>
              <a:ea typeface="Times New Roman" panose="02020603050405020304" pitchFamily="18" charset="0"/>
            </a:endParaRPr>
          </a:p>
          <a:p>
            <a:pPr algn="ctr"/>
            <a:r>
              <a:rPr lang="en-US" sz="2800" b="1" dirty="0">
                <a:solidFill>
                  <a:srgbClr val="000000"/>
                </a:solidFill>
                <a:effectLst/>
                <a:latin typeface="Times New Roman" panose="02020603050405020304" pitchFamily="18" charset="0"/>
                <a:ea typeface="Times New Roman" panose="02020603050405020304" pitchFamily="18" charset="0"/>
              </a:rPr>
              <a:t>“</a:t>
            </a:r>
            <a:r>
              <a:rPr lang="en-US" sz="2800" b="1" dirty="0">
                <a:solidFill>
                  <a:srgbClr val="FF0000"/>
                </a:solidFill>
                <a:effectLst/>
                <a:latin typeface="Times New Roman" panose="02020603050405020304" pitchFamily="18" charset="0"/>
                <a:ea typeface="Times New Roman" panose="02020603050405020304" pitchFamily="18" charset="0"/>
              </a:rPr>
              <a:t>AUTOMATIC WIRELESS WATER LEVEL INDICATOR </a:t>
            </a:r>
            <a:endParaRPr lang="en-IN" sz="2800" dirty="0">
              <a:effectLst/>
              <a:latin typeface="Times New Roman" panose="02020603050405020304" pitchFamily="18" charset="0"/>
              <a:ea typeface="Times New Roman" panose="02020603050405020304" pitchFamily="18" charset="0"/>
            </a:endParaRPr>
          </a:p>
          <a:p>
            <a:pPr algn="ctr"/>
            <a:r>
              <a:rPr lang="en-US" sz="2800" b="1" dirty="0">
                <a:solidFill>
                  <a:srgbClr val="FF0000"/>
                </a:solidFill>
                <a:effectLst/>
                <a:latin typeface="Times New Roman" panose="02020603050405020304" pitchFamily="18" charset="0"/>
                <a:ea typeface="Times New Roman" panose="02020603050405020304" pitchFamily="18" charset="0"/>
              </a:rPr>
              <a:t>AND CONTROLLER</a:t>
            </a:r>
            <a:r>
              <a:rPr lang="en-US" sz="2800" b="1" dirty="0">
                <a:solidFill>
                  <a:srgbClr val="000000"/>
                </a:solidFill>
                <a:effectLst/>
                <a:latin typeface="Times New Roman" panose="02020603050405020304" pitchFamily="18" charset="0"/>
                <a:ea typeface="Times New Roman" panose="02020603050405020304" pitchFamily="18" charset="0"/>
              </a:rPr>
              <a:t>”</a:t>
            </a:r>
            <a:endParaRPr lang="en-IN" sz="2800" dirty="0">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C1C3319A-1297-450E-A877-9E9D6B9F0ED0}"/>
              </a:ext>
            </a:extLst>
          </p:cNvPr>
          <p:cNvSpPr txBox="1"/>
          <p:nvPr/>
        </p:nvSpPr>
        <p:spPr>
          <a:xfrm>
            <a:off x="3048741" y="1658906"/>
            <a:ext cx="6094520" cy="1600438"/>
          </a:xfrm>
          <a:prstGeom prst="rect">
            <a:avLst/>
          </a:prstGeom>
          <a:noFill/>
        </p:spPr>
        <p:txBody>
          <a:bodyPr wrap="square">
            <a:spAutoFit/>
          </a:bodyPr>
          <a:lstStyle/>
          <a:p>
            <a:pPr algn="ctr"/>
            <a:r>
              <a:rPr lang="en-US" i="1" dirty="0">
                <a:solidFill>
                  <a:srgbClr val="000000"/>
                </a:solidFill>
                <a:effectLst/>
                <a:latin typeface="Times New Roman" panose="02020603050405020304" pitchFamily="18" charset="0"/>
                <a:ea typeface="Times New Roman" panose="02020603050405020304" pitchFamily="18" charset="0"/>
              </a:rPr>
              <a:t>Submitted by</a:t>
            </a:r>
            <a:endParaRPr lang="en-IN" i="1" dirty="0">
              <a:effectLst/>
              <a:latin typeface="Times New Roman" panose="02020603050405020304" pitchFamily="18" charset="0"/>
              <a:ea typeface="Times New Roman" panose="02020603050405020304" pitchFamily="18" charset="0"/>
            </a:endParaRPr>
          </a:p>
          <a:p>
            <a:pPr algn="ctr"/>
            <a:r>
              <a:rPr lang="en-US" sz="2000" dirty="0">
                <a:solidFill>
                  <a:srgbClr val="7030A0"/>
                </a:solidFill>
                <a:latin typeface="Times New Roman" panose="02020603050405020304" pitchFamily="18" charset="0"/>
                <a:cs typeface="Times New Roman" panose="02020603050405020304" pitchFamily="18" charset="0"/>
              </a:rPr>
              <a:t>Subudhi Anvesh (17ECE123)</a:t>
            </a:r>
          </a:p>
          <a:p>
            <a:pPr algn="ctr"/>
            <a:r>
              <a:rPr lang="en-US" sz="2000" dirty="0">
                <a:solidFill>
                  <a:srgbClr val="7030A0"/>
                </a:solidFill>
                <a:latin typeface="Times New Roman" panose="02020603050405020304" pitchFamily="18" charset="0"/>
                <a:cs typeface="Times New Roman" panose="02020603050405020304" pitchFamily="18" charset="0"/>
              </a:rPr>
              <a:t>Sriram Setty Shanmukha(17ECE121)</a:t>
            </a:r>
          </a:p>
          <a:p>
            <a:pPr algn="ctr"/>
            <a:r>
              <a:rPr lang="en-US" sz="2000" dirty="0">
                <a:solidFill>
                  <a:srgbClr val="7030A0"/>
                </a:solidFill>
                <a:latin typeface="Times New Roman" panose="02020603050405020304" pitchFamily="18" charset="0"/>
                <a:cs typeface="Times New Roman" panose="02020603050405020304" pitchFamily="18" charset="0"/>
              </a:rPr>
              <a:t>Dinesh Kumar Patnaik(17ECE108)</a:t>
            </a:r>
            <a:endParaRPr lang="en-IN" sz="2000" dirty="0">
              <a:solidFill>
                <a:srgbClr val="7030A0"/>
              </a:solidFill>
              <a:latin typeface="Times New Roman" panose="02020603050405020304" pitchFamily="18" charset="0"/>
              <a:cs typeface="Times New Roman" panose="02020603050405020304" pitchFamily="18" charset="0"/>
            </a:endParaRPr>
          </a:p>
          <a:p>
            <a:pPr algn="ctr"/>
            <a:endParaRPr lang="en-IN" sz="2000" dirty="0"/>
          </a:p>
        </p:txBody>
      </p:sp>
      <p:sp>
        <p:nvSpPr>
          <p:cNvPr id="11" name="TextBox 10">
            <a:extLst>
              <a:ext uri="{FF2B5EF4-FFF2-40B4-BE49-F238E27FC236}">
                <a16:creationId xmlns:a16="http://schemas.microsoft.com/office/drawing/2014/main" id="{0AD2E5EE-9765-4016-9434-CE790CD7B02A}"/>
              </a:ext>
            </a:extLst>
          </p:cNvPr>
          <p:cNvSpPr txBox="1"/>
          <p:nvPr/>
        </p:nvSpPr>
        <p:spPr>
          <a:xfrm>
            <a:off x="3048741" y="3044672"/>
            <a:ext cx="6094520" cy="1308050"/>
          </a:xfrm>
          <a:prstGeom prst="rect">
            <a:avLst/>
          </a:prstGeom>
          <a:noFill/>
        </p:spPr>
        <p:txBody>
          <a:bodyPr wrap="square">
            <a:spAutoFit/>
          </a:bodyPr>
          <a:lstStyle/>
          <a:p>
            <a:pPr algn="ctr">
              <a:lnSpc>
                <a:spcPct val="150000"/>
              </a:lnSpc>
            </a:pPr>
            <a:r>
              <a:rPr lang="en-US" sz="1600" i="1" dirty="0">
                <a:solidFill>
                  <a:srgbClr val="000000"/>
                </a:solidFill>
                <a:effectLst/>
                <a:latin typeface="Times New Roman" panose="02020603050405020304" pitchFamily="18" charset="0"/>
                <a:ea typeface="Times New Roman" panose="02020603050405020304" pitchFamily="18" charset="0"/>
              </a:rPr>
              <a:t>in partial fulfillment for the award of the degree</a:t>
            </a:r>
            <a:r>
              <a:rPr lang="en-IN" sz="1400" i="1" dirty="0">
                <a:solidFill>
                  <a:srgbClr val="000000"/>
                </a:solidFill>
                <a:latin typeface="Times New Roman" panose="02020603050405020304" pitchFamily="18" charset="0"/>
                <a:ea typeface="Times New Roman" panose="02020603050405020304" pitchFamily="18" charset="0"/>
              </a:rPr>
              <a:t> </a:t>
            </a:r>
            <a:r>
              <a:rPr lang="en-IN" sz="1400" i="1" dirty="0">
                <a:solidFill>
                  <a:srgbClr val="000000"/>
                </a:solidFill>
                <a:effectLst/>
                <a:latin typeface="Times New Roman" panose="02020603050405020304" pitchFamily="18" charset="0"/>
                <a:ea typeface="Times New Roman" panose="02020603050405020304" pitchFamily="18" charset="0"/>
              </a:rPr>
              <a:t>of</a:t>
            </a:r>
            <a:endParaRPr lang="en-IN" sz="1400" dirty="0">
              <a:effectLst/>
              <a:latin typeface="Times New Roman" panose="02020603050405020304" pitchFamily="18" charset="0"/>
              <a:ea typeface="Times New Roman" panose="02020603050405020304" pitchFamily="18" charset="0"/>
            </a:endParaRPr>
          </a:p>
          <a:p>
            <a:pPr algn="ctr"/>
            <a:r>
              <a:rPr lang="en-US" sz="1800" b="1" dirty="0">
                <a:solidFill>
                  <a:srgbClr val="000000"/>
                </a:solidFill>
                <a:effectLst/>
                <a:latin typeface="Times New Roman" panose="02020603050405020304" pitchFamily="18" charset="0"/>
                <a:ea typeface="Times New Roman" panose="02020603050405020304" pitchFamily="18" charset="0"/>
              </a:rPr>
              <a:t>BACHELOR OF TECHNOLOGY</a:t>
            </a:r>
            <a:endParaRPr lang="en-IN" sz="1600" b="1" dirty="0">
              <a:solidFill>
                <a:srgbClr val="000000"/>
              </a:solidFill>
              <a:latin typeface="Times New Roman" panose="02020603050405020304" pitchFamily="18" charset="0"/>
              <a:ea typeface="Times New Roman" panose="02020603050405020304" pitchFamily="18" charset="0"/>
            </a:endParaRPr>
          </a:p>
          <a:p>
            <a:pPr algn="ctr"/>
            <a:r>
              <a:rPr lang="en-IN" sz="1600" b="1" dirty="0">
                <a:solidFill>
                  <a:srgbClr val="000000"/>
                </a:solidFill>
                <a:effectLst/>
                <a:latin typeface="Times New Roman" panose="02020603050405020304" pitchFamily="18" charset="0"/>
                <a:ea typeface="Times New Roman" panose="02020603050405020304" pitchFamily="18" charset="0"/>
              </a:rPr>
              <a:t>in</a:t>
            </a:r>
            <a:endParaRPr lang="en-IN" sz="1600" dirty="0">
              <a:effectLst/>
              <a:latin typeface="Times New Roman" panose="02020603050405020304" pitchFamily="18" charset="0"/>
              <a:ea typeface="Times New Roman" panose="02020603050405020304" pitchFamily="18" charset="0"/>
            </a:endParaRPr>
          </a:p>
          <a:p>
            <a:pPr algn="ctr"/>
            <a:r>
              <a:rPr lang="en-US" sz="1800" b="1" dirty="0">
                <a:solidFill>
                  <a:srgbClr val="000000"/>
                </a:solidFill>
                <a:effectLst/>
                <a:latin typeface="Times New Roman" panose="02020603050405020304" pitchFamily="18" charset="0"/>
                <a:ea typeface="Times New Roman" panose="02020603050405020304" pitchFamily="18" charset="0"/>
              </a:rPr>
              <a:t>Electronics and Communication Engineering</a:t>
            </a:r>
            <a:endParaRPr lang="en-IN" sz="1600" dirty="0">
              <a:effectLst/>
              <a:latin typeface="Times New Roman" panose="02020603050405020304" pitchFamily="18" charset="0"/>
              <a:ea typeface="Times New Roman" panose="02020603050405020304" pitchFamily="18" charset="0"/>
            </a:endParaRPr>
          </a:p>
        </p:txBody>
      </p:sp>
      <p:sp>
        <p:nvSpPr>
          <p:cNvPr id="13" name="TextBox 12">
            <a:extLst>
              <a:ext uri="{FF2B5EF4-FFF2-40B4-BE49-F238E27FC236}">
                <a16:creationId xmlns:a16="http://schemas.microsoft.com/office/drawing/2014/main" id="{FA46AB9B-A3D5-48DC-A36C-AE46E7685E06}"/>
              </a:ext>
            </a:extLst>
          </p:cNvPr>
          <p:cNvSpPr txBox="1"/>
          <p:nvPr/>
        </p:nvSpPr>
        <p:spPr>
          <a:xfrm>
            <a:off x="3048741" y="4477009"/>
            <a:ext cx="6094520" cy="615553"/>
          </a:xfrm>
          <a:prstGeom prst="rect">
            <a:avLst/>
          </a:prstGeom>
          <a:noFill/>
        </p:spPr>
        <p:txBody>
          <a:bodyPr wrap="square">
            <a:spAutoFit/>
          </a:bodyPr>
          <a:lstStyle/>
          <a:p>
            <a:pPr algn="ctr"/>
            <a:r>
              <a:rPr lang="en-US" sz="1600" i="1" dirty="0">
                <a:effectLst/>
                <a:latin typeface="Times New Roman" panose="02020603050405020304" pitchFamily="18" charset="0"/>
                <a:ea typeface="Times New Roman" panose="02020603050405020304" pitchFamily="18" charset="0"/>
              </a:rPr>
              <a:t>Under the esteemed guidance of</a:t>
            </a:r>
            <a:endParaRPr lang="en-IN" sz="1400" dirty="0">
              <a:effectLst/>
              <a:latin typeface="Times New Roman" panose="02020603050405020304" pitchFamily="18" charset="0"/>
              <a:ea typeface="Times New Roman" panose="02020603050405020304" pitchFamily="18" charset="0"/>
            </a:endParaRPr>
          </a:p>
          <a:p>
            <a:pPr algn="ctr"/>
            <a:r>
              <a:rPr lang="en-US" sz="1800" b="1" i="1"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Mr. GAUTAM</a:t>
            </a:r>
            <a:endParaRPr lang="en-IN" dirty="0"/>
          </a:p>
        </p:txBody>
      </p:sp>
      <p:pic>
        <p:nvPicPr>
          <p:cNvPr id="14" name="Picture 13">
            <a:extLst>
              <a:ext uri="{FF2B5EF4-FFF2-40B4-BE49-F238E27FC236}">
                <a16:creationId xmlns:a16="http://schemas.microsoft.com/office/drawing/2014/main" id="{73B3C824-2737-4F01-A42E-373FFE82E0A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289834" y="5112725"/>
            <a:ext cx="1612333" cy="1510018"/>
          </a:xfrm>
          <a:prstGeom prst="rect">
            <a:avLst/>
          </a:prstGeom>
          <a:noFill/>
          <a:ln>
            <a:noFill/>
          </a:ln>
        </p:spPr>
      </p:pic>
    </p:spTree>
    <p:extLst>
      <p:ext uri="{BB962C8B-B14F-4D97-AF65-F5344CB8AC3E}">
        <p14:creationId xmlns:p14="http://schemas.microsoft.com/office/powerpoint/2010/main" val="1670446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04FCC8-8768-4A5B-90B2-2FB38D351DDA}"/>
              </a:ext>
            </a:extLst>
          </p:cNvPr>
          <p:cNvSpPr txBox="1"/>
          <p:nvPr/>
        </p:nvSpPr>
        <p:spPr>
          <a:xfrm>
            <a:off x="387658" y="87889"/>
            <a:ext cx="10972800" cy="5028941"/>
          </a:xfrm>
          <a:prstGeom prst="rect">
            <a:avLst/>
          </a:prstGeom>
          <a:noFill/>
        </p:spPr>
        <p:txBody>
          <a:bodyPr wrap="square">
            <a:spAutoFit/>
          </a:bodyPr>
          <a:lstStyle/>
          <a:p>
            <a:pPr marL="4114800" lvl="5" indent="457200">
              <a:lnSpc>
                <a:spcPct val="200000"/>
              </a:lnSpc>
            </a:pPr>
            <a:r>
              <a:rPr lang="en-US" sz="2200" b="1" u="sng" dirty="0">
                <a:latin typeface="Times New Roman" panose="02020603050405020304" pitchFamily="18" charset="0"/>
                <a:ea typeface="Times New Roman" panose="02020603050405020304" pitchFamily="18" charset="0"/>
              </a:rPr>
              <a:t>APPLICATIONS</a:t>
            </a:r>
            <a:r>
              <a:rPr lang="en-US" sz="2200" b="1" dirty="0">
                <a:latin typeface="Times New Roman" panose="02020603050405020304" pitchFamily="18" charset="0"/>
                <a:ea typeface="Times New Roman" panose="02020603050405020304" pitchFamily="18" charset="0"/>
              </a:rPr>
              <a:t> </a:t>
            </a:r>
            <a:endParaRPr lang="en-IN" sz="2200" dirty="0">
              <a:latin typeface="Times New Roman" panose="02020603050405020304" pitchFamily="18" charset="0"/>
              <a:ea typeface="Times New Roman" panose="02020603050405020304" pitchFamily="18" charset="0"/>
            </a:endParaRPr>
          </a:p>
          <a:p>
            <a:pPr marL="342900" indent="-342900">
              <a:lnSpc>
                <a:spcPct val="200000"/>
              </a:lnSpc>
              <a:buFont typeface="Wingdings" panose="05000000000000000000" pitchFamily="2"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It can be used in Hotels, Factories, Homes Apartments, Commercial Complexes, Drainage, etc.</a:t>
            </a:r>
          </a:p>
          <a:p>
            <a:pPr marL="342900" indent="-342900">
              <a:lnSpc>
                <a:spcPct val="150000"/>
              </a:lnSpc>
              <a:buFont typeface="Wingdings" panose="05000000000000000000" pitchFamily="2"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It can be fixed for single phase motor, Single Phase Submersibles, Three Phase motors and open well, Bore well and Sump. </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buFont typeface="Wingdings" panose="05000000000000000000" pitchFamily="2"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Automatic water level controller will automatically START the pump set as soon as the water level falls below the predetermined level (usually 1/2 tank) and shall SWITCH OFF the pump set as soon as tank is full.</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buFont typeface="Wingdings" panose="05000000000000000000" pitchFamily="2"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We can control two motor and two sumps and two overhead tanks by single unit.</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buFont typeface="Wingdings" panose="05000000000000000000" pitchFamily="2"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Fuel level indicator in vehicles</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spcAft>
                <a:spcPts val="800"/>
              </a:spcAft>
              <a:buFont typeface="Wingdings" panose="05000000000000000000" pitchFamily="2"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Liquid level indicator in the huge containers in the companies.</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93817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0F364E-6E78-473F-9839-49FECE6F86DD}"/>
              </a:ext>
            </a:extLst>
          </p:cNvPr>
          <p:cNvSpPr txBox="1"/>
          <p:nvPr/>
        </p:nvSpPr>
        <p:spPr>
          <a:xfrm>
            <a:off x="689500" y="474332"/>
            <a:ext cx="10425344" cy="5201424"/>
          </a:xfrm>
          <a:prstGeom prst="rect">
            <a:avLst/>
          </a:prstGeom>
          <a:noFill/>
        </p:spPr>
        <p:txBody>
          <a:bodyPr wrap="square">
            <a:spAutoFit/>
          </a:bodyPr>
          <a:lstStyle/>
          <a:p>
            <a:pPr algn="ctr"/>
            <a:r>
              <a:rPr lang="en-US" sz="2400" b="1" u="sng" dirty="0">
                <a:latin typeface="Times New Roman" panose="02020603050405020304" pitchFamily="18" charset="0"/>
                <a:ea typeface="Times New Roman" panose="02020603050405020304" pitchFamily="18" charset="0"/>
              </a:rPr>
              <a:t>INTRODUCTION:</a:t>
            </a:r>
            <a:br>
              <a:rPr lang="en-IN" sz="2200" dirty="0">
                <a:latin typeface="Times New Roman" panose="02020603050405020304" pitchFamily="18" charset="0"/>
                <a:ea typeface="Times New Roman" panose="02020603050405020304" pitchFamily="18" charset="0"/>
              </a:rPr>
            </a:br>
            <a:r>
              <a:rPr lang="en-US" sz="2200" dirty="0">
                <a:latin typeface="Times New Roman" panose="02020603050405020304" pitchFamily="18" charset="0"/>
                <a:ea typeface="Times New Roman" panose="02020603050405020304" pitchFamily="18" charset="0"/>
              </a:rPr>
              <a:t> </a:t>
            </a:r>
          </a:p>
          <a:p>
            <a:pPr algn="ctr"/>
            <a:endParaRPr lang="en-US" sz="2200" dirty="0">
              <a:latin typeface="Times New Roman" panose="02020603050405020304" pitchFamily="18" charset="0"/>
              <a:ea typeface="Times New Roman" panose="02020603050405020304" pitchFamily="18" charset="0"/>
            </a:endParaRPr>
          </a:p>
          <a:p>
            <a:r>
              <a:rPr lang="en-US" sz="2200" dirty="0">
                <a:latin typeface="Times New Roman" panose="02020603050405020304" pitchFamily="18" charset="0"/>
                <a:ea typeface="Times New Roman" panose="02020603050405020304" pitchFamily="18" charset="0"/>
              </a:rPr>
              <a:t>The Water Level Indicator employs a simple mechanism to detect and indicate the water level in an overhead tank or any other water container. </a:t>
            </a:r>
            <a:br>
              <a:rPr lang="en-IN" sz="2200" dirty="0">
                <a:latin typeface="Times New Roman" panose="02020603050405020304" pitchFamily="18" charset="0"/>
                <a:ea typeface="Times New Roman" panose="02020603050405020304" pitchFamily="18" charset="0"/>
              </a:rPr>
            </a:br>
            <a:r>
              <a:rPr lang="en-US" sz="2200" dirty="0">
                <a:latin typeface="Times New Roman" panose="02020603050405020304" pitchFamily="18" charset="0"/>
                <a:ea typeface="Times New Roman" panose="02020603050405020304" pitchFamily="18" charset="0"/>
              </a:rPr>
              <a:t> </a:t>
            </a:r>
            <a:br>
              <a:rPr lang="en-IN" sz="2200" dirty="0">
                <a:latin typeface="Times New Roman" panose="02020603050405020304" pitchFamily="18" charset="0"/>
                <a:ea typeface="Times New Roman" panose="02020603050405020304" pitchFamily="18" charset="0"/>
              </a:rPr>
            </a:br>
            <a:r>
              <a:rPr lang="en-US" sz="2200" dirty="0">
                <a:latin typeface="Times New Roman" panose="02020603050405020304" pitchFamily="18" charset="0"/>
                <a:ea typeface="Times New Roman" panose="02020603050405020304" pitchFamily="18" charset="0"/>
              </a:rPr>
              <a:t>In this project we show the water level indicator using 10 transistors which conducts as level rises, a relay is also added which will automatically start the water pump as the water level becomes minimum detection level. </a:t>
            </a:r>
          </a:p>
          <a:p>
            <a:endParaRPr lang="en-US" sz="2200" dirty="0">
              <a:latin typeface="Times New Roman" panose="02020603050405020304" pitchFamily="18" charset="0"/>
              <a:ea typeface="Times New Roman" panose="02020603050405020304" pitchFamily="18" charset="0"/>
            </a:endParaRPr>
          </a:p>
          <a:p>
            <a:r>
              <a:rPr lang="en-US" sz="2200" dirty="0">
                <a:latin typeface="Times New Roman" panose="02020603050405020304" pitchFamily="18" charset="0"/>
                <a:ea typeface="Times New Roman" panose="02020603050405020304" pitchFamily="18" charset="0"/>
              </a:rPr>
              <a:t>With the help of this project, we not only show the level of water with the help of seven segment display but also controlled the water pump based upon the water level.</a:t>
            </a:r>
          </a:p>
          <a:p>
            <a:endParaRPr lang="en-US" sz="2200" dirty="0">
              <a:latin typeface="Times New Roman" panose="02020603050405020304" pitchFamily="18" charset="0"/>
            </a:endParaRPr>
          </a:p>
          <a:p>
            <a:r>
              <a:rPr lang="en-US" sz="2200" dirty="0">
                <a:latin typeface="Times New Roman" panose="02020603050405020304" pitchFamily="18" charset="0"/>
                <a:ea typeface="Tahoma" panose="020B0604030504040204" pitchFamily="34" charset="0"/>
                <a:cs typeface="Times New Roman" panose="02020603050405020304" pitchFamily="18" charset="0"/>
              </a:rPr>
              <a:t>The wireless connection is used between Transmitter and Receiver circuits. Transmitter and receiver circuit are used at tank and motor switch/control panel respectively.</a:t>
            </a:r>
            <a:endParaRPr lang="en-IN" sz="22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288007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RF transmitter and receiver">
            <a:hlinkClick r:id="rId2"/>
            <a:extLst>
              <a:ext uri="{FF2B5EF4-FFF2-40B4-BE49-F238E27FC236}">
                <a16:creationId xmlns:a16="http://schemas.microsoft.com/office/drawing/2014/main" id="{79D95513-16AE-4BD0-B69B-9FDE7DDCD7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9276" y="4133384"/>
            <a:ext cx="4830122" cy="265359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80416D5-347B-4C71-AD11-E1DE4D8F5348}"/>
              </a:ext>
            </a:extLst>
          </p:cNvPr>
          <p:cNvSpPr>
            <a:spLocks noChangeArrowheads="1"/>
          </p:cNvSpPr>
          <p:nvPr/>
        </p:nvSpPr>
        <p:spPr bwMode="auto">
          <a:xfrm>
            <a:off x="781509" y="209522"/>
            <a:ext cx="10628981" cy="3673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0440" rIns="91440" bIns="95220" numCol="1" anchor="ctr" anchorCtr="0" compatLnSpc="1">
            <a:prstTxWarp prst="textNoShape">
              <a:avLst/>
            </a:prstTxWarp>
            <a:spAutoFit/>
          </a:bodyPr>
          <a:lstStyle/>
          <a:p>
            <a:pPr defTabSz="914400" eaLnBrk="0" fontAlgn="t" hangingPunct="0">
              <a:spcBef>
                <a:spcPct val="0"/>
              </a:spcBef>
              <a:spcAft>
                <a:spcPct val="0"/>
              </a:spcAft>
            </a:pPr>
            <a:r>
              <a:rPr lang="en-US" altLang="en-US" sz="2000" b="1" dirty="0">
                <a:solidFill>
                  <a:srgbClr val="0D0D0D"/>
                </a:solidFill>
                <a:latin typeface="Times New Roman" panose="02020603050405020304" pitchFamily="18" charset="0"/>
                <a:ea typeface="Tahoma" panose="020B0604030504040204" pitchFamily="34" charset="0"/>
                <a:cs typeface="Times New Roman" panose="02020603050405020304" pitchFamily="18" charset="0"/>
              </a:rPr>
              <a:t>433MHz Radio Frequency Transmitter and Receiver:</a:t>
            </a:r>
          </a:p>
          <a:p>
            <a:pPr defTabSz="914400" eaLnBrk="0" fontAlgn="t" hangingPunct="0">
              <a:spcBef>
                <a:spcPct val="0"/>
              </a:spcBef>
              <a:spcAft>
                <a:spcPct val="0"/>
              </a:spcAft>
            </a:pPr>
            <a:endParaRPr lang="en-US" altLang="en-US" sz="2000" b="1" dirty="0">
              <a:latin typeface="Times New Roman" panose="02020603050405020304" pitchFamily="18" charset="0"/>
              <a:ea typeface="Tahoma" panose="020B0604030504040204" pitchFamily="34" charset="0"/>
              <a:cs typeface="Times New Roman" panose="02020603050405020304" pitchFamily="18" charset="0"/>
            </a:endParaRPr>
          </a:p>
          <a:p>
            <a:pPr defTabSz="914400" eaLnBrk="0" fontAlgn="t" hangingPunct="0">
              <a:spcBef>
                <a:spcPct val="0"/>
              </a:spcBef>
              <a:spcAft>
                <a:spcPct val="0"/>
              </a:spcAft>
            </a:pPr>
            <a:r>
              <a:rPr lang="en-IN" dirty="0">
                <a:solidFill>
                  <a:srgbClr val="0D0D0D"/>
                </a:solidFill>
                <a:latin typeface="Times New Roman" panose="02020603050405020304" pitchFamily="18" charset="0"/>
                <a:ea typeface="Times New Roman" panose="02020603050405020304" pitchFamily="18" charset="0"/>
              </a:rPr>
              <a:t>RF module  is a combination of RF Transmitter and RF Receiver. The transmitter/receiver (Tx/Rx) pair operates at a frequency of 433 MHz .</a:t>
            </a:r>
            <a:br>
              <a:rPr lang="en-IN" dirty="0">
                <a:solidFill>
                  <a:srgbClr val="0D0D0D"/>
                </a:solidFill>
                <a:latin typeface="Times New Roman" panose="02020603050405020304" pitchFamily="18" charset="0"/>
                <a:ea typeface="Times New Roman" panose="02020603050405020304" pitchFamily="18" charset="0"/>
              </a:rPr>
            </a:br>
            <a:br>
              <a:rPr lang="en-IN" dirty="0">
                <a:latin typeface="Times New Roman" panose="02020603050405020304" pitchFamily="18" charset="0"/>
                <a:ea typeface="Times New Roman" panose="02020603050405020304" pitchFamily="18" charset="0"/>
              </a:rPr>
            </a:br>
            <a:r>
              <a:rPr lang="en-IN" dirty="0">
                <a:solidFill>
                  <a:srgbClr val="0D0D0D"/>
                </a:solidFill>
                <a:latin typeface="Times New Roman" panose="02020603050405020304" pitchFamily="18" charset="0"/>
                <a:ea typeface="Times New Roman" panose="02020603050405020304" pitchFamily="18" charset="0"/>
              </a:rPr>
              <a:t>The RF transmitter receives serial data and transmits it wirelessly through its RF antenna. </a:t>
            </a:r>
          </a:p>
          <a:p>
            <a:pPr defTabSz="914400" eaLnBrk="0" fontAlgn="t" hangingPunct="0">
              <a:spcBef>
                <a:spcPct val="0"/>
              </a:spcBef>
              <a:spcAft>
                <a:spcPct val="0"/>
              </a:spcAft>
            </a:pPr>
            <a:r>
              <a:rPr lang="en-IN" dirty="0">
                <a:solidFill>
                  <a:srgbClr val="0D0D0D"/>
                </a:solidFill>
                <a:latin typeface="Times New Roman" panose="02020603050405020304" pitchFamily="18" charset="0"/>
                <a:ea typeface="Times New Roman" panose="02020603050405020304" pitchFamily="18" charset="0"/>
              </a:rPr>
              <a:t>The RF receiver receives the transmitted data and it is operating at the same frequency as that of the transmitter.</a:t>
            </a:r>
            <a:r>
              <a:rPr lang="en-US" altLang="en-US" dirty="0">
                <a:solidFill>
                  <a:srgbClr val="0D0D0D"/>
                </a:solidFill>
                <a:latin typeface="Times New Roman" panose="02020603050405020304" pitchFamily="18" charset="0"/>
                <a:ea typeface="Tahoma" panose="020B0604030504040204" pitchFamily="34" charset="0"/>
                <a:cs typeface="Times New Roman" panose="02020603050405020304" pitchFamily="18" charset="0"/>
              </a:rPr>
              <a:t> </a:t>
            </a:r>
          </a:p>
          <a:p>
            <a:pPr defTabSz="914400" eaLnBrk="0" fontAlgn="t" hangingPunct="0">
              <a:spcBef>
                <a:spcPct val="0"/>
              </a:spcBef>
              <a:spcAft>
                <a:spcPct val="0"/>
              </a:spcAft>
            </a:pPr>
            <a:endParaRPr lang="en-US" altLang="en-US" dirty="0">
              <a:latin typeface="Times New Roman" panose="02020603050405020304" pitchFamily="18" charset="0"/>
              <a:ea typeface="Tahoma" panose="020B0604030504040204" pitchFamily="34" charset="0"/>
              <a:cs typeface="Times New Roman" panose="02020603050405020304" pitchFamily="18" charset="0"/>
            </a:endParaRPr>
          </a:p>
          <a:p>
            <a:pPr defTabSz="914400" eaLnBrk="0" fontAlgn="t" hangingPunct="0">
              <a:spcBef>
                <a:spcPct val="0"/>
              </a:spcBef>
              <a:spcAft>
                <a:spcPct val="0"/>
              </a:spcAft>
            </a:pPr>
            <a:r>
              <a:rPr lang="en-US" altLang="en-US" dirty="0">
                <a:solidFill>
                  <a:srgbClr val="0D0D0D"/>
                </a:solidFill>
                <a:latin typeface="Times New Roman" panose="02020603050405020304" pitchFamily="18" charset="0"/>
                <a:ea typeface="Tahoma" panose="020B0604030504040204" pitchFamily="34" charset="0"/>
                <a:cs typeface="Times New Roman" panose="02020603050405020304" pitchFamily="18" charset="0"/>
              </a:rPr>
              <a:t>A transmitter can only send information and a Receiver and can only receive it.</a:t>
            </a:r>
          </a:p>
          <a:p>
            <a:pPr defTabSz="914400" eaLnBrk="0" fontAlgn="t" hangingPunct="0">
              <a:spcBef>
                <a:spcPct val="0"/>
              </a:spcBef>
              <a:spcAft>
                <a:spcPct val="0"/>
              </a:spcAft>
            </a:pPr>
            <a:endParaRPr lang="en-US" altLang="en-US" dirty="0">
              <a:latin typeface="Times New Roman" panose="02020603050405020304" pitchFamily="18" charset="0"/>
              <a:ea typeface="Tahoma" panose="020B0604030504040204" pitchFamily="34" charset="0"/>
              <a:cs typeface="Times New Roman" panose="02020603050405020304" pitchFamily="18" charset="0"/>
            </a:endParaRPr>
          </a:p>
          <a:p>
            <a:pPr defTabSz="914400" eaLnBrk="0" fontAlgn="base" hangingPunct="0">
              <a:spcBef>
                <a:spcPct val="0"/>
              </a:spcBef>
              <a:spcAft>
                <a:spcPct val="0"/>
              </a:spcAft>
            </a:pPr>
            <a:r>
              <a:rPr lang="en-US" altLang="en-US" dirty="0">
                <a:solidFill>
                  <a:srgbClr val="0D0D0D"/>
                </a:solidFill>
                <a:latin typeface="Times New Roman" panose="02020603050405020304" pitchFamily="18" charset="0"/>
                <a:ea typeface="Tahoma" panose="020B0604030504040204" pitchFamily="34" charset="0"/>
                <a:cs typeface="Times New Roman" panose="02020603050405020304" pitchFamily="18" charset="0"/>
              </a:rPr>
              <a:t>The RF Transmitter module consists of three pins namely Vcc, Din and ground as shown above. </a:t>
            </a:r>
            <a:endParaRPr lang="en-US" altLang="en-US" dirty="0">
              <a:latin typeface="Times New Roman" panose="02020603050405020304" pitchFamily="18" charset="0"/>
              <a:ea typeface="Tahoma" panose="020B0604030504040204" pitchFamily="34" charset="0"/>
              <a:cs typeface="Times New Roman" panose="02020603050405020304" pitchFamily="18" charset="0"/>
            </a:endParaRPr>
          </a:p>
          <a:p>
            <a:pPr defTabSz="914400" eaLnBrk="0" fontAlgn="base" hangingPunct="0">
              <a:spcBef>
                <a:spcPct val="0"/>
              </a:spcBef>
              <a:spcAft>
                <a:spcPct val="0"/>
              </a:spcAft>
            </a:pPr>
            <a:r>
              <a:rPr lang="en-US" altLang="en-US" dirty="0">
                <a:solidFill>
                  <a:srgbClr val="0D0D0D"/>
                </a:solidFill>
                <a:latin typeface="Times New Roman" panose="02020603050405020304" pitchFamily="18" charset="0"/>
                <a:ea typeface="Tahoma" panose="020B0604030504040204" pitchFamily="34" charset="0"/>
                <a:cs typeface="Times New Roman" panose="02020603050405020304" pitchFamily="18" charset="0"/>
              </a:rPr>
              <a:t>The RF receiver module has four pins namely Vcc , Dout , Linear out and Ground.</a:t>
            </a:r>
            <a:endParaRPr lang="en-US" altLang="en-US" sz="28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566273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EDA985E-FD31-4AAD-BA2F-8433A13A60C9}"/>
              </a:ext>
            </a:extLst>
          </p:cNvPr>
          <p:cNvSpPr>
            <a:spLocks noChangeArrowheads="1"/>
          </p:cNvSpPr>
          <p:nvPr/>
        </p:nvSpPr>
        <p:spPr bwMode="auto">
          <a:xfrm>
            <a:off x="289560" y="1403342"/>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6">
            <a:extLst>
              <a:ext uri="{FF2B5EF4-FFF2-40B4-BE49-F238E27FC236}">
                <a16:creationId xmlns:a16="http://schemas.microsoft.com/office/drawing/2014/main" id="{8574C6CA-8D70-4E2A-B547-41D6DEDD6F0F}"/>
              </a:ext>
            </a:extLst>
          </p:cNvPr>
          <p:cNvSpPr>
            <a:spLocks noChangeArrowheads="1"/>
          </p:cNvSpPr>
          <p:nvPr/>
        </p:nvSpPr>
        <p:spPr bwMode="auto">
          <a:xfrm>
            <a:off x="289560" y="1403342"/>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3076" name="Picture 3" descr="RF transmitter circuit diagram">
            <a:hlinkClick r:id="rId2"/>
            <a:extLst>
              <a:ext uri="{FF2B5EF4-FFF2-40B4-BE49-F238E27FC236}">
                <a16:creationId xmlns:a16="http://schemas.microsoft.com/office/drawing/2014/main" id="{F1F978C7-6E66-4137-B5E6-C28D227170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8925" y="1313895"/>
            <a:ext cx="5070329" cy="494683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4" descr="RF receiver circuit diagram">
            <a:hlinkClick r:id="rId4"/>
            <a:extLst>
              <a:ext uri="{FF2B5EF4-FFF2-40B4-BE49-F238E27FC236}">
                <a16:creationId xmlns:a16="http://schemas.microsoft.com/office/drawing/2014/main" id="{00415DE3-D463-4FAB-920A-DBC71033C6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59" y="1313896"/>
            <a:ext cx="5070329" cy="494683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5">
            <a:extLst>
              <a:ext uri="{FF2B5EF4-FFF2-40B4-BE49-F238E27FC236}">
                <a16:creationId xmlns:a16="http://schemas.microsoft.com/office/drawing/2014/main" id="{5F442CB3-2370-472D-98C6-1A2472FC07C2}"/>
              </a:ext>
            </a:extLst>
          </p:cNvPr>
          <p:cNvSpPr>
            <a:spLocks noChangeArrowheads="1"/>
          </p:cNvSpPr>
          <p:nvPr/>
        </p:nvSpPr>
        <p:spPr bwMode="auto">
          <a:xfrm>
            <a:off x="231190" y="474169"/>
            <a:ext cx="12014447" cy="1211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0440" rIns="91440" bIns="95220" numCol="1" anchor="ctr" anchorCtr="0" compatLnSpc="1">
            <a:prstTxWarp prst="textNoShape">
              <a:avLst/>
            </a:prstTxWarp>
            <a:spAutoFit/>
          </a:bodyPr>
          <a:lstStyle/>
          <a:p>
            <a:pPr defTabSz="914400" eaLnBrk="0" fontAlgn="base" hangingPunct="0">
              <a:spcBef>
                <a:spcPct val="0"/>
              </a:spcBef>
              <a:spcAft>
                <a:spcPct val="0"/>
              </a:spcAft>
            </a:pPr>
            <a:r>
              <a:rPr lang="en-US" altLang="en-US" sz="2000" dirty="0">
                <a:solidFill>
                  <a:srgbClr val="0D0D0D"/>
                </a:solidFill>
                <a:latin typeface="Times New Roman" panose="02020603050405020304" pitchFamily="18" charset="0"/>
                <a:cs typeface="Times New Roman" panose="02020603050405020304" pitchFamily="18" charset="0"/>
              </a:rPr>
              <a:t>RF Transmitter Circuit Diagram                                            </a:t>
            </a:r>
            <a:r>
              <a:rPr lang="en-US" altLang="en-US" sz="2000" b="1" dirty="0">
                <a:solidFill>
                  <a:srgbClr val="0D0D0D"/>
                </a:solidFill>
                <a:latin typeface="Times New Roman" panose="02020603050405020304" pitchFamily="18" charset="0"/>
                <a:cs typeface="Times New Roman" panose="02020603050405020304" pitchFamily="18" charset="0"/>
              </a:rPr>
              <a:t> </a:t>
            </a:r>
            <a:r>
              <a:rPr lang="en-US" altLang="en-US" sz="2000" dirty="0">
                <a:solidFill>
                  <a:srgbClr val="0D0D0D"/>
                </a:solidFill>
                <a:latin typeface="Times New Roman" panose="02020603050405020304" pitchFamily="18" charset="0"/>
                <a:cs typeface="Times New Roman" panose="02020603050405020304" pitchFamily="18" charset="0"/>
              </a:rPr>
              <a:t>RF Receiver Circuit Diagram</a:t>
            </a:r>
            <a:endParaRPr lang="en-US" altLang="en-US" sz="2000" b="1" dirty="0">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pPr>
            <a:r>
              <a:rPr lang="en-US" altLang="en-US" sz="2000" dirty="0">
                <a:solidFill>
                  <a:srgbClr val="0D0D0D"/>
                </a:solidFill>
                <a:latin typeface="Arial" panose="020B0604020202020204" pitchFamily="34" charset="0"/>
                <a:ea typeface="Times New Roman" panose="02020603050405020304" pitchFamily="18" charset="0"/>
                <a:cs typeface="Arial" panose="020B0604020202020204" pitchFamily="34" charset="0"/>
              </a:rPr>
              <a:t> </a:t>
            </a:r>
            <a:endParaRPr lang="en-US" altLang="en-US" sz="2000" dirty="0"/>
          </a:p>
          <a:p>
            <a:pPr defTabSz="914400" eaLnBrk="0" fontAlgn="base" hangingPunct="0">
              <a:spcBef>
                <a:spcPct val="0"/>
              </a:spcBef>
              <a:spcAft>
                <a:spcPct val="0"/>
              </a:spcAft>
            </a:pPr>
            <a:endParaRPr lang="en-US" altLang="en-US" sz="2000" dirty="0">
              <a:latin typeface="Arial" panose="020B0604020202020204" pitchFamily="34" charset="0"/>
            </a:endParaRPr>
          </a:p>
        </p:txBody>
      </p:sp>
    </p:spTree>
    <p:extLst>
      <p:ext uri="{BB962C8B-B14F-4D97-AF65-F5344CB8AC3E}">
        <p14:creationId xmlns:p14="http://schemas.microsoft.com/office/powerpoint/2010/main" val="3421807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B4B32A-0A68-4801-A6DB-3F1920AAC405}"/>
              </a:ext>
            </a:extLst>
          </p:cNvPr>
          <p:cNvSpPr txBox="1"/>
          <p:nvPr/>
        </p:nvSpPr>
        <p:spPr>
          <a:xfrm>
            <a:off x="532662" y="537834"/>
            <a:ext cx="10564426" cy="4880439"/>
          </a:xfrm>
          <a:prstGeom prst="rect">
            <a:avLst/>
          </a:prstGeom>
          <a:noFill/>
        </p:spPr>
        <p:txBody>
          <a:bodyPr wrap="square">
            <a:spAutoFit/>
          </a:bodyPr>
          <a:lstStyle/>
          <a:p>
            <a:pPr>
              <a:lnSpc>
                <a:spcPct val="115000"/>
              </a:lnSpc>
            </a:pPr>
            <a:r>
              <a:rPr lang="en-US" sz="2000" b="1" dirty="0">
                <a:latin typeface="Times New Roman" panose="02020603050405020304" pitchFamily="18" charset="0"/>
                <a:ea typeface="Times New Roman" panose="02020603050405020304" pitchFamily="18" charset="0"/>
              </a:rPr>
              <a:t>Decoders and Encoders-</a:t>
            </a:r>
            <a:endParaRPr lang="en-IN" dirty="0">
              <a:latin typeface="Times New Roman" panose="02020603050405020304" pitchFamily="18" charset="0"/>
              <a:ea typeface="Times New Roman" panose="02020603050405020304" pitchFamily="18" charset="0"/>
            </a:endParaRPr>
          </a:p>
          <a:p>
            <a:pPr>
              <a:lnSpc>
                <a:spcPct val="115000"/>
              </a:lnSpc>
            </a:pPr>
            <a:r>
              <a:rPr lang="en-US" dirty="0">
                <a:latin typeface="Times New Roman" panose="02020603050405020304" pitchFamily="18" charset="0"/>
                <a:ea typeface="Times New Roman" panose="02020603050405020304" pitchFamily="18" charset="0"/>
              </a:rPr>
              <a:t> </a:t>
            </a:r>
            <a:endParaRPr lang="en-IN" dirty="0">
              <a:latin typeface="Times New Roman" panose="02020603050405020304" pitchFamily="18" charset="0"/>
              <a:ea typeface="Times New Roman" panose="02020603050405020304" pitchFamily="18" charset="0"/>
            </a:endParaRPr>
          </a:p>
          <a:p>
            <a:pPr>
              <a:lnSpc>
                <a:spcPct val="115000"/>
              </a:lnSpc>
            </a:pPr>
            <a:r>
              <a:rPr lang="en-US" dirty="0">
                <a:latin typeface="Times New Roman" panose="02020603050405020304" pitchFamily="18" charset="0"/>
                <a:ea typeface="Times New Roman" panose="02020603050405020304" pitchFamily="18" charset="0"/>
              </a:rPr>
              <a:t>The </a:t>
            </a:r>
            <a:r>
              <a:rPr lang="en-US" b="1" dirty="0">
                <a:latin typeface="Times New Roman" panose="02020603050405020304" pitchFamily="18" charset="0"/>
                <a:ea typeface="Times New Roman" panose="02020603050405020304" pitchFamily="18" charset="0"/>
              </a:rPr>
              <a:t>HT12D </a:t>
            </a:r>
            <a:r>
              <a:rPr lang="en-US" dirty="0">
                <a:latin typeface="Times New Roman" panose="02020603050405020304" pitchFamily="18" charset="0"/>
                <a:ea typeface="Times New Roman" panose="02020603050405020304" pitchFamily="18" charset="0"/>
              </a:rPr>
              <a:t>and</a:t>
            </a:r>
            <a:r>
              <a:rPr lang="en-US" b="1" dirty="0">
                <a:latin typeface="Times New Roman" panose="02020603050405020304" pitchFamily="18" charset="0"/>
                <a:ea typeface="Times New Roman" panose="02020603050405020304" pitchFamily="18" charset="0"/>
              </a:rPr>
              <a:t> HT12E</a:t>
            </a:r>
            <a:r>
              <a:rPr lang="en-US" dirty="0">
                <a:latin typeface="Times New Roman" panose="02020603050405020304" pitchFamily="18" charset="0"/>
                <a:ea typeface="Times New Roman" panose="02020603050405020304" pitchFamily="18" charset="0"/>
              </a:rPr>
              <a:t> are 4-data bit encoder and decoder modules. These are 18 pin IC’s which can operate between 3V to 12V input power supply. They have 4-data bit and 8-addresss bit which has to be set same on both the encoder and decoder to make them work as a pair.</a:t>
            </a:r>
            <a:endParaRPr lang="en-IN" dirty="0">
              <a:latin typeface="Times New Roman" panose="02020603050405020304" pitchFamily="18" charset="0"/>
              <a:ea typeface="Times New Roman" panose="02020603050405020304" pitchFamily="18" charset="0"/>
            </a:endParaRPr>
          </a:p>
          <a:p>
            <a:pPr>
              <a:lnSpc>
                <a:spcPct val="115000"/>
              </a:lnSpc>
            </a:pPr>
            <a:r>
              <a:rPr lang="en-US" dirty="0">
                <a:latin typeface="Times New Roman" panose="02020603050405020304" pitchFamily="18" charset="0"/>
                <a:ea typeface="Times New Roman" panose="02020603050405020304" pitchFamily="18" charset="0"/>
              </a:rPr>
              <a:t> </a:t>
            </a:r>
            <a:endParaRPr lang="en-IN" dirty="0">
              <a:latin typeface="Times New Roman" panose="02020603050405020304" pitchFamily="18" charset="0"/>
              <a:ea typeface="Times New Roman" panose="02020603050405020304" pitchFamily="18" charset="0"/>
            </a:endParaRPr>
          </a:p>
          <a:p>
            <a:pPr>
              <a:lnSpc>
                <a:spcPct val="115000"/>
              </a:lnSpc>
            </a:pPr>
            <a:r>
              <a:rPr lang="en-US" dirty="0">
                <a:latin typeface="Times New Roman" panose="02020603050405020304" pitchFamily="18" charset="0"/>
                <a:ea typeface="Times New Roman" panose="02020603050405020304" pitchFamily="18" charset="0"/>
              </a:rPr>
              <a:t>The </a:t>
            </a:r>
            <a:r>
              <a:rPr lang="en-US" b="1" dirty="0">
                <a:latin typeface="Times New Roman" panose="02020603050405020304" pitchFamily="18" charset="0"/>
                <a:ea typeface="Times New Roman" panose="02020603050405020304" pitchFamily="18" charset="0"/>
              </a:rPr>
              <a:t>HT12E</a:t>
            </a:r>
            <a:r>
              <a:rPr lang="en-US" dirty="0">
                <a:latin typeface="Times New Roman" panose="02020603050405020304" pitchFamily="18" charset="0"/>
                <a:ea typeface="Times New Roman" panose="02020603050405020304" pitchFamily="18" charset="0"/>
              </a:rPr>
              <a:t> is an encoder IC that converts the 4-bit parallel data from the 4 data pins into serial data in order to transmit over RF link using transmitter.</a:t>
            </a:r>
            <a:endParaRPr lang="en-IN" dirty="0">
              <a:latin typeface="Times New Roman" panose="02020603050405020304" pitchFamily="18" charset="0"/>
              <a:ea typeface="Times New Roman" panose="02020603050405020304" pitchFamily="18" charset="0"/>
            </a:endParaRPr>
          </a:p>
          <a:p>
            <a:pPr>
              <a:lnSpc>
                <a:spcPct val="115000"/>
              </a:lnSpc>
            </a:pPr>
            <a:r>
              <a:rPr lang="en-US" dirty="0">
                <a:latin typeface="Times New Roman" panose="02020603050405020304" pitchFamily="18" charset="0"/>
                <a:ea typeface="Times New Roman" panose="02020603050405020304" pitchFamily="18" charset="0"/>
              </a:rPr>
              <a:t> </a:t>
            </a:r>
            <a:endParaRPr lang="en-IN" dirty="0">
              <a:latin typeface="Times New Roman" panose="02020603050405020304" pitchFamily="18" charset="0"/>
              <a:ea typeface="Times New Roman" panose="02020603050405020304" pitchFamily="18" charset="0"/>
            </a:endParaRPr>
          </a:p>
          <a:p>
            <a:pPr>
              <a:lnSpc>
                <a:spcPct val="115000"/>
              </a:lnSpc>
            </a:pPr>
            <a:r>
              <a:rPr lang="en-US" dirty="0">
                <a:latin typeface="Times New Roman" panose="02020603050405020304" pitchFamily="18" charset="0"/>
                <a:ea typeface="Times New Roman" panose="02020603050405020304" pitchFamily="18" charset="0"/>
              </a:rPr>
              <a:t>The </a:t>
            </a:r>
            <a:r>
              <a:rPr lang="en-US" b="1" dirty="0">
                <a:latin typeface="Times New Roman" panose="02020603050405020304" pitchFamily="18" charset="0"/>
                <a:ea typeface="Times New Roman" panose="02020603050405020304" pitchFamily="18" charset="0"/>
              </a:rPr>
              <a:t>HT12D</a:t>
            </a:r>
            <a:r>
              <a:rPr lang="en-US" dirty="0">
                <a:latin typeface="Times New Roman" panose="02020603050405020304" pitchFamily="18" charset="0"/>
                <a:ea typeface="Times New Roman" panose="02020603050405020304" pitchFamily="18" charset="0"/>
              </a:rPr>
              <a:t> is a decoder IC that converts the 4-bit serial data from the 4 data pins into parallel data </a:t>
            </a:r>
            <a:r>
              <a:rPr lang="en-US" sz="1800" dirty="0">
                <a:effectLst/>
                <a:latin typeface="Times New Roman" panose="02020603050405020304" pitchFamily="18" charset="0"/>
                <a:ea typeface="Times New Roman" panose="02020603050405020304" pitchFamily="18" charset="0"/>
              </a:rPr>
              <a:t>and drives the output accordingly</a:t>
            </a:r>
            <a:r>
              <a:rPr lang="en-US" dirty="0">
                <a:latin typeface="Times New Roman" panose="02020603050405020304" pitchFamily="18" charset="0"/>
                <a:ea typeface="Times New Roman" panose="02020603050405020304" pitchFamily="18" charset="0"/>
              </a:rPr>
              <a:t>.</a:t>
            </a:r>
          </a:p>
          <a:p>
            <a:pPr>
              <a:lnSpc>
                <a:spcPct val="115000"/>
              </a:lnSpc>
            </a:pPr>
            <a:endParaRPr lang="en-US" dirty="0">
              <a:latin typeface="Times New Roman" panose="02020603050405020304" pitchFamily="18" charset="0"/>
              <a:ea typeface="Times New Roman" panose="02020603050405020304" pitchFamily="18" charset="0"/>
            </a:endParaRPr>
          </a:p>
          <a:p>
            <a:pPr>
              <a:lnSpc>
                <a:spcPct val="115000"/>
              </a:lnSpc>
            </a:pPr>
            <a:r>
              <a:rPr lang="en-US" dirty="0">
                <a:latin typeface="Times New Roman" panose="02020603050405020304" pitchFamily="18" charset="0"/>
                <a:ea typeface="Times New Roman" panose="02020603050405020304" pitchFamily="18" charset="0"/>
              </a:rPr>
              <a:t>The RF modules can also function without the need of Encoder and Decoder modules.</a:t>
            </a:r>
            <a:endParaRPr lang="en-IN" dirty="0">
              <a:latin typeface="Times New Roman" panose="02020603050405020304" pitchFamily="18" charset="0"/>
              <a:ea typeface="Times New Roman" panose="02020603050405020304" pitchFamily="18" charset="0"/>
            </a:endParaRPr>
          </a:p>
          <a:p>
            <a:pPr>
              <a:lnSpc>
                <a:spcPct val="115000"/>
              </a:lnSpc>
            </a:pPr>
            <a:endParaRPr lang="en-IN" dirty="0">
              <a:latin typeface="Times New Roman" panose="02020603050405020304" pitchFamily="18" charset="0"/>
              <a:ea typeface="Times New Roman" panose="02020603050405020304" pitchFamily="18" charset="0"/>
            </a:endParaRPr>
          </a:p>
          <a:p>
            <a:pPr>
              <a:lnSpc>
                <a:spcPct val="115000"/>
              </a:lnSpc>
            </a:pPr>
            <a:r>
              <a:rPr lang="en-US" dirty="0">
                <a:latin typeface="Times New Roman" panose="02020603050405020304" pitchFamily="18" charset="0"/>
                <a:ea typeface="Times New Roman" panose="02020603050405020304" pitchFamily="18" charset="0"/>
              </a:rPr>
              <a:t> </a:t>
            </a:r>
            <a:endParaRPr lang="en-IN"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46891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3">
            <a:extLst>
              <a:ext uri="{FF2B5EF4-FFF2-40B4-BE49-F238E27FC236}">
                <a16:creationId xmlns:a16="http://schemas.microsoft.com/office/drawing/2014/main" id="{C6E6B69F-93CE-49CD-B7CF-75F39873F2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9320" y="2082532"/>
            <a:ext cx="2507651" cy="198515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A8B73ED4-F8E7-4835-8D61-7767495E0DDE}"/>
              </a:ext>
            </a:extLst>
          </p:cNvPr>
          <p:cNvSpPr>
            <a:spLocks noChangeArrowheads="1"/>
          </p:cNvSpPr>
          <p:nvPr/>
        </p:nvSpPr>
        <p:spPr bwMode="auto">
          <a:xfrm>
            <a:off x="381000" y="236967"/>
            <a:ext cx="10686745" cy="2931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sz="2000" b="1"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Relay Module-</a:t>
            </a:r>
          </a:p>
          <a:p>
            <a:pPr defTabSz="914400" eaLnBrk="0" fontAlgn="base" hangingPunct="0">
              <a:spcBef>
                <a:spcPct val="0"/>
              </a:spcBef>
              <a:spcAft>
                <a:spcPct val="0"/>
              </a:spcAft>
            </a:pPr>
            <a:endParaRPr lang="en-US" altLang="en-US" sz="1050" dirty="0">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pPr>
            <a:r>
              <a:rPr lang="en-US" altLang="en-US"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A Relay Module is an electronic switching device that switches on or off when an external voltage (AC or DC) is applied across its control terminals.</a:t>
            </a:r>
            <a:endParaRPr lang="en-US" altLang="en-US" sz="1050" dirty="0">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pPr>
            <a:r>
              <a:rPr lang="en-US" altLang="en-US"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It have fast switching speeds compared with electromechanical relays, and have no physical contacts to wear out. </a:t>
            </a:r>
          </a:p>
          <a:p>
            <a:pPr defTabSz="914400" eaLnBrk="0" fontAlgn="base" hangingPunct="0">
              <a:spcBef>
                <a:spcPct val="0"/>
              </a:spcBef>
              <a:spcAft>
                <a:spcPct val="0"/>
              </a:spcAft>
            </a:pPr>
            <a:r>
              <a:rPr lang="en-US" altLang="en-US"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It has 3 pins-</a:t>
            </a:r>
            <a:endParaRPr lang="en-US" altLang="en-US" sz="1050" dirty="0">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pPr>
            <a:r>
              <a:rPr lang="en-US" altLang="en-US"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1.Common pin</a:t>
            </a:r>
            <a:endParaRPr lang="en-US" altLang="en-US" sz="1050" dirty="0">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pPr>
            <a:r>
              <a:rPr lang="en-US" altLang="en-US"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2.Normally open</a:t>
            </a:r>
            <a:endParaRPr lang="en-US" altLang="en-US" sz="1050" dirty="0">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pPr>
            <a:r>
              <a:rPr lang="en-US" altLang="en-US"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3.Normally closed</a:t>
            </a:r>
            <a:endParaRPr lang="en-US" altLang="en-US" sz="1050" dirty="0">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pPr>
            <a:endParaRPr lang="en-US" altLang="en-US" sz="2800" dirty="0">
              <a:latin typeface="Times New Roman" panose="02020603050405020304" pitchFamily="18" charset="0"/>
              <a:cs typeface="Times New Roman" panose="02020603050405020304" pitchFamily="18" charset="0"/>
            </a:endParaRPr>
          </a:p>
        </p:txBody>
      </p:sp>
      <p:sp>
        <p:nvSpPr>
          <p:cNvPr id="4" name="Rectangle 4">
            <a:extLst>
              <a:ext uri="{FF2B5EF4-FFF2-40B4-BE49-F238E27FC236}">
                <a16:creationId xmlns:a16="http://schemas.microsoft.com/office/drawing/2014/main" id="{24FCD76C-4BA0-4917-8E12-B4CD338F4F44}"/>
              </a:ext>
            </a:extLst>
          </p:cNvPr>
          <p:cNvSpPr>
            <a:spLocks noChangeArrowheads="1"/>
          </p:cNvSpPr>
          <p:nvPr/>
        </p:nvSpPr>
        <p:spPr bwMode="auto">
          <a:xfrm>
            <a:off x="381000" y="1259045"/>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endParaRPr lang="en-US" altLang="en-US" sz="1400" b="1">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pPr>
            <a:endParaRPr lang="en-US" altLang="en-US">
              <a:latin typeface="Arial" panose="020B0604020202020204" pitchFamily="34" charset="0"/>
            </a:endParaRPr>
          </a:p>
        </p:txBody>
      </p:sp>
      <p:sp>
        <p:nvSpPr>
          <p:cNvPr id="5" name="Rectangle 6">
            <a:extLst>
              <a:ext uri="{FF2B5EF4-FFF2-40B4-BE49-F238E27FC236}">
                <a16:creationId xmlns:a16="http://schemas.microsoft.com/office/drawing/2014/main" id="{0F3D70CA-8B15-43C0-86BE-C3CAAF6D4725}"/>
              </a:ext>
            </a:extLst>
          </p:cNvPr>
          <p:cNvSpPr>
            <a:spLocks noChangeArrowheads="1"/>
          </p:cNvSpPr>
          <p:nvPr/>
        </p:nvSpPr>
        <p:spPr bwMode="auto">
          <a:xfrm>
            <a:off x="381000" y="1259045"/>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endParaRPr lang="en-US" altLang="en-US" sz="1400" b="1">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pPr>
            <a:endParaRPr lang="en-US" altLang="en-US">
              <a:latin typeface="Arial" panose="020B0604020202020204" pitchFamily="34" charset="0"/>
            </a:endParaRPr>
          </a:p>
        </p:txBody>
      </p:sp>
      <p:pic>
        <p:nvPicPr>
          <p:cNvPr id="13" name="Picture 26">
            <a:extLst>
              <a:ext uri="{FF2B5EF4-FFF2-40B4-BE49-F238E27FC236}">
                <a16:creationId xmlns:a16="http://schemas.microsoft.com/office/drawing/2014/main" id="{A6BE7D50-3D74-4982-AB4D-9BD377CADF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5294461"/>
            <a:ext cx="40386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7">
            <a:extLst>
              <a:ext uri="{FF2B5EF4-FFF2-40B4-BE49-F238E27FC236}">
                <a16:creationId xmlns:a16="http://schemas.microsoft.com/office/drawing/2014/main" id="{6CE22F09-AF2C-4AB3-8056-01D239B978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5412778"/>
            <a:ext cx="2092171" cy="1096866"/>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5">
            <a:extLst>
              <a:ext uri="{FF2B5EF4-FFF2-40B4-BE49-F238E27FC236}">
                <a16:creationId xmlns:a16="http://schemas.microsoft.com/office/drawing/2014/main" id="{8A58634E-B5CB-4A68-A961-92D294C2B832}"/>
              </a:ext>
            </a:extLst>
          </p:cNvPr>
          <p:cNvSpPr>
            <a:spLocks noChangeArrowheads="1"/>
          </p:cNvSpPr>
          <p:nvPr/>
        </p:nvSpPr>
        <p:spPr bwMode="auto">
          <a:xfrm>
            <a:off x="381000" y="3711216"/>
            <a:ext cx="10920274" cy="1985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sz="2000" b="1"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Address Selector-</a:t>
            </a:r>
          </a:p>
          <a:p>
            <a:pPr defTabSz="914400" eaLnBrk="0" fontAlgn="base" hangingPunct="0">
              <a:spcBef>
                <a:spcPct val="0"/>
              </a:spcBef>
              <a:spcAft>
                <a:spcPct val="0"/>
              </a:spcAft>
            </a:pPr>
            <a:endParaRPr lang="en-US" altLang="en-US" sz="1050" dirty="0">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pPr>
            <a:r>
              <a:rPr lang="en-US" altLang="en-US"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It is an electronics device that selects single data with multiple inputs.</a:t>
            </a:r>
            <a:endParaRPr lang="en-US" altLang="en-US" sz="1050" dirty="0">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pPr>
            <a:r>
              <a:rPr lang="en-US" altLang="en-US"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It mainly used to select the address of HT12D &amp; HT12E in our project.</a:t>
            </a:r>
            <a:endParaRPr lang="en-US" altLang="en-US" sz="1050" dirty="0">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pPr>
            <a:r>
              <a:rPr lang="en-US" altLang="en-US"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It is also used to set the MDL of the over-head tank.</a:t>
            </a:r>
            <a:endParaRPr lang="en-US" altLang="en-US" sz="1050" dirty="0">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pPr>
            <a:endParaRPr lang="en-US" altLang="en-US" sz="1050" dirty="0">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pPr>
            <a:endParaRPr lang="en-US" altLang="en-US" sz="2800" dirty="0">
              <a:latin typeface="Times New Roman" panose="02020603050405020304" pitchFamily="18" charset="0"/>
              <a:cs typeface="Times New Roman" panose="02020603050405020304" pitchFamily="18" charset="0"/>
            </a:endParaRPr>
          </a:p>
        </p:txBody>
      </p:sp>
      <p:sp>
        <p:nvSpPr>
          <p:cNvPr id="18" name="Rectangle 8">
            <a:extLst>
              <a:ext uri="{FF2B5EF4-FFF2-40B4-BE49-F238E27FC236}">
                <a16:creationId xmlns:a16="http://schemas.microsoft.com/office/drawing/2014/main" id="{FF14F1A6-1C41-4D28-BE8D-F5BFFF9286EA}"/>
              </a:ext>
            </a:extLst>
          </p:cNvPr>
          <p:cNvSpPr>
            <a:spLocks noChangeArrowheads="1"/>
          </p:cNvSpPr>
          <p:nvPr/>
        </p:nvSpPr>
        <p:spPr bwMode="auto">
          <a:xfrm>
            <a:off x="381000" y="1940452"/>
            <a:ext cx="234360"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endParaRPr lang="en-US" altLang="en-US" sz="1400" b="1">
              <a:solidFill>
                <a:srgbClr val="0D0D0D"/>
              </a:solidFill>
              <a:latin typeface="Arial" panose="020B0604020202020204" pitchFamily="34" charset="0"/>
              <a:ea typeface="Times New Roman" panose="02020603050405020304" pitchFamily="18" charset="0"/>
            </a:endParaRPr>
          </a:p>
          <a:p>
            <a:pPr defTabSz="914400" eaLnBrk="0" fontAlgn="base" hangingPunct="0">
              <a:spcBef>
                <a:spcPct val="0"/>
              </a:spcBef>
              <a:spcAft>
                <a:spcPct val="0"/>
              </a:spcAft>
            </a:pPr>
            <a:r>
              <a:rPr lang="en-US" altLang="en-US" sz="1400" b="1">
                <a:solidFill>
                  <a:srgbClr val="0D0D0D"/>
                </a:solidFill>
                <a:latin typeface="Arial" panose="020B0604020202020204" pitchFamily="34" charset="0"/>
                <a:ea typeface="Times New Roman" panose="02020603050405020304" pitchFamily="18" charset="0"/>
              </a:rPr>
              <a:t> </a:t>
            </a:r>
            <a:br>
              <a:rPr lang="en-US" altLang="en-US" sz="1400" b="1">
                <a:solidFill>
                  <a:srgbClr val="0D0D0D"/>
                </a:solidFill>
                <a:latin typeface="Arial" panose="020B0604020202020204" pitchFamily="34" charset="0"/>
                <a:ea typeface="Times New Roman" panose="02020603050405020304" pitchFamily="18" charset="0"/>
              </a:rPr>
            </a:br>
            <a:endParaRPr lang="en-US" altLang="en-US">
              <a:latin typeface="Arial" panose="020B0604020202020204" pitchFamily="34" charset="0"/>
            </a:endParaRPr>
          </a:p>
        </p:txBody>
      </p:sp>
    </p:spTree>
    <p:extLst>
      <p:ext uri="{BB962C8B-B14F-4D97-AF65-F5344CB8AC3E}">
        <p14:creationId xmlns:p14="http://schemas.microsoft.com/office/powerpoint/2010/main" val="1051130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31" name="Picture 19" descr="See the source image">
            <a:extLst>
              <a:ext uri="{FF2B5EF4-FFF2-40B4-BE49-F238E27FC236}">
                <a16:creationId xmlns:a16="http://schemas.microsoft.com/office/drawing/2014/main" id="{F6FD64EA-CB4A-4624-ABAA-320C245B250B}"/>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6468039" y="1609797"/>
            <a:ext cx="1441282" cy="1391748"/>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20" descr="See the source image">
            <a:extLst>
              <a:ext uri="{FF2B5EF4-FFF2-40B4-BE49-F238E27FC236}">
                <a16:creationId xmlns:a16="http://schemas.microsoft.com/office/drawing/2014/main" id="{51C5B548-DA02-4AB1-9CD0-E08D4C4661A6}"/>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5010688" y="1609797"/>
            <a:ext cx="1457351" cy="139174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3">
            <a:extLst>
              <a:ext uri="{FF2B5EF4-FFF2-40B4-BE49-F238E27FC236}">
                <a16:creationId xmlns:a16="http://schemas.microsoft.com/office/drawing/2014/main" id="{90367E50-A192-44D1-80A3-178566F8A983}"/>
              </a:ext>
            </a:extLst>
          </p:cNvPr>
          <p:cNvSpPr>
            <a:spLocks noChangeArrowheads="1"/>
          </p:cNvSpPr>
          <p:nvPr/>
        </p:nvSpPr>
        <p:spPr bwMode="auto">
          <a:xfrm>
            <a:off x="327364" y="159139"/>
            <a:ext cx="11213521" cy="1823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sz="2000" b="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LED-</a:t>
            </a:r>
          </a:p>
          <a:p>
            <a:pPr defTabSz="914400" eaLnBrk="0" fontAlgn="base" hangingPunct="0">
              <a:spcBef>
                <a:spcPct val="0"/>
              </a:spcBef>
              <a:spcAft>
                <a:spcPct val="0"/>
              </a:spcAft>
            </a:pPr>
            <a:endParaRPr lang="en-US" altLang="en-US" sz="1050" dirty="0">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pPr>
            <a:r>
              <a:rPr lang="en-US" altLang="en-US"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A light-emitting diode is a semiconductor light source that emits light when current flows through it. </a:t>
            </a:r>
            <a:endParaRPr lang="en-US" altLang="en-US" sz="1050" dirty="0">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pPr>
            <a:r>
              <a:rPr lang="en-US" altLang="en-US" dirty="0">
                <a:latin typeface="Times New Roman" panose="02020603050405020304" pitchFamily="18" charset="0"/>
                <a:ea typeface="Times New Roman" panose="02020603050405020304" pitchFamily="18" charset="0"/>
                <a:cs typeface="Times New Roman" panose="02020603050405020304" pitchFamily="18" charset="0"/>
              </a:rPr>
              <a:t>GREEN led indicates that establishment of wireless connection between both Tx and Rx circuits will be displayed.</a:t>
            </a:r>
            <a:endParaRPr lang="en-US" altLang="en-US" sz="1050" dirty="0">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pPr>
            <a:r>
              <a:rPr lang="en-US" altLang="en-US" dirty="0">
                <a:latin typeface="Times New Roman" panose="02020603050405020304" pitchFamily="18" charset="0"/>
                <a:ea typeface="Times New Roman" panose="02020603050405020304" pitchFamily="18" charset="0"/>
                <a:cs typeface="Times New Roman" panose="02020603050405020304" pitchFamily="18" charset="0"/>
              </a:rPr>
              <a:t>WHITE led indicates the status of motor of the water tank.</a:t>
            </a:r>
            <a:endParaRPr lang="en-US" altLang="en-US" sz="1050" dirty="0">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pPr>
            <a:endParaRPr lang="en-US" altLang="en-US" sz="2800" dirty="0">
              <a:latin typeface="Times New Roman" panose="02020603050405020304" pitchFamily="18" charset="0"/>
              <a:cs typeface="Times New Roman" panose="02020603050405020304" pitchFamily="18" charset="0"/>
            </a:endParaRPr>
          </a:p>
        </p:txBody>
      </p:sp>
      <p:pic>
        <p:nvPicPr>
          <p:cNvPr id="5138" name="Picture 21" descr="See the source image">
            <a:extLst>
              <a:ext uri="{FF2B5EF4-FFF2-40B4-BE49-F238E27FC236}">
                <a16:creationId xmlns:a16="http://schemas.microsoft.com/office/drawing/2014/main" id="{F4C071EB-8BEE-4843-8895-31CF3BEFB061}"/>
              </a:ext>
            </a:extLst>
          </p:cNvPr>
          <p:cNvPicPr>
            <a:picLocks noChangeAspect="1" noChangeArrowheads="1"/>
          </p:cNvPicPr>
          <p:nvPr/>
        </p:nvPicPr>
        <p:blipFill>
          <a:blip r:embed="rId6" r:link="rId7">
            <a:extLst>
              <a:ext uri="{28A0092B-C50C-407E-A947-70E740481C1C}">
                <a14:useLocalDpi xmlns:a14="http://schemas.microsoft.com/office/drawing/2010/main" val="0"/>
              </a:ext>
            </a:extLst>
          </a:blip>
          <a:srcRect/>
          <a:stretch>
            <a:fillRect/>
          </a:stretch>
        </p:blipFill>
        <p:spPr bwMode="auto">
          <a:xfrm>
            <a:off x="5315755" y="4944862"/>
            <a:ext cx="2452206" cy="1893176"/>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9">
            <a:extLst>
              <a:ext uri="{FF2B5EF4-FFF2-40B4-BE49-F238E27FC236}">
                <a16:creationId xmlns:a16="http://schemas.microsoft.com/office/drawing/2014/main" id="{8CD0E310-337D-440D-B08B-F80984B59D0B}"/>
              </a:ext>
            </a:extLst>
          </p:cNvPr>
          <p:cNvSpPr>
            <a:spLocks noChangeArrowheads="1"/>
          </p:cNvSpPr>
          <p:nvPr/>
        </p:nvSpPr>
        <p:spPr bwMode="auto">
          <a:xfrm>
            <a:off x="327364" y="3140044"/>
            <a:ext cx="11332393" cy="210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sz="2000" b="1"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3 Digit 7-Segment LED Display-</a:t>
            </a:r>
          </a:p>
          <a:p>
            <a:pPr defTabSz="914400" eaLnBrk="0" fontAlgn="base" hangingPunct="0">
              <a:spcBef>
                <a:spcPct val="0"/>
              </a:spcBef>
              <a:spcAft>
                <a:spcPct val="0"/>
              </a:spcAft>
            </a:pPr>
            <a:endParaRPr lang="en-US" altLang="en-US" sz="1050" dirty="0">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pPr>
            <a:r>
              <a:rPr lang="en-US" altLang="en-US"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A 3 digit seven-segment display is a form of electronic display device for displaying decimal numerals that is an alternative to the more complex dot matrix displays.</a:t>
            </a:r>
            <a:endParaRPr lang="en-US" altLang="en-US" sz="1050" dirty="0">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pPr>
            <a:r>
              <a:rPr lang="en-US" altLang="en-US"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This display has nothing more than 8 LED inside it. These 8 LEDs are separated into each segments.</a:t>
            </a:r>
          </a:p>
          <a:p>
            <a:pPr defTabSz="914400" eaLnBrk="0" fontAlgn="base" hangingPunct="0">
              <a:spcBef>
                <a:spcPct val="0"/>
              </a:spcBef>
              <a:spcAft>
                <a:spcPct val="0"/>
              </a:spcAft>
            </a:pPr>
            <a:r>
              <a:rPr lang="en-US" altLang="en-US" dirty="0">
                <a:solidFill>
                  <a:srgbClr val="0D0D0D"/>
                </a:solidFill>
                <a:latin typeface="Times New Roman" panose="02020603050405020304" pitchFamily="18" charset="0"/>
                <a:cs typeface="Times New Roman" panose="02020603050405020304" pitchFamily="18" charset="0"/>
              </a:rPr>
              <a:t>Here we use to used for indication of the tank level.</a:t>
            </a:r>
            <a:endParaRPr lang="en-US" altLang="en-US" sz="1050" dirty="0">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pPr>
            <a:endParaRPr lang="en-US"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5797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7">
            <a:extLst>
              <a:ext uri="{FF2B5EF4-FFF2-40B4-BE49-F238E27FC236}">
                <a16:creationId xmlns:a16="http://schemas.microsoft.com/office/drawing/2014/main" id="{A10D4C0F-BE86-4115-9435-6E6B1358B5B5}"/>
              </a:ext>
            </a:extLst>
          </p:cNvPr>
          <p:cNvSpPr>
            <a:spLocks noChangeArrowheads="1"/>
          </p:cNvSpPr>
          <p:nvPr/>
        </p:nvSpPr>
        <p:spPr bwMode="auto">
          <a:xfrm>
            <a:off x="0" y="121271"/>
            <a:ext cx="1207034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53975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914400"/>
            <a:r>
              <a:rPr lang="en-US" altLang="en-US" b="1" u="sng"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Block Diagram of Tx &amp; Rx Circuit:</a:t>
            </a:r>
            <a:endParaRPr lang="en-US" altLang="en-US" dirty="0">
              <a:latin typeface="Times New Roman" panose="02020603050405020304" pitchFamily="18" charset="0"/>
              <a:cs typeface="Times New Roman" panose="02020603050405020304" pitchFamily="18" charset="0"/>
            </a:endParaRPr>
          </a:p>
          <a:p>
            <a:pPr algn="ctr" defTabSz="914400"/>
            <a:endParaRPr lang="en-US" altLang="en-US" dirty="0">
              <a:latin typeface="Times New Roman" panose="02020603050405020304" pitchFamily="18" charset="0"/>
              <a:cs typeface="Times New Roman" panose="02020603050405020304" pitchFamily="18" charset="0"/>
            </a:endParaRPr>
          </a:p>
        </p:txBody>
      </p:sp>
      <p:sp>
        <p:nvSpPr>
          <p:cNvPr id="19" name="Rectangle 28">
            <a:extLst>
              <a:ext uri="{FF2B5EF4-FFF2-40B4-BE49-F238E27FC236}">
                <a16:creationId xmlns:a16="http://schemas.microsoft.com/office/drawing/2014/main" id="{4A2C5654-B57E-4A86-A6F5-E379DE238552}"/>
              </a:ext>
            </a:extLst>
          </p:cNvPr>
          <p:cNvSpPr>
            <a:spLocks noChangeArrowheads="1"/>
          </p:cNvSpPr>
          <p:nvPr/>
        </p:nvSpPr>
        <p:spPr bwMode="auto">
          <a:xfrm>
            <a:off x="772357" y="18613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pic>
        <p:nvPicPr>
          <p:cNvPr id="10" name="Picture 9">
            <a:extLst>
              <a:ext uri="{FF2B5EF4-FFF2-40B4-BE49-F238E27FC236}">
                <a16:creationId xmlns:a16="http://schemas.microsoft.com/office/drawing/2014/main" id="{3EA75076-A6B7-45B7-AAA6-FA9F6B91EFAB}"/>
              </a:ext>
            </a:extLst>
          </p:cNvPr>
          <p:cNvPicPr>
            <a:picLocks noChangeAspect="1"/>
          </p:cNvPicPr>
          <p:nvPr/>
        </p:nvPicPr>
        <p:blipFill>
          <a:blip r:embed="rId2"/>
          <a:stretch>
            <a:fillRect/>
          </a:stretch>
        </p:blipFill>
        <p:spPr>
          <a:xfrm>
            <a:off x="1292757" y="3550271"/>
            <a:ext cx="9484833" cy="3307729"/>
          </a:xfrm>
          <a:prstGeom prst="rect">
            <a:avLst/>
          </a:prstGeom>
        </p:spPr>
      </p:pic>
      <p:pic>
        <p:nvPicPr>
          <p:cNvPr id="14" name="Picture 13">
            <a:extLst>
              <a:ext uri="{FF2B5EF4-FFF2-40B4-BE49-F238E27FC236}">
                <a16:creationId xmlns:a16="http://schemas.microsoft.com/office/drawing/2014/main" id="{EE9E2C90-A0C3-43BA-AC9E-2E98828F7068}"/>
              </a:ext>
            </a:extLst>
          </p:cNvPr>
          <p:cNvPicPr>
            <a:picLocks noChangeAspect="1"/>
          </p:cNvPicPr>
          <p:nvPr/>
        </p:nvPicPr>
        <p:blipFill>
          <a:blip r:embed="rId3"/>
          <a:stretch>
            <a:fillRect/>
          </a:stretch>
        </p:blipFill>
        <p:spPr>
          <a:xfrm>
            <a:off x="1292757" y="646331"/>
            <a:ext cx="9484833" cy="2926057"/>
          </a:xfrm>
          <a:prstGeom prst="rect">
            <a:avLst/>
          </a:prstGeom>
        </p:spPr>
      </p:pic>
    </p:spTree>
    <p:extLst>
      <p:ext uri="{BB962C8B-B14F-4D97-AF65-F5344CB8AC3E}">
        <p14:creationId xmlns:p14="http://schemas.microsoft.com/office/powerpoint/2010/main" val="1322704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5310A3-2DBD-4F21-8AEC-D72CA0CA1904}"/>
              </a:ext>
            </a:extLst>
          </p:cNvPr>
          <p:cNvSpPr txBox="1"/>
          <p:nvPr/>
        </p:nvSpPr>
        <p:spPr>
          <a:xfrm>
            <a:off x="322556" y="458968"/>
            <a:ext cx="12046998" cy="3699346"/>
          </a:xfrm>
          <a:prstGeom prst="rect">
            <a:avLst/>
          </a:prstGeom>
          <a:noFill/>
        </p:spPr>
        <p:txBody>
          <a:bodyPr wrap="square">
            <a:spAutoFit/>
          </a:bodyPr>
          <a:lstStyle/>
          <a:p>
            <a:pPr marL="2057400" indent="228600">
              <a:lnSpc>
                <a:spcPct val="115000"/>
              </a:lnSpc>
            </a:pPr>
            <a:r>
              <a:rPr lang="en-IN" sz="2400" b="1" dirty="0">
                <a:latin typeface="Times New Roman" panose="02020603050405020304" pitchFamily="18" charset="0"/>
                <a:ea typeface="Calibri" panose="020F0502020204030204" pitchFamily="34" charset="0"/>
                <a:cs typeface="Times New Roman" panose="02020603050405020304" pitchFamily="18" charset="0"/>
              </a:rPr>
              <a:t>					</a:t>
            </a:r>
            <a:r>
              <a:rPr lang="en-IN" sz="2400" b="1" u="sng" dirty="0">
                <a:latin typeface="Times New Roman" panose="02020603050405020304" pitchFamily="18" charset="0"/>
                <a:ea typeface="Calibri" panose="020F0502020204030204" pitchFamily="34" charset="0"/>
                <a:cs typeface="Times New Roman" panose="02020603050405020304" pitchFamily="18" charset="0"/>
              </a:rPr>
              <a:t>OPERATION</a:t>
            </a:r>
            <a:endParaRPr lang="en-IN" sz="2400" u="sng"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50000"/>
              </a:lnSpc>
            </a:pPr>
            <a:r>
              <a:rPr lang="en-IN" sz="2000" b="1" dirty="0">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50000"/>
              </a:lnSpc>
            </a:pPr>
            <a:r>
              <a:rPr lang="en-IN" sz="2000" dirty="0">
                <a:latin typeface="Times New Roman" panose="02020603050405020304" pitchFamily="18" charset="0"/>
                <a:ea typeface="Calibri" panose="020F0502020204030204" pitchFamily="34" charset="0"/>
                <a:cs typeface="Times New Roman" panose="02020603050405020304" pitchFamily="18" charset="0"/>
              </a:rPr>
              <a:t>The operation of this project is very simple and can be understood easily.</a:t>
            </a:r>
          </a:p>
          <a:p>
            <a:pPr marL="457200">
              <a:lnSpc>
                <a:spcPct val="150000"/>
              </a:lnSpc>
            </a:pPr>
            <a:r>
              <a:rPr lang="en-IN" sz="2000" dirty="0">
                <a:latin typeface="Times New Roman" panose="02020603050405020304" pitchFamily="18" charset="0"/>
                <a:ea typeface="Calibri" panose="020F0502020204030204" pitchFamily="34" charset="0"/>
                <a:cs typeface="Times New Roman" panose="02020603050405020304" pitchFamily="18" charset="0"/>
              </a:rPr>
              <a:t> In our project “water level indicator” there are 3 main conditions:</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50000"/>
              </a:lnSpc>
            </a:pPr>
            <a:r>
              <a:rPr lang="en-IN" sz="2000" dirty="0">
                <a:latin typeface="Times New Roman" panose="02020603050405020304" pitchFamily="18" charset="0"/>
                <a:ea typeface="Calibri" panose="020F0502020204030204" pitchFamily="34" charset="0"/>
                <a:cs typeface="Times New Roman" panose="02020603050405020304" pitchFamily="18" charset="0"/>
              </a:rPr>
              <a:t>1. There is no water available in the source tank or water is below 3</a:t>
            </a:r>
            <a:r>
              <a:rPr lang="en-IN" sz="2000" baseline="30000" dirty="0">
                <a:latin typeface="Times New Roman" panose="02020603050405020304" pitchFamily="18" charset="0"/>
                <a:ea typeface="Calibri" panose="020F0502020204030204" pitchFamily="34" charset="0"/>
                <a:cs typeface="Times New Roman" panose="02020603050405020304" pitchFamily="18" charset="0"/>
              </a:rPr>
              <a:t>rd</a:t>
            </a:r>
            <a:r>
              <a:rPr lang="en-IN" sz="2000" dirty="0">
                <a:latin typeface="Times New Roman" panose="02020603050405020304" pitchFamily="18" charset="0"/>
                <a:ea typeface="Calibri" panose="020F0502020204030204" pitchFamily="34" charset="0"/>
                <a:cs typeface="Times New Roman" panose="02020603050405020304" pitchFamily="18" charset="0"/>
              </a:rPr>
              <a:t> level.</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50000"/>
              </a:lnSpc>
            </a:pPr>
            <a:r>
              <a:rPr lang="en-IN" sz="2000" dirty="0">
                <a:latin typeface="Times New Roman" panose="02020603050405020304" pitchFamily="18" charset="0"/>
                <a:ea typeface="Calibri" panose="020F0502020204030204" pitchFamily="34" charset="0"/>
                <a:cs typeface="Times New Roman" panose="02020603050405020304" pitchFamily="18" charset="0"/>
              </a:rPr>
              <a:t>2. Intermediate level i.e., either of 4</a:t>
            </a:r>
            <a:r>
              <a:rPr lang="en-IN" sz="2000" baseline="30000" dirty="0">
                <a:latin typeface="Times New Roman" panose="02020603050405020304" pitchFamily="18" charset="0"/>
                <a:ea typeface="Calibri" panose="020F0502020204030204" pitchFamily="34" charset="0"/>
                <a:cs typeface="Times New Roman" panose="02020603050405020304" pitchFamily="18" charset="0"/>
              </a:rPr>
              <a:t>th</a:t>
            </a:r>
            <a:r>
              <a:rPr lang="en-IN" sz="2000" dirty="0">
                <a:latin typeface="Times New Roman" panose="02020603050405020304" pitchFamily="18" charset="0"/>
                <a:ea typeface="Calibri" panose="020F0502020204030204" pitchFamily="34" charset="0"/>
                <a:cs typeface="Times New Roman" panose="02020603050405020304" pitchFamily="18" charset="0"/>
              </a:rPr>
              <a:t> to 9</a:t>
            </a:r>
            <a:r>
              <a:rPr lang="en-IN" sz="2000" baseline="30000" dirty="0">
                <a:latin typeface="Times New Roman" panose="02020603050405020304" pitchFamily="18" charset="0"/>
                <a:ea typeface="Calibri" panose="020F0502020204030204" pitchFamily="34" charset="0"/>
                <a:cs typeface="Times New Roman" panose="02020603050405020304" pitchFamily="18" charset="0"/>
              </a:rPr>
              <a:t>th</a:t>
            </a:r>
            <a:r>
              <a:rPr lang="en-IN" sz="2000" dirty="0">
                <a:latin typeface="Times New Roman" panose="02020603050405020304" pitchFamily="18" charset="0"/>
                <a:ea typeface="Calibri" panose="020F0502020204030204" pitchFamily="34" charset="0"/>
                <a:cs typeface="Times New Roman" panose="02020603050405020304" pitchFamily="18" charset="0"/>
              </a:rPr>
              <a:t> level.</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50000"/>
              </a:lnSpc>
            </a:pPr>
            <a:r>
              <a:rPr lang="en-IN" sz="2000" dirty="0">
                <a:latin typeface="Times New Roman" panose="02020603050405020304" pitchFamily="18" charset="0"/>
                <a:ea typeface="Calibri" panose="020F0502020204030204" pitchFamily="34" charset="0"/>
                <a:cs typeface="Times New Roman" panose="02020603050405020304" pitchFamily="18" charset="0"/>
              </a:rPr>
              <a:t>3. There is ample amount of water available in the source tank.</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50000"/>
              </a:lnSpc>
            </a:pPr>
            <a:r>
              <a:rPr lang="en-IN" sz="2000" dirty="0">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6046026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
  <TotalTime>183</TotalTime>
  <Words>890</Words>
  <Application>Microsoft Office PowerPoint</Application>
  <PresentationFormat>Widescreen</PresentationFormat>
  <Paragraphs>83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Century Gothic</vt:lpstr>
      <vt:lpstr>Times New Roman</vt:lpstr>
      <vt:lpstr>Wingdings</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Anvesh Subudhi</dc:creator>
  <cp:lastModifiedBy>Anvesh Subudhi</cp:lastModifiedBy>
  <cp:revision>104</cp:revision>
  <dcterms:created xsi:type="dcterms:W3CDTF">2021-01-27T04:43:03Z</dcterms:created>
  <dcterms:modified xsi:type="dcterms:W3CDTF">2021-02-09T09:47:45Z</dcterms:modified>
</cp:coreProperties>
</file>