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Proxima Nova"/>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32eb6bc6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32eb6bc6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332ba9024_5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332ba9024_5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32eb6bc6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32eb6bc6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32eb6bc6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32eb6bc6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332ba902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332ba902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332ba9024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332ba9024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332ba9024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332ba9024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332ba9024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332ba9024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332ba9024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332ba9024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32eb6bc6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32eb6bc6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idx="1" type="subTitle"/>
          </p:nvPr>
        </p:nvSpPr>
        <p:spPr>
          <a:xfrm>
            <a:off x="4832625" y="3285925"/>
            <a:ext cx="3999000" cy="1645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MATLAB PROJECT BY: </a:t>
            </a:r>
            <a:endParaRPr/>
          </a:p>
          <a:p>
            <a:pPr indent="0" lvl="0" marL="0" rtl="0" algn="r">
              <a:spcBef>
                <a:spcPts val="0"/>
              </a:spcBef>
              <a:spcAft>
                <a:spcPts val="0"/>
              </a:spcAft>
              <a:buNone/>
            </a:pPr>
            <a:r>
              <a:t/>
            </a:r>
            <a:endParaRPr/>
          </a:p>
          <a:p>
            <a:pPr indent="0" lvl="0" marL="0" rtl="0" algn="l">
              <a:spcBef>
                <a:spcPts val="0"/>
              </a:spcBef>
              <a:spcAft>
                <a:spcPts val="0"/>
              </a:spcAft>
              <a:buNone/>
            </a:pPr>
            <a:r>
              <a:rPr lang="en"/>
              <a:t>          1)L.Anvesh Reddy(PES1201801299)</a:t>
            </a:r>
            <a:endParaRPr/>
          </a:p>
          <a:p>
            <a:pPr indent="0" lvl="0" marL="0" rtl="0" algn="r">
              <a:spcBef>
                <a:spcPts val="0"/>
              </a:spcBef>
              <a:spcAft>
                <a:spcPts val="0"/>
              </a:spcAft>
              <a:buNone/>
            </a:pPr>
            <a:r>
              <a:rPr lang="en"/>
              <a:t>2)Rajdeep Sengupta(PES1201800144)</a:t>
            </a:r>
            <a:endParaRPr/>
          </a:p>
          <a:p>
            <a:pPr indent="0" lvl="0" marL="0" rtl="0" algn="l">
              <a:spcBef>
                <a:spcPts val="0"/>
              </a:spcBef>
              <a:spcAft>
                <a:spcPts val="0"/>
              </a:spcAft>
              <a:buNone/>
            </a:pPr>
            <a:r>
              <a:rPr lang="en"/>
              <a:t>           </a:t>
            </a:r>
            <a:r>
              <a:rPr lang="en"/>
              <a:t>3)P.Teja(PES1201800408)</a:t>
            </a:r>
            <a:endParaRPr/>
          </a:p>
        </p:txBody>
      </p:sp>
      <p:sp>
        <p:nvSpPr>
          <p:cNvPr id="87" name="Google Shape;87;p13"/>
          <p:cNvSpPr txBox="1"/>
          <p:nvPr>
            <p:ph type="ctrTitle"/>
          </p:nvPr>
        </p:nvSpPr>
        <p:spPr>
          <a:xfrm>
            <a:off x="254350" y="1322450"/>
            <a:ext cx="8577300" cy="134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Proxima Nova"/>
                <a:ea typeface="Proxima Nova"/>
                <a:cs typeface="Proxima Nova"/>
                <a:sym typeface="Proxima Nova"/>
              </a:rPr>
              <a:t>IMAGE RECOGNITION AND SEPARATION</a:t>
            </a:r>
            <a:endParaRPr sz="3600">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 	</a:t>
            </a:r>
            <a:endParaRPr/>
          </a:p>
        </p:txBody>
      </p:sp>
      <p:sp>
        <p:nvSpPr>
          <p:cNvPr id="145" name="Google Shape;145;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Arial"/>
                <a:ea typeface="Arial"/>
                <a:cs typeface="Arial"/>
                <a:sym typeface="Arial"/>
              </a:rPr>
              <a:t>This project can be extended for further use. The algorithm we have used can be used to identify number plates from a video. In this way, traffic controllers can use it in real time instead of taking pictures at regular intervals. </a:t>
            </a:r>
            <a:endParaRPr sz="1600">
              <a:latin typeface="Arial"/>
              <a:ea typeface="Arial"/>
              <a:cs typeface="Arial"/>
              <a:sym typeface="Arial"/>
            </a:endParaRPr>
          </a:p>
          <a:p>
            <a:pPr indent="0" lvl="0" marL="0" rtl="0" algn="l">
              <a:spcBef>
                <a:spcPts val="1600"/>
              </a:spcBef>
              <a:spcAft>
                <a:spcPts val="1600"/>
              </a:spcAft>
              <a:buNone/>
            </a:pPr>
            <a:r>
              <a:rPr lang="en" sz="1600">
                <a:latin typeface="Arial"/>
                <a:ea typeface="Arial"/>
                <a:cs typeface="Arial"/>
                <a:sym typeface="Arial"/>
              </a:rPr>
              <a:t>Also this algorithm can be modified using deep learning and natural language processing to identify characters from number plates. This might give better accuracy.</a:t>
            </a:r>
            <a:endParaRPr sz="16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51" name="Google Shape;151;p23"/>
          <p:cNvSpPr txBox="1"/>
          <p:nvPr>
            <p:ph idx="1" type="body"/>
          </p:nvPr>
        </p:nvSpPr>
        <p:spPr>
          <a:xfrm>
            <a:off x="729450" y="2078875"/>
            <a:ext cx="7688700" cy="30645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We have splitted the project among three of us equally by splitting the code into 3 files to make project easier. They are  1)template_creation.m file,  2)Letter_detection.m file 3)Plate_detection.m file</a:t>
            </a:r>
            <a:endParaRPr/>
          </a:p>
          <a:p>
            <a:pPr indent="457200" lvl="0" marL="0" rtl="0" algn="l">
              <a:spcBef>
                <a:spcPts val="1600"/>
              </a:spcBef>
              <a:spcAft>
                <a:spcPts val="0"/>
              </a:spcAft>
              <a:buNone/>
            </a:pPr>
            <a:r>
              <a:rPr lang="en"/>
              <a:t>In the template_creation.m file we have written the code to store the binary images of numbers and alphabets and put it in a directory called Newtemplates. Then the directory is called in the file called letter_detection.m. </a:t>
            </a:r>
            <a:endParaRPr/>
          </a:p>
          <a:p>
            <a:pPr indent="457200" lvl="0" marL="0" rtl="0" algn="l">
              <a:spcBef>
                <a:spcPts val="1600"/>
              </a:spcBef>
              <a:spcAft>
                <a:spcPts val="0"/>
              </a:spcAft>
              <a:buNone/>
            </a:pPr>
            <a:r>
              <a:rPr lang="en"/>
              <a:t>Then, in Plate_detection.m, we call Letter_detection.m file and then we  process the image. After that, the detected image and detected number on number plate is printed into the command window as final output.</a:t>
            </a:r>
            <a:endParaRPr/>
          </a:p>
          <a:p>
            <a:pPr indent="45720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t>
            </a:r>
            <a:endParaRPr/>
          </a:p>
        </p:txBody>
      </p:sp>
      <p:sp>
        <p:nvSpPr>
          <p:cNvPr id="93" name="Google Shape;93;p14"/>
          <p:cNvSpPr txBox="1"/>
          <p:nvPr>
            <p:ph idx="1" type="body"/>
          </p:nvPr>
        </p:nvSpPr>
        <p:spPr>
          <a:xfrm>
            <a:off x="113350" y="2078875"/>
            <a:ext cx="8898300" cy="2937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111111"/>
                </a:solidFill>
                <a:highlight>
                  <a:srgbClr val="FFFFFF"/>
                </a:highlight>
                <a:latin typeface="Arial"/>
                <a:ea typeface="Arial"/>
                <a:cs typeface="Arial"/>
                <a:sym typeface="Arial"/>
              </a:rPr>
              <a:t>Traffic control and vehicle owner identification has become major problem in every country. Sometimes it becomes difficult to identify vehicle owner who violates traffic rules and drives too fast. Therefore, it is not possible to catch and punish those kinds of people because the traffic personal </a:t>
            </a:r>
            <a:r>
              <a:rPr lang="en" sz="1400" u="sng">
                <a:solidFill>
                  <a:srgbClr val="111111"/>
                </a:solidFill>
                <a:highlight>
                  <a:srgbClr val="FFFFFF"/>
                </a:highlight>
                <a:latin typeface="Arial"/>
                <a:ea typeface="Arial"/>
                <a:cs typeface="Arial"/>
                <a:sym typeface="Arial"/>
              </a:rPr>
              <a:t>might not be able to retrieve vehicle number </a:t>
            </a:r>
            <a:r>
              <a:rPr lang="en" sz="1400">
                <a:solidFill>
                  <a:srgbClr val="111111"/>
                </a:solidFill>
                <a:highlight>
                  <a:srgbClr val="FFFFFF"/>
                </a:highlight>
                <a:latin typeface="Arial"/>
                <a:ea typeface="Arial"/>
                <a:cs typeface="Arial"/>
                <a:sym typeface="Arial"/>
              </a:rPr>
              <a:t>from the moving vehicle because of the speed of the vehicle. </a:t>
            </a:r>
            <a:endParaRPr sz="1400">
              <a:solidFill>
                <a:srgbClr val="111111"/>
              </a:solidFill>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rPr lang="en" sz="1400">
                <a:solidFill>
                  <a:srgbClr val="111111"/>
                </a:solidFill>
                <a:highlight>
                  <a:srgbClr val="FFFFFF"/>
                </a:highlight>
                <a:latin typeface="Arial"/>
                <a:ea typeface="Arial"/>
                <a:cs typeface="Arial"/>
                <a:sym typeface="Arial"/>
              </a:rPr>
              <a:t>In today’s world, everything is computerized so why not develop a system for this issue?</a:t>
            </a:r>
            <a:endParaRPr sz="1400">
              <a:solidFill>
                <a:srgbClr val="111111"/>
              </a:solidFill>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rPr lang="en" sz="1400">
                <a:solidFill>
                  <a:srgbClr val="111111"/>
                </a:solidFill>
                <a:highlight>
                  <a:srgbClr val="FFFFFF"/>
                </a:highlight>
                <a:latin typeface="Arial"/>
                <a:ea typeface="Arial"/>
                <a:cs typeface="Arial"/>
                <a:sym typeface="Arial"/>
              </a:rPr>
              <a:t>So in this project, we developed a system using MATLAB to resolve this issue.</a:t>
            </a:r>
            <a:endParaRPr sz="1400">
              <a:solidFill>
                <a:srgbClr val="111111"/>
              </a:solidFill>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t/>
            </a:r>
            <a:endParaRPr sz="1400">
              <a:solidFill>
                <a:srgbClr val="111111"/>
              </a:solidFill>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rPr lang="en" sz="1400">
                <a:solidFill>
                  <a:srgbClr val="111111"/>
                </a:solidFill>
                <a:highlight>
                  <a:srgbClr val="FFFFFF"/>
                </a:highlight>
                <a:latin typeface="Arial"/>
                <a:ea typeface="Arial"/>
                <a:cs typeface="Arial"/>
                <a:sym typeface="Arial"/>
              </a:rPr>
              <a:t>NOTE: Due to COVID-19 disturbance, all the 3 members in our group used different .m files to do their part.</a:t>
            </a:r>
            <a:endParaRPr sz="1400">
              <a:solidFill>
                <a:srgbClr val="111111"/>
              </a:solidFill>
              <a:highlight>
                <a:srgbClr val="FFFFFF"/>
              </a:highlight>
              <a:latin typeface="Arial"/>
              <a:ea typeface="Arial"/>
              <a:cs typeface="Arial"/>
              <a:sym typeface="Arial"/>
            </a:endParaRPr>
          </a:p>
          <a:p>
            <a:pPr indent="0" lvl="0" marL="0" rtl="0" algn="l">
              <a:lnSpc>
                <a:spcPct val="115000"/>
              </a:lnSpc>
              <a:spcBef>
                <a:spcPts val="1600"/>
              </a:spcBef>
              <a:spcAft>
                <a:spcPts val="1600"/>
              </a:spcAft>
              <a:buNone/>
            </a:pPr>
            <a:r>
              <a:t/>
            </a:r>
            <a:endParaRPr sz="1400">
              <a:solidFill>
                <a:srgbClr val="111111"/>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 USED </a:t>
            </a:r>
            <a:endParaRPr/>
          </a:p>
        </p:txBody>
      </p:sp>
      <p:sp>
        <p:nvSpPr>
          <p:cNvPr id="99" name="Google Shape;99;p15"/>
          <p:cNvSpPr txBox="1"/>
          <p:nvPr>
            <p:ph idx="1" type="body"/>
          </p:nvPr>
        </p:nvSpPr>
        <p:spPr>
          <a:xfrm>
            <a:off x="729450" y="1853850"/>
            <a:ext cx="7688700" cy="280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rial"/>
                <a:ea typeface="Arial"/>
                <a:cs typeface="Arial"/>
                <a:sym typeface="Arial"/>
              </a:rPr>
              <a:t>1.</a:t>
            </a:r>
            <a:r>
              <a:rPr b="1" lang="en">
                <a:latin typeface="Arial"/>
                <a:ea typeface="Arial"/>
                <a:cs typeface="Arial"/>
                <a:sym typeface="Arial"/>
              </a:rPr>
              <a:t>Template Creation:</a:t>
            </a:r>
            <a:endParaRPr b="1">
              <a:latin typeface="Arial"/>
              <a:ea typeface="Arial"/>
              <a:cs typeface="Arial"/>
              <a:sym typeface="Arial"/>
            </a:endParaRPr>
          </a:p>
          <a:p>
            <a:pPr indent="0" lvl="0" marL="0" rtl="0" algn="l">
              <a:spcBef>
                <a:spcPts val="1600"/>
              </a:spcBef>
              <a:spcAft>
                <a:spcPts val="0"/>
              </a:spcAft>
              <a:buNone/>
            </a:pPr>
            <a:r>
              <a:rPr lang="en">
                <a:latin typeface="Arial"/>
                <a:ea typeface="Arial"/>
                <a:cs typeface="Arial"/>
                <a:sym typeface="Arial"/>
              </a:rPr>
              <a:t>We have stored the binary images of all the alphabets and numbers in the sub-folder named as alpha.</a:t>
            </a:r>
            <a:endParaRPr>
              <a:latin typeface="Arial"/>
              <a:ea typeface="Arial"/>
              <a:cs typeface="Arial"/>
              <a:sym typeface="Arial"/>
            </a:endParaRPr>
          </a:p>
          <a:p>
            <a:pPr indent="0" lvl="0" marL="0" rtl="0" algn="l">
              <a:spcBef>
                <a:spcPts val="1600"/>
              </a:spcBef>
              <a:spcAft>
                <a:spcPts val="0"/>
              </a:spcAft>
              <a:buNone/>
            </a:pPr>
            <a:r>
              <a:rPr lang="en">
                <a:latin typeface="Arial"/>
                <a:ea typeface="Arial"/>
                <a:cs typeface="Arial"/>
                <a:sym typeface="Arial"/>
              </a:rPr>
              <a:t>We then assigned every alphabet  to read the images from alpha folder using imread function.</a:t>
            </a:r>
            <a:endParaRPr>
              <a:latin typeface="Arial"/>
              <a:ea typeface="Arial"/>
              <a:cs typeface="Arial"/>
              <a:sym typeface="Arial"/>
            </a:endParaRPr>
          </a:p>
          <a:p>
            <a:pPr indent="0" lvl="0" marL="0" rtl="0" algn="l">
              <a:spcBef>
                <a:spcPts val="1600"/>
              </a:spcBef>
              <a:spcAft>
                <a:spcPts val="0"/>
              </a:spcAft>
              <a:buNone/>
            </a:pPr>
            <a:r>
              <a:rPr lang="en">
                <a:latin typeface="Arial"/>
                <a:ea typeface="Arial"/>
                <a:cs typeface="Arial"/>
                <a:sym typeface="Arial"/>
              </a:rPr>
              <a:t>A=imread(‘alpha/A.bmp’);</a:t>
            </a:r>
            <a:endParaRPr>
              <a:latin typeface="Arial"/>
              <a:ea typeface="Arial"/>
              <a:cs typeface="Arial"/>
              <a:sym typeface="Arial"/>
            </a:endParaRPr>
          </a:p>
          <a:p>
            <a:pPr indent="0" lvl="0" marL="0" rtl="0" algn="l">
              <a:spcBef>
                <a:spcPts val="1600"/>
              </a:spcBef>
              <a:spcAft>
                <a:spcPts val="0"/>
              </a:spcAft>
              <a:buNone/>
            </a:pPr>
            <a:r>
              <a:rPr lang="en">
                <a:latin typeface="Arial"/>
                <a:ea typeface="Arial"/>
                <a:cs typeface="Arial"/>
                <a:sym typeface="Arial"/>
              </a:rPr>
              <a:t>Where A is a variable,alpha is folder name,A.bmp is image in that folder resembling the A alphabet.</a:t>
            </a:r>
            <a:endParaRPr>
              <a:latin typeface="Arial"/>
              <a:ea typeface="Arial"/>
              <a:cs typeface="Arial"/>
              <a:sym typeface="Arial"/>
            </a:endParaRPr>
          </a:p>
          <a:p>
            <a:pPr indent="0" lvl="0" marL="0" rtl="0" algn="l">
              <a:spcBef>
                <a:spcPts val="1600"/>
              </a:spcBef>
              <a:spcAft>
                <a:spcPts val="0"/>
              </a:spcAft>
              <a:buNone/>
            </a:pPr>
            <a:r>
              <a:rPr lang="en">
                <a:latin typeface="Arial"/>
                <a:ea typeface="Arial"/>
                <a:cs typeface="Arial"/>
                <a:sym typeface="Arial"/>
              </a:rPr>
              <a:t>Later that ,we create a matrix of ‘alphabets’ and  ‘numbers’ and save it in New template by using the command save(filename,variablename);</a:t>
            </a:r>
            <a:endParaRPr>
              <a:latin typeface="Arial"/>
              <a:ea typeface="Arial"/>
              <a:cs typeface="Arial"/>
              <a:sym typeface="Arial"/>
            </a:endParaRPr>
          </a:p>
          <a:p>
            <a:pPr indent="0" lvl="0" marL="0" rtl="0" algn="l">
              <a:spcBef>
                <a:spcPts val="1600"/>
              </a:spcBef>
              <a:spcAft>
                <a:spcPts val="0"/>
              </a:spcAft>
              <a:buNone/>
            </a:pPr>
            <a:r>
              <a:t/>
            </a:r>
            <a:endParaRPr b="1">
              <a:latin typeface="Arial"/>
              <a:ea typeface="Arial"/>
              <a:cs typeface="Arial"/>
              <a:sym typeface="Arial"/>
            </a:endParaRPr>
          </a:p>
          <a:p>
            <a:pPr indent="0" lvl="0" marL="0" rtl="0" algn="l">
              <a:spcBef>
                <a:spcPts val="1600"/>
              </a:spcBef>
              <a:spcAft>
                <a:spcPts val="0"/>
              </a:spcAft>
              <a:buNone/>
            </a:pPr>
            <a:r>
              <a:t/>
            </a:r>
            <a:endParaRPr>
              <a:latin typeface="Arial"/>
              <a:ea typeface="Arial"/>
              <a:cs typeface="Arial"/>
              <a:sym typeface="Arial"/>
            </a:endParaRPr>
          </a:p>
          <a:p>
            <a:pPr indent="0" lvl="0" marL="0" rtl="0" algn="l">
              <a:spcBef>
                <a:spcPts val="1600"/>
              </a:spcBef>
              <a:spcAft>
                <a:spcPts val="1600"/>
              </a:spcAft>
              <a:buNone/>
            </a:pPr>
            <a:r>
              <a:t/>
            </a:r>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 USED </a:t>
            </a:r>
            <a:endParaRPr/>
          </a:p>
        </p:txBody>
      </p:sp>
      <p:sp>
        <p:nvSpPr>
          <p:cNvPr id="105" name="Google Shape;105;p16"/>
          <p:cNvSpPr txBox="1"/>
          <p:nvPr>
            <p:ph idx="1" type="body"/>
          </p:nvPr>
        </p:nvSpPr>
        <p:spPr>
          <a:xfrm>
            <a:off x="729450" y="1956125"/>
            <a:ext cx="7688700" cy="314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rial"/>
                <a:ea typeface="Arial"/>
                <a:cs typeface="Arial"/>
                <a:sym typeface="Arial"/>
              </a:rPr>
              <a:t>2.Plate_detection:</a:t>
            </a:r>
            <a:endParaRPr b="1">
              <a:latin typeface="Arial"/>
              <a:ea typeface="Arial"/>
              <a:cs typeface="Arial"/>
              <a:sym typeface="Arial"/>
            </a:endParaRPr>
          </a:p>
          <a:p>
            <a:pPr indent="0" lvl="0" marL="0" rtl="0" algn="l">
              <a:spcBef>
                <a:spcPts val="1600"/>
              </a:spcBef>
              <a:spcAft>
                <a:spcPts val="0"/>
              </a:spcAft>
              <a:buNone/>
            </a:pPr>
            <a:r>
              <a:rPr lang="en">
                <a:latin typeface="Arial"/>
                <a:ea typeface="Arial"/>
                <a:cs typeface="Arial"/>
                <a:sym typeface="Arial"/>
              </a:rPr>
              <a:t>imgray = rgb2gray(im);</a:t>
            </a:r>
            <a:endParaRPr>
              <a:latin typeface="Arial"/>
              <a:ea typeface="Arial"/>
              <a:cs typeface="Arial"/>
              <a:sym typeface="Arial"/>
            </a:endParaRPr>
          </a:p>
          <a:p>
            <a:pPr indent="0" lvl="0" marL="0" rtl="0" algn="l">
              <a:spcBef>
                <a:spcPts val="1600"/>
              </a:spcBef>
              <a:spcAft>
                <a:spcPts val="0"/>
              </a:spcAft>
              <a:buNone/>
            </a:pPr>
            <a:r>
              <a:rPr lang="en">
                <a:latin typeface="Arial"/>
                <a:ea typeface="Arial"/>
                <a:cs typeface="Arial"/>
                <a:sym typeface="Arial"/>
              </a:rPr>
              <a:t>imbin = imbinarize(imgray)</a:t>
            </a:r>
            <a:endParaRPr>
              <a:latin typeface="Arial"/>
              <a:ea typeface="Arial"/>
              <a:cs typeface="Arial"/>
              <a:sym typeface="Arial"/>
            </a:endParaRPr>
          </a:p>
          <a:p>
            <a:pPr indent="0" lvl="0" marL="0" rtl="0" algn="l">
              <a:spcBef>
                <a:spcPts val="1600"/>
              </a:spcBef>
              <a:spcAft>
                <a:spcPts val="0"/>
              </a:spcAft>
              <a:buNone/>
            </a:pPr>
            <a:r>
              <a:rPr lang="en">
                <a:latin typeface="Arial"/>
                <a:ea typeface="Arial"/>
                <a:cs typeface="Arial"/>
                <a:sym typeface="Arial"/>
              </a:rPr>
              <a:t>im = edge(imgray, 'prewitt');</a:t>
            </a:r>
            <a:endParaRPr>
              <a:latin typeface="Arial"/>
              <a:ea typeface="Arial"/>
              <a:cs typeface="Arial"/>
              <a:sym typeface="Arial"/>
            </a:endParaRPr>
          </a:p>
          <a:p>
            <a:pPr indent="0" lvl="0" marL="0" rtl="0" algn="l">
              <a:spcBef>
                <a:spcPts val="1600"/>
              </a:spcBef>
              <a:spcAft>
                <a:spcPts val="0"/>
              </a:spcAft>
              <a:buNone/>
            </a:pPr>
            <a:r>
              <a:rPr lang="en">
                <a:latin typeface="Arial"/>
                <a:ea typeface="Arial"/>
                <a:cs typeface="Arial"/>
                <a:sym typeface="Arial"/>
              </a:rPr>
              <a:t>After converting it to a binary image,We use Prewitt method which uses a gradient method to extract all the edges of the image</a:t>
            </a:r>
            <a:endParaRPr>
              <a:latin typeface="Arial"/>
              <a:ea typeface="Arial"/>
              <a:cs typeface="Arial"/>
              <a:sym typeface="Arial"/>
            </a:endParaRPr>
          </a:p>
          <a:p>
            <a:pPr indent="0" lvl="0" marL="0" rtl="0" algn="l">
              <a:spcBef>
                <a:spcPts val="1600"/>
              </a:spcBef>
              <a:spcAft>
                <a:spcPts val="0"/>
              </a:spcAft>
              <a:buNone/>
            </a:pPr>
            <a:r>
              <a:t/>
            </a:r>
            <a:endParaRPr>
              <a:latin typeface="Arial"/>
              <a:ea typeface="Arial"/>
              <a:cs typeface="Arial"/>
              <a:sym typeface="Arial"/>
            </a:endParaRPr>
          </a:p>
          <a:p>
            <a:pPr indent="0" lvl="0" marL="0" rtl="0" algn="l">
              <a:spcBef>
                <a:spcPts val="1600"/>
              </a:spcBef>
              <a:spcAft>
                <a:spcPts val="0"/>
              </a:spcAft>
              <a:buNone/>
            </a:pPr>
            <a:r>
              <a:rPr lang="en">
                <a:latin typeface="Arial"/>
                <a:ea typeface="Arial"/>
                <a:cs typeface="Arial"/>
                <a:sym typeface="Arial"/>
              </a:rPr>
              <a:t>         </a:t>
            </a:r>
            <a:endParaRPr>
              <a:latin typeface="Arial"/>
              <a:ea typeface="Arial"/>
              <a:cs typeface="Arial"/>
              <a:sym typeface="Arial"/>
            </a:endParaRPr>
          </a:p>
          <a:p>
            <a:pPr indent="0" lvl="0" marL="0" rtl="0" algn="l">
              <a:spcBef>
                <a:spcPts val="1600"/>
              </a:spcBef>
              <a:spcAft>
                <a:spcPts val="1600"/>
              </a:spcAft>
              <a:buNone/>
            </a:pPr>
            <a:r>
              <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1" name="Google Shape;111;p17"/>
          <p:cNvSpPr txBox="1"/>
          <p:nvPr>
            <p:ph idx="1" type="body"/>
          </p:nvPr>
        </p:nvSpPr>
        <p:spPr>
          <a:xfrm>
            <a:off x="729450" y="2078875"/>
            <a:ext cx="7688700" cy="30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457200" lvl="0" marL="0" rtl="0" algn="l">
              <a:spcBef>
                <a:spcPts val="1600"/>
              </a:spcBef>
              <a:spcAft>
                <a:spcPts val="1600"/>
              </a:spcAft>
              <a:buNone/>
            </a:pPr>
            <a:r>
              <a:rPr lang="en" sz="1800"/>
              <a:t>           </a:t>
            </a:r>
            <a:r>
              <a:rPr lang="en" sz="1800"/>
              <a:t>Original Image</a:t>
            </a:r>
            <a:r>
              <a:rPr lang="en"/>
              <a:t>	</a:t>
            </a:r>
            <a:r>
              <a:rPr lang="en"/>
              <a:t>				</a:t>
            </a:r>
            <a:r>
              <a:rPr lang="en" sz="1800"/>
              <a:t>After Edge Detection</a:t>
            </a:r>
            <a:endParaRPr sz="1800"/>
          </a:p>
        </p:txBody>
      </p:sp>
      <p:pic>
        <p:nvPicPr>
          <p:cNvPr id="112" name="Google Shape;112;p17"/>
          <p:cNvPicPr preferRelativeResize="0"/>
          <p:nvPr/>
        </p:nvPicPr>
        <p:blipFill rotWithShape="1">
          <a:blip r:embed="rId3">
            <a:alphaModFix/>
          </a:blip>
          <a:srcRect b="0" l="7114" r="0" t="0"/>
          <a:stretch/>
        </p:blipFill>
        <p:spPr>
          <a:xfrm>
            <a:off x="4793925" y="1733750"/>
            <a:ext cx="3469075" cy="2444375"/>
          </a:xfrm>
          <a:prstGeom prst="rect">
            <a:avLst/>
          </a:prstGeom>
          <a:noFill/>
          <a:ln>
            <a:noFill/>
          </a:ln>
        </p:spPr>
      </p:pic>
      <p:pic>
        <p:nvPicPr>
          <p:cNvPr id="113" name="Google Shape;113;p17"/>
          <p:cNvPicPr preferRelativeResize="0"/>
          <p:nvPr/>
        </p:nvPicPr>
        <p:blipFill>
          <a:blip r:embed="rId4">
            <a:alphaModFix/>
          </a:blip>
          <a:stretch>
            <a:fillRect/>
          </a:stretch>
        </p:blipFill>
        <p:spPr>
          <a:xfrm>
            <a:off x="919775" y="1733750"/>
            <a:ext cx="3469075" cy="2444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 USED </a:t>
            </a:r>
            <a:endParaRPr/>
          </a:p>
        </p:txBody>
      </p:sp>
      <p:sp>
        <p:nvSpPr>
          <p:cNvPr id="119" name="Google Shape;119;p18"/>
          <p:cNvSpPr txBox="1"/>
          <p:nvPr>
            <p:ph idx="1" type="body"/>
          </p:nvPr>
        </p:nvSpPr>
        <p:spPr>
          <a:xfrm>
            <a:off x="729450" y="1956125"/>
            <a:ext cx="7688700" cy="300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After edge detection, we used a function known as regionprops which returns measurements of  each 8 connected component in a binary image,We use it find all the connected components in the images,after looping through all the bounding boxes in an image we select the region and crop the image with regions which has the largest area because car plate in the back of the car has the largest continuous area.</a:t>
            </a:r>
            <a:endParaRPr>
              <a:latin typeface="Arial"/>
              <a:ea typeface="Arial"/>
              <a:cs typeface="Arial"/>
              <a:sym typeface="Arial"/>
            </a:endParaRPr>
          </a:p>
          <a:p>
            <a:pPr indent="0" lvl="0" marL="0" rtl="0" algn="l">
              <a:spcBef>
                <a:spcPts val="1600"/>
              </a:spcBef>
              <a:spcAft>
                <a:spcPts val="0"/>
              </a:spcAft>
              <a:buNone/>
            </a:pPr>
            <a:r>
              <a:rPr lang="en">
                <a:latin typeface="Arial"/>
                <a:ea typeface="Arial"/>
                <a:cs typeface="Arial"/>
                <a:sym typeface="Arial"/>
              </a:rPr>
              <a:t>Iprops=regionprops(im,'BoundingBox','Area', 'Image');</a:t>
            </a:r>
            <a:endParaRPr>
              <a:latin typeface="Arial"/>
              <a:ea typeface="Arial"/>
              <a:cs typeface="Arial"/>
              <a:sym typeface="Arial"/>
            </a:endParaRPr>
          </a:p>
          <a:p>
            <a:pPr indent="0" lvl="0" marL="0" rtl="0" algn="l">
              <a:spcBef>
                <a:spcPts val="1600"/>
              </a:spcBef>
              <a:spcAft>
                <a:spcPts val="0"/>
              </a:spcAft>
              <a:buNone/>
            </a:pPr>
            <a:r>
              <a:rPr lang="en">
                <a:latin typeface="Arial"/>
                <a:ea typeface="Arial"/>
                <a:cs typeface="Arial"/>
                <a:sym typeface="Arial"/>
              </a:rPr>
              <a:t>After that,we use a function known as bwareaopen to remove all the objects which has width higher than 500 and also we inverse the image by using Arithematic operator(~).</a:t>
            </a:r>
            <a:endParaRPr>
              <a:latin typeface="Arial"/>
              <a:ea typeface="Arial"/>
              <a:cs typeface="Arial"/>
              <a:sym typeface="Arial"/>
            </a:endParaRPr>
          </a:p>
          <a:p>
            <a:pPr indent="0" lvl="0" marL="0" rtl="0" algn="l">
              <a:spcBef>
                <a:spcPts val="1600"/>
              </a:spcBef>
              <a:spcAft>
                <a:spcPts val="0"/>
              </a:spcAft>
              <a:buNone/>
            </a:pPr>
            <a:r>
              <a:rPr lang="en">
                <a:latin typeface="Arial"/>
                <a:ea typeface="Arial"/>
                <a:cs typeface="Arial"/>
                <a:sym typeface="Arial"/>
              </a:rPr>
              <a:t>im = bwareaopen(~im, 500);</a:t>
            </a:r>
            <a:endParaRPr>
              <a:latin typeface="Arial"/>
              <a:ea typeface="Arial"/>
              <a:cs typeface="Arial"/>
              <a:sym typeface="Arial"/>
            </a:endParaRPr>
          </a:p>
          <a:p>
            <a:pPr indent="0" lvl="0" marL="0" rtl="0" algn="l">
              <a:spcBef>
                <a:spcPts val="1600"/>
              </a:spcBef>
              <a:spcAft>
                <a:spcPts val="1600"/>
              </a:spcAft>
              <a:buNone/>
            </a:pPr>
            <a:r>
              <a:t/>
            </a:r>
            <a:endParaRPr>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 USED </a:t>
            </a:r>
            <a:endParaRPr/>
          </a:p>
        </p:txBody>
      </p:sp>
      <p:sp>
        <p:nvSpPr>
          <p:cNvPr id="125" name="Google Shape;125;p19"/>
          <p:cNvSpPr txBox="1"/>
          <p:nvPr>
            <p:ph idx="1" type="body"/>
          </p:nvPr>
        </p:nvSpPr>
        <p:spPr>
          <a:xfrm>
            <a:off x="729450" y="1956125"/>
            <a:ext cx="7688700" cy="300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cropping the largest area we get an image of the Car plates like this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We use regionprops again to extract the individual letters(based on Height) and identify them by using a function Letter_Detection,and store each letter in a variable noPlate.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26" name="Google Shape;126;p19"/>
          <p:cNvPicPr preferRelativeResize="0"/>
          <p:nvPr/>
        </p:nvPicPr>
        <p:blipFill>
          <a:blip r:embed="rId3">
            <a:alphaModFix/>
          </a:blip>
          <a:stretch>
            <a:fillRect/>
          </a:stretch>
        </p:blipFill>
        <p:spPr>
          <a:xfrm>
            <a:off x="954750" y="2324600"/>
            <a:ext cx="5361825" cy="1034200"/>
          </a:xfrm>
          <a:prstGeom prst="rect">
            <a:avLst/>
          </a:prstGeom>
          <a:noFill/>
          <a:ln>
            <a:noFill/>
          </a:ln>
        </p:spPr>
      </p:pic>
      <p:pic>
        <p:nvPicPr>
          <p:cNvPr id="127" name="Google Shape;127;p19"/>
          <p:cNvPicPr preferRelativeResize="0"/>
          <p:nvPr/>
        </p:nvPicPr>
        <p:blipFill>
          <a:blip r:embed="rId4">
            <a:alphaModFix/>
          </a:blip>
          <a:stretch>
            <a:fillRect/>
          </a:stretch>
        </p:blipFill>
        <p:spPr>
          <a:xfrm>
            <a:off x="3098475" y="4259975"/>
            <a:ext cx="1666875" cy="704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 USED</a:t>
            </a:r>
            <a:endParaRPr/>
          </a:p>
        </p:txBody>
      </p:sp>
      <p:sp>
        <p:nvSpPr>
          <p:cNvPr id="133" name="Google Shape;133;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latin typeface="Arial"/>
                <a:ea typeface="Arial"/>
                <a:cs typeface="Arial"/>
                <a:sym typeface="Arial"/>
              </a:rPr>
              <a:t>3.</a:t>
            </a:r>
            <a:r>
              <a:rPr b="1" lang="en">
                <a:latin typeface="Arial"/>
                <a:ea typeface="Arial"/>
                <a:cs typeface="Arial"/>
                <a:sym typeface="Arial"/>
              </a:rPr>
              <a:t>Letter detection:</a:t>
            </a:r>
            <a:endParaRPr b="1">
              <a:latin typeface="Arial"/>
              <a:ea typeface="Arial"/>
              <a:cs typeface="Arial"/>
              <a:sym typeface="Arial"/>
            </a:endParaRPr>
          </a:p>
          <a:p>
            <a:pPr indent="0" lvl="0" marL="0" rtl="0" algn="l">
              <a:lnSpc>
                <a:spcPct val="100000"/>
              </a:lnSpc>
              <a:spcBef>
                <a:spcPts val="1600"/>
              </a:spcBef>
              <a:spcAft>
                <a:spcPts val="0"/>
              </a:spcAft>
              <a:buNone/>
            </a:pPr>
            <a:r>
              <a:rPr lang="en">
                <a:latin typeface="Arial"/>
                <a:ea typeface="Arial"/>
                <a:cs typeface="Arial"/>
                <a:sym typeface="Arial"/>
              </a:rPr>
              <a:t>The function readLetter takes each character in the image and uses the template created with defaults to compare using corr2() function and stores the correlation value in an array called ‘rec’. Then it finds the maximum correlation value from the ‘rec’ array and concludes that the character matches the following default value. This is the concept we have used in place of machine learning. </a:t>
            </a:r>
            <a:endParaRPr>
              <a:latin typeface="Arial"/>
              <a:ea typeface="Arial"/>
              <a:cs typeface="Arial"/>
              <a:sym typeface="Arial"/>
            </a:endParaRPr>
          </a:p>
          <a:p>
            <a:pPr indent="0" lvl="0" marL="0" rtl="0" algn="l">
              <a:lnSpc>
                <a:spcPct val="100000"/>
              </a:lnSpc>
              <a:spcBef>
                <a:spcPts val="1600"/>
              </a:spcBef>
              <a:spcAft>
                <a:spcPts val="1600"/>
              </a:spcAft>
              <a:buNone/>
            </a:pPr>
            <a:r>
              <a:rPr lang="en">
                <a:latin typeface="Arial"/>
                <a:ea typeface="Arial"/>
                <a:cs typeface="Arial"/>
                <a:sym typeface="Arial"/>
              </a:rPr>
              <a:t>So the maximum correlation value is found using the find() function in the ‘rec’ array and the value of that character is mapped to the index in the template created. </a:t>
            </a:r>
            <a:endParaRPr>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 </a:t>
            </a:r>
            <a:endParaRPr/>
          </a:p>
        </p:txBody>
      </p:sp>
      <p:sp>
        <p:nvSpPr>
          <p:cNvPr id="139" name="Google Shape;139;p21"/>
          <p:cNvSpPr txBox="1"/>
          <p:nvPr>
            <p:ph idx="1" type="body"/>
          </p:nvPr>
        </p:nvSpPr>
        <p:spPr>
          <a:xfrm>
            <a:off x="729450" y="2078875"/>
            <a:ext cx="7688700" cy="29517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Arial"/>
              <a:buChar char="➔"/>
            </a:pPr>
            <a:r>
              <a:rPr lang="en" sz="1600">
                <a:latin typeface="Arial"/>
                <a:ea typeface="Arial"/>
                <a:cs typeface="Arial"/>
                <a:sym typeface="Arial"/>
              </a:rPr>
              <a:t>Parking - to calculate parking charge for vehicles based on their number plates </a:t>
            </a:r>
            <a:endParaRPr sz="1600">
              <a:latin typeface="Arial"/>
              <a:ea typeface="Arial"/>
              <a:cs typeface="Arial"/>
              <a:sym typeface="Arial"/>
            </a:endParaRPr>
          </a:p>
          <a:p>
            <a:pPr indent="-330200" lvl="0" marL="457200" rtl="0" algn="l">
              <a:lnSpc>
                <a:spcPct val="150000"/>
              </a:lnSpc>
              <a:spcBef>
                <a:spcPts val="0"/>
              </a:spcBef>
              <a:spcAft>
                <a:spcPts val="0"/>
              </a:spcAft>
              <a:buSzPts val="1600"/>
              <a:buFont typeface="Arial"/>
              <a:buChar char="➔"/>
            </a:pPr>
            <a:r>
              <a:rPr lang="en" sz="1600">
                <a:latin typeface="Arial"/>
                <a:ea typeface="Arial"/>
                <a:cs typeface="Arial"/>
                <a:sym typeface="Arial"/>
              </a:rPr>
              <a:t>Access Control - gates automatically opening for registered vehicles </a:t>
            </a:r>
            <a:endParaRPr sz="1600">
              <a:latin typeface="Arial"/>
              <a:ea typeface="Arial"/>
              <a:cs typeface="Arial"/>
              <a:sym typeface="Arial"/>
            </a:endParaRPr>
          </a:p>
          <a:p>
            <a:pPr indent="-330200" lvl="0" marL="457200" rtl="0" algn="l">
              <a:lnSpc>
                <a:spcPct val="150000"/>
              </a:lnSpc>
              <a:spcBef>
                <a:spcPts val="0"/>
              </a:spcBef>
              <a:spcAft>
                <a:spcPts val="0"/>
              </a:spcAft>
              <a:buSzPts val="1600"/>
              <a:buFont typeface="Arial"/>
              <a:buChar char="➔"/>
            </a:pPr>
            <a:r>
              <a:rPr lang="en" sz="1600">
                <a:latin typeface="Arial"/>
                <a:ea typeface="Arial"/>
                <a:cs typeface="Arial"/>
                <a:sym typeface="Arial"/>
              </a:rPr>
              <a:t>Toll Gates - find the toll charge for vehicles based on their number plates </a:t>
            </a:r>
            <a:endParaRPr sz="1600">
              <a:latin typeface="Arial"/>
              <a:ea typeface="Arial"/>
              <a:cs typeface="Arial"/>
              <a:sym typeface="Arial"/>
            </a:endParaRPr>
          </a:p>
          <a:p>
            <a:pPr indent="-330200" lvl="0" marL="457200" rtl="0" algn="l">
              <a:lnSpc>
                <a:spcPct val="150000"/>
              </a:lnSpc>
              <a:spcBef>
                <a:spcPts val="0"/>
              </a:spcBef>
              <a:spcAft>
                <a:spcPts val="0"/>
              </a:spcAft>
              <a:buSzPts val="1600"/>
              <a:buFont typeface="Arial"/>
              <a:buChar char="➔"/>
            </a:pPr>
            <a:r>
              <a:rPr lang="en" sz="1600">
                <a:latin typeface="Arial"/>
                <a:ea typeface="Arial"/>
                <a:cs typeface="Arial"/>
                <a:sym typeface="Arial"/>
              </a:rPr>
              <a:t>Stolen Cars - track the stolen vehicle based on number plate </a:t>
            </a:r>
            <a:endParaRPr sz="1600">
              <a:latin typeface="Arial"/>
              <a:ea typeface="Arial"/>
              <a:cs typeface="Arial"/>
              <a:sym typeface="Arial"/>
            </a:endParaRPr>
          </a:p>
          <a:p>
            <a:pPr indent="-330200" lvl="0" marL="457200" rtl="0" algn="l">
              <a:lnSpc>
                <a:spcPct val="150000"/>
              </a:lnSpc>
              <a:spcBef>
                <a:spcPts val="0"/>
              </a:spcBef>
              <a:spcAft>
                <a:spcPts val="0"/>
              </a:spcAft>
              <a:buSzPts val="1600"/>
              <a:buFont typeface="Arial"/>
              <a:buChar char="➔"/>
            </a:pPr>
            <a:r>
              <a:rPr lang="en" sz="1600">
                <a:latin typeface="Arial"/>
                <a:ea typeface="Arial"/>
                <a:cs typeface="Arial"/>
                <a:sym typeface="Arial"/>
              </a:rPr>
              <a:t>Traffic Control - find which vehicles jump red lights </a:t>
            </a:r>
            <a:endParaRPr sz="16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