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98" r:id="rId2"/>
    <p:sldId id="299" r:id="rId3"/>
    <p:sldId id="362" r:id="rId4"/>
    <p:sldId id="346" r:id="rId5"/>
    <p:sldId id="367" r:id="rId6"/>
    <p:sldId id="363" r:id="rId7"/>
    <p:sldId id="364" r:id="rId8"/>
    <p:sldId id="366" r:id="rId9"/>
    <p:sldId id="365" r:id="rId10"/>
    <p:sldId id="352" r:id="rId11"/>
    <p:sldId id="369" r:id="rId12"/>
    <p:sldId id="351" r:id="rId13"/>
    <p:sldId id="353" r:id="rId14"/>
    <p:sldId id="347" r:id="rId15"/>
    <p:sldId id="349" r:id="rId16"/>
    <p:sldId id="350" r:id="rId17"/>
    <p:sldId id="354" r:id="rId18"/>
    <p:sldId id="355" r:id="rId19"/>
    <p:sldId id="356" r:id="rId20"/>
    <p:sldId id="357" r:id="rId21"/>
    <p:sldId id="368" r:id="rId22"/>
    <p:sldId id="358" r:id="rId23"/>
    <p:sldId id="359" r:id="rId24"/>
    <p:sldId id="360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5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1272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localhost:3000/reac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&lt;!DOCTYPE </a:t>
            </a:r>
            <a:r>
              <a:rPr lang="en-US" sz="1800" b="1" dirty="0">
                <a:solidFill>
                  <a:srgbClr val="0000FF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html </a:t>
            </a:r>
            <a:r>
              <a:rPr lang="en-US" sz="1800" b="1" dirty="0" err="1">
                <a:solidFill>
                  <a:srgbClr val="0000FF"/>
                </a:solidFill>
              </a:rPr>
              <a:t>lang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en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meta </a:t>
            </a:r>
            <a:r>
              <a:rPr lang="en-US" sz="1800" b="1" dirty="0">
                <a:solidFill>
                  <a:srgbClr val="0000FF"/>
                </a:solidFill>
              </a:rPr>
              <a:t>charset=</a:t>
            </a:r>
            <a:r>
              <a:rPr lang="en-US" sz="1800" b="1" dirty="0">
                <a:solidFill>
                  <a:srgbClr val="008000"/>
                </a:solidFill>
              </a:rPr>
              <a:t>"UTF-8"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&gt;TODO List&lt;/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link </a:t>
            </a:r>
            <a:r>
              <a:rPr lang="en-US" sz="1800" b="1" dirty="0" err="1">
                <a:solidFill>
                  <a:srgbClr val="0000FF"/>
                </a:solidFill>
              </a:rPr>
              <a:t>rel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"stylesheet" </a:t>
            </a:r>
            <a:r>
              <a:rPr lang="en-US" sz="1800" b="1" dirty="0" err="1">
                <a:solidFill>
                  <a:srgbClr val="0000FF"/>
                </a:solidFill>
              </a:rPr>
              <a:t>href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"stylesheets/</a:t>
            </a:r>
            <a:r>
              <a:rPr lang="en-US" sz="1800" b="1" dirty="0" err="1">
                <a:solidFill>
                  <a:srgbClr val="008000"/>
                </a:solidFill>
              </a:rPr>
              <a:t>style.css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b="1" dirty="0">
                <a:solidFill>
                  <a:srgbClr val="FF0000"/>
                </a:solidFill>
              </a:rPr>
              <a:t>div id="</a:t>
            </a:r>
            <a:r>
              <a:rPr lang="en-US" sz="1800" b="1" dirty="0" err="1">
                <a:solidFill>
                  <a:srgbClr val="FF0000"/>
                </a:solidFill>
              </a:rPr>
              <a:t>todoListBox</a:t>
            </a:r>
            <a:r>
              <a:rPr lang="en-US" sz="1800" b="1" dirty="0">
                <a:solidFill>
                  <a:srgbClr val="FF0000"/>
                </a:solidFill>
              </a:rPr>
              <a:t>"</a:t>
            </a:r>
            <a:r>
              <a:rPr lang="en-US" sz="1800" dirty="0">
                <a:solidFill>
                  <a:srgbClr val="FF0000"/>
                </a:solidFill>
              </a:rPr>
              <a:t>&gt;&lt;/</a:t>
            </a:r>
            <a:r>
              <a:rPr lang="en-US" sz="1800" b="1" dirty="0">
                <a:solidFill>
                  <a:srgbClr val="FF0000"/>
                </a:solidFill>
              </a:rPr>
              <a:t>div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</a:t>
            </a:r>
            <a:r>
              <a:rPr lang="en-US" sz="1800" b="1" dirty="0" err="1">
                <a:solidFill>
                  <a:srgbClr val="008000"/>
                </a:solidFill>
              </a:rPr>
              <a:t>jquery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dist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jquery.js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</a:t>
            </a:r>
            <a:r>
              <a:rPr lang="en-US" sz="1800" b="1" dirty="0" err="1">
                <a:solidFill>
                  <a:srgbClr val="008000"/>
                </a:solidFill>
              </a:rPr>
              <a:t>react.js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"components/react/react-</a:t>
            </a:r>
            <a:r>
              <a:rPr lang="en-US" sz="1800" b="1" dirty="0" err="1">
                <a:solidFill>
                  <a:srgbClr val="008000"/>
                </a:solidFill>
              </a:rPr>
              <a:t>dom.js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"components/babel/</a:t>
            </a:r>
            <a:r>
              <a:rPr lang="en-US" sz="1800" b="1" dirty="0" err="1">
                <a:solidFill>
                  <a:srgbClr val="008000"/>
                </a:solidFill>
              </a:rPr>
              <a:t>browser.js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FF0000"/>
                </a:solidFill>
              </a:rPr>
              <a:t>javascripts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components.js</a:t>
            </a:r>
            <a:r>
              <a:rPr lang="en-US" sz="1800" b="1" dirty="0">
                <a:solidFill>
                  <a:srgbClr val="008000"/>
                </a:solidFill>
              </a:rPr>
              <a:t>" </a:t>
            </a:r>
            <a:r>
              <a:rPr lang="en-US" sz="1800" b="1" dirty="0">
                <a:solidFill>
                  <a:srgbClr val="0000FF"/>
                </a:solidFill>
              </a:rPr>
              <a:t>type=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>
                <a:solidFill>
                  <a:srgbClr val="FF0000"/>
                </a:solidFill>
              </a:rPr>
              <a:t>text/babel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2 – </a:t>
            </a:r>
            <a:r>
              <a:rPr lang="en-US" dirty="0" err="1" smtClean="0">
                <a:solidFill>
                  <a:srgbClr val="C00000"/>
                </a:solidFill>
              </a:rPr>
              <a:t>index.html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 aside</a:t>
            </a:r>
            <a:r>
              <a:rPr lang="is-IS" dirty="0" smtClean="0"/>
              <a:t>… here’s what map() does...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Array.prototype.map</a:t>
            </a:r>
            <a:r>
              <a:rPr lang="en-US" dirty="0" smtClean="0"/>
              <a:t>() returns a new array with the same size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changes each element by calling an anonymous function</a:t>
            </a:r>
          </a:p>
          <a:p>
            <a:pPr marL="342900" indent="-342900">
              <a:buFont typeface="Arial" charset="0"/>
              <a:buChar char="•"/>
            </a:pPr>
            <a:endParaRPr lang="en-US" b="1" dirty="0" smtClean="0">
              <a:solidFill>
                <a:srgbClr val="000080"/>
              </a:solidFill>
            </a:endParaRPr>
          </a:p>
          <a:p>
            <a:pPr marL="0" indent="0"/>
            <a:r>
              <a:rPr lang="en-US" b="1" dirty="0" err="1" smtClean="0">
                <a:solidFill>
                  <a:srgbClr val="000080"/>
                </a:solidFill>
              </a:rPr>
              <a:t>var</a:t>
            </a:r>
            <a:r>
              <a:rPr lang="en-US" b="1" dirty="0" smtClean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todos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[</a:t>
            </a:r>
            <a:r>
              <a:rPr lang="en-US" b="1" dirty="0">
                <a:solidFill>
                  <a:srgbClr val="008000"/>
                </a:solidFill>
              </a:rPr>
              <a:t>'first'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'second'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'third'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views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map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 item, </a:t>
            </a:r>
            <a:r>
              <a:rPr lang="en-US" dirty="0" err="1"/>
              <a:t>idx</a:t>
            </a:r>
            <a:r>
              <a:rPr lang="en-US" dirty="0"/>
              <a:t> 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'views-' </a:t>
            </a:r>
            <a:r>
              <a:rPr lang="en-US" dirty="0"/>
              <a:t>+ item;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views ==&gt; ['views-</a:t>
            </a:r>
            <a:r>
              <a:rPr lang="en-US" i="1" dirty="0" err="1">
                <a:solidFill>
                  <a:srgbClr val="808080"/>
                </a:solidFill>
              </a:rPr>
              <a:t>first','views</a:t>
            </a:r>
            <a:r>
              <a:rPr lang="en-US" i="1" dirty="0">
                <a:solidFill>
                  <a:srgbClr val="808080"/>
                </a:solidFill>
              </a:rPr>
              <a:t>-</a:t>
            </a:r>
            <a:r>
              <a:rPr lang="en-US" i="1" dirty="0" err="1">
                <a:solidFill>
                  <a:srgbClr val="808080"/>
                </a:solidFill>
              </a:rPr>
              <a:t>second','views</a:t>
            </a:r>
            <a:r>
              <a:rPr lang="en-US" i="1" dirty="0">
                <a:solidFill>
                  <a:srgbClr val="808080"/>
                </a:solidFill>
              </a:rPr>
              <a:t>-third']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Array.prototype.map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TodoListBox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 err="1">
                <a:solidFill>
                  <a:srgbClr val="458383"/>
                </a:solidFill>
              </a:rPr>
              <a:t>todos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[</a:t>
            </a:r>
            <a:r>
              <a:rPr lang="en-US" sz="1600" b="1" dirty="0">
                <a:solidFill>
                  <a:srgbClr val="008000"/>
                </a:solidFill>
              </a:rPr>
              <a:t>'Eat Lunch'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8000"/>
                </a:solidFill>
              </a:rPr>
              <a:t>'Walk the Dog'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8000"/>
                </a:solidFill>
              </a:rPr>
              <a:t>'Sleep'</a:t>
            </a:r>
            <a:r>
              <a:rPr lang="en-US" sz="1600" dirty="0"/>
              <a:t>];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views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458383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map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(item, </a:t>
            </a:r>
            <a:r>
              <a:rPr lang="en-US" sz="1600" dirty="0" err="1"/>
              <a:t>idx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key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dirty="0" err="1"/>
              <a:t>idx</a:t>
            </a:r>
            <a:r>
              <a:rPr lang="en-US" sz="1600" dirty="0"/>
              <a:t>}&gt;{item}&lt;/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-list-box"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r>
              <a:rPr lang="en-US" sz="1600" b="1" i="1" dirty="0" err="1">
                <a:solidFill>
                  <a:srgbClr val="0073BF"/>
                </a:solidFill>
              </a:rPr>
              <a:t>Todo</a:t>
            </a:r>
            <a:r>
              <a:rPr lang="en-US" sz="1600" b="1" i="1" dirty="0">
                <a:solidFill>
                  <a:srgbClr val="0073BF"/>
                </a:solidFill>
              </a:rPr>
              <a:t> </a:t>
            </a:r>
            <a:r>
              <a:rPr lang="en-US" sz="1600" dirty="0"/>
              <a:t>List&lt;/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dirty="0">
                <a:solidFill>
                  <a:srgbClr val="458383"/>
                </a:solidFill>
              </a:rPr>
              <a:t>views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 err="1">
                <a:solidFill>
                  <a:srgbClr val="660E7A"/>
                </a:solidFill>
              </a:rPr>
              <a:t>ReactDOM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render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 err="1">
                <a:solidFill>
                  <a:srgbClr val="000080"/>
                </a:solidFill>
              </a:rPr>
              <a:t>TodoListBox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/&gt;, </a:t>
            </a: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getElementById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todoListBox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);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Javascripts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components.js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5400000">
            <a:off x="4918000" y="992164"/>
            <a:ext cx="435851" cy="11581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671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 err="1" smtClean="0"/>
              <a:t>TodoListBox</a:t>
            </a:r>
            <a:r>
              <a:rPr lang="en-US" sz="1800" dirty="0" smtClean="0"/>
              <a:t> </a:t>
            </a:r>
            <a:r>
              <a:rPr lang="en-US" sz="1800" b="1" dirty="0">
                <a:solidFill>
                  <a:srgbClr val="000080"/>
                </a:solidFill>
              </a:rPr>
              <a:t>extends </a:t>
            </a:r>
            <a:r>
              <a:rPr lang="en-US" sz="1800" b="1" i="1" dirty="0" err="1">
                <a:solidFill>
                  <a:srgbClr val="FF0000"/>
                </a:solidFill>
              </a:rPr>
              <a:t>React</a:t>
            </a:r>
            <a:r>
              <a:rPr lang="en-US" sz="1800" dirty="0" err="1">
                <a:solidFill>
                  <a:srgbClr val="FF0000"/>
                </a:solidFill>
              </a:rPr>
              <a:t>.</a:t>
            </a:r>
            <a:r>
              <a:rPr lang="en-US" sz="1800" b="1" dirty="0" err="1">
                <a:solidFill>
                  <a:srgbClr val="FF0000"/>
                </a:solidFill>
              </a:rPr>
              <a:t>Component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7A7A43"/>
                </a:solidFill>
              </a:rPr>
              <a:t>render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>
                <a:solidFill>
                  <a:srgbClr val="000080"/>
                </a:solidFill>
              </a:rPr>
              <a:t>const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 err="1">
                <a:solidFill>
                  <a:srgbClr val="458383"/>
                </a:solidFill>
              </a:rPr>
              <a:t>todos</a:t>
            </a:r>
            <a:r>
              <a:rPr lang="en-US" sz="1800" dirty="0">
                <a:solidFill>
                  <a:srgbClr val="458383"/>
                </a:solidFill>
              </a:rPr>
              <a:t> </a:t>
            </a:r>
            <a:r>
              <a:rPr lang="en-US" sz="1800" dirty="0"/>
              <a:t>= [</a:t>
            </a:r>
            <a:r>
              <a:rPr lang="en-US" sz="1800" b="1" dirty="0">
                <a:solidFill>
                  <a:srgbClr val="008000"/>
                </a:solidFill>
              </a:rPr>
              <a:t>'Eat Lunch'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'Walk the Dog'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'Sleep'</a:t>
            </a:r>
            <a:r>
              <a:rPr lang="en-US" sz="1800" dirty="0"/>
              <a:t>];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let </a:t>
            </a:r>
            <a:r>
              <a:rPr lang="en-US" sz="1800" dirty="0">
                <a:solidFill>
                  <a:srgbClr val="458383"/>
                </a:solidFill>
              </a:rPr>
              <a:t>views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458383"/>
                </a:solidFill>
              </a:rPr>
              <a:t>todos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map</a:t>
            </a:r>
            <a:r>
              <a:rPr lang="en-US" sz="1800" dirty="0"/>
              <a:t>( (item, </a:t>
            </a:r>
            <a:r>
              <a:rPr lang="en-US" sz="1800" dirty="0" err="1"/>
              <a:t>idx</a:t>
            </a:r>
            <a:r>
              <a:rPr lang="en-US" sz="1800" dirty="0"/>
              <a:t>) =&gt; 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>
                <a:solidFill>
                  <a:srgbClr val="0000FF"/>
                </a:solidFill>
              </a:rPr>
              <a:t>key</a:t>
            </a:r>
            <a:r>
              <a:rPr lang="en-US" sz="1800" b="1" dirty="0">
                <a:solidFill>
                  <a:srgbClr val="008000"/>
                </a:solidFill>
              </a:rPr>
              <a:t>=</a:t>
            </a:r>
            <a:r>
              <a:rPr lang="en-US" sz="1800" dirty="0"/>
              <a:t>{</a:t>
            </a:r>
            <a:r>
              <a:rPr lang="en-US" sz="1800" dirty="0" err="1"/>
              <a:t>idx</a:t>
            </a:r>
            <a:r>
              <a:rPr lang="en-US" sz="1800" dirty="0"/>
              <a:t>} &gt;{item}&lt;/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 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 err="1">
                <a:solidFill>
                  <a:srgbClr val="0000FF"/>
                </a:solidFill>
              </a:rPr>
              <a:t>className</a:t>
            </a:r>
            <a:r>
              <a:rPr lang="en-US" sz="1800" b="1" dirty="0">
                <a:solidFill>
                  <a:srgbClr val="008000"/>
                </a:solidFill>
              </a:rPr>
              <a:t>="</a:t>
            </a:r>
            <a:r>
              <a:rPr lang="en-US" sz="1800" b="1" dirty="0" err="1">
                <a:solidFill>
                  <a:srgbClr val="008000"/>
                </a:solidFill>
              </a:rPr>
              <a:t>todo</a:t>
            </a:r>
            <a:r>
              <a:rPr lang="en-US" sz="1800" b="1" dirty="0">
                <a:solidFill>
                  <a:srgbClr val="008000"/>
                </a:solidFill>
              </a:rPr>
              <a:t>-list-box"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    &lt;</a:t>
            </a:r>
            <a:r>
              <a:rPr lang="en-US" sz="1800" b="1" dirty="0">
                <a:solidFill>
                  <a:srgbClr val="000080"/>
                </a:solidFill>
              </a:rPr>
              <a:t>h1</a:t>
            </a:r>
            <a:r>
              <a:rPr lang="en-US" sz="1800" dirty="0"/>
              <a:t>&gt;</a:t>
            </a:r>
            <a:r>
              <a:rPr lang="en-US" sz="1800" b="1" i="1" dirty="0" err="1">
                <a:solidFill>
                  <a:srgbClr val="0073BF"/>
                </a:solidFill>
              </a:rPr>
              <a:t>Todo</a:t>
            </a:r>
            <a:r>
              <a:rPr lang="en-US" sz="1800" b="1" i="1" dirty="0">
                <a:solidFill>
                  <a:srgbClr val="0073BF"/>
                </a:solidFill>
              </a:rPr>
              <a:t> </a:t>
            </a:r>
            <a:r>
              <a:rPr lang="en-US" sz="1800" dirty="0"/>
              <a:t>List&lt;/</a:t>
            </a:r>
            <a:r>
              <a:rPr lang="en-US" sz="1800" b="1" dirty="0">
                <a:solidFill>
                  <a:srgbClr val="000080"/>
                </a:solidFill>
              </a:rPr>
              <a:t>h1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        {</a:t>
            </a:r>
            <a:r>
              <a:rPr lang="en-US" sz="1800" dirty="0">
                <a:solidFill>
                  <a:srgbClr val="458383"/>
                </a:solidFill>
              </a:rPr>
              <a:t>views</a:t>
            </a: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            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 smtClean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i="1" dirty="0" err="1">
                <a:solidFill>
                  <a:srgbClr val="660E7A"/>
                </a:solidFill>
              </a:rPr>
              <a:t>ReactDOM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render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 err="1">
                <a:solidFill>
                  <a:srgbClr val="000080"/>
                </a:solidFill>
              </a:rPr>
              <a:t>TodoListBox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/>
              <a:t>/&gt;, </a:t>
            </a:r>
            <a:r>
              <a:rPr lang="en-US" sz="1800" b="1" i="1" dirty="0" err="1">
                <a:solidFill>
                  <a:srgbClr val="660E7A"/>
                </a:solidFill>
              </a:rPr>
              <a:t>document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getElementById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b="1" dirty="0" err="1">
                <a:solidFill>
                  <a:srgbClr val="008000"/>
                </a:solidFill>
              </a:rPr>
              <a:t>todoListBox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Javascripts</a:t>
            </a:r>
            <a:r>
              <a:rPr lang="en-US" dirty="0" smtClean="0"/>
              <a:t>/</a:t>
            </a:r>
            <a:r>
              <a:rPr lang="en-US" dirty="0" err="1" smtClean="0"/>
              <a:t>components.js</a:t>
            </a:r>
            <a:r>
              <a:rPr lang="en-US" dirty="0" smtClean="0"/>
              <a:t> – ES6 / JS2015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5400000">
            <a:off x="5718100" y="992164"/>
            <a:ext cx="435851" cy="11581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327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Component has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Model – stored in the </a:t>
            </a:r>
            <a:r>
              <a:rPr lang="en-US" dirty="0" err="1" smtClean="0">
                <a:solidFill>
                  <a:srgbClr val="FF0000"/>
                </a:solidFill>
              </a:rPr>
              <a:t>this.state</a:t>
            </a:r>
            <a:r>
              <a:rPr lang="en-US" dirty="0" smtClean="0"/>
              <a:t> hash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View – called by React via 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Controller – called by the view when an event occurs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Standard methods in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onstructor() </a:t>
            </a:r>
            <a:r>
              <a:rPr lang="en-US" dirty="0" smtClean="0"/>
              <a:t>– method to initialize the state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Must call super() first thing – ES6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smtClean="0">
                <a:solidFill>
                  <a:srgbClr val="FF0000"/>
                </a:solidFill>
              </a:rPr>
              <a:t>{ key: </a:t>
            </a:r>
            <a:r>
              <a:rPr lang="en-US" dirty="0" smtClean="0">
                <a:solidFill>
                  <a:srgbClr val="FF0000"/>
                </a:solidFill>
              </a:rPr>
              <a:t>value } ) </a:t>
            </a:r>
            <a:r>
              <a:rPr lang="en-US" dirty="0" smtClean="0"/>
              <a:t>– changes the state variable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getInitialState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returns initial state object – non-ES6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re-renders the Component </a:t>
            </a:r>
            <a:r>
              <a:rPr lang="en-US" dirty="0" smtClean="0">
                <a:solidFill>
                  <a:srgbClr val="FF0000"/>
                </a:solidFill>
              </a:rPr>
              <a:t>when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Page refreshed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State property changes -- 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TodoListBox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[</a:t>
            </a:r>
            <a:r>
              <a:rPr lang="en-US" sz="1600" b="1" dirty="0">
                <a:solidFill>
                  <a:srgbClr val="008000"/>
                </a:solidFill>
              </a:rPr>
              <a:t>'Eat Lunch'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8000"/>
                </a:solidFill>
              </a:rPr>
              <a:t>'Walk the Dog'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8000"/>
                </a:solidFill>
              </a:rPr>
              <a:t>'Sleep'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         </a:t>
            </a:r>
            <a:r>
              <a:rPr lang="en-US" sz="1600" b="1" dirty="0">
                <a:solidFill>
                  <a:srgbClr val="660E7A"/>
                </a:solidFill>
              </a:rPr>
              <a:t>current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''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</a:t>
            </a: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views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i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map</a:t>
            </a:r>
            <a:r>
              <a:rPr lang="en-US" sz="1600" dirty="0"/>
              <a:t>((item, </a:t>
            </a:r>
            <a:r>
              <a:rPr lang="en-US" sz="1600" dirty="0" err="1"/>
              <a:t>idx</a:t>
            </a:r>
            <a:r>
              <a:rPr lang="en-US" sz="1600" dirty="0"/>
              <a:t>) =&gt;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key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dirty="0" err="1"/>
              <a:t>idx</a:t>
            </a:r>
            <a:r>
              <a:rPr lang="en-US" sz="1600" dirty="0"/>
              <a:t>}&gt;{item}&lt;/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-list-box"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r>
              <a:rPr lang="en-US" sz="1600" b="1" i="1" dirty="0" err="1">
                <a:solidFill>
                  <a:srgbClr val="0073BF"/>
                </a:solidFill>
              </a:rPr>
              <a:t>Todo</a:t>
            </a:r>
            <a:r>
              <a:rPr lang="en-US" sz="1600" b="1" i="1" dirty="0">
                <a:solidFill>
                  <a:srgbClr val="0073BF"/>
                </a:solidFill>
              </a:rPr>
              <a:t> </a:t>
            </a:r>
            <a:r>
              <a:rPr lang="en-US" sz="1600" dirty="0"/>
              <a:t>List&lt;/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dirty="0">
                <a:solidFill>
                  <a:srgbClr val="458383"/>
                </a:solidFill>
              </a:rPr>
              <a:t>views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Example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381000" y="1905000"/>
            <a:ext cx="350519" cy="1295400"/>
          </a:xfrm>
          <a:prstGeom prst="lef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49706">
            <a:off x="2979990" y="3072369"/>
            <a:ext cx="435851" cy="6728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Down Arrow 11"/>
          <p:cNvSpPr/>
          <p:nvPr/>
        </p:nvSpPr>
        <p:spPr>
          <a:xfrm rot="5400000">
            <a:off x="5768720" y="1766211"/>
            <a:ext cx="435851" cy="11581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8380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Controller handles events from the DOM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Controller methods live in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 outputs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HTML uses normal ‘on-’ properties to define the event handler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{ } to reference the Component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1262634"/>
            <a:ext cx="8107493" cy="4895088"/>
          </a:xfrm>
        </p:spPr>
        <p:txBody>
          <a:bodyPr/>
          <a:lstStyle/>
          <a:p>
            <a:r>
              <a:rPr lang="en-US" sz="1600" dirty="0" smtClean="0">
                <a:solidFill>
                  <a:srgbClr val="7A7A43"/>
                </a:solidFill>
              </a:rPr>
              <a:t>     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views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map</a:t>
            </a:r>
            <a:r>
              <a:rPr lang="en-US" sz="1600" dirty="0"/>
              <a:t>((item, </a:t>
            </a:r>
            <a:r>
              <a:rPr lang="en-US" sz="1600" dirty="0" err="1"/>
              <a:t>idx</a:t>
            </a:r>
            <a:r>
              <a:rPr lang="en-US" sz="1600" dirty="0"/>
              <a:t>) =&gt;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key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dirty="0" err="1"/>
              <a:t>idx</a:t>
            </a:r>
            <a:r>
              <a:rPr lang="en-US" sz="1600" dirty="0"/>
              <a:t>}&gt;{item}&lt;/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-list-box"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r>
              <a:rPr lang="en-US" sz="1600" b="1" i="1" dirty="0" err="1">
                <a:solidFill>
                  <a:srgbClr val="0073BF"/>
                </a:solidFill>
              </a:rPr>
              <a:t>Todo</a:t>
            </a:r>
            <a:r>
              <a:rPr lang="en-US" sz="1600" b="1" i="1" dirty="0">
                <a:solidFill>
                  <a:srgbClr val="0073BF"/>
                </a:solidFill>
              </a:rPr>
              <a:t> </a:t>
            </a:r>
            <a:r>
              <a:rPr lang="en-US" sz="1600" dirty="0"/>
              <a:t>List&lt;/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{</a:t>
            </a:r>
            <a:r>
              <a:rPr lang="en-US" sz="1600" dirty="0">
                <a:solidFill>
                  <a:srgbClr val="458383"/>
                </a:solidFill>
              </a:rPr>
              <a:t>views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button </a:t>
            </a:r>
            <a:r>
              <a:rPr lang="en-US" sz="1600" b="1" dirty="0" err="1">
                <a:solidFill>
                  <a:srgbClr val="0000FF"/>
                </a:solidFill>
              </a:rPr>
              <a:t>onClick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click</a:t>
            </a:r>
            <a:r>
              <a:rPr lang="en-US" sz="1600" dirty="0"/>
              <a:t>} &gt;Click Me&lt;/</a:t>
            </a:r>
            <a:r>
              <a:rPr lang="en-US" sz="1600" b="1" dirty="0">
                <a:solidFill>
                  <a:srgbClr val="000080"/>
                </a:solidFill>
              </a:rPr>
              <a:t>button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/>
              <a:t>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7A7A43"/>
                </a:solidFill>
              </a:rPr>
              <a:t>click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event 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event.</a:t>
            </a:r>
            <a:r>
              <a:rPr lang="en-US" sz="1600" dirty="0" err="1">
                <a:solidFill>
                  <a:srgbClr val="7A7A43"/>
                </a:solidFill>
              </a:rPr>
              <a:t>preventDefault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setState</a:t>
            </a:r>
            <a:r>
              <a:rPr lang="en-US" sz="1600" dirty="0"/>
              <a:t>( {</a:t>
            </a:r>
            <a:r>
              <a:rPr lang="en-US" sz="1600" b="1" dirty="0">
                <a:solidFill>
                  <a:srgbClr val="660E7A"/>
                </a:solidFill>
              </a:rPr>
              <a:t>'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'</a:t>
            </a:r>
            <a:r>
              <a:rPr lang="en-US" sz="1600" dirty="0"/>
              <a:t>: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concat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'This is a new one.'</a:t>
            </a:r>
            <a:r>
              <a:rPr lang="en-US" sz="1600" dirty="0"/>
              <a:t>)});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41" y="2842006"/>
            <a:ext cx="2603500" cy="26035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8675650">
            <a:off x="3336826" y="3181782"/>
            <a:ext cx="435851" cy="61007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6" name="Down Arrow 15"/>
          <p:cNvSpPr/>
          <p:nvPr/>
        </p:nvSpPr>
        <p:spPr>
          <a:xfrm rot="2776284">
            <a:off x="945463" y="3555503"/>
            <a:ext cx="435851" cy="61007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633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>
                <a:solidFill>
                  <a:srgbClr val="458383"/>
                </a:solidFill>
              </a:rPr>
              <a:t>views </a:t>
            </a:r>
            <a:r>
              <a:rPr lang="en-US" sz="1400" dirty="0"/>
              <a:t>=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todos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map</a:t>
            </a:r>
            <a:r>
              <a:rPr lang="en-US" sz="1400" dirty="0"/>
              <a:t>((item, </a:t>
            </a:r>
            <a:r>
              <a:rPr lang="en-US" sz="1400" dirty="0" err="1"/>
              <a:t>idx</a:t>
            </a:r>
            <a:r>
              <a:rPr lang="en-US" sz="1400" dirty="0"/>
              <a:t>) =&gt;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key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dirty="0" err="1"/>
              <a:t>idx</a:t>
            </a:r>
            <a:r>
              <a:rPr lang="en-US" sz="1400" dirty="0"/>
              <a:t>}&gt;{item}&lt;/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</a:t>
            </a:r>
            <a:r>
              <a:rPr lang="en-US" sz="1400" b="1" dirty="0" err="1">
                <a:solidFill>
                  <a:srgbClr val="008000"/>
                </a:solidFill>
              </a:rPr>
              <a:t>todo</a:t>
            </a:r>
            <a:r>
              <a:rPr lang="en-US" sz="1400" b="1" dirty="0">
                <a:solidFill>
                  <a:srgbClr val="008000"/>
                </a:solidFill>
              </a:rPr>
              <a:t>-list-box"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</a:t>
            </a:r>
            <a:r>
              <a:rPr lang="en-US" sz="1400" b="1" i="1" dirty="0" err="1">
                <a:solidFill>
                  <a:srgbClr val="0073BF"/>
                </a:solidFill>
              </a:rPr>
              <a:t>Todo</a:t>
            </a:r>
            <a:r>
              <a:rPr lang="en-US" sz="1400" b="1" i="1" dirty="0">
                <a:solidFill>
                  <a:srgbClr val="0073BF"/>
                </a:solidFill>
              </a:rPr>
              <a:t> </a:t>
            </a:r>
            <a:r>
              <a:rPr lang="en-US" sz="1400" dirty="0"/>
              <a:t>List&lt;/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{</a:t>
            </a:r>
            <a:r>
              <a:rPr lang="en-US" sz="1400" dirty="0">
                <a:solidFill>
                  <a:srgbClr val="458383"/>
                </a:solidFill>
              </a:rPr>
              <a:t>views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form </a:t>
            </a:r>
            <a:r>
              <a:rPr lang="en-US" sz="1400" b="1" dirty="0" err="1">
                <a:solidFill>
                  <a:srgbClr val="0000FF"/>
                </a:solidFill>
              </a:rPr>
              <a:t>onSubmit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addOne</a:t>
            </a:r>
            <a:r>
              <a:rPr lang="en-US" sz="1400" dirty="0"/>
              <a:t>}&gt;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</a:t>
            </a:r>
            <a:r>
              <a:rPr lang="en-US" sz="1400" b="1" dirty="0">
                <a:solidFill>
                  <a:srgbClr val="008000"/>
                </a:solidFill>
              </a:rPr>
              <a:t>="text" </a:t>
            </a:r>
            <a:r>
              <a:rPr lang="en-US" sz="1400" b="1" dirty="0" err="1">
                <a:solidFill>
                  <a:srgbClr val="0000FF"/>
                </a:solidFill>
              </a:rPr>
              <a:t>onChange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change</a:t>
            </a:r>
            <a:r>
              <a:rPr lang="en-US" sz="1400" dirty="0"/>
              <a:t>} </a:t>
            </a:r>
            <a:r>
              <a:rPr lang="en-US" sz="1400" b="1" dirty="0">
                <a:solidFill>
                  <a:srgbClr val="0000FF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current</a:t>
            </a:r>
            <a:r>
              <a:rPr lang="en-US" sz="1400" dirty="0"/>
              <a:t>}/&gt;</a:t>
            </a:r>
            <a:br>
              <a:rPr lang="en-US" sz="1400" dirty="0"/>
            </a:br>
            <a:r>
              <a:rPr lang="en-US" sz="1400" dirty="0"/>
              <a:t>            &lt;/</a:t>
            </a:r>
            <a:r>
              <a:rPr lang="en-US" sz="1400" b="1" dirty="0">
                <a:solidFill>
                  <a:srgbClr val="000080"/>
                </a:solidFill>
              </a:rPr>
              <a:t>form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);</a:t>
            </a:r>
            <a:br>
              <a:rPr lang="en-US" sz="1400" dirty="0"/>
            </a:br>
            <a:r>
              <a:rPr lang="en-US" sz="1400" dirty="0" smtClean="0"/>
              <a:t>},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change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0080"/>
                </a:solidFill>
              </a:rPr>
              <a:t>function </a:t>
            </a:r>
            <a:r>
              <a:rPr lang="en-US" sz="1400" dirty="0"/>
              <a:t>(event)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event.</a:t>
            </a:r>
            <a:r>
              <a:rPr lang="en-US" sz="1400" dirty="0" err="1">
                <a:solidFill>
                  <a:srgbClr val="7A7A43"/>
                </a:solidFill>
              </a:rPr>
              <a:t>preventDefault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setState</a:t>
            </a:r>
            <a:r>
              <a:rPr lang="en-US" sz="1400" dirty="0"/>
              <a:t>({</a:t>
            </a:r>
            <a:r>
              <a:rPr lang="en-US" sz="1400" b="1" dirty="0">
                <a:solidFill>
                  <a:srgbClr val="660E7A"/>
                </a:solidFill>
              </a:rPr>
              <a:t>'current'</a:t>
            </a:r>
            <a:r>
              <a:rPr lang="en-US" sz="1400" dirty="0"/>
              <a:t>: </a:t>
            </a:r>
            <a:r>
              <a:rPr lang="en-US" sz="1400" dirty="0" err="1"/>
              <a:t>event.</a:t>
            </a:r>
            <a:r>
              <a:rPr lang="en-US" sz="1400" b="1" dirty="0" err="1">
                <a:solidFill>
                  <a:srgbClr val="660E7A"/>
                </a:solidFill>
              </a:rPr>
              <a:t>target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>},</a:t>
            </a:r>
            <a:br>
              <a:rPr lang="en-US" sz="1400" dirty="0"/>
            </a:br>
            <a:r>
              <a:rPr lang="en-US" sz="1400" dirty="0" err="1">
                <a:solidFill>
                  <a:srgbClr val="FF0000"/>
                </a:solidFill>
              </a:rPr>
              <a:t>addOne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0080"/>
                </a:solidFill>
              </a:rPr>
              <a:t>function</a:t>
            </a:r>
            <a:r>
              <a:rPr lang="en-US" sz="1400" dirty="0"/>
              <a:t>( event 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event.</a:t>
            </a:r>
            <a:r>
              <a:rPr lang="en-US" sz="1400" dirty="0" err="1">
                <a:solidFill>
                  <a:srgbClr val="7A7A43"/>
                </a:solidFill>
              </a:rPr>
              <a:t>preventDefault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>
                <a:solidFill>
                  <a:srgbClr val="458383"/>
                </a:solidFill>
              </a:rPr>
              <a:t>item </a:t>
            </a:r>
            <a:r>
              <a:rPr lang="en-US" sz="1400" dirty="0"/>
              <a:t>=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current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trim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458383"/>
                </a:solidFill>
              </a:rPr>
              <a:t>item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length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setState</a:t>
            </a:r>
            <a:r>
              <a:rPr lang="en-US" sz="1400" dirty="0"/>
              <a:t>( {</a:t>
            </a:r>
            <a:r>
              <a:rPr lang="en-US" sz="1400" b="1" dirty="0">
                <a:solidFill>
                  <a:srgbClr val="660E7A"/>
                </a:solidFill>
              </a:rPr>
              <a:t>'</a:t>
            </a:r>
            <a:r>
              <a:rPr lang="en-US" sz="1400" b="1" dirty="0" err="1">
                <a:solidFill>
                  <a:srgbClr val="660E7A"/>
                </a:solidFill>
              </a:rPr>
              <a:t>todos</a:t>
            </a:r>
            <a:r>
              <a:rPr lang="en-US" sz="1400" b="1" dirty="0">
                <a:solidFill>
                  <a:srgbClr val="660E7A"/>
                </a:solidFill>
              </a:rPr>
              <a:t>'</a:t>
            </a:r>
            <a:r>
              <a:rPr lang="en-US" sz="1400" dirty="0"/>
              <a:t>: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todos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concat</a:t>
            </a:r>
            <a:r>
              <a:rPr lang="en-US" sz="1400" dirty="0"/>
              <a:t>( </a:t>
            </a:r>
            <a:r>
              <a:rPr lang="en-US" sz="1400" dirty="0">
                <a:solidFill>
                  <a:srgbClr val="458383"/>
                </a:solidFill>
              </a:rPr>
              <a:t>item </a:t>
            </a:r>
            <a:r>
              <a:rPr lang="en-US" sz="1400" dirty="0"/>
              <a:t>), </a:t>
            </a:r>
            <a:r>
              <a:rPr lang="en-US" sz="1400" b="1" dirty="0">
                <a:solidFill>
                  <a:srgbClr val="660E7A"/>
                </a:solidFill>
              </a:rPr>
              <a:t>'current'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8000"/>
                </a:solidFill>
              </a:rPr>
              <a:t>''</a:t>
            </a: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},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 2 - &lt;input&gt;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2010876">
            <a:off x="3275520" y="2493720"/>
            <a:ext cx="328868" cy="3711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5" name="Down Arrow 4"/>
          <p:cNvSpPr/>
          <p:nvPr/>
        </p:nvSpPr>
        <p:spPr>
          <a:xfrm rot="10597358">
            <a:off x="3949327" y="3404960"/>
            <a:ext cx="383678" cy="36421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Down Arrow 5"/>
          <p:cNvSpPr/>
          <p:nvPr/>
        </p:nvSpPr>
        <p:spPr>
          <a:xfrm rot="10597358">
            <a:off x="5803398" y="3366342"/>
            <a:ext cx="356601" cy="4246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96" y="3358834"/>
            <a:ext cx="233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Combine Components just like you would other HTML tags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is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passed from the parent to the child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the child MUST update some model property in the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in an object or function that the client can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parent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Simply use a child component like any other HTML tag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data as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on the child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child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Access attribute data using 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>
                <a:solidFill>
                  <a:srgbClr val="FF0000"/>
                </a:solidFill>
              </a:rPr>
              <a:t>.&lt;</a:t>
            </a:r>
            <a:r>
              <a:rPr lang="en-US" dirty="0" err="1" smtClean="0">
                <a:solidFill>
                  <a:srgbClr val="FF0000"/>
                </a:solidFill>
              </a:rPr>
              <a:t>attributeName</a:t>
            </a:r>
            <a:r>
              <a:rPr lang="en-US" dirty="0" smtClean="0">
                <a:solidFill>
                  <a:srgbClr val="FF0000"/>
                </a:solidFill>
              </a:rPr>
              <a:t>&gt;’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will be any type the parent passes.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React is a </a:t>
            </a:r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side framework 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Think </a:t>
            </a:r>
            <a:r>
              <a:rPr lang="en-US" dirty="0">
                <a:solidFill>
                  <a:srgbClr val="FF0000"/>
                </a:solidFill>
              </a:rPr>
              <a:t>custom</a:t>
            </a:r>
            <a:r>
              <a:rPr lang="en-US" dirty="0"/>
              <a:t> HTML tags</a:t>
            </a:r>
          </a:p>
          <a:p>
            <a:pPr lvl="1"/>
            <a:r>
              <a:rPr lang="en-US" dirty="0"/>
              <a:t>Combines View Model, Controller, and View in the same file</a:t>
            </a:r>
          </a:p>
          <a:p>
            <a:r>
              <a:rPr lang="en-US" dirty="0" smtClean="0"/>
              <a:t>Usually creates a Single Page App </a:t>
            </a: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SPA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react-router</a:t>
            </a:r>
            <a:r>
              <a:rPr lang="en-US" dirty="0" smtClean="0"/>
              <a:t> module to navigate on the browser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MVC</a:t>
            </a:r>
            <a:r>
              <a:rPr lang="en-US" dirty="0" smtClean="0"/>
              <a:t> (in the browser)</a:t>
            </a:r>
          </a:p>
          <a:p>
            <a:r>
              <a:rPr lang="en-US" dirty="0" smtClean="0"/>
              <a:t>Uses new language, 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 (JavaScript with XML)</a:t>
            </a:r>
          </a:p>
          <a:p>
            <a:pPr lvl="1"/>
            <a:r>
              <a:rPr lang="en-US" dirty="0" smtClean="0"/>
              <a:t>Must use a compiler to translate into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r>
              <a:rPr lang="en-US" dirty="0" smtClean="0"/>
              <a:t> to translate (trans-compiler)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  <a:r>
              <a:rPr lang="en-US" dirty="0" smtClean="0"/>
              <a:t> to communicate with server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560568"/>
            <a:ext cx="8107493" cy="4818888"/>
          </a:xfrm>
        </p:spPr>
        <p:txBody>
          <a:bodyPr/>
          <a:lstStyle/>
          <a:p>
            <a:r>
              <a:rPr lang="en-US" sz="1200" b="1" dirty="0" err="1">
                <a:solidFill>
                  <a:srgbClr val="000080"/>
                </a:solidFill>
              </a:rPr>
              <a:t>var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i="1" dirty="0" err="1">
                <a:solidFill>
                  <a:srgbClr val="660E7A"/>
                </a:solidFill>
              </a:rPr>
              <a:t>TodoItem</a:t>
            </a:r>
            <a:r>
              <a:rPr lang="en-US" sz="1200" b="1" i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i="1" dirty="0" err="1">
                <a:solidFill>
                  <a:srgbClr val="660E7A"/>
                </a:solidFill>
              </a:rPr>
              <a:t>React</a:t>
            </a:r>
            <a:r>
              <a:rPr lang="en-US" sz="1200" dirty="0" err="1"/>
              <a:t>.</a:t>
            </a:r>
            <a:r>
              <a:rPr lang="en-US" sz="1200" b="1" dirty="0" err="1">
                <a:solidFill>
                  <a:srgbClr val="660E7A"/>
                </a:solidFill>
              </a:rPr>
              <a:t>createClass</a:t>
            </a:r>
            <a:r>
              <a:rPr lang="en-US" sz="1200" dirty="0"/>
              <a:t>(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7A7A43"/>
                </a:solidFill>
              </a:rPr>
              <a:t>render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>
                <a:solidFill>
                  <a:srgbClr val="000080"/>
                </a:solidFill>
              </a:rPr>
              <a:t>div</a:t>
            </a:r>
            <a:r>
              <a:rPr lang="en-US" sz="1200" dirty="0"/>
              <a:t>&gt; {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 err="1"/>
              <a:t>.</a:t>
            </a:r>
            <a:r>
              <a:rPr lang="en-US" sz="1200" b="1" dirty="0" err="1">
                <a:solidFill>
                  <a:srgbClr val="660E7A"/>
                </a:solidFill>
              </a:rPr>
              <a:t>props</a:t>
            </a:r>
            <a:r>
              <a:rPr lang="en-US" sz="1200" dirty="0" err="1"/>
              <a:t>.</a:t>
            </a:r>
            <a:r>
              <a:rPr lang="en-US" sz="1200" b="1" dirty="0" err="1">
                <a:solidFill>
                  <a:srgbClr val="660E7A"/>
                </a:solidFill>
              </a:rPr>
              <a:t>content</a:t>
            </a:r>
            <a:r>
              <a:rPr lang="en-US" sz="1200" dirty="0"/>
              <a:t>} &lt;/</a:t>
            </a:r>
            <a:r>
              <a:rPr lang="en-US" sz="1200" b="1" dirty="0">
                <a:solidFill>
                  <a:srgbClr val="000080"/>
                </a:solidFill>
              </a:rPr>
              <a:t>div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});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err="1" smtClean="0">
                <a:solidFill>
                  <a:srgbClr val="000080"/>
                </a:solidFill>
              </a:rPr>
              <a:t>var</a:t>
            </a:r>
            <a:r>
              <a:rPr lang="en-US" sz="1200" b="1" dirty="0" smtClean="0">
                <a:solidFill>
                  <a:srgbClr val="000080"/>
                </a:solidFill>
              </a:rPr>
              <a:t> </a:t>
            </a:r>
            <a:r>
              <a:rPr lang="en-US" sz="1200" b="1" i="1" dirty="0" err="1">
                <a:solidFill>
                  <a:srgbClr val="660E7A"/>
                </a:solidFill>
              </a:rPr>
              <a:t>TodoListBox</a:t>
            </a:r>
            <a:r>
              <a:rPr lang="en-US" sz="1200" b="1" i="1" dirty="0">
                <a:solidFill>
                  <a:srgbClr val="660E7A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i="1" dirty="0" err="1">
                <a:solidFill>
                  <a:srgbClr val="660E7A"/>
                </a:solidFill>
              </a:rPr>
              <a:t>React</a:t>
            </a:r>
            <a:r>
              <a:rPr lang="en-US" sz="1200" dirty="0" err="1"/>
              <a:t>.</a:t>
            </a:r>
            <a:r>
              <a:rPr lang="en-US" sz="1200" b="1" dirty="0" err="1">
                <a:solidFill>
                  <a:srgbClr val="660E7A"/>
                </a:solidFill>
              </a:rPr>
              <a:t>createClass</a:t>
            </a:r>
            <a:r>
              <a:rPr lang="en-US" sz="1200" dirty="0"/>
              <a:t>({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>
                <a:solidFill>
                  <a:srgbClr val="7A7A43"/>
                </a:solidFill>
              </a:rPr>
              <a:t>getInitialState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 err="1">
                <a:solidFill>
                  <a:srgbClr val="660E7A"/>
                </a:solidFill>
              </a:rPr>
              <a:t>todos</a:t>
            </a:r>
            <a:r>
              <a:rPr lang="en-US" sz="1200" dirty="0"/>
              <a:t>: [</a:t>
            </a:r>
            <a:r>
              <a:rPr lang="en-US" sz="1200" b="1" dirty="0">
                <a:solidFill>
                  <a:srgbClr val="008000"/>
                </a:solidFill>
              </a:rPr>
              <a:t>'Eat Lunch'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'Walk the Dog'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8000"/>
                </a:solidFill>
              </a:rPr>
              <a:t>'Sleep'</a:t>
            </a:r>
            <a:r>
              <a:rPr lang="en-US" sz="1200" dirty="0"/>
              <a:t>],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660E7A"/>
                </a:solidFill>
              </a:rPr>
              <a:t>current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''</a:t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    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    },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7A7A43"/>
                </a:solidFill>
              </a:rPr>
              <a:t>render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>
                <a:solidFill>
                  <a:srgbClr val="000080"/>
                </a:solidFill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</a:rPr>
              <a:t>className</a:t>
            </a:r>
            <a:r>
              <a:rPr lang="en-US" sz="1200" b="1" dirty="0">
                <a:solidFill>
                  <a:srgbClr val="008000"/>
                </a:solidFill>
              </a:rPr>
              <a:t>="</a:t>
            </a:r>
            <a:r>
              <a:rPr lang="en-US" sz="1200" b="1" dirty="0" err="1">
                <a:solidFill>
                  <a:srgbClr val="008000"/>
                </a:solidFill>
              </a:rPr>
              <a:t>todo</a:t>
            </a:r>
            <a:r>
              <a:rPr lang="en-US" sz="1200" b="1" dirty="0">
                <a:solidFill>
                  <a:srgbClr val="008000"/>
                </a:solidFill>
              </a:rPr>
              <a:t>-list-box"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b="1" dirty="0">
                <a:solidFill>
                  <a:srgbClr val="000080"/>
                </a:solidFill>
              </a:rPr>
              <a:t>h1</a:t>
            </a:r>
            <a:r>
              <a:rPr lang="en-US" sz="1200" dirty="0"/>
              <a:t>&gt;</a:t>
            </a:r>
            <a:r>
              <a:rPr lang="en-US" sz="1200" b="1" i="1" dirty="0" err="1">
                <a:solidFill>
                  <a:srgbClr val="0073BF"/>
                </a:solidFill>
              </a:rPr>
              <a:t>Todo</a:t>
            </a:r>
            <a:r>
              <a:rPr lang="en-US" sz="1200" b="1" i="1" dirty="0">
                <a:solidFill>
                  <a:srgbClr val="0073BF"/>
                </a:solidFill>
              </a:rPr>
              <a:t> </a:t>
            </a:r>
            <a:r>
              <a:rPr lang="en-US" sz="1200" dirty="0"/>
              <a:t>List&lt;/</a:t>
            </a:r>
            <a:r>
              <a:rPr lang="en-US" sz="1200" b="1" dirty="0">
                <a:solidFill>
                  <a:srgbClr val="000080"/>
                </a:solidFill>
              </a:rPr>
              <a:t>h1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b="1" dirty="0" err="1">
                <a:solidFill>
                  <a:srgbClr val="000080"/>
                </a:solidFill>
              </a:rPr>
              <a:t>TodoItem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content</a:t>
            </a:r>
            <a:r>
              <a:rPr lang="en-US" sz="1200" b="1" dirty="0">
                <a:solidFill>
                  <a:srgbClr val="008000"/>
                </a:solidFill>
              </a:rPr>
              <a:t>="Walk the dog."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b="1" dirty="0" err="1">
                <a:solidFill>
                  <a:srgbClr val="000080"/>
                </a:solidFill>
              </a:rPr>
              <a:t>TodoItem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content</a:t>
            </a:r>
            <a:r>
              <a:rPr lang="en-US" sz="1200" b="1" dirty="0">
                <a:solidFill>
                  <a:srgbClr val="008000"/>
                </a:solidFill>
              </a:rPr>
              <a:t>="Walk the spouse." 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b="1" dirty="0">
                <a:solidFill>
                  <a:srgbClr val="000080"/>
                </a:solidFill>
              </a:rPr>
              <a:t>form </a:t>
            </a:r>
            <a:r>
              <a:rPr lang="en-US" sz="1200" b="1" dirty="0" err="1">
                <a:solidFill>
                  <a:srgbClr val="0000FF"/>
                </a:solidFill>
              </a:rPr>
              <a:t>onSubmit</a:t>
            </a:r>
            <a:r>
              <a:rPr lang="en-US" sz="1200" b="1" dirty="0">
                <a:solidFill>
                  <a:srgbClr val="008000"/>
                </a:solidFill>
              </a:rPr>
              <a:t>=</a:t>
            </a:r>
            <a:r>
              <a:rPr lang="en-US" sz="1200" dirty="0"/>
              <a:t>{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addOne</a:t>
            </a:r>
            <a:r>
              <a:rPr lang="en-US" sz="1200" dirty="0"/>
              <a:t>}&gt;</a:t>
            </a:r>
            <a:br>
              <a:rPr lang="en-US" sz="1200" dirty="0"/>
            </a:br>
            <a:r>
              <a:rPr lang="en-US" sz="1200" dirty="0"/>
              <a:t>                    &lt;</a:t>
            </a:r>
            <a:r>
              <a:rPr lang="en-US" sz="1200" b="1" dirty="0">
                <a:solidFill>
                  <a:srgbClr val="000080"/>
                </a:solidFill>
              </a:rPr>
              <a:t>input </a:t>
            </a:r>
            <a:r>
              <a:rPr lang="en-US" sz="1200" b="1" dirty="0">
                <a:solidFill>
                  <a:srgbClr val="0000FF"/>
                </a:solidFill>
              </a:rPr>
              <a:t>type</a:t>
            </a:r>
            <a:r>
              <a:rPr lang="en-US" sz="1200" b="1" dirty="0">
                <a:solidFill>
                  <a:srgbClr val="008000"/>
                </a:solidFill>
              </a:rPr>
              <a:t>="text" </a:t>
            </a:r>
            <a:r>
              <a:rPr lang="en-US" sz="1200" b="1" dirty="0" err="1">
                <a:solidFill>
                  <a:srgbClr val="0000FF"/>
                </a:solidFill>
              </a:rPr>
              <a:t>onChange</a:t>
            </a:r>
            <a:r>
              <a:rPr lang="en-US" sz="1200" b="1" dirty="0">
                <a:solidFill>
                  <a:srgbClr val="008000"/>
                </a:solidFill>
              </a:rPr>
              <a:t>=</a:t>
            </a:r>
            <a:r>
              <a:rPr lang="en-US" sz="1200" dirty="0"/>
              <a:t>{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change</a:t>
            </a:r>
            <a:r>
              <a:rPr lang="en-US" sz="1200" dirty="0"/>
              <a:t>} </a:t>
            </a:r>
            <a:r>
              <a:rPr lang="en-US" sz="1200" b="1" dirty="0">
                <a:solidFill>
                  <a:srgbClr val="0000FF"/>
                </a:solidFill>
              </a:rPr>
              <a:t>value</a:t>
            </a:r>
            <a:r>
              <a:rPr lang="en-US" sz="1200" b="1" dirty="0">
                <a:solidFill>
                  <a:srgbClr val="008000"/>
                </a:solidFill>
              </a:rPr>
              <a:t>=</a:t>
            </a:r>
            <a:r>
              <a:rPr lang="en-US" sz="1200" dirty="0"/>
              <a:t>{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state</a:t>
            </a:r>
            <a:r>
              <a:rPr lang="en-US" sz="1200" dirty="0" err="1"/>
              <a:t>.</a:t>
            </a:r>
            <a:r>
              <a:rPr lang="en-US" sz="1200" b="1" dirty="0" err="1">
                <a:solidFill>
                  <a:srgbClr val="660E7A"/>
                </a:solidFill>
              </a:rPr>
              <a:t>current</a:t>
            </a:r>
            <a:r>
              <a:rPr lang="en-US" sz="1200" dirty="0"/>
              <a:t>}/&gt;</a:t>
            </a:r>
            <a:br>
              <a:rPr lang="en-US" sz="1200" dirty="0"/>
            </a:br>
            <a:r>
              <a:rPr lang="en-US" sz="1200" dirty="0"/>
              <a:t>                &lt;/</a:t>
            </a:r>
            <a:r>
              <a:rPr lang="en-US" sz="1200" b="1" dirty="0">
                <a:solidFill>
                  <a:srgbClr val="000080"/>
                </a:solidFill>
              </a:rPr>
              <a:t>form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b="1" dirty="0">
                <a:solidFill>
                  <a:srgbClr val="000080"/>
                </a:solidFill>
              </a:rPr>
              <a:t>div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);</a:t>
            </a:r>
            <a:br>
              <a:rPr lang="en-US" sz="1200" dirty="0"/>
            </a:br>
            <a:r>
              <a:rPr lang="en-US" sz="1200" dirty="0"/>
              <a:t>    },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Components - Example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2716327">
            <a:off x="1142668" y="1045782"/>
            <a:ext cx="383678" cy="645740"/>
          </a:xfrm>
          <a:prstGeom prst="downArrow">
            <a:avLst>
              <a:gd name="adj1" fmla="val 50000"/>
              <a:gd name="adj2" fmla="val 5502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5" name="Down Arrow 4"/>
          <p:cNvSpPr/>
          <p:nvPr/>
        </p:nvSpPr>
        <p:spPr>
          <a:xfrm rot="5400000">
            <a:off x="4457265" y="4762935"/>
            <a:ext cx="383678" cy="611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1289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notices the Model has changed (</a:t>
            </a:r>
            <a:r>
              <a:rPr lang="en-US" dirty="0" smtClean="0">
                <a:solidFill>
                  <a:srgbClr val="C00000"/>
                </a:solidFill>
              </a:rPr>
              <a:t>with </a:t>
            </a:r>
            <a:r>
              <a:rPr lang="en-US" dirty="0" err="1" smtClean="0">
                <a:solidFill>
                  <a:srgbClr val="C00000"/>
                </a:solidFill>
              </a:rPr>
              <a:t>setState</a:t>
            </a:r>
            <a:r>
              <a:rPr lang="en-US" dirty="0" smtClean="0">
                <a:solidFill>
                  <a:srgbClr val="C00000"/>
                </a:solidFill>
              </a:rPr>
              <a:t>())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calls </a:t>
            </a:r>
            <a:r>
              <a:rPr lang="en-US" dirty="0" smtClean="0">
                <a:solidFill>
                  <a:srgbClr val="C00000"/>
                </a:solidFill>
              </a:rPr>
              <a:t>render() </a:t>
            </a:r>
            <a:r>
              <a:rPr lang="en-US" dirty="0" smtClean="0"/>
              <a:t>of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puts the HTML into an in-memory copy of the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Called the Virtual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If it updated the DOM for each component, it is SLOW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After rendering ALL components (that need it)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updates differences between the Virtual DOM and the DOM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MUCH faster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Many components have sub components that must change also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React app often uses AJAX to communicate with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of the following sections describes this in great detail.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most important point is that the AJAX updates the state variable and React automatically re-renders the Components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a Component Architecture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becomes a custom tag in HTML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has its own MVC (usually in the same file)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r>
              <a:rPr lang="en-US" dirty="0" smtClean="0"/>
              <a:t> on the client side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did everything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  <a:r>
              <a:rPr lang="en-US" dirty="0" smtClean="0"/>
              <a:t> in the section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 the following sections, we will use Kraken and its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Review the lab instructions in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intro.docx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/lab</a:t>
            </a:r>
            <a:r>
              <a:rPr lang="en-US" dirty="0" smtClean="0"/>
              <a:t> folder which already contains an Express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the node modules with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pm</a:t>
            </a:r>
            <a:r>
              <a:rPr lang="en-US" dirty="0" smtClean="0">
                <a:solidFill>
                  <a:srgbClr val="FF0000"/>
                </a:solidFill>
              </a:rPr>
              <a:t> install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Edit the </a:t>
            </a:r>
            <a:r>
              <a:rPr lang="en-US" dirty="0" smtClean="0">
                <a:solidFill>
                  <a:srgbClr val="FF0000"/>
                </a:solidFill>
              </a:rPr>
              <a:t>/lab/</a:t>
            </a:r>
            <a:r>
              <a:rPr lang="en-US" dirty="0" err="1" smtClean="0">
                <a:solidFill>
                  <a:srgbClr val="FF0000"/>
                </a:solidFill>
              </a:rPr>
              <a:t>javascripts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components.js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file.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TodoListBox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TodoItem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 the application using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pm</a:t>
            </a:r>
            <a:r>
              <a:rPr lang="en-US" dirty="0" smtClean="0">
                <a:solidFill>
                  <a:srgbClr val="FF0000"/>
                </a:solidFill>
              </a:rPr>
              <a:t> start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View the page in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http://localhost:3000/react.html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some </a:t>
            </a:r>
            <a:r>
              <a:rPr lang="en-US" dirty="0" err="1" smtClean="0">
                <a:solidFill>
                  <a:srgbClr val="FF0000"/>
                </a:solidFill>
              </a:rPr>
              <a:t>todo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Component has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Model – stored in the </a:t>
            </a:r>
            <a:r>
              <a:rPr lang="en-US" dirty="0" err="1" smtClean="0">
                <a:solidFill>
                  <a:srgbClr val="FF0000"/>
                </a:solidFill>
              </a:rPr>
              <a:t>this.state</a:t>
            </a:r>
            <a:r>
              <a:rPr lang="en-US" dirty="0" smtClean="0"/>
              <a:t> hash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View – called by React via 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Controller – called by the view when an event occurs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Actually, think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Controller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The View collects User Input (mouse clicks,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), passes event to the Controller (methods in the Component)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The Controller calls the business logic, updates the Model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Uses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this.setState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{ name: value } 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React AUTOMATICALLY notices notices the Model changed and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renders() </a:t>
            </a:r>
            <a:r>
              <a:rPr lang="en-US" dirty="0" smtClean="0">
                <a:sym typeface="Wingdings"/>
              </a:rPr>
              <a:t>the View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is a Client side framework</a:t>
            </a:r>
          </a:p>
          <a:p>
            <a:r>
              <a:rPr lang="en-US" dirty="0" smtClean="0"/>
              <a:t>In the HTML</a:t>
            </a:r>
          </a:p>
          <a:p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&lt;script&gt; </a:t>
            </a:r>
            <a:r>
              <a:rPr lang="en-US" dirty="0" smtClean="0"/>
              <a:t>tag to load modules</a:t>
            </a:r>
          </a:p>
          <a:p>
            <a:r>
              <a:rPr lang="en-US" dirty="0"/>
              <a:t>	</a:t>
            </a:r>
            <a:r>
              <a:rPr lang="en-US" dirty="0" smtClean="0"/>
              <a:t>	‘react’ – the main code</a:t>
            </a:r>
          </a:p>
          <a:p>
            <a:r>
              <a:rPr lang="en-US" dirty="0"/>
              <a:t>	</a:t>
            </a:r>
            <a:r>
              <a:rPr lang="en-US" dirty="0" smtClean="0"/>
              <a:t>	‘react-</a:t>
            </a:r>
            <a:r>
              <a:rPr lang="en-US" dirty="0" err="1" smtClean="0"/>
              <a:t>dom</a:t>
            </a:r>
            <a:r>
              <a:rPr lang="en-US" dirty="0" smtClean="0"/>
              <a:t>’ – accesses the browser’s DOM</a:t>
            </a:r>
          </a:p>
          <a:p>
            <a:r>
              <a:rPr lang="en-US" dirty="0"/>
              <a:t>	</a:t>
            </a:r>
            <a:r>
              <a:rPr lang="en-US" dirty="0" smtClean="0"/>
              <a:t>	‘react-router’ -- creates the page’s topology</a:t>
            </a:r>
          </a:p>
          <a:p>
            <a:r>
              <a:rPr lang="en-US" dirty="0"/>
              <a:t>	</a:t>
            </a:r>
            <a:r>
              <a:rPr lang="en-US" dirty="0" smtClean="0"/>
              <a:t>	‘babel/</a:t>
            </a:r>
            <a:r>
              <a:rPr lang="en-US" dirty="0" err="1" smtClean="0"/>
              <a:t>browser.js</a:t>
            </a:r>
            <a:r>
              <a:rPr lang="en-US" dirty="0" smtClean="0"/>
              <a:t>’ – converts the JSX to JS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err="1" smtClean="0"/>
              <a:t>components.js</a:t>
            </a:r>
            <a:r>
              <a:rPr lang="en-US" dirty="0" smtClean="0"/>
              <a:t>’ – my JSX code – </a:t>
            </a:r>
            <a:r>
              <a:rPr lang="en-US" dirty="0" err="1" smtClean="0"/>
              <a:t>transpiled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Contains the React application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File </a:t>
            </a: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javascripts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fullPage.js</a:t>
            </a:r>
            <a:r>
              <a:rPr lang="en-US" sz="1800" dirty="0" smtClean="0">
                <a:sym typeface="Wingdings"/>
              </a:rPr>
              <a:t> – contains the React app</a:t>
            </a:r>
            <a:endParaRPr lang="en-US" sz="1800" dirty="0" smtClean="0"/>
          </a:p>
          <a:p>
            <a:r>
              <a:rPr lang="en-US" sz="1800" dirty="0" smtClean="0"/>
              <a:t>&lt;!</a:t>
            </a:r>
            <a:r>
              <a:rPr lang="en-US" sz="1800" dirty="0"/>
              <a:t>DOCTYPE </a:t>
            </a:r>
            <a:r>
              <a:rPr lang="en-US" sz="1800" b="1" dirty="0">
                <a:solidFill>
                  <a:srgbClr val="0000FF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html </a:t>
            </a:r>
            <a:r>
              <a:rPr lang="en-US" sz="1800" b="1" dirty="0" err="1">
                <a:solidFill>
                  <a:srgbClr val="0000FF"/>
                </a:solidFill>
              </a:rPr>
              <a:t>lang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en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meta </a:t>
            </a:r>
            <a:r>
              <a:rPr lang="en-US" sz="1800" b="1" dirty="0">
                <a:solidFill>
                  <a:srgbClr val="0000FF"/>
                </a:solidFill>
              </a:rPr>
              <a:t>charset=</a:t>
            </a:r>
            <a:r>
              <a:rPr lang="en-US" sz="1800" b="1" dirty="0">
                <a:solidFill>
                  <a:srgbClr val="008000"/>
                </a:solidFill>
              </a:rPr>
              <a:t>"UTF-8"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&gt;TODO List&lt;/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link </a:t>
            </a:r>
            <a:r>
              <a:rPr lang="en-US" sz="1800" b="1" dirty="0" err="1">
                <a:solidFill>
                  <a:srgbClr val="0000FF"/>
                </a:solidFill>
              </a:rPr>
              <a:t>rel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"stylesheet" </a:t>
            </a:r>
            <a:r>
              <a:rPr lang="en-US" sz="1800" b="1" dirty="0" err="1">
                <a:solidFill>
                  <a:srgbClr val="0000FF"/>
                </a:solidFill>
              </a:rPr>
              <a:t>href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"stylesheets/</a:t>
            </a:r>
            <a:r>
              <a:rPr lang="en-US" sz="1800" b="1" dirty="0" err="1">
                <a:solidFill>
                  <a:srgbClr val="008000"/>
                </a:solidFill>
              </a:rPr>
              <a:t>style.css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>
                <a:solidFill>
                  <a:srgbClr val="0000FF"/>
                </a:solidFill>
              </a:rPr>
              <a:t>id=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fullPage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</a:t>
            </a:r>
            <a:r>
              <a:rPr lang="en-US" sz="1800" b="1" dirty="0" err="1">
                <a:solidFill>
                  <a:srgbClr val="008000"/>
                </a:solidFill>
              </a:rPr>
              <a:t>jquery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dist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jquery.js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</a:t>
            </a:r>
            <a:r>
              <a:rPr lang="en-US" sz="1800" b="1" dirty="0" err="1">
                <a:solidFill>
                  <a:srgbClr val="008000"/>
                </a:solidFill>
              </a:rPr>
              <a:t>react.js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"components/react/react-</a:t>
            </a:r>
            <a:r>
              <a:rPr lang="en-US" sz="1800" b="1" dirty="0" err="1">
                <a:solidFill>
                  <a:srgbClr val="008000"/>
                </a:solidFill>
              </a:rPr>
              <a:t>dom.js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"components/babel/</a:t>
            </a:r>
            <a:r>
              <a:rPr lang="en-US" sz="1800" b="1" dirty="0" err="1">
                <a:solidFill>
                  <a:srgbClr val="008000"/>
                </a:solidFill>
              </a:rPr>
              <a:t>browser.js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javascripts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fullPage.js</a:t>
            </a:r>
            <a:r>
              <a:rPr lang="en-US" sz="1800" b="1" dirty="0">
                <a:solidFill>
                  <a:srgbClr val="008000"/>
                </a:solidFill>
              </a:rPr>
              <a:t>" </a:t>
            </a:r>
            <a:r>
              <a:rPr lang="en-US" sz="1800" b="1" dirty="0">
                <a:solidFill>
                  <a:srgbClr val="0000FF"/>
                </a:solidFill>
              </a:rPr>
              <a:t>type=</a:t>
            </a:r>
            <a:r>
              <a:rPr lang="en-US" sz="1800" b="1" dirty="0">
                <a:solidFill>
                  <a:srgbClr val="008000"/>
                </a:solidFill>
              </a:rPr>
              <a:t>"text/babel"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Example </a:t>
            </a:r>
            <a:r>
              <a:rPr lang="en-US" dirty="0" smtClean="0"/>
              <a:t>1 – </a:t>
            </a:r>
            <a:r>
              <a:rPr lang="en-US" dirty="0" err="1" smtClean="0"/>
              <a:t>fullPage.html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52800" y="3861999"/>
            <a:ext cx="4084397" cy="276999"/>
            <a:chOff x="3352800" y="3861999"/>
            <a:chExt cx="4084397" cy="276999"/>
          </a:xfrm>
        </p:grpSpPr>
        <p:sp>
          <p:nvSpPr>
            <p:cNvPr id="4" name="Down Arrow 3"/>
            <p:cNvSpPr/>
            <p:nvPr/>
          </p:nvSpPr>
          <p:spPr>
            <a:xfrm rot="5400000">
              <a:off x="3581400" y="3657600"/>
              <a:ext cx="228600" cy="6858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43400" y="3861999"/>
              <a:ext cx="30937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deploy the React app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 rot="7136771">
            <a:off x="3881568" y="5610214"/>
            <a:ext cx="314067" cy="6873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15355" y="6033700"/>
            <a:ext cx="2263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React source code</a:t>
            </a:r>
          </a:p>
        </p:txBody>
      </p:sp>
    </p:spTree>
    <p:extLst>
      <p:ext uri="{BB962C8B-B14F-4D97-AF65-F5344CB8AC3E}">
        <p14:creationId xmlns:p14="http://schemas.microsoft.com/office/powerpoint/2010/main" val="1744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 smtClean="0">
                <a:solidFill>
                  <a:srgbClr val="C00000"/>
                </a:solidFill>
                <a:sym typeface="Wingdings"/>
              </a:rPr>
              <a:t>javascripts</a:t>
            </a:r>
            <a:r>
              <a:rPr lang="en-US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b="1" dirty="0" err="1" smtClean="0">
                <a:solidFill>
                  <a:srgbClr val="C00000"/>
                </a:solidFill>
                <a:sym typeface="Wingdings"/>
              </a:rPr>
              <a:t>fullPage.js</a:t>
            </a:r>
            <a:r>
              <a:rPr lang="en-US" dirty="0" smtClean="0">
                <a:sym typeface="Wingdings"/>
              </a:rPr>
              <a:t>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React app looks like this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Has multiple Components, &lt;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 smtClean="0"/>
              <a:t>&gt;, &lt;</a:t>
            </a:r>
            <a:r>
              <a:rPr lang="en-US" dirty="0" smtClean="0">
                <a:solidFill>
                  <a:srgbClr val="C00000"/>
                </a:solidFill>
              </a:rPr>
              <a:t>Footer</a:t>
            </a:r>
            <a:r>
              <a:rPr lang="en-US" dirty="0" smtClean="0"/>
              <a:t>&gt;, &lt;</a:t>
            </a:r>
            <a:r>
              <a:rPr lang="en-US" dirty="0" err="1" smtClean="0">
                <a:solidFill>
                  <a:srgbClr val="C00000"/>
                </a:solidFill>
              </a:rPr>
              <a:t>Nav</a:t>
            </a:r>
            <a:r>
              <a:rPr lang="en-US" dirty="0" smtClean="0"/>
              <a:t>&gt;, &lt;</a:t>
            </a:r>
            <a:r>
              <a:rPr lang="en-US" dirty="0" smtClean="0">
                <a:solidFill>
                  <a:srgbClr val="C00000"/>
                </a:solidFill>
              </a:rPr>
              <a:t>Middle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text to the Children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1: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4025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>
                <a:solidFill>
                  <a:srgbClr val="660E7A"/>
                </a:solidFill>
              </a:rPr>
              <a:t>Header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="header"</a:t>
            </a:r>
            <a:r>
              <a:rPr lang="en-US" sz="1400" dirty="0"/>
              <a:t>&gt;&lt;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header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>
                <a:solidFill>
                  <a:srgbClr val="660E7A"/>
                </a:solidFill>
              </a:rPr>
              <a:t>Footer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="footer"</a:t>
            </a:r>
            <a:r>
              <a:rPr lang="en-US" sz="1400" dirty="0"/>
              <a:t>&gt;&lt;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footer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</a:rPr>
              <a:t>Nav</a:t>
            </a:r>
            <a:r>
              <a:rPr lang="en-US" sz="1400" b="1" i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</a:t>
            </a:r>
            <a:r>
              <a:rPr lang="en-US" sz="1400" b="1" dirty="0" err="1">
                <a:solidFill>
                  <a:srgbClr val="008000"/>
                </a:solidFill>
              </a:rPr>
              <a:t>nav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nav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1: </a:t>
            </a:r>
            <a:r>
              <a:rPr lang="en-US" dirty="0" err="1" smtClean="0">
                <a:solidFill>
                  <a:srgbClr val="C00000"/>
                </a:solidFill>
              </a:rPr>
              <a:t>fullPage.js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 is on the next page</a:t>
            </a:r>
          </a:p>
          <a:p>
            <a:pPr marL="0" indent="0"/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Middle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="middle"</a:t>
            </a:r>
            <a:r>
              <a:rPr lang="en-US" sz="1600" dirty="0"/>
              <a:t>&gt;{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props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text</a:t>
            </a:r>
            <a:r>
              <a:rPr lang="en-US" sz="1600" dirty="0"/>
              <a:t>}&lt;/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FullPage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>
                <a:solidFill>
                  <a:srgbClr val="660E7A"/>
                </a:solidFill>
              </a:rPr>
              <a:t>header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'This is the Header'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>
                <a:solidFill>
                  <a:srgbClr val="660E7A"/>
                </a:solidFill>
              </a:rPr>
              <a:t>footer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'This is the Footer'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nav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Nav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br>
              <a:rPr lang="en-US" sz="1600" b="1" dirty="0">
                <a:solidFill>
                  <a:srgbClr val="008000"/>
                </a:solidFill>
              </a:rPr>
            </a:br>
            <a:r>
              <a:rPr lang="en-US" sz="1600" b="1" dirty="0">
                <a:solidFill>
                  <a:srgbClr val="008000"/>
                </a:solidFill>
              </a:rPr>
              <a:t>        </a:t>
            </a: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},</a:t>
            </a:r>
          </a:p>
          <a:p>
            <a:pPr marL="0" indent="0"/>
            <a:r>
              <a:rPr lang="en-US" sz="1600" dirty="0" smtClean="0">
                <a:solidFill>
                  <a:srgbClr val="C00000"/>
                </a:solidFill>
              </a:rPr>
              <a:t>Continued on the next page</a:t>
            </a:r>
            <a:r>
              <a:rPr lang="is-IS" sz="1600" dirty="0" smtClean="0">
                <a:solidFill>
                  <a:srgbClr val="C00000"/>
                </a:solidFill>
              </a:rPr>
              <a:t>…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fullPageBox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Header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header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header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="middle"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 err="1">
                <a:solidFill>
                  <a:srgbClr val="FF0000"/>
                </a:solidFill>
              </a:rPr>
              <a:t>Nav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nav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nav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>
                <a:solidFill>
                  <a:srgbClr val="FF0000"/>
                </a:solidFill>
              </a:rPr>
              <a:t>Middle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text</a:t>
            </a:r>
            <a:r>
              <a:rPr lang="en-US" sz="1600" b="1" dirty="0">
                <a:solidFill>
                  <a:srgbClr val="008000"/>
                </a:solidFill>
              </a:rPr>
              <a:t>="Hello, world."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Footer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footer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footer</a:t>
            </a:r>
            <a:r>
              <a:rPr lang="en-US" sz="1600" dirty="0"/>
              <a:t>} 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 err="1">
                <a:solidFill>
                  <a:srgbClr val="660E7A"/>
                </a:solidFill>
              </a:rPr>
              <a:t>ReactDOM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render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FullPage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/&gt;, </a:t>
            </a: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getElementById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fullPage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86400" y="5538402"/>
            <a:ext cx="2745899" cy="276999"/>
            <a:chOff x="3352800" y="3837801"/>
            <a:chExt cx="2745899" cy="276999"/>
          </a:xfrm>
        </p:grpSpPr>
        <p:sp>
          <p:nvSpPr>
            <p:cNvPr id="5" name="Down Arrow 4"/>
            <p:cNvSpPr/>
            <p:nvPr/>
          </p:nvSpPr>
          <p:spPr>
            <a:xfrm rot="5400000">
              <a:off x="3581400" y="3657600"/>
              <a:ext cx="228600" cy="6858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91501" y="3837801"/>
              <a:ext cx="17071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19391</TotalTime>
  <Words>832</Words>
  <Application>Microsoft Macintosh PowerPoint</Application>
  <PresentationFormat>On-screen Show (4:3)</PresentationFormat>
  <Paragraphs>139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Introduction</vt:lpstr>
      <vt:lpstr>Overview</vt:lpstr>
      <vt:lpstr>Components</vt:lpstr>
      <vt:lpstr>Client Side Framework</vt:lpstr>
      <vt:lpstr>React Example 1 – fullPage.html</vt:lpstr>
      <vt:lpstr>React Example 1: </vt:lpstr>
      <vt:lpstr>React Example 1: fullPage.js</vt:lpstr>
      <vt:lpstr>React Example 1: </vt:lpstr>
      <vt:lpstr>React Example 1: </vt:lpstr>
      <vt:lpstr>React Example 2 – index.html</vt:lpstr>
      <vt:lpstr>Array.prototype.map()</vt:lpstr>
      <vt:lpstr>Javascripts/components.js</vt:lpstr>
      <vt:lpstr>Javascripts/components.js – ES6 / JS2015</vt:lpstr>
      <vt:lpstr>Model</vt:lpstr>
      <vt:lpstr>Model - Example</vt:lpstr>
      <vt:lpstr>Controller</vt:lpstr>
      <vt:lpstr>Controller Example</vt:lpstr>
      <vt:lpstr>Controller Example 2 - &lt;input&gt;</vt:lpstr>
      <vt:lpstr>Combining Components</vt:lpstr>
      <vt:lpstr>Combining Components - Example</vt:lpstr>
      <vt:lpstr>Virtual DOM</vt:lpstr>
      <vt:lpstr>AJAX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995</cp:revision>
  <cp:lastPrinted>2014-07-17T17:09:28Z</cp:lastPrinted>
  <dcterms:created xsi:type="dcterms:W3CDTF">2013-02-07T04:33:41Z</dcterms:created>
  <dcterms:modified xsi:type="dcterms:W3CDTF">2016-10-04T18:07:22Z</dcterms:modified>
</cp:coreProperties>
</file>