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298" r:id="rId2"/>
    <p:sldId id="362" r:id="rId3"/>
    <p:sldId id="373" r:id="rId4"/>
    <p:sldId id="374" r:id="rId5"/>
    <p:sldId id="363" r:id="rId6"/>
    <p:sldId id="392" r:id="rId7"/>
    <p:sldId id="385" r:id="rId8"/>
    <p:sldId id="375" r:id="rId9"/>
    <p:sldId id="376" r:id="rId10"/>
    <p:sldId id="391" r:id="rId11"/>
    <p:sldId id="388" r:id="rId12"/>
    <p:sldId id="390" r:id="rId13"/>
    <p:sldId id="387" r:id="rId14"/>
    <p:sldId id="386" r:id="rId15"/>
    <p:sldId id="359" r:id="rId16"/>
    <p:sldId id="360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600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on Kraken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Command driven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grunt build</a:t>
            </a:r>
            <a:r>
              <a:rPr lang="en-US" dirty="0" smtClean="0">
                <a:sym typeface="Wingdings"/>
              </a:rPr>
              <a:t>  or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npm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build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sym typeface="Wingdings"/>
              </a:rPr>
              <a:t>g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runt build </a:t>
            </a:r>
            <a:r>
              <a:rPr lang="en-US" dirty="0" smtClean="0">
                <a:sym typeface="Wingdings"/>
              </a:rPr>
              <a:t>reads 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./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Gruntfile.js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eslint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verify syntax on all JS 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less</a:t>
            </a:r>
            <a:r>
              <a:rPr lang="en-US" dirty="0" smtClean="0">
                <a:sym typeface="Wingdings"/>
              </a:rPr>
              <a:t>  compile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*.less </a:t>
            </a:r>
            <a:r>
              <a:rPr lang="en-US" dirty="0" smtClean="0">
                <a:sym typeface="Wingdings"/>
              </a:rPr>
              <a:t>files into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*.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css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browserify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ym typeface="Wingdings"/>
              </a:rPr>
              <a:t>b</a:t>
            </a:r>
            <a:r>
              <a:rPr lang="en-US" dirty="0" err="1" smtClean="0">
                <a:sym typeface="Wingdings"/>
              </a:rPr>
              <a:t>rowserify</a:t>
            </a:r>
            <a:r>
              <a:rPr lang="en-US" dirty="0" smtClean="0">
                <a:sym typeface="Wingdings"/>
              </a:rPr>
              <a:t>  Convert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*.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jsx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and ES6 code to JS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ym typeface="Wingdings"/>
              </a:rPr>
              <a:t>b</a:t>
            </a:r>
            <a:r>
              <a:rPr lang="en-US" dirty="0" err="1" smtClean="0">
                <a:sym typeface="Wingdings"/>
              </a:rPr>
              <a:t>rowserify</a:t>
            </a:r>
            <a:r>
              <a:rPr lang="en-US" dirty="0" smtClean="0">
                <a:sym typeface="Wingdings"/>
              </a:rPr>
              <a:t>  Read first file, ‘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main.js</a:t>
            </a:r>
            <a:r>
              <a:rPr lang="en-US" dirty="0" smtClean="0">
                <a:sym typeface="Wingdings"/>
              </a:rPr>
              <a:t>’, and process all require() statements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ym typeface="Wingdings"/>
              </a:rPr>
              <a:t>browserify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catenate</a:t>
            </a:r>
            <a:r>
              <a:rPr lang="en-US" dirty="0" smtClean="0">
                <a:sym typeface="Wingdings"/>
              </a:rPr>
              <a:t> the JS files into 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/public/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bundle.js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copyTo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ym typeface="Wingdings"/>
              </a:rPr>
              <a:t>copyTo</a:t>
            </a:r>
            <a:r>
              <a:rPr lang="en-US" dirty="0" smtClean="0">
                <a:sym typeface="Wingdings"/>
              </a:rPr>
              <a:t>  copy all files from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/public</a:t>
            </a:r>
            <a:r>
              <a:rPr lang="en-US" dirty="0" smtClean="0">
                <a:sym typeface="Wingdings"/>
              </a:rPr>
              <a:t> to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./.build</a:t>
            </a:r>
            <a:endParaRPr lang="en-US" dirty="0">
              <a:solidFill>
                <a:srgbClr val="C0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React 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Command line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olidFill>
                  <a:srgbClr val="C00000"/>
                </a:solidFill>
              </a:rPr>
              <a:t>grunt build </a:t>
            </a:r>
            <a:r>
              <a:rPr lang="en-US" dirty="0" smtClean="0"/>
              <a:t>– does the build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Looks in </a:t>
            </a:r>
            <a:r>
              <a:rPr lang="en-US" dirty="0" err="1" smtClean="0">
                <a:solidFill>
                  <a:srgbClr val="C00000"/>
                </a:solidFill>
              </a:rPr>
              <a:t>Gruntfile.js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find the outcome, ‘build’</a:t>
            </a:r>
          </a:p>
          <a:p>
            <a:pPr marL="574675" lvl="2" indent="0">
              <a:buNone/>
            </a:pPr>
            <a:r>
              <a:rPr lang="en-US" dirty="0" err="1"/>
              <a:t>grunt.</a:t>
            </a:r>
            <a:r>
              <a:rPr lang="en-US" dirty="0" err="1">
                <a:solidFill>
                  <a:srgbClr val="7A7A43"/>
                </a:solidFill>
              </a:rPr>
              <a:t>registerTask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'build'</a:t>
            </a:r>
            <a:r>
              <a:rPr lang="en-US" dirty="0"/>
              <a:t>, [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eslint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'less'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browserify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copyto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dirty="0" smtClean="0"/>
              <a:t>]);</a:t>
            </a:r>
          </a:p>
          <a:p>
            <a:pPr marL="1146175" lvl="3" indent="-285750"/>
            <a:r>
              <a:rPr lang="en-US" dirty="0" smtClean="0">
                <a:solidFill>
                  <a:srgbClr val="C00000"/>
                </a:solidFill>
              </a:rPr>
              <a:t>’</a:t>
            </a:r>
            <a:r>
              <a:rPr lang="en-US" dirty="0" err="1" smtClean="0">
                <a:solidFill>
                  <a:srgbClr val="C00000"/>
                </a:solidFill>
              </a:rPr>
              <a:t>eslint</a:t>
            </a:r>
            <a:r>
              <a:rPr lang="en-US" dirty="0" smtClean="0"/>
              <a:t>’ – checks the syntax of the JS (and JSX) files</a:t>
            </a:r>
          </a:p>
          <a:p>
            <a:pPr marL="1146175" lvl="3" indent="-285750"/>
            <a:r>
              <a:rPr lang="en-US" dirty="0" smtClean="0"/>
              <a:t>‘</a:t>
            </a:r>
            <a:r>
              <a:rPr lang="en-US" dirty="0" smtClean="0">
                <a:solidFill>
                  <a:srgbClr val="C00000"/>
                </a:solidFill>
              </a:rPr>
              <a:t>less</a:t>
            </a:r>
            <a:r>
              <a:rPr lang="en-US" dirty="0" smtClean="0"/>
              <a:t>’ – converts the *.less files to *.</a:t>
            </a:r>
            <a:r>
              <a:rPr lang="en-US" dirty="0" err="1" smtClean="0"/>
              <a:t>css</a:t>
            </a:r>
            <a:r>
              <a:rPr lang="en-US" dirty="0" smtClean="0"/>
              <a:t> files</a:t>
            </a:r>
          </a:p>
          <a:p>
            <a:pPr marL="1146175" lvl="3" indent="-285750"/>
            <a:r>
              <a:rPr lang="en-US" dirty="0" smtClean="0"/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r>
              <a:rPr lang="en-US" dirty="0" smtClean="0"/>
              <a:t>’ – creates ONE file containing the entire client app</a:t>
            </a:r>
          </a:p>
          <a:p>
            <a:pPr marL="1146175" lvl="3" indent="-285750"/>
            <a:r>
              <a:rPr lang="en-US" dirty="0" smtClean="0"/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copyto</a:t>
            </a:r>
            <a:r>
              <a:rPr lang="en-US" dirty="0" smtClean="0"/>
              <a:t>’ – copies files to the static folder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uses </a:t>
            </a:r>
            <a:r>
              <a:rPr lang="en-US" dirty="0" err="1" smtClean="0"/>
              <a:t>Browserify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/tasks/</a:t>
            </a:r>
            <a:r>
              <a:rPr lang="en-US" dirty="0" err="1" smtClean="0">
                <a:solidFill>
                  <a:srgbClr val="C00000"/>
                </a:solidFill>
              </a:rPr>
              <a:t>browserify.js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dirty="0" smtClean="0">
                <a:sym typeface="Wingdings"/>
              </a:rPr>
              <a:t> file</a:t>
            </a:r>
            <a:endParaRPr lang="en-US" dirty="0" smtClean="0"/>
          </a:p>
          <a:p>
            <a:pPr marL="0" indent="0"/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800" b="1" dirty="0">
                <a:solidFill>
                  <a:srgbClr val="008000"/>
                </a:solidFill>
              </a:rPr>
              <a:t>use strict'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err="1">
                <a:solidFill>
                  <a:srgbClr val="660E7A"/>
                </a:solidFill>
              </a:rPr>
              <a:t>module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7A7A43"/>
                </a:solidFill>
              </a:rPr>
              <a:t>exports</a:t>
            </a:r>
            <a:r>
              <a:rPr lang="en-US" sz="1800" dirty="0">
                <a:solidFill>
                  <a:srgbClr val="7A7A43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>
                <a:solidFill>
                  <a:srgbClr val="000080"/>
                </a:solidFill>
              </a:rPr>
              <a:t>function </a:t>
            </a:r>
            <a:r>
              <a:rPr lang="en-US" sz="1800" i="1" dirty="0" err="1"/>
              <a:t>browserify</a:t>
            </a:r>
            <a:r>
              <a:rPr lang="en-US" sz="1800" dirty="0"/>
              <a:t>(grunt)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i="1" dirty="0">
                <a:solidFill>
                  <a:srgbClr val="808080"/>
                </a:solidFill>
              </a:rPr>
              <a:t>// Load task</a:t>
            </a:r>
            <a:br>
              <a:rPr lang="en-US" sz="1800" i="1" dirty="0">
                <a:solidFill>
                  <a:srgbClr val="808080"/>
                </a:solidFill>
              </a:rPr>
            </a:br>
            <a:r>
              <a:rPr lang="en-US" sz="1800" i="1" dirty="0">
                <a:solidFill>
                  <a:srgbClr val="808080"/>
                </a:solidFill>
              </a:rPr>
              <a:t>    </a:t>
            </a:r>
            <a:r>
              <a:rPr lang="en-US" sz="1800" dirty="0" err="1"/>
              <a:t>grunt.loadNpmTasks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00"/>
                </a:solidFill>
              </a:rPr>
              <a:t>'grunt-</a:t>
            </a:r>
            <a:r>
              <a:rPr lang="en-US" sz="1800" b="1" dirty="0" err="1">
                <a:solidFill>
                  <a:srgbClr val="008000"/>
                </a:solidFill>
              </a:rPr>
              <a:t>browserify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i="1" dirty="0">
                <a:solidFill>
                  <a:srgbClr val="808080"/>
                </a:solidFill>
              </a:rPr>
              <a:t>// Options</a:t>
            </a:r>
            <a:br>
              <a:rPr lang="en-US" sz="1800" i="1" dirty="0">
                <a:solidFill>
                  <a:srgbClr val="808080"/>
                </a:solidFill>
              </a:rPr>
            </a:br>
            <a:r>
              <a:rPr lang="en-US" sz="1800" i="1" dirty="0">
                <a:solidFill>
                  <a:srgbClr val="808080"/>
                </a:solidFill>
              </a:rPr>
              <a:t>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660E7A"/>
                </a:solidFill>
              </a:rPr>
              <a:t>build</a:t>
            </a:r>
            <a:r>
              <a:rPr lang="en-US" sz="1800" dirty="0"/>
              <a:t>: 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 err="1">
                <a:solidFill>
                  <a:srgbClr val="660E7A"/>
                </a:solidFill>
              </a:rPr>
              <a:t>src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'./public/</a:t>
            </a:r>
            <a:r>
              <a:rPr lang="en-US" sz="1800" b="1" dirty="0" err="1">
                <a:solidFill>
                  <a:srgbClr val="008000"/>
                </a:solidFill>
              </a:rPr>
              <a:t>main.js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 err="1">
                <a:solidFill>
                  <a:srgbClr val="660E7A"/>
                </a:solidFill>
              </a:rPr>
              <a:t>dest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'./public/</a:t>
            </a:r>
            <a:r>
              <a:rPr lang="en-US" sz="1800" b="1" dirty="0" err="1">
                <a:solidFill>
                  <a:srgbClr val="008000"/>
                </a:solidFill>
              </a:rPr>
              <a:t>bundle.js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>
                <a:solidFill>
                  <a:srgbClr val="660E7A"/>
                </a:solidFill>
              </a:rPr>
              <a:t>options</a:t>
            </a:r>
            <a:r>
              <a:rPr lang="en-US" sz="1800" dirty="0"/>
              <a:t>: {</a:t>
            </a:r>
            <a:br>
              <a:rPr lang="en-US" sz="1800" dirty="0"/>
            </a:br>
            <a:r>
              <a:rPr lang="en-US" sz="1800" dirty="0"/>
              <a:t>                </a:t>
            </a:r>
            <a:r>
              <a:rPr lang="en-US" sz="1800" b="1" dirty="0">
                <a:solidFill>
                  <a:srgbClr val="660E7A"/>
                </a:solidFill>
              </a:rPr>
              <a:t>transform</a:t>
            </a:r>
            <a:r>
              <a:rPr lang="en-US" sz="1800" dirty="0"/>
              <a:t>: [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b="1" dirty="0" err="1">
                <a:solidFill>
                  <a:srgbClr val="008000"/>
                </a:solidFill>
              </a:rPr>
              <a:t>reactify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'require-</a:t>
            </a:r>
            <a:r>
              <a:rPr lang="en-US" sz="1800" b="1" dirty="0" err="1">
                <a:solidFill>
                  <a:srgbClr val="008000"/>
                </a:solidFill>
              </a:rPr>
              <a:t>globify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]</a:t>
            </a:r>
            <a:br>
              <a:rPr lang="en-US" sz="1800" dirty="0"/>
            </a:br>
            <a:r>
              <a:rPr lang="en-US" sz="1800" dirty="0"/>
              <a:t>            }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};</a:t>
            </a:r>
            <a:br>
              <a:rPr lang="en-US" sz="1800" dirty="0"/>
            </a:br>
            <a:r>
              <a:rPr lang="en-US" sz="1800" dirty="0"/>
              <a:t>};</a:t>
            </a:r>
            <a:br>
              <a:rPr lang="en-US" sz="18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Browserify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81400" y="4114800"/>
            <a:ext cx="3693635" cy="381000"/>
            <a:chOff x="4800600" y="2635391"/>
            <a:chExt cx="3693635" cy="381000"/>
          </a:xfrm>
        </p:grpSpPr>
        <p:sp>
          <p:nvSpPr>
            <p:cNvPr id="5" name="Down Arrow 4"/>
            <p:cNvSpPr/>
            <p:nvPr/>
          </p:nvSpPr>
          <p:spPr>
            <a:xfrm rot="5400000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3600" y="2635391"/>
              <a:ext cx="25506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How to find dependences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4596404"/>
            <a:ext cx="2826268" cy="381000"/>
            <a:chOff x="4800600" y="2635391"/>
            <a:chExt cx="2826268" cy="381000"/>
          </a:xfrm>
        </p:grpSpPr>
        <p:sp>
          <p:nvSpPr>
            <p:cNvPr id="8" name="Down Arrow 7"/>
            <p:cNvSpPr/>
            <p:nvPr/>
          </p:nvSpPr>
          <p:spPr>
            <a:xfrm rot="5861985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687391"/>
              <a:ext cx="153086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to put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000080"/>
                </a:solidFill>
              </a:rPr>
              <a:t>	</a:t>
            </a: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Routes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'../</a:t>
            </a:r>
            <a:r>
              <a:rPr lang="en-US" sz="1600" b="1" dirty="0" err="1">
                <a:solidFill>
                  <a:srgbClr val="008000"/>
                </a:solidFill>
              </a:rPr>
              <a:t>routes.jsx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Client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'anemone-</a:t>
            </a:r>
            <a:r>
              <a:rPr lang="en-US" sz="1600" b="1" dirty="0" err="1">
                <a:solidFill>
                  <a:srgbClr val="008000"/>
                </a:solidFill>
              </a:rPr>
              <a:t>machina</a:t>
            </a:r>
            <a:r>
              <a:rPr lang="en-US" sz="1600" b="1" dirty="0">
                <a:solidFill>
                  <a:srgbClr val="008000"/>
                </a:solidFill>
              </a:rPr>
              <a:t>/lib/client'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'./views/**/*.</a:t>
            </a:r>
            <a:r>
              <a:rPr lang="en-US" sz="1600" b="1" dirty="0" err="1">
                <a:solidFill>
                  <a:srgbClr val="008000"/>
                </a:solidFill>
              </a:rPr>
              <a:t>jsx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{</a:t>
            </a:r>
            <a:r>
              <a:rPr lang="en-US" sz="1600" b="1" dirty="0">
                <a:solidFill>
                  <a:srgbClr val="660E7A"/>
                </a:solidFill>
              </a:rPr>
              <a:t>glob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true</a:t>
            </a: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 boot options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options = {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dirty="0">
                <a:solidFill>
                  <a:srgbClr val="660E7A"/>
                </a:solidFill>
              </a:rPr>
              <a:t>routes</a:t>
            </a:r>
            <a:r>
              <a:rPr lang="en-US" sz="1600" dirty="0"/>
              <a:t>: </a:t>
            </a:r>
            <a:r>
              <a:rPr lang="en-US" sz="1600" b="1" i="1" dirty="0">
                <a:solidFill>
                  <a:srgbClr val="660E7A"/>
                </a:solidFill>
              </a:rPr>
              <a:t>Routes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/>
              <a:t>viewResolver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</a:t>
            </a:r>
            <a:r>
              <a:rPr lang="en-US" sz="1600" dirty="0" err="1"/>
              <a:t>viewName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'./views/' </a:t>
            </a:r>
            <a:r>
              <a:rPr lang="en-US" sz="1600" dirty="0"/>
              <a:t>+ </a:t>
            </a:r>
            <a:r>
              <a:rPr lang="en-US" sz="1600" dirty="0" err="1"/>
              <a:t>viewName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}</a:t>
            </a:r>
            <a:br>
              <a:rPr lang="en-US" sz="1600" dirty="0"/>
            </a:br>
            <a:r>
              <a:rPr lang="en-US" sz="1600" dirty="0"/>
              <a:t>};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document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addEventListener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DOMContentLoaded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 err="1"/>
              <a:t>onLoad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i="1" dirty="0" err="1">
                <a:solidFill>
                  <a:srgbClr val="660E7A"/>
                </a:solidFill>
              </a:rPr>
              <a:t>Client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boot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660E7A"/>
                </a:solidFill>
              </a:rPr>
              <a:t>options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});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Main entry point for the client app.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Build tools read this, process all the </a:t>
            </a:r>
            <a:r>
              <a:rPr lang="en-US" sz="1600" dirty="0" smtClean="0">
                <a:solidFill>
                  <a:srgbClr val="FF0000"/>
                </a:solidFill>
              </a:rPr>
              <a:t>require()</a:t>
            </a:r>
            <a:r>
              <a:rPr lang="en-US" sz="1600" dirty="0" smtClean="0"/>
              <a:t> methods, combine all the </a:t>
            </a:r>
            <a:r>
              <a:rPr lang="en-US" sz="1600" dirty="0" err="1" smtClean="0"/>
              <a:t>CommonJS</a:t>
            </a:r>
            <a:r>
              <a:rPr lang="en-US" sz="1600" dirty="0" smtClean="0"/>
              <a:t> files</a:t>
            </a:r>
          </a:p>
          <a:p>
            <a:pPr marL="574675" lvl="1" indent="-285750">
              <a:buFont typeface="Arial" charset="0"/>
              <a:buChar char="•"/>
            </a:pPr>
            <a:r>
              <a:rPr lang="en-US" sz="1200" dirty="0" smtClean="0"/>
              <a:t>Puts all the files in </a:t>
            </a:r>
            <a:r>
              <a:rPr lang="en-US" sz="1200" dirty="0" smtClean="0">
                <a:solidFill>
                  <a:srgbClr val="FF0000"/>
                </a:solidFill>
              </a:rPr>
              <a:t>/public/</a:t>
            </a:r>
            <a:r>
              <a:rPr lang="en-US" sz="1200" dirty="0" err="1" smtClean="0">
                <a:solidFill>
                  <a:srgbClr val="FF0000"/>
                </a:solidFill>
              </a:rPr>
              <a:t>bundle.js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Application – </a:t>
            </a:r>
            <a:r>
              <a:rPr lang="en-US" dirty="0" err="1" smtClean="0"/>
              <a:t>main.js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62400" y="4800600"/>
            <a:ext cx="3227160" cy="473488"/>
            <a:chOff x="4800600" y="2635391"/>
            <a:chExt cx="3227160" cy="473488"/>
          </a:xfrm>
        </p:grpSpPr>
        <p:sp>
          <p:nvSpPr>
            <p:cNvPr id="5" name="Down Arrow 4"/>
            <p:cNvSpPr/>
            <p:nvPr/>
          </p:nvSpPr>
          <p:spPr>
            <a:xfrm rot="6200356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3600" y="2831880"/>
              <a:ext cx="20841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The client main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0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meta </a:t>
            </a:r>
            <a:r>
              <a:rPr lang="en-US" sz="1600" b="1" dirty="0" err="1">
                <a:solidFill>
                  <a:srgbClr val="0000FF"/>
                </a:solidFill>
              </a:rPr>
              <a:t>charSet</a:t>
            </a:r>
            <a:r>
              <a:rPr lang="en-US" sz="1600" b="1" dirty="0">
                <a:solidFill>
                  <a:srgbClr val="008000"/>
                </a:solidFill>
              </a:rPr>
              <a:t>='utf-8'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b="1" dirty="0" err="1">
                <a:solidFill>
                  <a:srgbClr val="660E7A"/>
                </a:solidFill>
              </a:rPr>
              <a:t>title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 err="1">
                <a:solidFill>
                  <a:srgbClr val="0000FF"/>
                </a:solidFill>
              </a:rPr>
              <a:t>rel</a:t>
            </a:r>
            <a:r>
              <a:rPr lang="en-US" sz="1600" b="1" dirty="0">
                <a:solidFill>
                  <a:srgbClr val="008000"/>
                </a:solidFill>
              </a:rPr>
              <a:t>='stylesheet'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css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app.css</a:t>
            </a:r>
            <a:r>
              <a:rPr lang="en-US" sz="1600" b="1" dirty="0">
                <a:solidFill>
                  <a:srgbClr val="008000"/>
                </a:solidFill>
              </a:rPr>
              <a:t>'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dirty="0" err="1">
                <a:solidFill>
                  <a:srgbClr val="7A7A43"/>
                </a:solidFill>
              </a:rPr>
              <a:t>children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</a:rPr>
              <a:t>src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bundle.js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&gt;&lt;/</a:t>
            </a:r>
            <a:r>
              <a:rPr lang="en-US" sz="1600" b="1" dirty="0">
                <a:solidFill>
                  <a:srgbClr val="000080"/>
                </a:solidFill>
              </a:rPr>
              <a:t>script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);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{</a:t>
            </a:r>
            <a:r>
              <a:rPr lang="en-US" sz="1600" dirty="0" err="1" smtClean="0">
                <a:solidFill>
                  <a:srgbClr val="FF0000"/>
                </a:solidFill>
              </a:rPr>
              <a:t>this.props.children</a:t>
            </a:r>
            <a:r>
              <a:rPr lang="en-US" sz="1600" dirty="0" smtClean="0">
                <a:solidFill>
                  <a:srgbClr val="FF0000"/>
                </a:solidFill>
              </a:rPr>
              <a:t>} </a:t>
            </a:r>
            <a:r>
              <a:rPr lang="en-US" sz="1600" dirty="0" smtClean="0"/>
              <a:t>– set of components that might render inside </a:t>
            </a:r>
            <a:r>
              <a:rPr lang="en-US" sz="1600" dirty="0" err="1" smtClean="0"/>
              <a:t>layout.jsx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Defined in the </a:t>
            </a:r>
            <a:r>
              <a:rPr lang="en-US" sz="1600" dirty="0" err="1" smtClean="0">
                <a:solidFill>
                  <a:srgbClr val="FF0000"/>
                </a:solidFill>
              </a:rPr>
              <a:t>routes.jsx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Layout.jsx</a:t>
            </a:r>
            <a:r>
              <a:rPr lang="en-US" dirty="0" smtClean="0"/>
              <a:t> – Basic HTML Page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6750764">
            <a:off x="2897140" y="4180134"/>
            <a:ext cx="428244" cy="97545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3766833" y="4695541"/>
            <a:ext cx="32867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Bundle created from ’grunt build’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24200" y="3703080"/>
            <a:ext cx="3253720" cy="410671"/>
            <a:chOff x="4800600" y="2605720"/>
            <a:chExt cx="3253720" cy="410671"/>
          </a:xfrm>
        </p:grpSpPr>
        <p:sp>
          <p:nvSpPr>
            <p:cNvPr id="8" name="Down Arrow 7"/>
            <p:cNvSpPr/>
            <p:nvPr/>
          </p:nvSpPr>
          <p:spPr>
            <a:xfrm rot="5141289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0472" y="2605720"/>
              <a:ext cx="21138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The  Route’s children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7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(browser)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is a Server framework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Kraken with React does Server Side Rendering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Kraken build (with 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r>
              <a:rPr lang="en-US" dirty="0" smtClean="0"/>
              <a:t>) creates </a:t>
            </a:r>
            <a:r>
              <a:rPr lang="en-US" dirty="0" err="1" smtClean="0">
                <a:solidFill>
                  <a:srgbClr val="C00000"/>
                </a:solidFill>
              </a:rPr>
              <a:t>bundle.js</a:t>
            </a:r>
            <a:r>
              <a:rPr lang="en-US" dirty="0" smtClean="0"/>
              <a:t>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 the frameworks, </a:t>
            </a:r>
            <a:r>
              <a:rPr lang="en-US" dirty="0" smtClean="0">
                <a:solidFill>
                  <a:srgbClr val="C00000"/>
                </a:solidFill>
              </a:rPr>
              <a:t>react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jquery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react-</a:t>
            </a:r>
            <a:r>
              <a:rPr lang="en-US" dirty="0" err="1" smtClean="0">
                <a:solidFill>
                  <a:srgbClr val="C00000"/>
                </a:solidFill>
              </a:rPr>
              <a:t>dom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babel</a:t>
            </a:r>
            <a:r>
              <a:rPr lang="en-US" dirty="0" smtClean="0"/>
              <a:t>, etc.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main.js</a:t>
            </a:r>
            <a:r>
              <a:rPr lang="en-US" dirty="0" smtClean="0"/>
              <a:t> program (loaded last so it runs after everything is loaded)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a new language, </a:t>
            </a:r>
            <a:r>
              <a:rPr lang="en-US" dirty="0" smtClean="0">
                <a:solidFill>
                  <a:srgbClr val="C00000"/>
                </a:solidFill>
              </a:rPr>
              <a:t>JSX</a:t>
            </a:r>
            <a:r>
              <a:rPr lang="en-US" dirty="0" smtClean="0"/>
              <a:t>, which combines JavaScript with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Both client and server must understand the language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compiles the JSX file into JS using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Review the lab instructions in the </a:t>
            </a:r>
            <a:r>
              <a:rPr lang="en-US" dirty="0" smtClean="0">
                <a:solidFill>
                  <a:srgbClr val="FF0000"/>
                </a:solidFill>
              </a:rPr>
              <a:t>/instructions/react-</a:t>
            </a:r>
            <a:r>
              <a:rPr lang="en-US" dirty="0" err="1" smtClean="0">
                <a:solidFill>
                  <a:srgbClr val="FF0000"/>
                </a:solidFill>
              </a:rPr>
              <a:t>kraken.docx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/lab</a:t>
            </a:r>
            <a:r>
              <a:rPr lang="en-US" dirty="0" smtClean="0"/>
              <a:t> folder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new Kraken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Kraken app to use React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Configuring React on Kraken is fairly straight forward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onfigure Kraken to use React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Server Side Rendering (SSR)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Client Side Rendering (Single Page App)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onfigure Kraken routes to start the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/controllers/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path ‘/’ to index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React routes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routes.jsx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Define React path to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initial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translate JSX code to plain JS code (</a:t>
            </a:r>
            <a:r>
              <a:rPr lang="en-US" dirty="0" err="1" smtClean="0"/>
              <a:t>transpiler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babel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0325" marR="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Server side routing 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  <a:sym typeface="Wingdings"/>
              </a:rPr>
              <a:t> 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/</a:t>
            </a:r>
            <a:r>
              <a:rPr lang="en-US" sz="1600" b="1" dirty="0" err="1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config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/</a:t>
            </a:r>
            <a:r>
              <a:rPr lang="en-US" sz="1600" b="1" dirty="0" err="1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config.json</a:t>
            </a:r>
            <a:endParaRPr lang="en-US" sz="1600" b="1" dirty="0" smtClean="0">
              <a:solidFill>
                <a:srgbClr val="FF0000"/>
              </a:solidFill>
              <a:latin typeface="Menlo" charset="0"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express"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engine"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require:anemone-machina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/lib/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expressView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cache"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"path:./public/views"</a:t>
            </a:r>
            <a:b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engines"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jsx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"anemone-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machina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/lib/server"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"renderer"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"method"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"create"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[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"routes"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"require:./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routes.jsx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routesFilePath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"path:./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routes.jsx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b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]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},</a:t>
            </a:r>
            <a:endParaRPr lang="en-US" sz="2800" dirty="0">
              <a:effectLst/>
              <a:latin typeface="Gill Sans" charset="0"/>
              <a:ea typeface="ＭＳ 明朝" charset="-128"/>
              <a:cs typeface="Times New Roman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Kraken’s view-engine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00600" y="2590800"/>
            <a:ext cx="3232572" cy="381000"/>
            <a:chOff x="4800600" y="2590800"/>
            <a:chExt cx="3232572" cy="381000"/>
          </a:xfrm>
        </p:grpSpPr>
        <p:sp>
          <p:nvSpPr>
            <p:cNvPr id="4" name="Down Arrow 3"/>
            <p:cNvSpPr/>
            <p:nvPr/>
          </p:nvSpPr>
          <p:spPr>
            <a:xfrm rot="5400000">
              <a:off x="5099304" y="2292096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2635391"/>
              <a:ext cx="201337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the views are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87011" y="4253879"/>
            <a:ext cx="3367587" cy="508621"/>
            <a:chOff x="3787011" y="4253879"/>
            <a:chExt cx="3367587" cy="508621"/>
          </a:xfrm>
        </p:grpSpPr>
        <p:sp>
          <p:nvSpPr>
            <p:cNvPr id="11" name="Down Arrow 10"/>
            <p:cNvSpPr/>
            <p:nvPr/>
          </p:nvSpPr>
          <p:spPr>
            <a:xfrm rot="3958715">
              <a:off x="4085715" y="4082796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002" y="4253879"/>
              <a:ext cx="22695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the </a:t>
              </a:r>
              <a:r>
                <a:rPr lang="en-US" dirty="0" err="1" smtClean="0">
                  <a:solidFill>
                    <a:srgbClr val="C00000"/>
                  </a:solidFill>
                </a:rPr>
                <a:t>routes.jsx</a:t>
              </a:r>
              <a:r>
                <a:rPr lang="en-US" dirty="0" smtClean="0">
                  <a:solidFill>
                    <a:srgbClr val="C00000"/>
                  </a:solidFill>
                </a:rPr>
                <a:t> 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/controllers/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Defines path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Renders path =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dirty="0" smtClean="0">
                <a:sym typeface="Wingdings"/>
              </a:rPr>
              <a:t>’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0" indent="0"/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</a:t>
            </a:r>
            <a:r>
              <a:rPr lang="en-US" sz="2400" dirty="0" err="1">
                <a:latin typeface="Gill Sans" charset="0"/>
                <a:ea typeface="ＭＳ 明朝" charset="-128"/>
                <a:cs typeface="Times New Roman" charset="0"/>
              </a:rPr>
              <a:t>router.</a:t>
            </a:r>
            <a:r>
              <a:rPr lang="en-US" sz="2400" dirty="0" err="1">
                <a:solidFill>
                  <a:srgbClr val="7A7A43"/>
                </a:solidFill>
                <a:latin typeface="Gill Sans" charset="0"/>
                <a:ea typeface="ＭＳ 明朝" charset="-128"/>
                <a:cs typeface="Times New Roman" charset="0"/>
              </a:rPr>
              <a:t>get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'/'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function 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(</a:t>
            </a:r>
            <a:r>
              <a:rPr lang="en-US" sz="2400" dirty="0" err="1">
                <a:latin typeface="Gill Sans" charset="0"/>
                <a:ea typeface="ＭＳ 明朝" charset="-128"/>
                <a:cs typeface="Times New Roman" charset="0"/>
              </a:rPr>
              <a:t>req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, res) {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//        </a:t>
            </a:r>
            <a:r>
              <a:rPr lang="en-US" sz="2400" i="1" dirty="0" err="1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res.send</a:t>
            </a: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('&lt;code&gt;&lt;pre&gt;' + </a:t>
            </a:r>
            <a:r>
              <a:rPr lang="en-US" sz="2400" i="1" dirty="0" err="1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JSON.stringify</a:t>
            </a: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(model, null, 2) + '&lt;/pre&gt;&lt;/code&gt;');</a:t>
            </a:r>
            <a:b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r>
              <a:rPr lang="en-US" sz="2400" dirty="0" err="1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res.</a:t>
            </a:r>
            <a:r>
              <a:rPr lang="en-US" sz="2400" dirty="0" err="1">
                <a:solidFill>
                  <a:srgbClr val="7A7A43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render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( </a:t>
            </a:r>
            <a:r>
              <a:rPr lang="en-US" sz="2400" dirty="0" err="1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req.</a:t>
            </a:r>
            <a:r>
              <a:rPr lang="en-US" sz="2400" b="1" dirty="0" err="1">
                <a:solidFill>
                  <a:srgbClr val="660E7A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url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, </a:t>
            </a:r>
            <a:r>
              <a:rPr lang="en-US" sz="2400" dirty="0">
                <a:solidFill>
                  <a:srgbClr val="458383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model 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);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});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err="1" smtClean="0"/>
              <a:t>routes.jsx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Defines the routes for React and Kraken</a:t>
            </a:r>
          </a:p>
          <a:p>
            <a:pPr marL="574675" lvl="2" indent="0">
              <a:buNone/>
            </a:pP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React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'react'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b="1" i="1" dirty="0" smtClean="0">
                <a:solidFill>
                  <a:srgbClr val="660E7A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'react-router'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Router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Router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Route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IndexRoute</a:t>
            </a:r>
            <a:r>
              <a:rPr lang="en-US" sz="1600" b="1" i="1" dirty="0" smtClean="0">
                <a:solidFill>
                  <a:srgbClr val="660E7A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IndexRoute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Layout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layout.jsx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Home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home.jsx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First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first.jsx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routes </a:t>
            </a:r>
            <a:r>
              <a:rPr lang="en-US" sz="1600" dirty="0" smtClean="0"/>
              <a:t>= </a:t>
            </a:r>
            <a:r>
              <a:rPr lang="en-US" sz="1600" b="1" dirty="0" err="1" smtClean="0">
                <a:solidFill>
                  <a:srgbClr val="660E7A"/>
                </a:solidFill>
              </a:rPr>
              <a:t>module</a:t>
            </a:r>
            <a:r>
              <a:rPr lang="en-US" sz="1600" dirty="0" err="1" smtClean="0"/>
              <a:t>.</a:t>
            </a:r>
            <a:r>
              <a:rPr lang="en-US" sz="1600" dirty="0" err="1" smtClean="0">
                <a:solidFill>
                  <a:srgbClr val="7A7A43"/>
                </a:solidFill>
              </a:rPr>
              <a:t>exports</a:t>
            </a:r>
            <a:r>
              <a:rPr lang="en-US" sz="1600" dirty="0" smtClean="0">
                <a:solidFill>
                  <a:srgbClr val="7A7A43"/>
                </a:solidFill>
              </a:rPr>
              <a:t> </a:t>
            </a:r>
            <a:r>
              <a:rPr lang="en-US" sz="1600" dirty="0" smtClean="0"/>
              <a:t>= (</a:t>
            </a:r>
            <a:br>
              <a:rPr lang="en-US" sz="1600" dirty="0" smtClean="0"/>
            </a:br>
            <a:r>
              <a:rPr lang="en-US" sz="1600" dirty="0" smtClean="0"/>
              <a:t>    &lt;</a:t>
            </a:r>
            <a:r>
              <a:rPr lang="en-US" sz="1600" b="1" dirty="0" smtClean="0">
                <a:solidFill>
                  <a:srgbClr val="000080"/>
                </a:solidFill>
              </a:rPr>
              <a:t>Router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     &lt;</a:t>
            </a:r>
            <a:r>
              <a:rPr lang="en-US" sz="1600" b="1" dirty="0" smtClean="0">
                <a:solidFill>
                  <a:srgbClr val="000080"/>
                </a:solidFill>
              </a:rPr>
              <a:t>Route </a:t>
            </a:r>
            <a:r>
              <a:rPr lang="en-US" sz="1600" b="1" dirty="0" smtClean="0">
                <a:solidFill>
                  <a:srgbClr val="0000FF"/>
                </a:solidFill>
              </a:rPr>
              <a:t>path</a:t>
            </a:r>
            <a:r>
              <a:rPr lang="en-US" sz="1600" b="1" dirty="0" smtClean="0">
                <a:solidFill>
                  <a:srgbClr val="008000"/>
                </a:solidFill>
              </a:rPr>
              <a:t>='/'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Layout</a:t>
            </a:r>
            <a:r>
              <a:rPr lang="en-US" sz="1600" dirty="0" smtClean="0"/>
              <a:t>}&gt;</a:t>
            </a:r>
            <a:br>
              <a:rPr lang="en-US" sz="1600" dirty="0" smtClean="0"/>
            </a:br>
            <a:r>
              <a:rPr lang="en-US" sz="1600" dirty="0" smtClean="0"/>
              <a:t>            &lt;</a:t>
            </a:r>
            <a:r>
              <a:rPr lang="en-US" sz="1600" b="1" dirty="0" err="1" smtClean="0">
                <a:solidFill>
                  <a:srgbClr val="000080"/>
                </a:solidFill>
              </a:rPr>
              <a:t>IndexRoute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Home</a:t>
            </a:r>
            <a:r>
              <a:rPr lang="en-US" sz="1600" dirty="0" smtClean="0"/>
              <a:t>} /&gt;</a:t>
            </a:r>
            <a:br>
              <a:rPr lang="en-US" sz="1600" dirty="0" smtClean="0"/>
            </a:br>
            <a:r>
              <a:rPr lang="en-US" sz="1600" dirty="0" smtClean="0"/>
              <a:t>            &lt;</a:t>
            </a:r>
            <a:r>
              <a:rPr lang="en-US" sz="1600" b="1" dirty="0" smtClean="0">
                <a:solidFill>
                  <a:srgbClr val="000080"/>
                </a:solidFill>
              </a:rPr>
              <a:t>Route </a:t>
            </a:r>
            <a:r>
              <a:rPr lang="en-US" sz="1600" b="1" dirty="0" smtClean="0">
                <a:solidFill>
                  <a:srgbClr val="0000FF"/>
                </a:solidFill>
              </a:rPr>
              <a:t>path</a:t>
            </a:r>
            <a:r>
              <a:rPr lang="en-US" sz="1600" b="1" dirty="0" smtClean="0">
                <a:solidFill>
                  <a:srgbClr val="008000"/>
                </a:solidFill>
              </a:rPr>
              <a:t>="/first"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First</a:t>
            </a:r>
            <a:r>
              <a:rPr lang="en-US" sz="1600" dirty="0" smtClean="0"/>
              <a:t>} /&gt;</a:t>
            </a:r>
            <a:br>
              <a:rPr lang="en-US" sz="1600" dirty="0" smtClean="0"/>
            </a:br>
            <a:r>
              <a:rPr lang="en-US" sz="1600" dirty="0" smtClean="0"/>
              <a:t>        &lt;/</a:t>
            </a:r>
            <a:r>
              <a:rPr lang="en-US" sz="1600" b="1" dirty="0" smtClean="0">
                <a:solidFill>
                  <a:srgbClr val="000080"/>
                </a:solidFill>
              </a:rPr>
              <a:t>Route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 &lt;/</a:t>
            </a:r>
            <a:r>
              <a:rPr lang="en-US" sz="1600" b="1" dirty="0" smtClean="0">
                <a:solidFill>
                  <a:srgbClr val="000080"/>
                </a:solidFill>
              </a:rPr>
              <a:t>Router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routes available to React and Kraken</a:t>
            </a:r>
          </a:p>
          <a:p>
            <a:pPr marL="288925" lvl="1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routes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exports</a:t>
            </a:r>
            <a:r>
              <a:rPr lang="en-US" dirty="0">
                <a:solidFill>
                  <a:srgbClr val="7A7A43"/>
                </a:solidFill>
              </a:rPr>
              <a:t> </a:t>
            </a:r>
            <a:r>
              <a:rPr lang="en-US" dirty="0"/>
              <a:t>= 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Router </a:t>
            </a:r>
            <a:r>
              <a:rPr lang="en-US" b="1" dirty="0">
                <a:solidFill>
                  <a:srgbClr val="0000FF"/>
                </a:solidFill>
              </a:rPr>
              <a:t>history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 err="1">
                <a:solidFill>
                  <a:srgbClr val="660E7A"/>
                </a:solidFill>
              </a:rPr>
              <a:t>ReactRouter</a:t>
            </a:r>
            <a:r>
              <a:rPr lang="en-US" dirty="0" err="1"/>
              <a:t>.browserHistory</a:t>
            </a:r>
            <a:r>
              <a:rPr lang="en-US" dirty="0"/>
              <a:t>} 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='/'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Layout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>
                <a:solidFill>
                  <a:srgbClr val="000080"/>
                </a:solidFill>
              </a:rPr>
              <a:t>IndexRoute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Home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="/first"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First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Route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Router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outermost </a:t>
            </a:r>
            <a:r>
              <a:rPr lang="en-US" dirty="0"/>
              <a:t>R</a:t>
            </a:r>
            <a:r>
              <a:rPr lang="en-US" dirty="0" smtClean="0"/>
              <a:t>oute defines the basic HTML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 the others are </a:t>
            </a:r>
            <a:r>
              <a:rPr lang="en-US" dirty="0" smtClean="0">
                <a:solidFill>
                  <a:srgbClr val="FF0000"/>
                </a:solidFill>
              </a:rPr>
              <a:t>INSIDE</a:t>
            </a:r>
            <a:r>
              <a:rPr lang="en-US" dirty="0" smtClean="0"/>
              <a:t> the layout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IndexRoute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defines the default (initial) page layout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Path, </a:t>
            </a:r>
            <a:r>
              <a:rPr lang="en-US" dirty="0" smtClean="0">
                <a:solidFill>
                  <a:srgbClr val="FF0000"/>
                </a:solidFill>
              </a:rPr>
              <a:t>/first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REPLACES</a:t>
            </a:r>
            <a:r>
              <a:rPr lang="en-US" dirty="0" smtClean="0"/>
              <a:t> the {Home} page with the {First}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go to a page, use the </a:t>
            </a:r>
            <a:r>
              <a:rPr lang="en-US" dirty="0" smtClean="0">
                <a:solidFill>
                  <a:srgbClr val="FF0000"/>
                </a:solidFill>
              </a:rPr>
              <a:t>&lt;Link&gt;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is </a:t>
            </a:r>
            <a:r>
              <a:rPr lang="en-US" dirty="0" smtClean="0">
                <a:solidFill>
                  <a:srgbClr val="C00000"/>
                </a:solidFill>
              </a:rPr>
              <a:t>/public/views/</a:t>
            </a:r>
            <a:r>
              <a:rPr lang="en-US" dirty="0" err="1" smtClean="0">
                <a:solidFill>
                  <a:srgbClr val="C00000"/>
                </a:solidFill>
              </a:rPr>
              <a:t>layout.jsx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HTML page</a:t>
            </a:r>
          </a:p>
          <a:p>
            <a:pPr marL="517525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'use strict</a:t>
            </a:r>
            <a:r>
              <a:rPr lang="en-US" sz="1600" b="1" dirty="0" smtClean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;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React = require(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'react</a:t>
            </a:r>
            <a:r>
              <a:rPr lang="en-US" sz="1600" b="1" dirty="0" smtClean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);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module.exports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= </a:t>
            </a: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React.createClass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({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render: 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function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render() 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{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return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(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html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head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meta </a:t>
            </a:r>
            <a:r>
              <a:rPr lang="en-US" sz="1600" b="1" dirty="0" err="1">
                <a:solidFill>
                  <a:srgbClr val="0000FF"/>
                </a:solidFill>
                <a:latin typeface="Gill Sans" charset="0"/>
                <a:ea typeface="ＭＳ 明朝" charset="-128"/>
                <a:cs typeface="Times New Roman" charset="0"/>
              </a:rPr>
              <a:t>charSet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='utf-8'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/&gt;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  {</a:t>
            </a:r>
            <a:r>
              <a:rPr lang="en-US" sz="1600" b="1" dirty="0" err="1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this</a:t>
            </a: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.props.title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}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head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body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{ </a:t>
            </a:r>
            <a:r>
              <a:rPr lang="en-US" sz="1600" dirty="0" err="1" smtClean="0">
                <a:latin typeface="Gill Sans" charset="0"/>
                <a:ea typeface="ＭＳ 明朝" charset="-128"/>
                <a:cs typeface="Times New Roman" charset="0"/>
              </a:rPr>
              <a:t>this.props.children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 }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  <a:latin typeface="Gill Sans" charset="0"/>
                <a:ea typeface="ＭＳ 明朝" charset="-128"/>
                <a:cs typeface="Times New Roman" charset="0"/>
              </a:rPr>
              <a:t>src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='/</a:t>
            </a:r>
            <a:r>
              <a:rPr lang="en-US" sz="1600" b="1" dirty="0" err="1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bundle.js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script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body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html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);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}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});</a:t>
            </a:r>
          </a:p>
          <a:p>
            <a:pPr marL="0" inden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Layout Page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26406" y="4267200"/>
            <a:ext cx="3490351" cy="508621"/>
            <a:chOff x="3787011" y="4253879"/>
            <a:chExt cx="3490351" cy="508621"/>
          </a:xfrm>
        </p:grpSpPr>
        <p:sp>
          <p:nvSpPr>
            <p:cNvPr id="5" name="Down Arrow 4"/>
            <p:cNvSpPr/>
            <p:nvPr/>
          </p:nvSpPr>
          <p:spPr>
            <a:xfrm rot="3958715">
              <a:off x="4085715" y="4082796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62250" y="4253879"/>
              <a:ext cx="25151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Client side – combined 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6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main Node program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'use 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strict'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'babel-register'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)({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20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presets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[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'react'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});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 </a:t>
            </a:r>
            <a:r>
              <a:rPr lang="en-US" sz="2000" b="1" i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express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= </a:t>
            </a: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'express'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 </a:t>
            </a:r>
            <a:r>
              <a:rPr lang="en-US" sz="2000" b="1" i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kraken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= </a:t>
            </a: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'kraken-</a:t>
            </a:r>
            <a:r>
              <a:rPr lang="en-US" sz="20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js</a:t>
            </a:r>
            <a:r>
              <a:rPr lang="en-US" sz="2000" b="1" dirty="0" err="1" smtClean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latin typeface="Menlo" charset="0"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Menlo" charset="0"/>
                <a:ea typeface="ＭＳ 明朝" charset="-128"/>
                <a:cs typeface="Times New Roman" charset="0"/>
              </a:rPr>
              <a:t>And more</a:t>
            </a:r>
            <a:r>
              <a:rPr lang="is-IS" sz="2000" dirty="0" smtClean="0">
                <a:solidFill>
                  <a:srgbClr val="C00000"/>
                </a:solidFill>
                <a:latin typeface="Menlo" charset="0"/>
                <a:ea typeface="ＭＳ 明朝" charset="-128"/>
                <a:cs typeface="Times New Roman" charset="0"/>
              </a:rPr>
              <a:t>…</a:t>
            </a:r>
            <a:endParaRPr lang="en-US" sz="3600" dirty="0">
              <a:solidFill>
                <a:srgbClr val="C00000"/>
              </a:solidFill>
              <a:latin typeface="Gill Sans" charset="0"/>
              <a:ea typeface="ＭＳ 明朝" charset="-128"/>
              <a:cs typeface="Times New Roman" charset="0"/>
            </a:endParaRPr>
          </a:p>
          <a:p>
            <a:pPr marL="0" inden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– </a:t>
            </a:r>
            <a:r>
              <a:rPr lang="en-US" dirty="0" err="1" smtClean="0"/>
              <a:t>Transpiling</a:t>
            </a:r>
            <a:r>
              <a:rPr lang="en-US" dirty="0" smtClean="0"/>
              <a:t> JSX to JS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19600" y="3048000"/>
            <a:ext cx="3940725" cy="381000"/>
            <a:chOff x="4800600" y="2635391"/>
            <a:chExt cx="3940725" cy="381000"/>
          </a:xfrm>
        </p:grpSpPr>
        <p:sp>
          <p:nvSpPr>
            <p:cNvPr id="5" name="Down Arrow 4"/>
            <p:cNvSpPr/>
            <p:nvPr/>
          </p:nvSpPr>
          <p:spPr>
            <a:xfrm rot="5400000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8322" y="2650631"/>
              <a:ext cx="277300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Babel expects react JSX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8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is ready for Server Side Rendering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a SPA, must have Client Side Rendering and Navigation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 shown before, there are a LOT of JS frameworks required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the build process, let’s combine them into 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 network time to load them individually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Essentially </a:t>
            </a:r>
            <a:r>
              <a:rPr lang="en-US" dirty="0" err="1" smtClean="0"/>
              <a:t>catenated</a:t>
            </a:r>
            <a:r>
              <a:rPr lang="en-US" dirty="0" smtClean="0"/>
              <a:t> JS 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uses 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also use </a:t>
            </a:r>
            <a:r>
              <a:rPr lang="en-US" dirty="0" err="1" smtClean="0">
                <a:solidFill>
                  <a:srgbClr val="C00000"/>
                </a:solidFill>
              </a:rPr>
              <a:t>webpack</a:t>
            </a:r>
            <a:endParaRPr lang="en-US" dirty="0" smtClean="0">
              <a:solidFill>
                <a:srgbClr val="C0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</a:t>
            </a:r>
            <a:r>
              <a:rPr lang="en-US" dirty="0" err="1" smtClean="0"/>
              <a:t>config</a:t>
            </a:r>
            <a:r>
              <a:rPr lang="en-US" dirty="0" smtClean="0"/>
              <a:t> file, </a:t>
            </a:r>
            <a:r>
              <a:rPr lang="en-US" dirty="0" err="1" smtClean="0"/>
              <a:t>webpack.config.js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0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19586</TotalTime>
  <Words>615</Words>
  <Application>Microsoft Macintosh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Calibri</vt:lpstr>
      <vt:lpstr>Gill Sans</vt:lpstr>
      <vt:lpstr>Menlo</vt:lpstr>
      <vt:lpstr>ＭＳ 明朝</vt:lpstr>
      <vt:lpstr>PayPal Sans Big</vt:lpstr>
      <vt:lpstr>PayPal Sans Big Light</vt:lpstr>
      <vt:lpstr>PayPal Sans Big Thin</vt:lpstr>
      <vt:lpstr>Times New Roman</vt:lpstr>
      <vt:lpstr>Wingdings</vt:lpstr>
      <vt:lpstr>Arial</vt:lpstr>
      <vt:lpstr>Blue Gradient Section</vt:lpstr>
      <vt:lpstr>React on Kraken </vt:lpstr>
      <vt:lpstr>Overview</vt:lpstr>
      <vt:lpstr>Configure Kraken’s view-engine</vt:lpstr>
      <vt:lpstr>Kraken routes</vt:lpstr>
      <vt:lpstr>Routes.jsx File</vt:lpstr>
      <vt:lpstr>Routes.jsx File</vt:lpstr>
      <vt:lpstr>Render Layout Page</vt:lpstr>
      <vt:lpstr>Babel – Transpiling JSX to JS</vt:lpstr>
      <vt:lpstr>Kraken Ready</vt:lpstr>
      <vt:lpstr>Kraken React Build Process</vt:lpstr>
      <vt:lpstr>Kraken uses Browserify</vt:lpstr>
      <vt:lpstr>Browserify Task</vt:lpstr>
      <vt:lpstr>Building the Application – main.js</vt:lpstr>
      <vt:lpstr>Layout.jsx – Basic HTML Page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995</cp:revision>
  <cp:lastPrinted>2014-07-17T17:09:28Z</cp:lastPrinted>
  <dcterms:created xsi:type="dcterms:W3CDTF">2013-02-07T04:33:41Z</dcterms:created>
  <dcterms:modified xsi:type="dcterms:W3CDTF">2016-09-21T20:12:57Z</dcterms:modified>
</cp:coreProperties>
</file>