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1"/>
  </p:notesMasterIdLst>
  <p:handoutMasterIdLst>
    <p:handoutMasterId r:id="rId12"/>
  </p:handoutMasterIdLst>
  <p:sldIdLst>
    <p:sldId id="298" r:id="rId2"/>
    <p:sldId id="362" r:id="rId3"/>
    <p:sldId id="363" r:id="rId4"/>
    <p:sldId id="364" r:id="rId5"/>
    <p:sldId id="365" r:id="rId6"/>
    <p:sldId id="366" r:id="rId7"/>
    <p:sldId id="367" r:id="rId8"/>
    <p:sldId id="370" r:id="rId9"/>
    <p:sldId id="373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50000" autoAdjust="0"/>
  </p:normalViewPr>
  <p:slideViewPr>
    <p:cSldViewPr showGuides="1">
      <p:cViewPr varScale="1">
        <p:scale>
          <a:sx n="84" d="100"/>
          <a:sy n="84" d="100"/>
        </p:scale>
        <p:origin x="600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tags" Target="tags/tag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Navigating </a:t>
            </a:r>
            <a:r>
              <a:rPr lang="en-US" sz="3600" smtClean="0"/>
              <a:t>Through </a:t>
            </a:r>
            <a:r>
              <a:rPr lang="en-US" sz="3600" smtClean="0"/>
              <a:t>Components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Creating a Single Page App (</a:t>
            </a:r>
            <a:r>
              <a:rPr lang="en-US" dirty="0" smtClean="0"/>
              <a:t>SPA) </a:t>
            </a:r>
            <a:r>
              <a:rPr lang="en-US" dirty="0" smtClean="0"/>
              <a:t>requires: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 (most) pages load initially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Pages stored on browser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Data acquired from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does React know the </a:t>
            </a:r>
            <a:r>
              <a:rPr lang="en-US" dirty="0" smtClean="0">
                <a:solidFill>
                  <a:srgbClr val="FF0000"/>
                </a:solidFill>
              </a:rPr>
              <a:t>topology</a:t>
            </a:r>
            <a:r>
              <a:rPr lang="en-US" dirty="0" smtClean="0"/>
              <a:t> of pages?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Enter the React component, </a:t>
            </a:r>
            <a:r>
              <a:rPr lang="en-US" dirty="0">
                <a:solidFill>
                  <a:srgbClr val="FF0000"/>
                </a:solidFill>
              </a:rPr>
              <a:t>&lt;Router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Defines the routes (URI paths) present in the app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Enter the React component,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Route&gt;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Defines the path </a:t>
            </a:r>
            <a:r>
              <a:rPr lang="en-US" dirty="0" smtClean="0">
                <a:sym typeface="Wingdings"/>
              </a:rPr>
              <a:t>to</a:t>
            </a:r>
            <a:r>
              <a:rPr lang="en-US" dirty="0" smtClean="0"/>
              <a:t> </a:t>
            </a:r>
            <a:r>
              <a:rPr lang="en-US" dirty="0" smtClean="0"/>
              <a:t>component relationship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Enter the React component, </a:t>
            </a:r>
            <a:r>
              <a:rPr lang="en-US" dirty="0" smtClean="0">
                <a:solidFill>
                  <a:srgbClr val="FF0000"/>
                </a:solidFill>
              </a:rPr>
              <a:t>&lt;Link&gt;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React to </a:t>
            </a:r>
            <a:r>
              <a:rPr lang="en-US" dirty="0" smtClean="0"/>
              <a:t>exchange components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the routes available to React</a:t>
            </a:r>
          </a:p>
          <a:p>
            <a:pPr marL="288925" lvl="1" indent="0">
              <a:buNone/>
            </a:pP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routes </a:t>
            </a:r>
            <a:r>
              <a:rPr lang="en-US" dirty="0"/>
              <a:t>= </a:t>
            </a:r>
            <a:r>
              <a:rPr lang="en-US" b="1" i="1" dirty="0" err="1">
                <a:solidFill>
                  <a:srgbClr val="660E7A"/>
                </a:solidFill>
              </a:rPr>
              <a:t>module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exports</a:t>
            </a:r>
            <a:r>
              <a:rPr lang="en-US" dirty="0">
                <a:solidFill>
                  <a:srgbClr val="7A7A43"/>
                </a:solidFill>
              </a:rPr>
              <a:t> </a:t>
            </a:r>
            <a:r>
              <a:rPr lang="en-US" dirty="0"/>
              <a:t>= (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Router </a:t>
            </a:r>
            <a:r>
              <a:rPr lang="en-US" b="1" dirty="0">
                <a:solidFill>
                  <a:srgbClr val="0000FF"/>
                </a:solidFill>
              </a:rPr>
              <a:t>history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 err="1">
                <a:solidFill>
                  <a:srgbClr val="660E7A"/>
                </a:solidFill>
              </a:rPr>
              <a:t>ReactRouter</a:t>
            </a:r>
            <a:r>
              <a:rPr lang="en-US" dirty="0" err="1"/>
              <a:t>.browserHistory</a:t>
            </a:r>
            <a:r>
              <a:rPr lang="en-US" dirty="0"/>
              <a:t>} 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Route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b="1" dirty="0">
                <a:solidFill>
                  <a:srgbClr val="008000"/>
                </a:solidFill>
              </a:rPr>
              <a:t>='/'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Layout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>
                <a:solidFill>
                  <a:srgbClr val="000080"/>
                </a:solidFill>
              </a:rPr>
              <a:t>IndexRoute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Home</a:t>
            </a:r>
            <a:r>
              <a:rPr lang="en-US" dirty="0"/>
              <a:t>} /&gt;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Route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b="1" dirty="0">
                <a:solidFill>
                  <a:srgbClr val="008000"/>
                </a:solidFill>
              </a:rPr>
              <a:t>="/first"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First</a:t>
            </a:r>
            <a:r>
              <a:rPr lang="en-US" dirty="0"/>
              <a:t>} /&gt;</a:t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Route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Router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outermost </a:t>
            </a:r>
            <a:r>
              <a:rPr lang="en-US" dirty="0"/>
              <a:t>R</a:t>
            </a:r>
            <a:r>
              <a:rPr lang="en-US" dirty="0" smtClean="0"/>
              <a:t>oute defines the basic HTML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 the others are </a:t>
            </a:r>
            <a:r>
              <a:rPr lang="en-US" dirty="0" smtClean="0">
                <a:solidFill>
                  <a:srgbClr val="FF0000"/>
                </a:solidFill>
              </a:rPr>
              <a:t>INSIDE</a:t>
            </a:r>
            <a:r>
              <a:rPr lang="en-US" dirty="0" smtClean="0"/>
              <a:t> the layout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IndexRoute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defines the default (initial) page layout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Path, </a:t>
            </a:r>
            <a:r>
              <a:rPr lang="en-US" dirty="0" smtClean="0">
                <a:solidFill>
                  <a:srgbClr val="FF0000"/>
                </a:solidFill>
              </a:rPr>
              <a:t>/first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REPLACES</a:t>
            </a:r>
            <a:r>
              <a:rPr lang="en-US" dirty="0" smtClean="0"/>
              <a:t> the {Home} page with the {First}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To go to a page, use the </a:t>
            </a:r>
            <a:r>
              <a:rPr lang="en-US" dirty="0" smtClean="0">
                <a:solidFill>
                  <a:srgbClr val="FF0000"/>
                </a:solidFill>
              </a:rPr>
              <a:t>&lt;Link&gt;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Routes.jsx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2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 the pages (Components)</a:t>
            </a:r>
          </a:p>
          <a:p>
            <a:pPr marL="288925" lvl="1" indent="0">
              <a:buNone/>
            </a:pP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Layout </a:t>
            </a:r>
            <a:r>
              <a:rPr lang="en-US" dirty="0"/>
              <a:t>= </a:t>
            </a:r>
            <a:r>
              <a:rPr lang="en-US" b="1" i="1" dirty="0">
                <a:solidFill>
                  <a:srgbClr val="660E7A"/>
                </a:solidFill>
              </a:rPr>
              <a:t>require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'./public/views/</a:t>
            </a:r>
            <a:r>
              <a:rPr lang="en-US" b="1" dirty="0" err="1">
                <a:solidFill>
                  <a:srgbClr val="008000"/>
                </a:solidFill>
              </a:rPr>
              <a:t>layout.jsx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Home </a:t>
            </a:r>
            <a:r>
              <a:rPr lang="en-US" dirty="0"/>
              <a:t>= </a:t>
            </a:r>
            <a:r>
              <a:rPr lang="en-US" b="1" i="1" dirty="0">
                <a:solidFill>
                  <a:srgbClr val="660E7A"/>
                </a:solidFill>
              </a:rPr>
              <a:t>require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'./public/views/</a:t>
            </a:r>
            <a:r>
              <a:rPr lang="en-US" b="1" dirty="0" err="1">
                <a:solidFill>
                  <a:srgbClr val="008000"/>
                </a:solidFill>
              </a:rPr>
              <a:t>home.jsx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First </a:t>
            </a:r>
            <a:r>
              <a:rPr lang="en-US" dirty="0"/>
              <a:t>= </a:t>
            </a:r>
            <a:r>
              <a:rPr lang="en-US" b="1" i="1" dirty="0">
                <a:solidFill>
                  <a:srgbClr val="660E7A"/>
                </a:solidFill>
              </a:rPr>
              <a:t>require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'./public/views/</a:t>
            </a:r>
            <a:r>
              <a:rPr lang="en-US" b="1" dirty="0" err="1">
                <a:solidFill>
                  <a:srgbClr val="008000"/>
                </a:solidFill>
              </a:rPr>
              <a:t>first.jsx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h</a:t>
            </a:r>
            <a:r>
              <a:rPr lang="en-US" dirty="0" err="1" smtClean="0">
                <a:solidFill>
                  <a:srgbClr val="FF0000"/>
                </a:solidFill>
              </a:rPr>
              <a:t>ome.jsx</a:t>
            </a:r>
            <a:r>
              <a:rPr lang="en-US" dirty="0" smtClean="0"/>
              <a:t> has links to the other pages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Shown on the next page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Routes.jsx</a:t>
            </a:r>
            <a:r>
              <a:rPr lang="en-US" dirty="0" smtClean="0"/>
              <a:t> -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7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React 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'react'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Link 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'react-router/lib/Link'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err="1">
                <a:solidFill>
                  <a:srgbClr val="660E7A"/>
                </a:solidFill>
              </a:rPr>
              <a:t>module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exports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i="1" dirty="0" err="1">
                <a:solidFill>
                  <a:srgbClr val="660E7A"/>
                </a:solidFill>
              </a:rPr>
              <a:t>React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createClass</a:t>
            </a:r>
            <a:r>
              <a:rPr lang="en-US" sz="1600" dirty="0"/>
              <a:t>({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>
                <a:solidFill>
                  <a:srgbClr val="660E7A"/>
                </a:solidFill>
              </a:rPr>
              <a:t>displayName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8000"/>
                </a:solidFill>
              </a:rPr>
              <a:t>'home'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/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>
                <a:solidFill>
                  <a:srgbClr val="0000FF"/>
                </a:solidFill>
              </a:rPr>
              <a:t>id</a:t>
            </a:r>
            <a:r>
              <a:rPr lang="en-US" sz="1600" b="1" dirty="0">
                <a:solidFill>
                  <a:srgbClr val="008000"/>
                </a:solidFill>
              </a:rPr>
              <a:t>='home'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/>
              <a:t>&gt;This is the home page&lt;/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h6</a:t>
            </a:r>
            <a:r>
              <a:rPr lang="en-US" sz="1600" dirty="0"/>
              <a:t>&gt;I am a React Router rendered view&lt;/</a:t>
            </a:r>
            <a:r>
              <a:rPr lang="en-US" sz="1600" b="1" dirty="0">
                <a:solidFill>
                  <a:srgbClr val="000080"/>
                </a:solidFill>
              </a:rPr>
              <a:t>h6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>
                <a:solidFill>
                  <a:srgbClr val="0000FF"/>
                </a:solidFill>
              </a:rPr>
              <a:t>to</a:t>
            </a:r>
            <a:r>
              <a:rPr lang="en-US" sz="1600" b="1" dirty="0">
                <a:solidFill>
                  <a:srgbClr val="008000"/>
                </a:solidFill>
              </a:rPr>
              <a:t>='/first'</a:t>
            </a:r>
            <a:r>
              <a:rPr lang="en-US" sz="1600" dirty="0"/>
              <a:t>&gt;Click to go to First&lt;/</a:t>
            </a:r>
            <a:r>
              <a:rPr lang="en-US" sz="1600" b="1" dirty="0">
                <a:solidFill>
                  <a:srgbClr val="000080"/>
                </a:solidFill>
              </a:rPr>
              <a:t>Link</a:t>
            </a:r>
            <a:r>
              <a:rPr lang="en-US" sz="1600" dirty="0" smtClean="0"/>
              <a:t>&gt; &lt;</a:t>
            </a:r>
            <a:r>
              <a:rPr lang="en-US" sz="1600" b="1" dirty="0" err="1">
                <a:solidFill>
                  <a:srgbClr val="000080"/>
                </a:solidFill>
              </a:rPr>
              <a:t>br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>
                <a:solidFill>
                  <a:srgbClr val="0000FF"/>
                </a:solidFill>
              </a:rPr>
              <a:t>to</a:t>
            </a:r>
            <a:r>
              <a:rPr lang="en-US" sz="1600" b="1" dirty="0">
                <a:solidFill>
                  <a:srgbClr val="008000"/>
                </a:solidFill>
              </a:rPr>
              <a:t>='/second'</a:t>
            </a:r>
            <a:r>
              <a:rPr lang="en-US" sz="1600" dirty="0"/>
              <a:t>&gt;Click to go to Second&lt;/</a:t>
            </a:r>
            <a:r>
              <a:rPr lang="en-US" sz="1600" b="1" dirty="0">
                <a:solidFill>
                  <a:srgbClr val="000080"/>
                </a:solidFill>
              </a:rPr>
              <a:t>Link</a:t>
            </a:r>
            <a:r>
              <a:rPr lang="en-US" sz="1600" dirty="0" smtClean="0"/>
              <a:t>&gt; &lt;</a:t>
            </a:r>
            <a:r>
              <a:rPr lang="en-US" sz="1600" b="1" dirty="0" err="1">
                <a:solidFill>
                  <a:srgbClr val="000080"/>
                </a:solidFill>
              </a:rPr>
              <a:t>br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>
                <a:solidFill>
                  <a:srgbClr val="0000FF"/>
                </a:solidFill>
              </a:rPr>
              <a:t>to</a:t>
            </a:r>
            <a:r>
              <a:rPr lang="en-US" sz="1600" b="1" dirty="0">
                <a:solidFill>
                  <a:srgbClr val="008000"/>
                </a:solidFill>
              </a:rPr>
              <a:t>='/third'</a:t>
            </a:r>
            <a:r>
              <a:rPr lang="en-US" sz="1600" dirty="0"/>
              <a:t>&gt;Click to go to Third&lt;/</a:t>
            </a:r>
            <a:r>
              <a:rPr lang="en-US" sz="1600" b="1" dirty="0">
                <a:solidFill>
                  <a:srgbClr val="000080"/>
                </a:solidFill>
              </a:rPr>
              <a:t>Link</a:t>
            </a:r>
            <a:r>
              <a:rPr lang="en-US" sz="1600" dirty="0" smtClean="0"/>
              <a:t>&gt; &lt;</a:t>
            </a:r>
            <a:r>
              <a:rPr lang="en-US" sz="1600" b="1" dirty="0" err="1">
                <a:solidFill>
                  <a:srgbClr val="000080"/>
                </a:solidFill>
              </a:rPr>
              <a:t>br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>
                <a:solidFill>
                  <a:srgbClr val="0000FF"/>
                </a:solidFill>
              </a:rPr>
              <a:t>to</a:t>
            </a:r>
            <a:r>
              <a:rPr lang="en-US" sz="1600" b="1" dirty="0">
                <a:solidFill>
                  <a:srgbClr val="008000"/>
                </a:solidFill>
              </a:rPr>
              <a:t>='/fourth'</a:t>
            </a:r>
            <a:r>
              <a:rPr lang="en-US" sz="1600" dirty="0"/>
              <a:t>&gt;Click to go to Fourth&lt;/</a:t>
            </a:r>
            <a:r>
              <a:rPr lang="en-US" sz="1600" b="1" dirty="0">
                <a:solidFill>
                  <a:srgbClr val="000080"/>
                </a:solidFill>
              </a:rPr>
              <a:t>Link</a:t>
            </a:r>
            <a:r>
              <a:rPr lang="en-US" sz="1600" dirty="0" smtClean="0"/>
              <a:t>&gt; &lt;</a:t>
            </a:r>
            <a:r>
              <a:rPr lang="en-US" sz="1600" b="1" dirty="0" err="1">
                <a:solidFill>
                  <a:srgbClr val="000080"/>
                </a:solidFill>
              </a:rPr>
              <a:t>br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 smtClean="0"/>
              <a:t>});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/public/views/</a:t>
            </a:r>
            <a:r>
              <a:rPr lang="en-US" dirty="0" err="1" smtClean="0"/>
              <a:t>home.jsx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8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	&lt;</a:t>
            </a:r>
            <a:r>
              <a:rPr lang="en-US" b="1" dirty="0">
                <a:solidFill>
                  <a:srgbClr val="000080"/>
                </a:solidFill>
              </a:rPr>
              <a:t>Link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b="1" dirty="0">
                <a:solidFill>
                  <a:srgbClr val="008000"/>
                </a:solidFill>
              </a:rPr>
              <a:t>='/first'</a:t>
            </a:r>
            <a:r>
              <a:rPr lang="en-US" dirty="0"/>
              <a:t>&gt;Click to go to First&lt;/</a:t>
            </a:r>
            <a:r>
              <a:rPr lang="en-US" b="1" dirty="0">
                <a:solidFill>
                  <a:srgbClr val="000080"/>
                </a:solidFill>
              </a:rPr>
              <a:t>Link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Tells React to display the component whose path is </a:t>
            </a:r>
            <a:r>
              <a:rPr lang="en-US" dirty="0" smtClean="0">
                <a:solidFill>
                  <a:srgbClr val="FF0000"/>
                </a:solidFill>
              </a:rPr>
              <a:t>/first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Path defined in </a:t>
            </a:r>
            <a:r>
              <a:rPr lang="en-US" dirty="0" err="1" smtClean="0">
                <a:solidFill>
                  <a:srgbClr val="FF0000"/>
                </a:solidFill>
              </a:rPr>
              <a:t>routes.jsx</a:t>
            </a:r>
            <a:r>
              <a:rPr lang="en-US" dirty="0" smtClean="0"/>
              <a:t> previously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Creates the whole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</a:t>
            </a:r>
            <a:r>
              <a:rPr lang="en-US" dirty="0" smtClean="0">
                <a:solidFill>
                  <a:srgbClr val="FF0000"/>
                </a:solidFill>
              </a:rPr>
              <a:t>./public/views/</a:t>
            </a:r>
            <a:r>
              <a:rPr lang="en-US" dirty="0" err="1" smtClean="0">
                <a:solidFill>
                  <a:srgbClr val="FF0000"/>
                </a:solidFill>
              </a:rPr>
              <a:t>layout.jsx</a:t>
            </a:r>
            <a:endParaRPr lang="en-US" dirty="0" smtClean="0">
              <a:solidFill>
                <a:srgbClr val="FF0000"/>
              </a:solidFill>
            </a:endParaRP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This contains the basic HTML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Then renders </a:t>
            </a:r>
            <a:r>
              <a:rPr lang="en-US" dirty="0" smtClean="0">
                <a:solidFill>
                  <a:srgbClr val="FF0000"/>
                </a:solidFill>
              </a:rPr>
              <a:t>./</a:t>
            </a:r>
            <a:r>
              <a:rPr lang="en-US" dirty="0" err="1" smtClean="0">
                <a:solidFill>
                  <a:srgbClr val="FF0000"/>
                </a:solidFill>
              </a:rPr>
              <a:t>publice</a:t>
            </a:r>
            <a:r>
              <a:rPr lang="en-US" dirty="0" smtClean="0">
                <a:solidFill>
                  <a:srgbClr val="FF0000"/>
                </a:solidFill>
              </a:rPr>
              <a:t>/views/</a:t>
            </a:r>
            <a:r>
              <a:rPr lang="en-US" dirty="0" err="1" smtClean="0">
                <a:solidFill>
                  <a:srgbClr val="FF0000"/>
                </a:solidFill>
              </a:rPr>
              <a:t>first.jsx</a:t>
            </a:r>
            <a:endParaRPr lang="en-US" dirty="0" smtClean="0">
              <a:solidFill>
                <a:srgbClr val="FF0000"/>
              </a:solidFill>
            </a:endParaRP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This renders as a child of </a:t>
            </a:r>
            <a:r>
              <a:rPr lang="en-US" dirty="0" err="1" smtClean="0">
                <a:solidFill>
                  <a:srgbClr val="FF0000"/>
                </a:solidFill>
              </a:rPr>
              <a:t>layout.jsx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&lt;Link&gt;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/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html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head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meta </a:t>
            </a:r>
            <a:r>
              <a:rPr lang="en-US" sz="1600" b="1" dirty="0" err="1">
                <a:solidFill>
                  <a:srgbClr val="0000FF"/>
                </a:solidFill>
              </a:rPr>
              <a:t>charSet</a:t>
            </a:r>
            <a:r>
              <a:rPr lang="en-US" sz="1600" b="1" dirty="0">
                <a:solidFill>
                  <a:srgbClr val="008000"/>
                </a:solidFill>
              </a:rPr>
              <a:t>='utf-8'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title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.props.</a:t>
            </a:r>
            <a:r>
              <a:rPr lang="en-US" sz="1600" b="1" dirty="0" err="1">
                <a:solidFill>
                  <a:srgbClr val="660E7A"/>
                </a:solidFill>
              </a:rPr>
              <a:t>title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title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 err="1">
                <a:solidFill>
                  <a:srgbClr val="0000FF"/>
                </a:solidFill>
              </a:rPr>
              <a:t>rel</a:t>
            </a:r>
            <a:r>
              <a:rPr lang="en-US" sz="1600" b="1" dirty="0">
                <a:solidFill>
                  <a:srgbClr val="008000"/>
                </a:solidFill>
              </a:rPr>
              <a:t>='stylesheet' </a:t>
            </a:r>
            <a:r>
              <a:rPr lang="en-US" sz="1600" b="1" dirty="0" err="1">
                <a:solidFill>
                  <a:srgbClr val="0000FF"/>
                </a:solidFill>
              </a:rPr>
              <a:t>href</a:t>
            </a:r>
            <a:r>
              <a:rPr lang="en-US" sz="1600" b="1" dirty="0">
                <a:solidFill>
                  <a:srgbClr val="008000"/>
                </a:solidFill>
              </a:rPr>
              <a:t>='/</a:t>
            </a:r>
            <a:r>
              <a:rPr lang="en-US" sz="1600" b="1" dirty="0" err="1">
                <a:solidFill>
                  <a:srgbClr val="008000"/>
                </a:solidFill>
              </a:rPr>
              <a:t>css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err="1">
                <a:solidFill>
                  <a:srgbClr val="008000"/>
                </a:solidFill>
              </a:rPr>
              <a:t>app.css</a:t>
            </a:r>
            <a:r>
              <a:rPr lang="en-US" sz="1600" b="1" dirty="0">
                <a:solidFill>
                  <a:srgbClr val="008000"/>
                </a:solidFill>
              </a:rPr>
              <a:t>'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head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body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.props.</a:t>
            </a:r>
            <a:r>
              <a:rPr lang="en-US" sz="1600" dirty="0" err="1">
                <a:solidFill>
                  <a:srgbClr val="7A7A43"/>
                </a:solidFill>
              </a:rPr>
              <a:t>children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script </a:t>
            </a:r>
            <a:r>
              <a:rPr lang="en-US" sz="1600" b="1" dirty="0" err="1">
                <a:solidFill>
                  <a:srgbClr val="0000FF"/>
                </a:solidFill>
              </a:rPr>
              <a:t>src</a:t>
            </a:r>
            <a:r>
              <a:rPr lang="en-US" sz="1600" b="1" dirty="0">
                <a:solidFill>
                  <a:srgbClr val="008000"/>
                </a:solidFill>
              </a:rPr>
              <a:t>='/</a:t>
            </a:r>
            <a:r>
              <a:rPr lang="en-US" sz="1600" b="1" dirty="0" err="1">
                <a:solidFill>
                  <a:srgbClr val="008000"/>
                </a:solidFill>
              </a:rPr>
              <a:t>bundle.js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&gt;&lt;/</a:t>
            </a:r>
            <a:r>
              <a:rPr lang="en-US" sz="1600" b="1" dirty="0">
                <a:solidFill>
                  <a:srgbClr val="000080"/>
                </a:solidFill>
              </a:rPr>
              <a:t>script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body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html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);</a:t>
            </a:r>
            <a:br>
              <a:rPr lang="en-US" sz="1600" dirty="0"/>
            </a:br>
            <a:r>
              <a:rPr lang="en-US" sz="1600" dirty="0" smtClean="0"/>
              <a:t>}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{</a:t>
            </a:r>
            <a:r>
              <a:rPr lang="en-US" sz="1600" dirty="0" err="1" smtClean="0">
                <a:solidFill>
                  <a:srgbClr val="FF0000"/>
                </a:solidFill>
              </a:rPr>
              <a:t>this.props.children</a:t>
            </a:r>
            <a:r>
              <a:rPr lang="en-US" sz="1600" dirty="0" smtClean="0">
                <a:solidFill>
                  <a:srgbClr val="FF0000"/>
                </a:solidFill>
              </a:rPr>
              <a:t>} </a:t>
            </a:r>
            <a:r>
              <a:rPr lang="en-US" sz="1600" dirty="0" smtClean="0"/>
              <a:t>– set of components that might render inside </a:t>
            </a:r>
            <a:r>
              <a:rPr lang="en-US" sz="1600" dirty="0" err="1" smtClean="0"/>
              <a:t>layout.jsx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Defined in the </a:t>
            </a:r>
            <a:r>
              <a:rPr lang="en-US" sz="1600" dirty="0" err="1" smtClean="0">
                <a:solidFill>
                  <a:srgbClr val="FF0000"/>
                </a:solidFill>
              </a:rPr>
              <a:t>routes.jsx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Layout.jsx</a:t>
            </a:r>
            <a:r>
              <a:rPr lang="en-US" dirty="0" smtClean="0"/>
              <a:t> – Basic HTML Page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5400000">
            <a:off x="3855005" y="3489151"/>
            <a:ext cx="428244" cy="97545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5" name="Down Arrow 4"/>
          <p:cNvSpPr/>
          <p:nvPr/>
        </p:nvSpPr>
        <p:spPr>
          <a:xfrm rot="6750764">
            <a:off x="3137821" y="4087823"/>
            <a:ext cx="428244" cy="97545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4069127" y="4667861"/>
            <a:ext cx="32867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/>
              <a:t>Bundle created from </a:t>
            </a:r>
            <a:r>
              <a:rPr lang="en-US" smtClean="0"/>
              <a:t>’grunt build’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25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C00000"/>
                </a:solidFill>
              </a:rPr>
              <a:t>react-route</a:t>
            </a:r>
            <a:r>
              <a:rPr lang="en-US" dirty="0" smtClean="0"/>
              <a:t>’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the </a:t>
            </a:r>
            <a:r>
              <a:rPr lang="en-US" dirty="0" err="1" smtClean="0"/>
              <a:t>config</a:t>
            </a:r>
            <a:r>
              <a:rPr lang="en-US" dirty="0" smtClean="0"/>
              <a:t> file, ‘</a:t>
            </a:r>
            <a:r>
              <a:rPr lang="en-US" dirty="0" err="1" smtClean="0">
                <a:solidFill>
                  <a:srgbClr val="C00000"/>
                </a:solidFill>
              </a:rPr>
              <a:t>routes.jxs</a:t>
            </a:r>
            <a:r>
              <a:rPr lang="en-US" dirty="0" smtClean="0"/>
              <a:t>’ to defined all routes handled in the browser (as a SPA)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err="1" smtClean="0">
                <a:solidFill>
                  <a:srgbClr val="C00000"/>
                </a:solidFill>
              </a:rPr>
              <a:t>routes.jsx</a:t>
            </a:r>
            <a:r>
              <a:rPr lang="en-US" dirty="0" smtClean="0"/>
              <a:t>’ filename defined in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config.json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C00000"/>
                </a:solidFill>
              </a:rPr>
              <a:t>Router</a:t>
            </a:r>
            <a:r>
              <a:rPr lang="en-US" dirty="0" smtClean="0"/>
              <a:t>&gt; -- surrounds the routes available to React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C00000"/>
                </a:solidFill>
              </a:rPr>
              <a:t>Route</a:t>
            </a:r>
            <a:r>
              <a:rPr lang="en-US" dirty="0" smtClean="0"/>
              <a:t>&gt; -- defines the path / component </a:t>
            </a:r>
            <a:r>
              <a:rPr lang="en-US" dirty="0" smtClean="0"/>
              <a:t>relationship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IndexRoute</a:t>
            </a:r>
            <a:r>
              <a:rPr lang="en-US" dirty="0" smtClean="0"/>
              <a:t>&gt; -- defines the </a:t>
            </a:r>
            <a:r>
              <a:rPr lang="en-US" dirty="0" smtClean="0">
                <a:solidFill>
                  <a:srgbClr val="C00000"/>
                </a:solidFill>
              </a:rPr>
              <a:t>default</a:t>
            </a:r>
            <a:r>
              <a:rPr lang="en-US" dirty="0" smtClean="0"/>
              <a:t> component for the parent &lt;</a:t>
            </a:r>
            <a:r>
              <a:rPr lang="en-US" dirty="0" smtClean="0">
                <a:solidFill>
                  <a:srgbClr val="C00000"/>
                </a:solidFill>
              </a:rPr>
              <a:t>Route</a:t>
            </a:r>
            <a:r>
              <a:rPr lang="en-US" dirty="0" smtClean="0"/>
              <a:t>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&lt;</a:t>
            </a:r>
            <a:r>
              <a:rPr lang="en-US" dirty="0" smtClean="0">
                <a:solidFill>
                  <a:srgbClr val="C00000"/>
                </a:solidFill>
              </a:rPr>
              <a:t>Link</a:t>
            </a:r>
            <a:r>
              <a:rPr lang="en-US" dirty="0" smtClean="0"/>
              <a:t>&gt; to exchange components in the DOM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{</a:t>
            </a:r>
            <a:r>
              <a:rPr lang="en-US" dirty="0" err="1" smtClean="0">
                <a:solidFill>
                  <a:srgbClr val="C00000"/>
                </a:solidFill>
              </a:rPr>
              <a:t>this.props</a:t>
            </a:r>
            <a:r>
              <a:rPr lang="en-US" dirty="0" smtClean="0">
                <a:solidFill>
                  <a:srgbClr val="C00000"/>
                </a:solidFill>
              </a:rPr>
              <a:t>.&lt;</a:t>
            </a:r>
            <a:r>
              <a:rPr lang="en-US" dirty="0" err="1" smtClean="0">
                <a:solidFill>
                  <a:srgbClr val="C00000"/>
                </a:solidFill>
              </a:rPr>
              <a:t>attributeName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  <a:r>
              <a:rPr lang="en-US" dirty="0" smtClean="0"/>
              <a:t>} – available in the JSX file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{</a:t>
            </a:r>
            <a:r>
              <a:rPr lang="en-US" dirty="0" err="1" smtClean="0">
                <a:solidFill>
                  <a:srgbClr val="C00000"/>
                </a:solidFill>
              </a:rPr>
              <a:t>this.props.children</a:t>
            </a:r>
            <a:r>
              <a:rPr lang="en-US" dirty="0" smtClean="0"/>
              <a:t>} – set of components (and paths) defined in the ‘</a:t>
            </a:r>
            <a:r>
              <a:rPr lang="en-US" dirty="0" err="1" smtClean="0">
                <a:solidFill>
                  <a:srgbClr val="C00000"/>
                </a:solidFill>
              </a:rPr>
              <a:t>routes.jsx</a:t>
            </a:r>
            <a:r>
              <a:rPr lang="en-US" dirty="0" smtClean="0"/>
              <a:t>’ and used in the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Makes it easy to define the interaction of components in React</a:t>
            </a:r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9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Refer to </a:t>
            </a:r>
            <a:r>
              <a:rPr lang="en-US" dirty="0" smtClean="0">
                <a:solidFill>
                  <a:srgbClr val="FF0000"/>
                </a:solidFill>
              </a:rPr>
              <a:t>/instructions/react-</a:t>
            </a:r>
            <a:r>
              <a:rPr lang="en-US" dirty="0" err="1" smtClean="0">
                <a:solidFill>
                  <a:srgbClr val="FF0000"/>
                </a:solidFill>
              </a:rPr>
              <a:t>routing.docx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the lab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four pages, </a:t>
            </a:r>
            <a:r>
              <a:rPr lang="en-US" dirty="0" smtClean="0">
                <a:solidFill>
                  <a:srgbClr val="FF0000"/>
                </a:solidFill>
              </a:rPr>
              <a:t>‘/public/views/</a:t>
            </a:r>
            <a:r>
              <a:rPr lang="en-US" dirty="0" err="1" smtClean="0">
                <a:solidFill>
                  <a:srgbClr val="FF0000"/>
                </a:solidFill>
              </a:rPr>
              <a:t>first.jsx</a:t>
            </a:r>
            <a:r>
              <a:rPr lang="en-US" dirty="0" smtClean="0">
                <a:solidFill>
                  <a:srgbClr val="FF0000"/>
                </a:solidFill>
              </a:rPr>
              <a:t> – </a:t>
            </a:r>
            <a:r>
              <a:rPr lang="en-US" dirty="0" err="1" smtClean="0">
                <a:solidFill>
                  <a:srgbClr val="FF0000"/>
                </a:solidFill>
              </a:rPr>
              <a:t>fourth.jsx</a:t>
            </a:r>
            <a:r>
              <a:rPr lang="en-US" dirty="0" smtClean="0"/>
              <a:t>’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Each page should have two </a:t>
            </a:r>
            <a:r>
              <a:rPr lang="en-US" dirty="0" smtClean="0">
                <a:solidFill>
                  <a:srgbClr val="FF0000"/>
                </a:solidFill>
              </a:rPr>
              <a:t>&lt;Link&gt;s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One to point to ‘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smtClean="0"/>
              <a:t>’ – the root of the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One to point to the next page in sequence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Home component should have links to ALL of the other 4 components.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19698</TotalTime>
  <Words>324</Words>
  <Application>Microsoft Macintosh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Navigating Through Components</vt:lpstr>
      <vt:lpstr>Overview</vt:lpstr>
      <vt:lpstr>Routes.jsx File</vt:lpstr>
      <vt:lpstr>Routes.jsx - continued</vt:lpstr>
      <vt:lpstr>/public/views/home.jsx</vt:lpstr>
      <vt:lpstr>&lt;Link&gt; Component</vt:lpstr>
      <vt:lpstr>Layout.jsx – Basic HTML Page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991</cp:revision>
  <cp:lastPrinted>2014-07-17T17:09:28Z</cp:lastPrinted>
  <dcterms:created xsi:type="dcterms:W3CDTF">2013-02-07T04:33:41Z</dcterms:created>
  <dcterms:modified xsi:type="dcterms:W3CDTF">2016-10-04T20:31:21Z</dcterms:modified>
</cp:coreProperties>
</file>