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4"/>
  </p:notesMasterIdLst>
  <p:handoutMasterIdLst>
    <p:handoutMasterId r:id="rId15"/>
  </p:handoutMasterIdLst>
  <p:sldIdLst>
    <p:sldId id="298" r:id="rId2"/>
    <p:sldId id="299" r:id="rId3"/>
    <p:sldId id="361" r:id="rId4"/>
    <p:sldId id="362" r:id="rId5"/>
    <p:sldId id="363" r:id="rId6"/>
    <p:sldId id="364" r:id="rId7"/>
    <p:sldId id="365" r:id="rId8"/>
    <p:sldId id="367" r:id="rId9"/>
    <p:sldId id="368" r:id="rId10"/>
    <p:sldId id="366" r:id="rId11"/>
    <p:sldId id="359" r:id="rId12"/>
    <p:sldId id="360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0" autoAdjust="0"/>
    <p:restoredTop sz="50000" autoAdjust="0"/>
  </p:normalViewPr>
  <p:slideViewPr>
    <p:cSldViewPr showGuides="1">
      <p:cViewPr varScale="1">
        <p:scale>
          <a:sx n="107" d="100"/>
          <a:sy n="107" d="100"/>
        </p:scale>
        <p:origin x="408" y="160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tags" Target="tags/tag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React Component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b="1" dirty="0" err="1">
                <a:solidFill>
                  <a:srgbClr val="000080"/>
                </a:solidFill>
              </a:rPr>
              <a:t>var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b="1" i="1" dirty="0" err="1">
                <a:solidFill>
                  <a:srgbClr val="660E7A"/>
                </a:solidFill>
              </a:rPr>
              <a:t>TodoInput</a:t>
            </a:r>
            <a:r>
              <a:rPr lang="en-US" sz="1800" b="1" i="1" dirty="0">
                <a:solidFill>
                  <a:srgbClr val="660E7A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b="1" i="1" dirty="0" err="1">
                <a:solidFill>
                  <a:srgbClr val="660E7A"/>
                </a:solidFill>
              </a:rPr>
              <a:t>React</a:t>
            </a:r>
            <a:r>
              <a:rPr lang="en-US" sz="1800" dirty="0" err="1"/>
              <a:t>.</a:t>
            </a:r>
            <a:r>
              <a:rPr lang="en-US" sz="1800" b="1" dirty="0" err="1">
                <a:solidFill>
                  <a:srgbClr val="660E7A"/>
                </a:solidFill>
              </a:rPr>
              <a:t>createClass</a:t>
            </a:r>
            <a:r>
              <a:rPr lang="en-US" sz="1800" dirty="0"/>
              <a:t>({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7A7A43"/>
                </a:solidFill>
              </a:rPr>
              <a:t>render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0080"/>
                </a:solidFill>
              </a:rPr>
              <a:t>function </a:t>
            </a:r>
            <a:r>
              <a:rPr lang="en-US" sz="1800" i="1" dirty="0"/>
              <a:t>render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000080"/>
                </a:solidFill>
              </a:rPr>
              <a:t>return </a:t>
            </a:r>
            <a:r>
              <a:rPr lang="en-US" sz="1800" dirty="0"/>
              <a:t>(</a:t>
            </a:r>
            <a:br>
              <a:rPr lang="en-US" sz="1800" dirty="0"/>
            </a:br>
            <a:r>
              <a:rPr lang="en-US" sz="1800" dirty="0"/>
              <a:t>            &lt;</a:t>
            </a:r>
            <a:r>
              <a:rPr lang="en-US" sz="1800" b="1" dirty="0">
                <a:solidFill>
                  <a:srgbClr val="000080"/>
                </a:solidFill>
              </a:rPr>
              <a:t>form </a:t>
            </a:r>
            <a:r>
              <a:rPr lang="en-US" sz="1800" b="1" dirty="0" err="1">
                <a:solidFill>
                  <a:srgbClr val="0000FF"/>
                </a:solidFill>
              </a:rPr>
              <a:t>onSubmit</a:t>
            </a:r>
            <a:r>
              <a:rPr lang="en-US" sz="1800" b="1" dirty="0">
                <a:solidFill>
                  <a:srgbClr val="008000"/>
                </a:solidFill>
              </a:rPr>
              <a:t>=</a:t>
            </a:r>
            <a:r>
              <a:rPr lang="en-US" sz="1800" dirty="0"/>
              <a:t>{</a:t>
            </a:r>
            <a:r>
              <a:rPr lang="en-US" sz="1800" b="1" dirty="0" err="1">
                <a:solidFill>
                  <a:srgbClr val="000080"/>
                </a:solidFill>
              </a:rPr>
              <a:t>this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rgbClr val="7A7A43"/>
                </a:solidFill>
              </a:rPr>
              <a:t>submit</a:t>
            </a:r>
            <a:r>
              <a:rPr lang="en-US" sz="1800" dirty="0"/>
              <a:t>}&gt;</a:t>
            </a:r>
            <a:br>
              <a:rPr lang="en-US" sz="1800" dirty="0"/>
            </a:br>
            <a:r>
              <a:rPr lang="en-US" sz="1800" dirty="0"/>
              <a:t>                &lt;</a:t>
            </a:r>
            <a:r>
              <a:rPr lang="en-US" sz="1800" b="1" dirty="0">
                <a:solidFill>
                  <a:srgbClr val="000080"/>
                </a:solidFill>
              </a:rPr>
              <a:t>div </a:t>
            </a:r>
            <a:r>
              <a:rPr lang="en-US" sz="1800" b="1" dirty="0" err="1">
                <a:solidFill>
                  <a:srgbClr val="0000FF"/>
                </a:solidFill>
              </a:rPr>
              <a:t>className</a:t>
            </a:r>
            <a:r>
              <a:rPr lang="en-US" sz="1800" b="1" dirty="0">
                <a:solidFill>
                  <a:srgbClr val="008000"/>
                </a:solidFill>
              </a:rPr>
              <a:t>="item-new"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                &lt;</a:t>
            </a:r>
            <a:r>
              <a:rPr lang="en-US" sz="1800" b="1" dirty="0">
                <a:solidFill>
                  <a:srgbClr val="000080"/>
                </a:solidFill>
              </a:rPr>
              <a:t>input </a:t>
            </a:r>
            <a:r>
              <a:rPr lang="en-US" sz="1800" b="1" dirty="0">
                <a:solidFill>
                  <a:srgbClr val="0000FF"/>
                </a:solidFill>
              </a:rPr>
              <a:t>type</a:t>
            </a:r>
            <a:r>
              <a:rPr lang="en-US" sz="1800" b="1" dirty="0">
                <a:solidFill>
                  <a:srgbClr val="008000"/>
                </a:solidFill>
              </a:rPr>
              <a:t>="text" </a:t>
            </a:r>
            <a:r>
              <a:rPr lang="en-US" sz="1800" b="1" dirty="0">
                <a:solidFill>
                  <a:srgbClr val="0000FF"/>
                </a:solidFill>
              </a:rPr>
              <a:t>name</a:t>
            </a:r>
            <a:r>
              <a:rPr lang="en-US" sz="1800" b="1" dirty="0">
                <a:solidFill>
                  <a:srgbClr val="008000"/>
                </a:solidFill>
              </a:rPr>
              <a:t>="content" </a:t>
            </a:r>
            <a:r>
              <a:rPr lang="en-US" sz="1800" b="1" dirty="0" err="1">
                <a:solidFill>
                  <a:srgbClr val="0000FF"/>
                </a:solidFill>
              </a:rPr>
              <a:t>className</a:t>
            </a:r>
            <a:r>
              <a:rPr lang="en-US" sz="1800" b="1" dirty="0">
                <a:solidFill>
                  <a:srgbClr val="008000"/>
                </a:solidFill>
              </a:rPr>
              <a:t>="input"</a:t>
            </a:r>
            <a:r>
              <a:rPr lang="en-US" sz="1800" dirty="0"/>
              <a:t>/&gt;</a:t>
            </a:r>
            <a:br>
              <a:rPr lang="en-US" sz="1800" dirty="0"/>
            </a:br>
            <a:r>
              <a:rPr lang="en-US" sz="1800" dirty="0"/>
              <a:t>                &lt;/</a:t>
            </a:r>
            <a:r>
              <a:rPr lang="en-US" sz="1800" b="1" dirty="0">
                <a:solidFill>
                  <a:srgbClr val="000080"/>
                </a:solidFill>
              </a:rPr>
              <a:t>div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        &lt;/</a:t>
            </a:r>
            <a:r>
              <a:rPr lang="en-US" sz="1800" b="1" dirty="0">
                <a:solidFill>
                  <a:srgbClr val="000080"/>
                </a:solidFill>
              </a:rPr>
              <a:t>form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    )</a:t>
            </a:r>
            <a:br>
              <a:rPr lang="en-US" sz="1800" dirty="0"/>
            </a:br>
            <a:r>
              <a:rPr lang="en-US" sz="1800" dirty="0"/>
              <a:t>    },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7A7A43"/>
                </a:solidFill>
              </a:rPr>
              <a:t>submit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0080"/>
                </a:solidFill>
              </a:rPr>
              <a:t>function </a:t>
            </a:r>
            <a:r>
              <a:rPr lang="en-US" sz="1800" dirty="0"/>
              <a:t>(e)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/>
              <a:t>e.</a:t>
            </a:r>
            <a:r>
              <a:rPr lang="en-US" sz="1800" dirty="0" err="1">
                <a:solidFill>
                  <a:srgbClr val="7A7A43"/>
                </a:solidFill>
              </a:rPr>
              <a:t>preventDefault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 err="1">
                <a:solidFill>
                  <a:srgbClr val="000080"/>
                </a:solidFill>
              </a:rPr>
              <a:t>var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>
                <a:solidFill>
                  <a:srgbClr val="458383"/>
                </a:solidFill>
              </a:rPr>
              <a:t>content </a:t>
            </a:r>
            <a:r>
              <a:rPr lang="en-US" sz="1800" dirty="0"/>
              <a:t>= </a:t>
            </a:r>
            <a:r>
              <a:rPr lang="en-US" sz="1800" dirty="0" err="1"/>
              <a:t>e.</a:t>
            </a:r>
            <a:r>
              <a:rPr lang="en-US" sz="1800" b="1" dirty="0" err="1">
                <a:solidFill>
                  <a:srgbClr val="660E7A"/>
                </a:solidFill>
              </a:rPr>
              <a:t>target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rgbClr val="7A7A43"/>
                </a:solidFill>
              </a:rPr>
              <a:t>elements</a:t>
            </a:r>
            <a:r>
              <a:rPr lang="en-US" sz="1800" dirty="0"/>
              <a:t>[</a:t>
            </a:r>
            <a:r>
              <a:rPr lang="en-US" sz="1800" dirty="0">
                <a:solidFill>
                  <a:srgbClr val="0000FF"/>
                </a:solidFill>
              </a:rPr>
              <a:t>0</a:t>
            </a:r>
            <a:r>
              <a:rPr lang="en-US" sz="1800" dirty="0"/>
              <a:t>].</a:t>
            </a:r>
            <a:r>
              <a:rPr lang="en-US" sz="1800" b="1" dirty="0">
                <a:solidFill>
                  <a:srgbClr val="660E7A"/>
                </a:solidFill>
              </a:rPr>
              <a:t>value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/>
              <a:t>e.</a:t>
            </a:r>
            <a:r>
              <a:rPr lang="en-US" sz="1800" b="1" dirty="0" err="1">
                <a:solidFill>
                  <a:srgbClr val="660E7A"/>
                </a:solidFill>
              </a:rPr>
              <a:t>target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rgbClr val="7A7A43"/>
                </a:solidFill>
              </a:rPr>
              <a:t>elements</a:t>
            </a:r>
            <a:r>
              <a:rPr lang="en-US" sz="1800" dirty="0"/>
              <a:t>[</a:t>
            </a:r>
            <a:r>
              <a:rPr lang="en-US" sz="1800" dirty="0">
                <a:solidFill>
                  <a:srgbClr val="0000FF"/>
                </a:solidFill>
              </a:rPr>
              <a:t>0</a:t>
            </a:r>
            <a:r>
              <a:rPr lang="en-US" sz="1800" dirty="0"/>
              <a:t>].</a:t>
            </a:r>
            <a:r>
              <a:rPr lang="en-US" sz="1800" b="1" dirty="0">
                <a:solidFill>
                  <a:srgbClr val="660E7A"/>
                </a:solidFill>
              </a:rPr>
              <a:t>value </a:t>
            </a:r>
            <a:r>
              <a:rPr lang="en-US" sz="1800" dirty="0"/>
              <a:t>= </a:t>
            </a:r>
            <a:r>
              <a:rPr lang="en-US" sz="1800" b="1" dirty="0">
                <a:solidFill>
                  <a:srgbClr val="008000"/>
                </a:solidFill>
              </a:rPr>
              <a:t>''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i="1" dirty="0" err="1" smtClean="0">
                <a:solidFill>
                  <a:srgbClr val="660E7A"/>
                </a:solidFill>
              </a:rPr>
              <a:t>this.props.create</a:t>
            </a:r>
            <a:r>
              <a:rPr lang="en-US" sz="1800" b="1" i="1" dirty="0" smtClean="0">
                <a:solidFill>
                  <a:srgbClr val="660E7A"/>
                </a:solidFill>
              </a:rPr>
              <a:t>( content 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>});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TodoInput</a:t>
            </a:r>
            <a:r>
              <a:rPr lang="en-US" dirty="0" smtClean="0"/>
              <a:t>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With multiple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Parents must send data to children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Use attributes to pass data down to children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Children MAY have to return data / results to Parents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Pass functions as attributes to children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Occasionally sibling components may have to access the same data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smtClean="0"/>
              <a:t>React </a:t>
            </a:r>
            <a:r>
              <a:rPr lang="en-US" smtClean="0"/>
              <a:t>flux describes </a:t>
            </a:r>
            <a:r>
              <a:rPr lang="en-US" dirty="0" smtClean="0"/>
              <a:t>that in another section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Review the lab instructions in  </a:t>
            </a:r>
          </a:p>
          <a:p>
            <a:pPr marL="288925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/instructions/react-</a:t>
            </a:r>
            <a:r>
              <a:rPr lang="en-US" dirty="0" err="1" smtClean="0">
                <a:solidFill>
                  <a:srgbClr val="FF0000"/>
                </a:solidFill>
              </a:rPr>
              <a:t>components.docx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rgbClr val="FF0000"/>
                </a:solidFill>
              </a:rPr>
              <a:t>/lab</a:t>
            </a:r>
            <a:r>
              <a:rPr lang="en-US" dirty="0" smtClean="0"/>
              <a:t> folder which already contains a Kraken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the following components: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TodoList</a:t>
            </a:r>
            <a:r>
              <a:rPr lang="en-US" dirty="0" smtClean="0"/>
              <a:t>&gt; -- The outermost block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TodoInput</a:t>
            </a:r>
            <a:r>
              <a:rPr lang="en-US" dirty="0" smtClean="0"/>
              <a:t>&gt; -- Allows user to input a new </a:t>
            </a:r>
            <a:r>
              <a:rPr lang="en-US" dirty="0" err="1" smtClean="0"/>
              <a:t>todo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TodoItem</a:t>
            </a:r>
            <a:r>
              <a:rPr lang="en-US" dirty="0" smtClean="0"/>
              <a:t>&gt; -- Renders one </a:t>
            </a:r>
            <a:r>
              <a:rPr lang="en-US" dirty="0" err="1" smtClean="0"/>
              <a:t>todo</a:t>
            </a:r>
            <a:r>
              <a:rPr lang="en-US" dirty="0" smtClean="0"/>
              <a:t> item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0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Decompose an HTML document into React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Describes the interface between the parent and child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Extract the business logic from the display logic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Convert an HTML document into a React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First, define the components based on the View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this case, there are three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667000"/>
            <a:ext cx="4076700" cy="3505200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1600200" y="2743200"/>
            <a:ext cx="609600" cy="3048000"/>
          </a:xfrm>
          <a:prstGeom prst="lef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5400000">
            <a:off x="6928104" y="4082796"/>
            <a:ext cx="304800" cy="9784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9" name="Down Arrow 8"/>
          <p:cNvSpPr/>
          <p:nvPr/>
        </p:nvSpPr>
        <p:spPr>
          <a:xfrm rot="5400000" flipH="1">
            <a:off x="6943344" y="5164836"/>
            <a:ext cx="304800" cy="9784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0" name="TextBox 9"/>
          <p:cNvSpPr txBox="1"/>
          <p:nvPr/>
        </p:nvSpPr>
        <p:spPr>
          <a:xfrm>
            <a:off x="7722108" y="4433500"/>
            <a:ext cx="10521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err="1" smtClean="0"/>
              <a:t>TodoInput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771770" y="5407520"/>
            <a:ext cx="980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err="1" smtClean="0"/>
              <a:t>TodoItem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58413" y="4112120"/>
            <a:ext cx="8790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err="1" smtClean="0"/>
              <a:t>TodoList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/>
              <a:t>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>
                <a:solidFill>
                  <a:srgbClr val="0000FF"/>
                </a:solidFill>
              </a:rPr>
              <a:t>id=</a:t>
            </a:r>
            <a:r>
              <a:rPr lang="en-US" sz="1600" b="1" dirty="0">
                <a:solidFill>
                  <a:srgbClr val="008000"/>
                </a:solidFill>
              </a:rPr>
              <a:t>"layout"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>
                <a:solidFill>
                  <a:srgbClr val="000080"/>
                </a:solidFill>
              </a:rPr>
              <a:t>h1 </a:t>
            </a:r>
            <a:r>
              <a:rPr lang="en-US" sz="1600" b="1" dirty="0">
                <a:solidFill>
                  <a:srgbClr val="0000FF"/>
                </a:solidFill>
              </a:rPr>
              <a:t>id=</a:t>
            </a:r>
            <a:r>
              <a:rPr lang="en-US" sz="1600" b="1" dirty="0">
                <a:solidFill>
                  <a:srgbClr val="008000"/>
                </a:solidFill>
              </a:rPr>
              <a:t>"page-title"</a:t>
            </a:r>
            <a:r>
              <a:rPr lang="en-US" sz="1600" dirty="0"/>
              <a:t>&gt;Express </a:t>
            </a:r>
            <a:r>
              <a:rPr lang="en-US" sz="1600" dirty="0" err="1"/>
              <a:t>Todo</a:t>
            </a:r>
            <a:r>
              <a:rPr lang="en-US" sz="1600" dirty="0"/>
              <a:t>&lt;/</a:t>
            </a:r>
            <a:r>
              <a:rPr lang="en-US" sz="1600" b="1" dirty="0">
                <a:solidFill>
                  <a:srgbClr val="000080"/>
                </a:solidFill>
              </a:rPr>
              <a:t>h1</a:t>
            </a:r>
            <a:r>
              <a:rPr lang="en-US" sz="1600" dirty="0" smtClean="0"/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>
                <a:solidFill>
                  <a:srgbClr val="0000FF"/>
                </a:solidFill>
              </a:rPr>
              <a:t>id=</a:t>
            </a:r>
            <a:r>
              <a:rPr lang="en-US" sz="1600" b="1" dirty="0">
                <a:solidFill>
                  <a:srgbClr val="008000"/>
                </a:solidFill>
              </a:rPr>
              <a:t>"list</a:t>
            </a:r>
            <a:r>
              <a:rPr lang="en-US" sz="1600" b="1" dirty="0" smtClean="0">
                <a:solidFill>
                  <a:srgbClr val="008000"/>
                </a:solidFill>
              </a:rPr>
              <a:t>"</a:t>
            </a:r>
            <a:r>
              <a:rPr lang="en-US" sz="1600" dirty="0" smtClean="0"/>
              <a:t>&gt;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form </a:t>
            </a:r>
            <a:r>
              <a:rPr lang="en-US" sz="1600" b="1" dirty="0">
                <a:solidFill>
                  <a:srgbClr val="0000FF"/>
                </a:solidFill>
              </a:rPr>
              <a:t>action=</a:t>
            </a:r>
            <a:r>
              <a:rPr lang="en-US" sz="1600" b="1" dirty="0">
                <a:solidFill>
                  <a:srgbClr val="008000"/>
                </a:solidFill>
              </a:rPr>
              <a:t>"/create" </a:t>
            </a:r>
            <a:r>
              <a:rPr lang="en-US" sz="1600" b="1" dirty="0">
                <a:solidFill>
                  <a:srgbClr val="0000FF"/>
                </a:solidFill>
              </a:rPr>
              <a:t>method=</a:t>
            </a:r>
            <a:r>
              <a:rPr lang="en-US" sz="1600" b="1" dirty="0">
                <a:solidFill>
                  <a:srgbClr val="008000"/>
                </a:solidFill>
              </a:rPr>
              <a:t>"post" </a:t>
            </a:r>
            <a:r>
              <a:rPr lang="en-US" sz="1600" dirty="0" smtClean="0"/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>
                <a:solidFill>
                  <a:srgbClr val="0000FF"/>
                </a:solidFill>
              </a:rPr>
              <a:t>class=</a:t>
            </a:r>
            <a:r>
              <a:rPr lang="en-US" sz="1600" b="1" dirty="0">
                <a:solidFill>
                  <a:srgbClr val="008000"/>
                </a:solidFill>
              </a:rPr>
              <a:t>"item-new"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input </a:t>
            </a:r>
            <a:r>
              <a:rPr lang="en-US" sz="1600" b="1" dirty="0">
                <a:solidFill>
                  <a:srgbClr val="0000FF"/>
                </a:solidFill>
              </a:rPr>
              <a:t>type=</a:t>
            </a:r>
            <a:r>
              <a:rPr lang="en-US" sz="1600" b="1" dirty="0">
                <a:solidFill>
                  <a:srgbClr val="008000"/>
                </a:solidFill>
              </a:rPr>
              <a:t>"text" </a:t>
            </a:r>
            <a:r>
              <a:rPr lang="en-US" sz="1600" b="1" dirty="0">
                <a:solidFill>
                  <a:srgbClr val="0000FF"/>
                </a:solidFill>
              </a:rPr>
              <a:t>name=</a:t>
            </a:r>
            <a:r>
              <a:rPr lang="en-US" sz="1600" b="1" dirty="0">
                <a:solidFill>
                  <a:srgbClr val="008000"/>
                </a:solidFill>
              </a:rPr>
              <a:t>"content" </a:t>
            </a:r>
            <a:r>
              <a:rPr lang="en-US" sz="1600" b="1" dirty="0">
                <a:solidFill>
                  <a:srgbClr val="0000FF"/>
                </a:solidFill>
              </a:rPr>
              <a:t>class=</a:t>
            </a:r>
            <a:r>
              <a:rPr lang="en-US" sz="1600" b="1" dirty="0">
                <a:solidFill>
                  <a:srgbClr val="008000"/>
                </a:solidFill>
              </a:rPr>
              <a:t>"input"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form</a:t>
            </a:r>
            <a:r>
              <a:rPr lang="en-US" sz="1600" dirty="0" smtClean="0"/>
              <a:t>&gt;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>
                <a:solidFill>
                  <a:srgbClr val="0000FF"/>
                </a:solidFill>
              </a:rPr>
              <a:t>class=</a:t>
            </a:r>
            <a:r>
              <a:rPr lang="en-US" sz="1600" b="1" dirty="0">
                <a:solidFill>
                  <a:srgbClr val="008000"/>
                </a:solidFill>
              </a:rPr>
              <a:t>"item"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a </a:t>
            </a:r>
            <a:r>
              <a:rPr lang="en-US" sz="1600" b="1" dirty="0" err="1">
                <a:solidFill>
                  <a:srgbClr val="0000FF"/>
                </a:solidFill>
              </a:rPr>
              <a:t>href</a:t>
            </a:r>
            <a:r>
              <a:rPr lang="en-US" sz="1600" b="1" dirty="0">
                <a:solidFill>
                  <a:srgbClr val="0000FF"/>
                </a:solidFill>
              </a:rPr>
              <a:t>=</a:t>
            </a:r>
            <a:r>
              <a:rPr lang="en-US" sz="1600" b="1" dirty="0">
                <a:solidFill>
                  <a:srgbClr val="008000"/>
                </a:solidFill>
              </a:rPr>
              <a:t>"/edit/f47b6329-e3db-4af2-e2a1-6fd818ab08ac"</a:t>
            </a:r>
            <a:br>
              <a:rPr lang="en-US" sz="1600" b="1" dirty="0">
                <a:solidFill>
                  <a:srgbClr val="008000"/>
                </a:solidFill>
              </a:rPr>
            </a:br>
            <a:r>
              <a:rPr lang="en-US" sz="1600" b="1" dirty="0">
                <a:solidFill>
                  <a:srgbClr val="008000"/>
                </a:solidFill>
              </a:rPr>
              <a:t>               </a:t>
            </a:r>
            <a:r>
              <a:rPr lang="en-US" sz="1600" b="1" dirty="0">
                <a:solidFill>
                  <a:srgbClr val="0000FF"/>
                </a:solidFill>
              </a:rPr>
              <a:t>title=</a:t>
            </a:r>
            <a:r>
              <a:rPr lang="en-US" sz="1600" b="1" dirty="0">
                <a:solidFill>
                  <a:srgbClr val="008000"/>
                </a:solidFill>
              </a:rPr>
              <a:t>"Update this </a:t>
            </a:r>
            <a:r>
              <a:rPr lang="en-US" sz="1600" b="1" dirty="0" err="1">
                <a:solidFill>
                  <a:srgbClr val="008000"/>
                </a:solidFill>
              </a:rPr>
              <a:t>todo</a:t>
            </a:r>
            <a:r>
              <a:rPr lang="en-US" sz="1600" b="1" dirty="0">
                <a:solidFill>
                  <a:srgbClr val="008000"/>
                </a:solidFill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</a:rPr>
              <a:t>item"</a:t>
            </a:r>
            <a:br>
              <a:rPr lang="en-US" sz="1600" b="1" dirty="0" smtClean="0">
                <a:solidFill>
                  <a:srgbClr val="008000"/>
                </a:solidFill>
              </a:rPr>
            </a:br>
            <a:r>
              <a:rPr lang="en-US" sz="1600" b="1" dirty="0" smtClean="0">
                <a:solidFill>
                  <a:srgbClr val="008000"/>
                </a:solidFill>
              </a:rPr>
              <a:t>               </a:t>
            </a:r>
            <a:r>
              <a:rPr lang="en-US" sz="1600" b="1" dirty="0">
                <a:solidFill>
                  <a:srgbClr val="0000FF"/>
                </a:solidFill>
              </a:rPr>
              <a:t>class=</a:t>
            </a:r>
            <a:r>
              <a:rPr lang="en-US" sz="1600" b="1" dirty="0">
                <a:solidFill>
                  <a:srgbClr val="008000"/>
                </a:solidFill>
              </a:rPr>
              <a:t>"update-link"</a:t>
            </a:r>
            <a:r>
              <a:rPr lang="en-US" sz="1600" dirty="0"/>
              <a:t>&gt;</a:t>
            </a:r>
            <a:r>
              <a:rPr lang="en-US" sz="1600" dirty="0">
                <a:solidFill>
                  <a:srgbClr val="FF0000"/>
                </a:solidFill>
              </a:rPr>
              <a:t>First</a:t>
            </a:r>
            <a:r>
              <a:rPr lang="en-US" sz="1600" dirty="0"/>
              <a:t>&lt;/</a:t>
            </a:r>
            <a:r>
              <a:rPr lang="en-US" sz="1600" b="1" dirty="0">
                <a:solidFill>
                  <a:srgbClr val="000080"/>
                </a:solidFill>
              </a:rPr>
              <a:t>a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a </a:t>
            </a:r>
            <a:r>
              <a:rPr lang="en-US" sz="1600" b="1" dirty="0" err="1">
                <a:solidFill>
                  <a:srgbClr val="0000FF"/>
                </a:solidFill>
              </a:rPr>
              <a:t>href</a:t>
            </a:r>
            <a:r>
              <a:rPr lang="en-US" sz="1600" b="1" dirty="0">
                <a:solidFill>
                  <a:srgbClr val="0000FF"/>
                </a:solidFill>
              </a:rPr>
              <a:t>=</a:t>
            </a:r>
            <a:r>
              <a:rPr lang="en-US" sz="1600" b="1" dirty="0">
                <a:solidFill>
                  <a:srgbClr val="008000"/>
                </a:solidFill>
              </a:rPr>
              <a:t>"/delete/f47b6329-e3db-4af2-e2a1-6fd818ab08ac"</a:t>
            </a:r>
            <a:br>
              <a:rPr lang="en-US" sz="1600" b="1" dirty="0">
                <a:solidFill>
                  <a:srgbClr val="008000"/>
                </a:solidFill>
              </a:rPr>
            </a:br>
            <a:r>
              <a:rPr lang="en-US" sz="1600" b="1" dirty="0">
                <a:solidFill>
                  <a:srgbClr val="008000"/>
                </a:solidFill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</a:rPr>
              <a:t>title=</a:t>
            </a:r>
            <a:r>
              <a:rPr lang="en-US" sz="1600" b="1" dirty="0">
                <a:solidFill>
                  <a:srgbClr val="008000"/>
                </a:solidFill>
              </a:rPr>
              <a:t>"Delete this </a:t>
            </a:r>
            <a:r>
              <a:rPr lang="en-US" sz="1600" b="1" dirty="0" err="1">
                <a:solidFill>
                  <a:srgbClr val="008000"/>
                </a:solidFill>
              </a:rPr>
              <a:t>todo</a:t>
            </a:r>
            <a:r>
              <a:rPr lang="en-US" sz="1600" b="1" dirty="0">
                <a:solidFill>
                  <a:srgbClr val="008000"/>
                </a:solidFill>
              </a:rPr>
              <a:t> item"</a:t>
            </a:r>
            <a:br>
              <a:rPr lang="en-US" sz="1600" b="1" dirty="0">
                <a:solidFill>
                  <a:srgbClr val="008000"/>
                </a:solidFill>
              </a:rPr>
            </a:br>
            <a:r>
              <a:rPr lang="en-US" sz="1600" b="1" dirty="0">
                <a:solidFill>
                  <a:srgbClr val="008000"/>
                </a:solidFill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</a:rPr>
              <a:t>class=</a:t>
            </a:r>
            <a:r>
              <a:rPr lang="en-US" sz="1600" b="1" dirty="0">
                <a:solidFill>
                  <a:srgbClr val="008000"/>
                </a:solidFill>
              </a:rPr>
              <a:t>"del-</a:t>
            </a:r>
            <a:r>
              <a:rPr lang="en-US" sz="1600" b="1" dirty="0" err="1">
                <a:solidFill>
                  <a:srgbClr val="008000"/>
                </a:solidFill>
              </a:rPr>
              <a:t>btn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dirty="0"/>
              <a:t>&gt;Delete&lt;/</a:t>
            </a:r>
            <a:r>
              <a:rPr lang="en-US" sz="1600" b="1" dirty="0">
                <a:solidFill>
                  <a:srgbClr val="000080"/>
                </a:solidFill>
              </a:rPr>
              <a:t>a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 smtClean="0"/>
              <a:t>    </a:t>
            </a:r>
            <a:r>
              <a:rPr lang="en-US" sz="1600" dirty="0"/>
              <a:t>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5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React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attribute – Use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instead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a &lt;form&gt;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 smtClean="0">
                <a:solidFill>
                  <a:srgbClr val="FF0000"/>
                </a:solidFill>
              </a:rPr>
              <a:t>action</a:t>
            </a:r>
            <a:r>
              <a:rPr lang="en-US" dirty="0" smtClean="0"/>
              <a:t> attribute – Use </a:t>
            </a:r>
            <a:r>
              <a:rPr lang="en-US" dirty="0" err="1" smtClean="0">
                <a:solidFill>
                  <a:srgbClr val="FF0000"/>
                </a:solidFill>
              </a:rPr>
              <a:t>onSubmit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event handlers instead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 attribute – Not needed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an &lt;a&gt;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 – Use 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event handler instead</a:t>
            </a:r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HTML to React JSX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1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From HTML  </a:t>
            </a:r>
          </a:p>
          <a:p>
            <a:r>
              <a:rPr lang="en-US" dirty="0" smtClean="0"/>
              <a:t>  </a:t>
            </a:r>
            <a:r>
              <a:rPr lang="en-US" sz="2000" dirty="0" smtClean="0"/>
              <a:t>&lt;</a:t>
            </a:r>
            <a:r>
              <a:rPr lang="en-US" sz="2000" b="1" dirty="0">
                <a:solidFill>
                  <a:srgbClr val="000080"/>
                </a:solidFill>
              </a:rPr>
              <a:t>form </a:t>
            </a:r>
            <a:r>
              <a:rPr lang="en-US" sz="2000" b="1" dirty="0">
                <a:solidFill>
                  <a:srgbClr val="0000FF"/>
                </a:solidFill>
              </a:rPr>
              <a:t>action=</a:t>
            </a:r>
            <a:r>
              <a:rPr lang="en-US" sz="2000" b="1" dirty="0">
                <a:solidFill>
                  <a:srgbClr val="008000"/>
                </a:solidFill>
              </a:rPr>
              <a:t>"/create" </a:t>
            </a:r>
            <a:r>
              <a:rPr lang="en-US" sz="2000" b="1" dirty="0">
                <a:solidFill>
                  <a:srgbClr val="0000FF"/>
                </a:solidFill>
              </a:rPr>
              <a:t>method=</a:t>
            </a:r>
            <a:r>
              <a:rPr lang="en-US" sz="2000" b="1" dirty="0">
                <a:solidFill>
                  <a:srgbClr val="008000"/>
                </a:solidFill>
              </a:rPr>
              <a:t>"post" </a:t>
            </a:r>
            <a:r>
              <a:rPr lang="en-US" sz="2000" dirty="0" smtClean="0"/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div </a:t>
            </a:r>
            <a:r>
              <a:rPr lang="en-US" sz="2000" b="1" dirty="0">
                <a:solidFill>
                  <a:srgbClr val="0000FF"/>
                </a:solidFill>
              </a:rPr>
              <a:t>class=</a:t>
            </a:r>
            <a:r>
              <a:rPr lang="en-US" sz="2000" b="1" dirty="0">
                <a:solidFill>
                  <a:srgbClr val="008000"/>
                </a:solidFill>
              </a:rPr>
              <a:t>"item-new"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</a:t>
            </a:r>
            <a:r>
              <a:rPr lang="en-US" sz="2000" b="1" dirty="0">
                <a:solidFill>
                  <a:srgbClr val="000080"/>
                </a:solidFill>
              </a:rPr>
              <a:t>input </a:t>
            </a:r>
            <a:r>
              <a:rPr lang="en-US" sz="2000" b="1" dirty="0">
                <a:solidFill>
                  <a:srgbClr val="0000FF"/>
                </a:solidFill>
              </a:rPr>
              <a:t>type=</a:t>
            </a:r>
            <a:r>
              <a:rPr lang="en-US" sz="2000" b="1" dirty="0">
                <a:solidFill>
                  <a:srgbClr val="008000"/>
                </a:solidFill>
              </a:rPr>
              <a:t>"text" </a:t>
            </a:r>
            <a:r>
              <a:rPr lang="en-US" sz="2000" b="1" dirty="0">
                <a:solidFill>
                  <a:srgbClr val="0000FF"/>
                </a:solidFill>
              </a:rPr>
              <a:t>name=</a:t>
            </a:r>
            <a:r>
              <a:rPr lang="en-US" sz="2000" b="1" dirty="0">
                <a:solidFill>
                  <a:srgbClr val="008000"/>
                </a:solidFill>
              </a:rPr>
              <a:t>"content" </a:t>
            </a:r>
            <a:r>
              <a:rPr lang="en-US" sz="2000" b="1" dirty="0">
                <a:solidFill>
                  <a:srgbClr val="0000FF"/>
                </a:solidFill>
              </a:rPr>
              <a:t>class=</a:t>
            </a:r>
            <a:r>
              <a:rPr lang="en-US" sz="2000" b="1" dirty="0">
                <a:solidFill>
                  <a:srgbClr val="008000"/>
                </a:solidFill>
              </a:rPr>
              <a:t>"input"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&lt;/</a:t>
            </a:r>
            <a:r>
              <a:rPr lang="en-US" sz="2000" b="1" dirty="0">
                <a:solidFill>
                  <a:srgbClr val="000080"/>
                </a:solidFill>
              </a:rPr>
              <a:t>div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b="1" dirty="0">
                <a:solidFill>
                  <a:srgbClr val="000080"/>
                </a:solidFill>
              </a:rPr>
              <a:t>form</a:t>
            </a:r>
            <a:r>
              <a:rPr lang="en-US" sz="2000" dirty="0"/>
              <a:t>&gt;</a:t>
            </a:r>
            <a:br>
              <a:rPr lang="en-US" sz="2000" dirty="0"/>
            </a:b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To JSX</a:t>
            </a:r>
          </a:p>
          <a:p>
            <a:r>
              <a:rPr lang="en-US" sz="2000" dirty="0" smtClean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form </a:t>
            </a:r>
            <a:r>
              <a:rPr lang="en-US" sz="2000" b="1" dirty="0" err="1">
                <a:solidFill>
                  <a:srgbClr val="0000FF"/>
                </a:solidFill>
              </a:rPr>
              <a:t>onSubmit</a:t>
            </a:r>
            <a:r>
              <a:rPr lang="en-US" sz="2000" b="1" dirty="0">
                <a:solidFill>
                  <a:srgbClr val="008000"/>
                </a:solidFill>
              </a:rPr>
              <a:t>=</a:t>
            </a:r>
            <a:r>
              <a:rPr lang="en-US" sz="2000" dirty="0"/>
              <a:t>{</a:t>
            </a:r>
            <a:r>
              <a:rPr lang="en-US" sz="2000" b="1" dirty="0" err="1">
                <a:solidFill>
                  <a:srgbClr val="000080"/>
                </a:solidFill>
              </a:rPr>
              <a:t>this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7A7A43"/>
                </a:solidFill>
              </a:rPr>
              <a:t>submit</a:t>
            </a:r>
            <a:r>
              <a:rPr lang="en-US" sz="2000" dirty="0"/>
              <a:t>}&gt;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div </a:t>
            </a:r>
            <a:r>
              <a:rPr lang="en-US" sz="2000" b="1" dirty="0" err="1">
                <a:solidFill>
                  <a:srgbClr val="0000FF"/>
                </a:solidFill>
              </a:rPr>
              <a:t>className</a:t>
            </a:r>
            <a:r>
              <a:rPr lang="en-US" sz="2000" b="1" dirty="0">
                <a:solidFill>
                  <a:srgbClr val="008000"/>
                </a:solidFill>
              </a:rPr>
              <a:t>="item-new"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</a:t>
            </a:r>
            <a:r>
              <a:rPr lang="en-US" sz="2000" b="1" dirty="0">
                <a:solidFill>
                  <a:srgbClr val="000080"/>
                </a:solidFill>
              </a:rPr>
              <a:t>input </a:t>
            </a:r>
            <a:r>
              <a:rPr lang="en-US" sz="2000" b="1" dirty="0">
                <a:solidFill>
                  <a:srgbClr val="0000FF"/>
                </a:solidFill>
              </a:rPr>
              <a:t>type</a:t>
            </a:r>
            <a:r>
              <a:rPr lang="en-US" sz="2000" b="1" dirty="0">
                <a:solidFill>
                  <a:srgbClr val="008000"/>
                </a:solidFill>
              </a:rPr>
              <a:t>="text" </a:t>
            </a:r>
            <a:r>
              <a:rPr lang="en-US" sz="2000" b="1" dirty="0">
                <a:solidFill>
                  <a:srgbClr val="0000FF"/>
                </a:solidFill>
              </a:rPr>
              <a:t>name</a:t>
            </a:r>
            <a:r>
              <a:rPr lang="en-US" sz="2000" b="1" dirty="0">
                <a:solidFill>
                  <a:srgbClr val="008000"/>
                </a:solidFill>
              </a:rPr>
              <a:t>="content" </a:t>
            </a:r>
            <a:r>
              <a:rPr lang="en-US" sz="2000" b="1" dirty="0" err="1">
                <a:solidFill>
                  <a:srgbClr val="0000FF"/>
                </a:solidFill>
              </a:rPr>
              <a:t>className</a:t>
            </a:r>
            <a:r>
              <a:rPr lang="en-US" sz="2000" b="1" dirty="0">
                <a:solidFill>
                  <a:srgbClr val="008000"/>
                </a:solidFill>
              </a:rPr>
              <a:t>="input"</a:t>
            </a:r>
            <a:r>
              <a:rPr lang="en-US" sz="2000" dirty="0"/>
              <a:t>/&gt;</a:t>
            </a:r>
            <a:br>
              <a:rPr lang="en-US" sz="2000" dirty="0"/>
            </a:br>
            <a:r>
              <a:rPr lang="en-US" sz="2000" dirty="0"/>
              <a:t>    &lt;/</a:t>
            </a:r>
            <a:r>
              <a:rPr lang="en-US" sz="2000" b="1" dirty="0">
                <a:solidFill>
                  <a:srgbClr val="000080"/>
                </a:solidFill>
              </a:rPr>
              <a:t>div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b="1" dirty="0">
                <a:solidFill>
                  <a:srgbClr val="000080"/>
                </a:solidFill>
              </a:rPr>
              <a:t>form</a:t>
            </a:r>
            <a:r>
              <a:rPr lang="en-US" sz="2000" dirty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&lt;form&gt; Conversion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5400000">
            <a:off x="5747004" y="1568196"/>
            <a:ext cx="304800" cy="9784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38800" y="2761488"/>
            <a:ext cx="76200" cy="2115312"/>
          </a:xfrm>
          <a:prstGeom prst="straightConnector1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95400" y="4191000"/>
            <a:ext cx="3124200" cy="5334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6429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7A7A43"/>
                </a:solidFill>
              </a:rPr>
              <a:t>submit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80"/>
                </a:solidFill>
              </a:rPr>
              <a:t>function </a:t>
            </a:r>
            <a:r>
              <a:rPr lang="en-US" sz="2000" dirty="0"/>
              <a:t>(e)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e.</a:t>
            </a:r>
            <a:r>
              <a:rPr lang="en-US" sz="2000" dirty="0" err="1">
                <a:solidFill>
                  <a:srgbClr val="7A7A43"/>
                </a:solidFill>
              </a:rPr>
              <a:t>preventDefault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000080"/>
                </a:solidFill>
              </a:rPr>
              <a:t>var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>
                <a:solidFill>
                  <a:srgbClr val="458383"/>
                </a:solidFill>
              </a:rPr>
              <a:t>content </a:t>
            </a:r>
            <a:r>
              <a:rPr lang="en-US" sz="2000" dirty="0"/>
              <a:t>= </a:t>
            </a:r>
            <a:r>
              <a:rPr lang="en-US" sz="2000" dirty="0" err="1"/>
              <a:t>e.</a:t>
            </a:r>
            <a:r>
              <a:rPr lang="en-US" sz="2000" b="1" dirty="0" err="1">
                <a:solidFill>
                  <a:srgbClr val="660E7A"/>
                </a:solidFill>
              </a:rPr>
              <a:t>target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7A7A43"/>
                </a:solidFill>
              </a:rPr>
              <a:t>elements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].</a:t>
            </a:r>
            <a:r>
              <a:rPr lang="en-US" sz="2000" b="1" dirty="0">
                <a:solidFill>
                  <a:srgbClr val="660E7A"/>
                </a:solidFill>
              </a:rPr>
              <a:t>value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e.</a:t>
            </a:r>
            <a:r>
              <a:rPr lang="en-US" sz="2000" b="1" dirty="0" err="1">
                <a:solidFill>
                  <a:srgbClr val="660E7A"/>
                </a:solidFill>
              </a:rPr>
              <a:t>target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7A7A43"/>
                </a:solidFill>
              </a:rPr>
              <a:t>elements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].</a:t>
            </a:r>
            <a:r>
              <a:rPr lang="en-US" sz="2000" b="1" dirty="0">
                <a:solidFill>
                  <a:srgbClr val="660E7A"/>
                </a:solidFill>
              </a:rPr>
              <a:t>value </a:t>
            </a:r>
            <a:r>
              <a:rPr lang="en-US" sz="2000" dirty="0"/>
              <a:t>= </a:t>
            </a:r>
            <a:r>
              <a:rPr lang="en-US" sz="2000" b="1" dirty="0">
                <a:solidFill>
                  <a:srgbClr val="008000"/>
                </a:solidFill>
              </a:rPr>
              <a:t>''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smtClean="0"/>
              <a:t>}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Input parameter is DOM Event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e.target</a:t>
            </a:r>
            <a:r>
              <a:rPr lang="en-US" dirty="0" smtClean="0"/>
              <a:t> – The DOM element on which event occurred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target</a:t>
            </a:r>
            <a:r>
              <a:rPr lang="en-US" dirty="0" smtClean="0"/>
              <a:t> is a &lt;form&gt;, </a:t>
            </a:r>
            <a:r>
              <a:rPr lang="en-US" dirty="0" err="1" smtClean="0">
                <a:solidFill>
                  <a:srgbClr val="FF0000"/>
                </a:solidFill>
              </a:rPr>
              <a:t>target.elements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FF0000"/>
                </a:solidFill>
              </a:rPr>
              <a:t>ARRAY</a:t>
            </a:r>
            <a:r>
              <a:rPr lang="en-US" dirty="0" smtClean="0"/>
              <a:t> of input elements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If DOM element is an &lt;input&gt;, </a:t>
            </a:r>
            <a:r>
              <a:rPr lang="en-US" dirty="0" err="1" smtClean="0">
                <a:solidFill>
                  <a:srgbClr val="FF0000"/>
                </a:solidFill>
              </a:rPr>
              <a:t>element.value</a:t>
            </a:r>
            <a:r>
              <a:rPr lang="en-US" dirty="0" smtClean="0"/>
              <a:t> represents the value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Can be assigned which updates the DOM element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e.preventDefault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– stops DOM from handling event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If target is a &lt;form&gt;, then </a:t>
            </a:r>
            <a:r>
              <a:rPr lang="en-US" dirty="0" smtClean="0">
                <a:solidFill>
                  <a:srgbClr val="FF0000"/>
                </a:solidFill>
              </a:rPr>
              <a:t>NO SUBMIT </a:t>
            </a:r>
            <a:r>
              <a:rPr lang="en-US" dirty="0" smtClean="0"/>
              <a:t>is done</a:t>
            </a:r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7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To send information from the Parent to the Child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Parent puts data in an HTML </a:t>
            </a:r>
            <a:r>
              <a:rPr lang="en-US" dirty="0" smtClean="0">
                <a:solidFill>
                  <a:srgbClr val="FF0000"/>
                </a:solidFill>
              </a:rPr>
              <a:t>Attribute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Child reads the attribute with </a:t>
            </a:r>
            <a:r>
              <a:rPr lang="en-US" dirty="0" err="1" smtClean="0">
                <a:solidFill>
                  <a:srgbClr val="FF0000"/>
                </a:solidFill>
              </a:rPr>
              <a:t>this.props</a:t>
            </a:r>
            <a:r>
              <a:rPr lang="en-US" dirty="0" smtClean="0">
                <a:solidFill>
                  <a:srgbClr val="FF0000"/>
                </a:solidFill>
              </a:rPr>
              <a:t>.&lt;</a:t>
            </a:r>
            <a:r>
              <a:rPr lang="en-US" dirty="0" err="1" smtClean="0">
                <a:solidFill>
                  <a:srgbClr val="FF0000"/>
                </a:solidFill>
              </a:rPr>
              <a:t>attributeName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To send information from the Child to the Parent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Parent puts a callback (a function or object) in the attribute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Child calls the callback in an event handler, passing the data 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/ Child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1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TodoInput</a:t>
            </a:r>
            <a:r>
              <a:rPr lang="en-US" dirty="0"/>
              <a:t>&gt; has parent &lt;</a:t>
            </a:r>
            <a:r>
              <a:rPr lang="en-US" dirty="0" err="1"/>
              <a:t>TodoList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Parent &lt;</a:t>
            </a:r>
            <a:r>
              <a:rPr lang="en-US" dirty="0" err="1" smtClean="0"/>
              <a:t>TodoList</a:t>
            </a:r>
            <a:r>
              <a:rPr lang="en-US" dirty="0" smtClean="0"/>
              <a:t>&gt;</a:t>
            </a:r>
            <a:endParaRPr lang="en-US" dirty="0"/>
          </a:p>
          <a:p>
            <a:pPr marL="288925" lvl="1" indent="0">
              <a:buNone/>
            </a:pPr>
            <a:r>
              <a:rPr lang="en-US" dirty="0" smtClean="0"/>
              <a:t>	renders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&lt;</a:t>
            </a:r>
            <a:r>
              <a:rPr lang="en-US" dirty="0" err="1" smtClean="0"/>
              <a:t>TodoInput</a:t>
            </a:r>
            <a:r>
              <a:rPr lang="en-US" dirty="0" smtClean="0"/>
              <a:t> </a:t>
            </a:r>
            <a:r>
              <a:rPr lang="en-US" dirty="0"/>
              <a:t>create={</a:t>
            </a:r>
            <a:r>
              <a:rPr lang="en-US" dirty="0" err="1"/>
              <a:t>this.create</a:t>
            </a:r>
            <a:r>
              <a:rPr lang="en-US" dirty="0" smtClean="0"/>
              <a:t>} /&gt;</a:t>
            </a:r>
          </a:p>
          <a:p>
            <a:pPr marL="288925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contains </a:t>
            </a:r>
            <a:r>
              <a:rPr lang="en-US" dirty="0" smtClean="0">
                <a:sym typeface="Wingdings"/>
              </a:rPr>
              <a:t></a:t>
            </a:r>
            <a:endParaRPr lang="en-US" dirty="0" smtClean="0"/>
          </a:p>
          <a:p>
            <a:pPr marL="860425" lvl="3" indent="0">
              <a:buNone/>
            </a:pPr>
            <a:r>
              <a:rPr lang="en-US" dirty="0" smtClean="0">
                <a:solidFill>
                  <a:srgbClr val="7A7A43"/>
                </a:solidFill>
              </a:rPr>
              <a:t>create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function</a:t>
            </a:r>
            <a:r>
              <a:rPr lang="en-US" dirty="0"/>
              <a:t>( content 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 err="1" smtClean="0">
                <a:solidFill>
                  <a:srgbClr val="660E7A"/>
                </a:solidFill>
              </a:rPr>
              <a:t>controller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</a:rPr>
              <a:t>create</a:t>
            </a:r>
            <a:r>
              <a:rPr lang="en-US" dirty="0"/>
              <a:t>( content,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done</a:t>
            </a:r>
            <a:r>
              <a:rPr lang="en-US" dirty="0">
                <a:solidFill>
                  <a:srgbClr val="7A7A43"/>
                </a:solidFill>
              </a:rPr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Child &lt;</a:t>
            </a:r>
            <a:r>
              <a:rPr lang="en-US" dirty="0" err="1" smtClean="0"/>
              <a:t>TodoInput</a:t>
            </a:r>
            <a:r>
              <a:rPr lang="en-US" dirty="0" smtClean="0"/>
              <a:t>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</a:t>
            </a:r>
            <a:r>
              <a:rPr lang="en-US" dirty="0" smtClean="0">
                <a:sym typeface="Wingdings"/>
              </a:rPr>
              <a:t> &lt;form </a:t>
            </a:r>
            <a:r>
              <a:rPr lang="en-US" dirty="0" err="1" smtClean="0">
                <a:sym typeface="Wingdings"/>
              </a:rPr>
              <a:t>onSubmit</a:t>
            </a:r>
            <a:r>
              <a:rPr lang="en-US" dirty="0" smtClean="0">
                <a:sym typeface="Wingdings"/>
              </a:rPr>
              <a:t>={</a:t>
            </a:r>
            <a:r>
              <a:rPr lang="en-US" dirty="0" err="1" smtClean="0">
                <a:sym typeface="Wingdings"/>
              </a:rPr>
              <a:t>this.submit</a:t>
            </a:r>
            <a:r>
              <a:rPr lang="en-US" dirty="0" smtClean="0">
                <a:sym typeface="Wingdings"/>
              </a:rPr>
              <a:t>}&gt;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Contains 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ubmit: function(e) { </a:t>
            </a:r>
            <a:r>
              <a:rPr lang="is-IS" dirty="0" smtClean="0">
                <a:sym typeface="Wingdings"/>
              </a:rPr>
              <a:t>….  </a:t>
            </a:r>
            <a:r>
              <a:rPr lang="en-US" dirty="0" smtClean="0">
                <a:sym typeface="Wingdings"/>
              </a:rPr>
              <a:t>t</a:t>
            </a:r>
            <a:r>
              <a:rPr lang="is-IS" dirty="0" smtClean="0">
                <a:sym typeface="Wingdings"/>
              </a:rPr>
              <a:t>his.props.create( content ) }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&lt;</a:t>
            </a:r>
            <a:r>
              <a:rPr lang="en-US" dirty="0" err="1" smtClean="0"/>
              <a:t>TodoInput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52600" y="2667000"/>
            <a:ext cx="2819493" cy="53340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89760" y="5105400"/>
            <a:ext cx="2819493" cy="53340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257800" y="2667000"/>
            <a:ext cx="993018" cy="2880360"/>
          </a:xfrm>
          <a:custGeom>
            <a:avLst/>
            <a:gdLst>
              <a:gd name="connsiteX0" fmla="*/ 0 w 1069218"/>
              <a:gd name="connsiteY0" fmla="*/ 0 h 2849880"/>
              <a:gd name="connsiteX1" fmla="*/ 1066800 w 1069218"/>
              <a:gd name="connsiteY1" fmla="*/ 1005840 h 2849880"/>
              <a:gd name="connsiteX2" fmla="*/ 289560 w 1069218"/>
              <a:gd name="connsiteY2" fmla="*/ 2849880 h 284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9218" h="2849880">
                <a:moveTo>
                  <a:pt x="0" y="0"/>
                </a:moveTo>
                <a:cubicBezTo>
                  <a:pt x="509270" y="265430"/>
                  <a:pt x="1018540" y="530860"/>
                  <a:pt x="1066800" y="1005840"/>
                </a:cubicBezTo>
                <a:cubicBezTo>
                  <a:pt x="1115060" y="1480820"/>
                  <a:pt x="426720" y="2527300"/>
                  <a:pt x="289560" y="2849880"/>
                </a:cubicBezTo>
              </a:path>
            </a:pathLst>
          </a:custGeom>
          <a:noFill/>
          <a:ln w="50800">
            <a:solidFill>
              <a:srgbClr val="C0000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19355</TotalTime>
  <Words>291</Words>
  <Application>Microsoft Macintosh PowerPoint</Application>
  <PresentationFormat>On-screen Show (4:3)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React Component Communications</vt:lpstr>
      <vt:lpstr>Overview</vt:lpstr>
      <vt:lpstr>The Goal</vt:lpstr>
      <vt:lpstr>The HTML</vt:lpstr>
      <vt:lpstr>Converting HTML to React JSX</vt:lpstr>
      <vt:lpstr>&lt;form&gt; Conversion</vt:lpstr>
      <vt:lpstr>DOM Event Handlers</vt:lpstr>
      <vt:lpstr>Parent / Child Communication</vt:lpstr>
      <vt:lpstr>Example: &lt;TodoInput&gt;</vt:lpstr>
      <vt:lpstr>TodoInput Component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986</cp:revision>
  <cp:lastPrinted>2014-07-17T17:09:28Z</cp:lastPrinted>
  <dcterms:created xsi:type="dcterms:W3CDTF">2013-02-07T04:33:41Z</dcterms:created>
  <dcterms:modified xsi:type="dcterms:W3CDTF">2016-09-14T22:02:08Z</dcterms:modified>
</cp:coreProperties>
</file>