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8" r:id="rId2"/>
    <p:sldId id="299" r:id="rId3"/>
    <p:sldId id="315" r:id="rId4"/>
    <p:sldId id="316" r:id="rId5"/>
    <p:sldId id="317" r:id="rId6"/>
    <p:sldId id="318" r:id="rId7"/>
    <p:sldId id="319" r:id="rId8"/>
    <p:sldId id="320" r:id="rId9"/>
    <p:sldId id="332" r:id="rId10"/>
    <p:sldId id="334" r:id="rId11"/>
    <p:sldId id="333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51" r:id="rId30"/>
    <p:sldId id="342" r:id="rId31"/>
    <p:sldId id="343" r:id="rId32"/>
    <p:sldId id="344" r:id="rId33"/>
    <p:sldId id="352" r:id="rId34"/>
    <p:sldId id="345" r:id="rId35"/>
    <p:sldId id="346" r:id="rId36"/>
    <p:sldId id="347" r:id="rId37"/>
    <p:sldId id="348" r:id="rId38"/>
    <p:sldId id="349" r:id="rId39"/>
    <p:sldId id="350" r:id="rId40"/>
    <p:sldId id="312" r:id="rId41"/>
    <p:sldId id="314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5" autoAdjust="0"/>
    <p:restoredTop sz="50000" autoAdjust="0"/>
  </p:normalViewPr>
  <p:slideViewPr>
    <p:cSldViewPr showGuides="1">
      <p:cViewPr varScale="1">
        <p:scale>
          <a:sx n="77" d="100"/>
          <a:sy n="77" d="100"/>
        </p:scale>
        <p:origin x="192" y="32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Creating Pages with </a:t>
            </a:r>
            <a:r>
              <a:rPr lang="en-US" sz="3600" dirty="0" err="1" smtClean="0"/>
              <a:t>Reactjs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Components are JavaScript classes that inherit from the </a:t>
            </a:r>
            <a:r>
              <a:rPr lang="en-US" dirty="0" err="1" smtClean="0"/>
              <a:t>React.Component</a:t>
            </a:r>
            <a:r>
              <a:rPr lang="en-US" dirty="0" smtClean="0"/>
              <a:t> base 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TodoListBox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 </a:t>
            </a:r>
            <a:r>
              <a:rPr lang="en-US" dirty="0" err="1"/>
              <a:t>Todo</a:t>
            </a:r>
            <a:r>
              <a:rPr lang="en-US" dirty="0"/>
              <a:t> List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/>
              <a:t>ReactDOM.</a:t>
            </a:r>
            <a:r>
              <a:rPr lang="en-US" i="1" dirty="0" err="1"/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TodoListBox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/&gt;,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todoListBox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Our First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Now write the HTML to contain the page</a:t>
            </a:r>
          </a:p>
          <a:p>
            <a:r>
              <a:rPr lang="en-US" dirty="0"/>
              <a:t>&lt;!DOCTYPE </a:t>
            </a:r>
            <a:r>
              <a:rPr lang="en-US" b="1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html </a:t>
            </a:r>
            <a:r>
              <a:rPr lang="en-US" b="1" dirty="0" err="1">
                <a:solidFill>
                  <a:srgbClr val="0000FF"/>
                </a:solidFill>
              </a:rPr>
              <a:t>lang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en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charset=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title</a:t>
            </a:r>
            <a:r>
              <a:rPr lang="en-US" dirty="0"/>
              <a:t>&gt;TODO List&lt;/</a:t>
            </a:r>
            <a:r>
              <a:rPr lang="en-US" b="1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todoListBox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NOTE: the ‘id’ must match the </a:t>
            </a:r>
            <a:r>
              <a:rPr lang="en-US" dirty="0" err="1" smtClean="0"/>
              <a:t>document.getElementById</a:t>
            </a:r>
            <a:r>
              <a:rPr lang="en-US" dirty="0" smtClean="0"/>
              <a:t>() value.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 references to the JS libraries</a:t>
            </a:r>
          </a:p>
          <a:p>
            <a:endParaRPr lang="en-US" dirty="0"/>
          </a:p>
          <a:p>
            <a:r>
              <a:rPr lang="en-US" sz="1800" dirty="0" smtClean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>
                <a:solidFill>
                  <a:srgbClr val="0000FF"/>
                </a:solidFill>
              </a:rPr>
              <a:t>id=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todoListBox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bower_components</a:t>
            </a:r>
            <a:r>
              <a:rPr lang="en-US" sz="1800" b="1" dirty="0">
                <a:solidFill>
                  <a:srgbClr val="008000"/>
                </a:solidFill>
              </a:rPr>
              <a:t>/react/</a:t>
            </a:r>
            <a:r>
              <a:rPr lang="en-US" sz="1800" b="1" dirty="0" err="1">
                <a:solidFill>
                  <a:srgbClr val="008000"/>
                </a:solidFill>
              </a:rPr>
              <a:t>react.js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bower_components</a:t>
            </a:r>
            <a:r>
              <a:rPr lang="en-US" sz="1800" b="1" dirty="0">
                <a:solidFill>
                  <a:srgbClr val="008000"/>
                </a:solidFill>
              </a:rPr>
              <a:t>/react/react-</a:t>
            </a:r>
            <a:r>
              <a:rPr lang="en-US" sz="1800" b="1" dirty="0" err="1">
                <a:solidFill>
                  <a:srgbClr val="008000"/>
                </a:solidFill>
              </a:rPr>
              <a:t>dom.js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bower_components</a:t>
            </a:r>
            <a:r>
              <a:rPr lang="en-US" sz="1800" b="1" dirty="0">
                <a:solidFill>
                  <a:srgbClr val="008000"/>
                </a:solidFill>
              </a:rPr>
              <a:t>/babel/</a:t>
            </a:r>
            <a:r>
              <a:rPr lang="en-US" sz="1800" b="1" dirty="0" err="1">
                <a:solidFill>
                  <a:srgbClr val="008000"/>
                </a:solidFill>
              </a:rPr>
              <a:t>browser.js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js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components.js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b="1" dirty="0">
                <a:solidFill>
                  <a:srgbClr val="0000FF"/>
                </a:solidFill>
              </a:rPr>
              <a:t>type=</a:t>
            </a:r>
            <a:r>
              <a:rPr lang="en-US" sz="1800" b="1" dirty="0">
                <a:solidFill>
                  <a:srgbClr val="008000"/>
                </a:solidFill>
              </a:rPr>
              <a:t>"text/babel"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JS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First the browser loads the HTML file.</a:t>
            </a:r>
          </a:p>
          <a:p>
            <a:r>
              <a:rPr lang="en-US" dirty="0" smtClean="0"/>
              <a:t>Next it loads each JavaScript file.</a:t>
            </a:r>
          </a:p>
          <a:p>
            <a:pPr lvl="1"/>
            <a:r>
              <a:rPr lang="en-US" dirty="0" smtClean="0"/>
              <a:t>The libraries load and babel runs</a:t>
            </a:r>
          </a:p>
          <a:p>
            <a:r>
              <a:rPr lang="en-US" dirty="0" smtClean="0"/>
              <a:t>Babel notices the ‘</a:t>
            </a:r>
            <a:r>
              <a:rPr lang="en-US" dirty="0" err="1" smtClean="0"/>
              <a:t>components.js</a:t>
            </a:r>
            <a:r>
              <a:rPr lang="en-US" dirty="0" smtClean="0"/>
              <a:t>’ files and transforms it into JS 5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components.js</a:t>
            </a:r>
            <a:r>
              <a:rPr lang="en-US" dirty="0" smtClean="0"/>
              <a:t> file calls the </a:t>
            </a:r>
            <a:r>
              <a:rPr lang="en-US" dirty="0" err="1" smtClean="0"/>
              <a:t>ReactDOM.render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The render() function creates the </a:t>
            </a:r>
            <a:r>
              <a:rPr lang="en-US" dirty="0" err="1" smtClean="0"/>
              <a:t>VirtualDOM</a:t>
            </a:r>
            <a:endParaRPr lang="en-US" dirty="0" smtClean="0"/>
          </a:p>
          <a:p>
            <a:r>
              <a:rPr lang="en-US" dirty="0" smtClean="0"/>
              <a:t>React updates the real DOM from the Virtual DOM</a:t>
            </a:r>
          </a:p>
          <a:p>
            <a:r>
              <a:rPr lang="en-US" dirty="0" smtClean="0"/>
              <a:t>The browser displays the DOM.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on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JavaScript with XML</a:t>
            </a:r>
          </a:p>
          <a:p>
            <a:r>
              <a:rPr lang="en-US" dirty="0" smtClean="0"/>
              <a:t>Not a string</a:t>
            </a:r>
          </a:p>
          <a:p>
            <a:r>
              <a:rPr lang="en-US" dirty="0" smtClean="0"/>
              <a:t>Case matters:</a:t>
            </a:r>
          </a:p>
          <a:p>
            <a:pPr lvl="1"/>
            <a:r>
              <a:rPr lang="en-US" dirty="0" smtClean="0"/>
              <a:t>&lt;div&gt;  - lower case means HTML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AbcList</a:t>
            </a:r>
            <a:r>
              <a:rPr lang="en-US" dirty="0" smtClean="0"/>
              <a:t>&gt; - Capitalized means React component</a:t>
            </a:r>
          </a:p>
          <a:p>
            <a:r>
              <a:rPr lang="en-US" dirty="0" smtClean="0"/>
              <a:t>Browsers do NOT understand JSX</a:t>
            </a:r>
          </a:p>
          <a:p>
            <a:pPr lvl="1"/>
            <a:r>
              <a:rPr lang="en-US" dirty="0" smtClean="0"/>
              <a:t>Must be compiled (</a:t>
            </a:r>
            <a:r>
              <a:rPr lang="en-US" dirty="0" err="1" smtClean="0"/>
              <a:t>transpiled</a:t>
            </a:r>
            <a:r>
              <a:rPr lang="en-US" dirty="0" smtClean="0"/>
              <a:t>) into plain JavaScript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add to the </a:t>
            </a:r>
            <a:r>
              <a:rPr lang="en-US" dirty="0" err="1" smtClean="0"/>
              <a:t>TodoListBox</a:t>
            </a:r>
            <a:r>
              <a:rPr lang="en-US" dirty="0" smtClean="0"/>
              <a:t> (next page)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Notice the substitution of “</a:t>
            </a:r>
            <a:r>
              <a:rPr lang="en-US" dirty="0" err="1" smtClean="0"/>
              <a:t>className</a:t>
            </a:r>
            <a:r>
              <a:rPr lang="en-US" dirty="0" smtClean="0"/>
              <a:t>” for “class” in the HTML</a:t>
            </a:r>
          </a:p>
          <a:p>
            <a:pPr lvl="1"/>
            <a:r>
              <a:rPr lang="en-US" dirty="0" smtClean="0"/>
              <a:t>‘class’ is a reserved word in ES6</a:t>
            </a:r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TodoListBox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r>
              <a:rPr lang="en-US" b="1" i="1" dirty="0" err="1">
                <a:solidFill>
                  <a:srgbClr val="0073BF"/>
                </a:solidFill>
              </a:rPr>
              <a:t>Todo</a:t>
            </a:r>
            <a:r>
              <a:rPr lang="en-US" b="1" i="1" dirty="0">
                <a:solidFill>
                  <a:srgbClr val="0073BF"/>
                </a:solidFill>
              </a:rPr>
              <a:t> </a:t>
            </a:r>
            <a:r>
              <a:rPr lang="en-US" dirty="0"/>
              <a:t>List&lt;/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="lead"</a:t>
            </a:r>
            <a:r>
              <a:rPr lang="en-US" dirty="0"/>
              <a:t>&gt;Sample Paragraph&lt;/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TodoListBox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Let’s add the current Time to the page</a:t>
            </a:r>
          </a:p>
          <a:p>
            <a:r>
              <a:rPr lang="en-US" dirty="0" smtClean="0"/>
              <a:t>Notice the braces, they indicate injected JS in the JSX</a:t>
            </a:r>
          </a:p>
          <a:p>
            <a:endParaRPr lang="en-US" dirty="0"/>
          </a:p>
          <a:p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 err="1"/>
              <a:t>TodoListBox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extends </a:t>
            </a:r>
            <a:r>
              <a:rPr lang="en-US" sz="1800" dirty="0" err="1"/>
              <a:t>React.Component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render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>
                <a:solidFill>
                  <a:srgbClr val="000080"/>
                </a:solidFill>
              </a:rPr>
              <a:t>const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458383"/>
                </a:solidFill>
              </a:rPr>
              <a:t>now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b="1" i="1" dirty="0">
                <a:solidFill>
                  <a:srgbClr val="660E7A"/>
                </a:solidFill>
              </a:rPr>
              <a:t>Date</a:t>
            </a:r>
            <a:r>
              <a:rPr lang="en-US" sz="1800" dirty="0" smtClean="0"/>
              <a:t>();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&lt;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&lt;</a:t>
            </a:r>
            <a:r>
              <a:rPr lang="en-US" sz="1800" b="1" dirty="0">
                <a:solidFill>
                  <a:srgbClr val="000080"/>
                </a:solidFill>
              </a:rPr>
              <a:t>h1</a:t>
            </a:r>
            <a:r>
              <a:rPr lang="en-US" sz="1800" dirty="0"/>
              <a:t>&gt;</a:t>
            </a:r>
            <a:r>
              <a:rPr lang="en-US" sz="1800" b="1" i="1" dirty="0" err="1">
                <a:solidFill>
                  <a:srgbClr val="0073BF"/>
                </a:solidFill>
              </a:rPr>
              <a:t>Todo</a:t>
            </a:r>
            <a:r>
              <a:rPr lang="en-US" sz="1800" b="1" i="1" dirty="0">
                <a:solidFill>
                  <a:srgbClr val="0073BF"/>
                </a:solidFill>
              </a:rPr>
              <a:t> </a:t>
            </a:r>
            <a:r>
              <a:rPr lang="en-US" sz="1800" dirty="0"/>
              <a:t>List&lt;/</a:t>
            </a:r>
            <a:r>
              <a:rPr lang="en-US" sz="1800" b="1" dirty="0">
                <a:solidFill>
                  <a:srgbClr val="000080"/>
                </a:solidFill>
              </a:rPr>
              <a:t>h1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&lt;</a:t>
            </a:r>
            <a:r>
              <a:rPr lang="en-US" sz="1800" b="1" dirty="0">
                <a:solidFill>
                  <a:srgbClr val="000080"/>
                </a:solidFill>
              </a:rPr>
              <a:t>p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="lead"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    Current Time: {</a:t>
            </a:r>
            <a:r>
              <a:rPr lang="en-US" sz="1800" dirty="0" err="1">
                <a:solidFill>
                  <a:srgbClr val="458383"/>
                </a:solidFill>
              </a:rPr>
              <a:t>now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toLocaleTimeString</a:t>
            </a:r>
            <a:r>
              <a:rPr lang="en-US" sz="1800" dirty="0"/>
              <a:t>()}</a:t>
            </a:r>
            <a:br>
              <a:rPr lang="en-US" sz="1800" dirty="0"/>
            </a:br>
            <a:r>
              <a:rPr lang="en-US" sz="1800" dirty="0"/>
              <a:t>                &lt;/</a:t>
            </a:r>
            <a:r>
              <a:rPr lang="en-US" sz="1800" b="1" dirty="0">
                <a:solidFill>
                  <a:srgbClr val="000080"/>
                </a:solidFill>
              </a:rPr>
              <a:t>p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 smtClean="0"/>
              <a:t>}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array.map</a:t>
            </a:r>
            <a:r>
              <a:rPr lang="en-US" dirty="0" smtClean="0"/>
              <a:t>() function to create multiple lines of HTML</a:t>
            </a:r>
          </a:p>
          <a:p>
            <a:pPr lvl="1"/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TodoListBox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'Eat Lunch'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'Walk the Dog'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'Sleep'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r>
              <a:rPr lang="en-US" b="1" i="1" dirty="0" err="1">
                <a:solidFill>
                  <a:srgbClr val="0073BF"/>
                </a:solidFill>
              </a:rPr>
              <a:t>Todo</a:t>
            </a:r>
            <a:r>
              <a:rPr lang="en-US" b="1" i="1" dirty="0">
                <a:solidFill>
                  <a:srgbClr val="0073BF"/>
                </a:solidFill>
              </a:rPr>
              <a:t> </a:t>
            </a:r>
            <a:r>
              <a:rPr lang="en-US" dirty="0"/>
              <a:t>List&lt;/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&lt;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    {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map</a:t>
            </a:r>
            <a:r>
              <a:rPr lang="en-US" dirty="0"/>
              <a:t>( item =&gt; &lt;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&gt;{item}&lt;/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&gt;)}</a:t>
            </a:r>
            <a:br>
              <a:rPr lang="en-US" dirty="0"/>
            </a:br>
            <a:r>
              <a:rPr lang="en-US" dirty="0"/>
              <a:t>                    &lt;/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JS for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app we are building is the TODO app we’ve already seen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3136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the HTML here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todoListBox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data-</a:t>
            </a:r>
            <a:r>
              <a:rPr lang="en-US" b="1" dirty="0" err="1">
                <a:solidFill>
                  <a:srgbClr val="0000FF"/>
                </a:solidFill>
              </a:rPr>
              <a:t>reactroot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""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</a:t>
            </a:r>
            <a:r>
              <a:rPr lang="en-US" b="1" dirty="0">
                <a:solidFill>
                  <a:srgbClr val="008000"/>
                </a:solidFill>
              </a:rPr>
              <a:t>-list-box"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r>
              <a:rPr lang="en-US" dirty="0" err="1"/>
              <a:t>Todo</a:t>
            </a:r>
            <a:r>
              <a:rPr lang="en-US" dirty="0"/>
              <a:t> List&lt;/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</a:t>
            </a:r>
            <a:r>
              <a:rPr lang="en-US" b="1" dirty="0">
                <a:solidFill>
                  <a:srgbClr val="008000"/>
                </a:solidFill>
              </a:rPr>
              <a:t>-list-item"</a:t>
            </a:r>
            <a:r>
              <a:rPr lang="en-US" dirty="0"/>
              <a:t>&gt;Eat Lunch&lt;/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</a:t>
            </a:r>
            <a:r>
              <a:rPr lang="en-US" b="1" dirty="0">
                <a:solidFill>
                  <a:srgbClr val="008000"/>
                </a:solidFill>
              </a:rPr>
              <a:t>-list-item"</a:t>
            </a:r>
            <a:r>
              <a:rPr lang="en-US" dirty="0"/>
              <a:t>&gt;Walk the Dog&lt;/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todo</a:t>
            </a:r>
            <a:r>
              <a:rPr lang="en-US" b="1" dirty="0">
                <a:solidFill>
                  <a:srgbClr val="008000"/>
                </a:solidFill>
              </a:rPr>
              <a:t>-list-item"</a:t>
            </a:r>
            <a:r>
              <a:rPr lang="en-US" dirty="0"/>
              <a:t>&gt;Sleep&lt;/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Angular is a client-side JavaScript Framework for adding interactivity to HTML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Integrated with Kraken</a:t>
            </a:r>
          </a:p>
          <a:p>
            <a:pPr lvl="1"/>
            <a:r>
              <a:rPr lang="en-US" dirty="0" smtClean="0"/>
              <a:t>Is a middleware component</a:t>
            </a:r>
          </a:p>
          <a:p>
            <a:pPr lvl="1"/>
            <a:r>
              <a:rPr lang="en-US" dirty="0" smtClean="0"/>
              <a:t>Configure as a new view engine</a:t>
            </a:r>
          </a:p>
          <a:p>
            <a:r>
              <a:rPr lang="en-US" dirty="0" smtClean="0"/>
              <a:t>I18n</a:t>
            </a:r>
          </a:p>
          <a:p>
            <a:r>
              <a:rPr lang="en-US" dirty="0" smtClean="0"/>
              <a:t>Expression Language</a:t>
            </a:r>
          </a:p>
          <a:p>
            <a:pPr lvl="1"/>
            <a:r>
              <a:rPr lang="en-US" dirty="0" smtClean="0"/>
              <a:t>Model access</a:t>
            </a:r>
          </a:p>
          <a:p>
            <a:pPr lvl="1"/>
            <a:r>
              <a:rPr lang="en-US" dirty="0" smtClean="0"/>
              <a:t>Loops, etc.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a new React Component, </a:t>
            </a:r>
            <a:r>
              <a:rPr lang="en-US" dirty="0" err="1" smtClean="0">
                <a:solidFill>
                  <a:srgbClr val="FF0000"/>
                </a:solidFill>
              </a:rPr>
              <a:t>TodoListItem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Pass one item from the </a:t>
            </a:r>
            <a:r>
              <a:rPr lang="en-US" dirty="0" err="1" smtClean="0"/>
              <a:t>todo</a:t>
            </a:r>
            <a:r>
              <a:rPr lang="en-US" dirty="0" smtClean="0"/>
              <a:t> list here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>
                <a:solidFill>
                  <a:srgbClr val="FF0000"/>
                </a:solidFill>
              </a:rPr>
              <a:t>this.props.item</a:t>
            </a:r>
            <a:r>
              <a:rPr lang="en-US" dirty="0" smtClean="0"/>
              <a:t> references an attribute from the caller</a:t>
            </a:r>
          </a:p>
          <a:p>
            <a:endParaRPr lang="en-US" dirty="0"/>
          </a:p>
          <a:p>
            <a:pPr lvl="1"/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TodoListItem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extends </a:t>
            </a:r>
            <a:r>
              <a:rPr lang="en-US" sz="2000" dirty="0" err="1"/>
              <a:t>React.Component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7A7A43"/>
                </a:solidFill>
              </a:rPr>
              <a:t>render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b="1" dirty="0" err="1">
                <a:solidFill>
                  <a:srgbClr val="0000FF"/>
                </a:solidFill>
              </a:rPr>
              <a:t>className</a:t>
            </a:r>
            <a:r>
              <a:rPr lang="en-US" sz="2000" b="1" dirty="0">
                <a:solidFill>
                  <a:srgbClr val="008000"/>
                </a:solidFill>
              </a:rPr>
              <a:t>="</a:t>
            </a:r>
            <a:r>
              <a:rPr lang="en-US" sz="2000" b="1" dirty="0" err="1">
                <a:solidFill>
                  <a:srgbClr val="008000"/>
                </a:solidFill>
              </a:rPr>
              <a:t>todo</a:t>
            </a:r>
            <a:r>
              <a:rPr lang="en-US" sz="2000" b="1" dirty="0">
                <a:solidFill>
                  <a:srgbClr val="008000"/>
                </a:solidFill>
              </a:rPr>
              <a:t>-list-item</a:t>
            </a:r>
            <a:r>
              <a:rPr lang="en-US" sz="2000" b="1" dirty="0" smtClean="0">
                <a:solidFill>
                  <a:srgbClr val="008000"/>
                </a:solidFill>
              </a:rPr>
              <a:t>"</a:t>
            </a:r>
            <a:r>
              <a:rPr lang="en-US" sz="2000" dirty="0" smtClean="0"/>
              <a:t>&gt;     				 		          {</a:t>
            </a:r>
            <a:r>
              <a:rPr lang="en-US" sz="2000" b="1" dirty="0" err="1">
                <a:solidFill>
                  <a:srgbClr val="FF0000"/>
                </a:solidFill>
              </a:rPr>
              <a:t>this</a:t>
            </a:r>
            <a:r>
              <a:rPr lang="en-US" sz="2000" dirty="0" err="1">
                <a:solidFill>
                  <a:srgbClr val="FF0000"/>
                </a:solidFill>
              </a:rPr>
              <a:t>.props.item</a:t>
            </a:r>
            <a:r>
              <a:rPr lang="en-US" sz="2000" dirty="0" smtClean="0"/>
              <a:t>}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)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to a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Now invoke a new component, </a:t>
            </a:r>
            <a:r>
              <a:rPr lang="en-US" dirty="0" err="1" smtClean="0"/>
              <a:t>TodoListItem</a:t>
            </a:r>
            <a:r>
              <a:rPr lang="en-US" dirty="0" smtClean="0"/>
              <a:t> to display each item in the list</a:t>
            </a:r>
            <a:endParaRPr lang="en-US" dirty="0"/>
          </a:p>
          <a:p>
            <a:pPr lvl="1"/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TodoListBox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extends </a:t>
            </a:r>
            <a:r>
              <a:rPr lang="en-US" sz="2000" dirty="0" err="1"/>
              <a:t>React.Component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7A7A43"/>
                </a:solidFill>
              </a:rPr>
              <a:t>render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000080"/>
                </a:solidFill>
              </a:rPr>
              <a:t>const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srgbClr val="458383"/>
                </a:solidFill>
              </a:rPr>
              <a:t>todos</a:t>
            </a:r>
            <a:r>
              <a:rPr lang="en-US" sz="2000" dirty="0">
                <a:solidFill>
                  <a:srgbClr val="458383"/>
                </a:solidFill>
              </a:rPr>
              <a:t> </a:t>
            </a:r>
            <a:r>
              <a:rPr lang="en-US" sz="2000" dirty="0"/>
              <a:t>= [</a:t>
            </a:r>
            <a:r>
              <a:rPr lang="en-US" sz="2000" b="1" dirty="0">
                <a:solidFill>
                  <a:srgbClr val="008000"/>
                </a:solidFill>
              </a:rPr>
              <a:t>'Eat Lunch'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'Walk the Dog'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'Sleep'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b="1" dirty="0" err="1">
                <a:solidFill>
                  <a:srgbClr val="0000FF"/>
                </a:solidFill>
              </a:rPr>
              <a:t>className</a:t>
            </a:r>
            <a:r>
              <a:rPr lang="en-US" sz="2000" b="1" dirty="0">
                <a:solidFill>
                  <a:srgbClr val="008000"/>
                </a:solidFill>
              </a:rPr>
              <a:t>="</a:t>
            </a:r>
            <a:r>
              <a:rPr lang="en-US" sz="2000" b="1" dirty="0" err="1">
                <a:solidFill>
                  <a:srgbClr val="008000"/>
                </a:solidFill>
              </a:rPr>
              <a:t>todo</a:t>
            </a:r>
            <a:r>
              <a:rPr lang="en-US" sz="2000" b="1" dirty="0">
                <a:solidFill>
                  <a:srgbClr val="008000"/>
                </a:solidFill>
              </a:rPr>
              <a:t>-list-box"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&lt;</a:t>
            </a:r>
            <a:r>
              <a:rPr lang="en-US" sz="2000" b="1" dirty="0">
                <a:solidFill>
                  <a:srgbClr val="000080"/>
                </a:solidFill>
              </a:rPr>
              <a:t>h1</a:t>
            </a:r>
            <a:r>
              <a:rPr lang="en-US" sz="2000" dirty="0"/>
              <a:t>&gt;</a:t>
            </a:r>
            <a:r>
              <a:rPr lang="en-US" sz="2000" b="1" i="1" dirty="0" err="1">
                <a:solidFill>
                  <a:srgbClr val="0073BF"/>
                </a:solidFill>
              </a:rPr>
              <a:t>Todo</a:t>
            </a:r>
            <a:r>
              <a:rPr lang="en-US" sz="2000" b="1" i="1" dirty="0">
                <a:solidFill>
                  <a:srgbClr val="0073BF"/>
                </a:solidFill>
              </a:rPr>
              <a:t> </a:t>
            </a:r>
            <a:r>
              <a:rPr lang="en-US" sz="2000" dirty="0"/>
              <a:t>List&lt;/</a:t>
            </a:r>
            <a:r>
              <a:rPr lang="en-US" sz="2000" b="1" dirty="0">
                <a:solidFill>
                  <a:srgbClr val="000080"/>
                </a:solidFill>
              </a:rPr>
              <a:t>h1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{</a:t>
            </a:r>
            <a:r>
              <a:rPr lang="en-US" sz="2000" dirty="0" err="1">
                <a:solidFill>
                  <a:srgbClr val="458383"/>
                </a:solidFill>
              </a:rPr>
              <a:t>todos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map</a:t>
            </a:r>
            <a:r>
              <a:rPr lang="en-US" sz="2000" dirty="0"/>
              <a:t>( (item, </a:t>
            </a:r>
            <a:r>
              <a:rPr lang="en-US" sz="2000" dirty="0" err="1"/>
              <a:t>idx</a:t>
            </a:r>
            <a:r>
              <a:rPr lang="en-US" sz="2000" dirty="0"/>
              <a:t>) =&gt; &lt;</a:t>
            </a:r>
            <a:r>
              <a:rPr lang="en-US" sz="2000" b="1" dirty="0" err="1">
                <a:solidFill>
                  <a:srgbClr val="000080"/>
                </a:solidFill>
              </a:rPr>
              <a:t>TodoListItem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item=</a:t>
            </a:r>
            <a:r>
              <a:rPr lang="en-US" sz="2000" dirty="0">
                <a:solidFill>
                  <a:srgbClr val="FF0000"/>
                </a:solidFill>
              </a:rPr>
              <a:t>{item} </a:t>
            </a:r>
            <a:r>
              <a:rPr lang="en-US" sz="2000" b="1" dirty="0">
                <a:solidFill>
                  <a:srgbClr val="0000FF"/>
                </a:solidFill>
              </a:rPr>
              <a:t>key</a:t>
            </a:r>
            <a:r>
              <a:rPr lang="en-US" sz="2000" b="1" dirty="0">
                <a:solidFill>
                  <a:srgbClr val="008000"/>
                </a:solidFill>
              </a:rPr>
              <a:t>=</a:t>
            </a:r>
            <a:r>
              <a:rPr lang="en-US" sz="2000" dirty="0"/>
              <a:t>{</a:t>
            </a:r>
            <a:r>
              <a:rPr lang="en-US" sz="2000" dirty="0" err="1"/>
              <a:t>idx</a:t>
            </a:r>
            <a:r>
              <a:rPr lang="en-US" sz="2000" dirty="0"/>
              <a:t>} /&gt; )}</a:t>
            </a:r>
            <a:br>
              <a:rPr lang="en-US" sz="2000" dirty="0"/>
            </a:br>
            <a:r>
              <a:rPr lang="en-US" sz="2000" dirty="0"/>
              <a:t>         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7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Returns an array of item objects</a:t>
            </a:r>
          </a:p>
          <a:p>
            <a:r>
              <a:rPr lang="en-US" dirty="0" smtClean="0"/>
              <a:t>Create a function to return the number of items</a:t>
            </a:r>
          </a:p>
          <a:p>
            <a:pPr lvl="1"/>
            <a:r>
              <a:rPr lang="en-US" dirty="0" smtClean="0"/>
              <a:t>“No TODO items yet”</a:t>
            </a:r>
          </a:p>
          <a:p>
            <a:pPr lvl="1"/>
            <a:r>
              <a:rPr lang="en-US" dirty="0" smtClean="0"/>
              <a:t>1 TODO item</a:t>
            </a:r>
          </a:p>
          <a:p>
            <a:pPr lvl="1"/>
            <a:r>
              <a:rPr lang="en-US" dirty="0" smtClean="0"/>
              <a:t>Xx TODO Items</a:t>
            </a:r>
          </a:p>
          <a:p>
            <a:r>
              <a:rPr lang="en-US" dirty="0" smtClean="0"/>
              <a:t>Local functions should start with ‘_’ convention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 a button to allow users to show / hide the TODO items.</a:t>
            </a:r>
          </a:p>
          <a:p>
            <a:r>
              <a:rPr lang="en-US" dirty="0" smtClean="0"/>
              <a:t>Modify a component STATE object </a:t>
            </a:r>
          </a:p>
          <a:p>
            <a:r>
              <a:rPr lang="en-US" dirty="0" smtClean="0"/>
              <a:t>Use this state to determine the JSX view </a:t>
            </a:r>
          </a:p>
          <a:p>
            <a:r>
              <a:rPr lang="en-US" dirty="0" smtClean="0"/>
              <a:t>React will automatically update the DOM using the render() method</a:t>
            </a:r>
          </a:p>
          <a:p>
            <a:r>
              <a:rPr lang="en-US" dirty="0" smtClean="0"/>
              <a:t>Access state variables using</a:t>
            </a:r>
          </a:p>
          <a:p>
            <a:pPr lvl="1"/>
            <a:r>
              <a:rPr lang="en-US" dirty="0" err="1" smtClean="0"/>
              <a:t>this.state.showList</a:t>
            </a:r>
            <a:r>
              <a:rPr lang="en-US" dirty="0" smtClean="0"/>
              <a:t> -- a </a:t>
            </a:r>
            <a:r>
              <a:rPr lang="en-US" dirty="0" err="1" smtClean="0"/>
              <a:t>boolean</a:t>
            </a:r>
            <a:r>
              <a:rPr lang="en-US" dirty="0" smtClean="0"/>
              <a:t> representing the state of the button</a:t>
            </a:r>
          </a:p>
          <a:p>
            <a:r>
              <a:rPr lang="en-US" dirty="0" smtClean="0"/>
              <a:t>Use a constructor() method to initialize the state variables</a:t>
            </a:r>
          </a:p>
          <a:p>
            <a:r>
              <a:rPr lang="en-US" dirty="0" smtClean="0"/>
              <a:t>Update the state variables by calling </a:t>
            </a:r>
            <a:r>
              <a:rPr lang="en-US" dirty="0" err="1" smtClean="0"/>
              <a:t>setState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his.setState</a:t>
            </a:r>
            <a:r>
              <a:rPr lang="en-US" dirty="0" smtClean="0"/>
              <a:t>({ </a:t>
            </a:r>
            <a:r>
              <a:rPr lang="en-US" dirty="0" err="1" smtClean="0"/>
              <a:t>showList</a:t>
            </a:r>
            <a:r>
              <a:rPr lang="en-US" dirty="0" smtClean="0"/>
              <a:t>: true })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Hide List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 a button</a:t>
            </a:r>
          </a:p>
          <a:p>
            <a:r>
              <a:rPr lang="en-US" dirty="0" smtClean="0"/>
              <a:t>Create a click handler in the React component</a:t>
            </a:r>
          </a:p>
          <a:p>
            <a:r>
              <a:rPr lang="en-US" dirty="0" smtClean="0"/>
              <a:t>Change the text on the button based on whether to show the views or not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Click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an HTML &lt;form&gt; for input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onSubmit</a:t>
            </a:r>
            <a:r>
              <a:rPr lang="en-US" dirty="0" smtClean="0"/>
              <a:t>’ attribute to call our React method</a:t>
            </a:r>
          </a:p>
          <a:p>
            <a:pPr lvl="1"/>
            <a:r>
              <a:rPr lang="en-US" dirty="0" smtClean="0"/>
              <a:t>Like the &lt;a&gt; and &lt;button&gt; previously</a:t>
            </a:r>
          </a:p>
          <a:p>
            <a:r>
              <a:rPr lang="en-US" dirty="0" smtClean="0"/>
              <a:t>Get the &lt;input&gt; data using the ‘ref’ attribute</a:t>
            </a:r>
          </a:p>
          <a:p>
            <a:endParaRPr lang="en-US" dirty="0"/>
          </a:p>
          <a:p>
            <a:r>
              <a:rPr lang="en-US" dirty="0" smtClean="0"/>
              <a:t>&lt;input ref={(input) =&gt; </a:t>
            </a:r>
            <a:r>
              <a:rPr lang="en-US" dirty="0" err="1" smtClean="0"/>
              <a:t>this._content</a:t>
            </a:r>
            <a:r>
              <a:rPr lang="en-US" dirty="0" smtClean="0"/>
              <a:t> = input} /&gt;</a:t>
            </a:r>
          </a:p>
          <a:p>
            <a:r>
              <a:rPr lang="en-US" dirty="0" smtClean="0"/>
              <a:t>&lt;input ref={ function(input) { </a:t>
            </a:r>
            <a:r>
              <a:rPr lang="en-US" dirty="0" err="1" smtClean="0"/>
              <a:t>this._content</a:t>
            </a:r>
            <a:r>
              <a:rPr lang="en-US" dirty="0" smtClean="0"/>
              <a:t> = input; }.bind(this) }</a:t>
            </a:r>
          </a:p>
          <a:p>
            <a:endParaRPr lang="en-US" dirty="0" smtClean="0"/>
          </a:p>
          <a:p>
            <a:r>
              <a:rPr lang="en-US" dirty="0" smtClean="0"/>
              <a:t>Who calls this function?   REACT!!!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Form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Pass a function as an attribute</a:t>
            </a:r>
          </a:p>
          <a:p>
            <a:r>
              <a:rPr lang="en-US" dirty="0" smtClean="0"/>
              <a:t>Refer to the function as ‘</a:t>
            </a:r>
            <a:r>
              <a:rPr lang="en-US" dirty="0" err="1" smtClean="0"/>
              <a:t>this.props.fnctName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 child calls the parent!!!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Child to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Set initial value of </a:t>
            </a:r>
            <a:r>
              <a:rPr lang="en-US" dirty="0" err="1" smtClean="0"/>
              <a:t>todos</a:t>
            </a:r>
            <a:r>
              <a:rPr lang="en-US" dirty="0" smtClean="0"/>
              <a:t> as empty array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jQuery.getJSON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jQuery.getJSON</a:t>
            </a:r>
            <a:r>
              <a:rPr lang="en-US" dirty="0" smtClean="0"/>
              <a:t>(‘/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todos</a:t>
            </a:r>
            <a:r>
              <a:rPr lang="en-US" dirty="0" smtClean="0"/>
              <a:t>’, (</a:t>
            </a:r>
            <a:r>
              <a:rPr lang="en-US" dirty="0" err="1" smtClean="0"/>
              <a:t>todos</a:t>
            </a:r>
            <a:r>
              <a:rPr lang="en-US" dirty="0" smtClean="0"/>
              <a:t>) =&gt; {</a:t>
            </a:r>
            <a:r>
              <a:rPr lang="en-US" dirty="0" err="1" smtClean="0"/>
              <a:t>this.setState</a:t>
            </a:r>
            <a:r>
              <a:rPr lang="en-US" dirty="0" smtClean="0"/>
              <a:t>({</a:t>
            </a:r>
            <a:r>
              <a:rPr lang="en-US" dirty="0" err="1" smtClean="0"/>
              <a:t>todos</a:t>
            </a:r>
            <a:r>
              <a:rPr lang="en-US" dirty="0" smtClean="0"/>
              <a:t>: </a:t>
            </a:r>
            <a:r>
              <a:rPr lang="en-US" dirty="0" err="1" smtClean="0"/>
              <a:t>todos</a:t>
            </a:r>
            <a:r>
              <a:rPr lang="en-US" dirty="0" smtClean="0"/>
              <a:t>}); }</a:t>
            </a:r>
          </a:p>
          <a:p>
            <a:endParaRPr lang="en-US" dirty="0"/>
          </a:p>
          <a:p>
            <a:r>
              <a:rPr lang="en-US" dirty="0" smtClean="0"/>
              <a:t>Where to call this?</a:t>
            </a:r>
          </a:p>
          <a:p>
            <a:pPr lvl="1"/>
            <a:r>
              <a:rPr lang="en-US" dirty="0" smtClean="0"/>
              <a:t>BEFORE the render() method is called</a:t>
            </a:r>
          </a:p>
          <a:p>
            <a:r>
              <a:rPr lang="en-US" dirty="0" smtClean="0"/>
              <a:t>Use React lifecycle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Remote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Constructor()</a:t>
            </a:r>
          </a:p>
          <a:p>
            <a:r>
              <a:rPr lang="en-US" dirty="0" err="1" smtClean="0"/>
              <a:t>ComponentWillMount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Called before render()</a:t>
            </a:r>
          </a:p>
          <a:p>
            <a:r>
              <a:rPr lang="en-US" dirty="0" smtClean="0"/>
              <a:t>Render()</a:t>
            </a:r>
          </a:p>
          <a:p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Called after render()</a:t>
            </a:r>
          </a:p>
          <a:p>
            <a:r>
              <a:rPr lang="en-US" dirty="0" err="1" smtClean="0"/>
              <a:t>componentWillUnmount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Called before component is removed from DOM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React’s</a:t>
            </a:r>
            <a:r>
              <a:rPr lang="en-US" dirty="0" smtClean="0"/>
              <a:t>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/>
              <a:t>TodoListBox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b="1" i="1" dirty="0" err="1">
                <a:solidFill>
                  <a:srgbClr val="660E7A"/>
                </a:solidFill>
              </a:rPr>
              <a:t>React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Component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constructor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showList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[]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componentWillMount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7A7A43"/>
                </a:solidFill>
              </a:rPr>
              <a:t>_</a:t>
            </a:r>
            <a:r>
              <a:rPr lang="en-US" dirty="0" err="1" smtClean="0">
                <a:solidFill>
                  <a:srgbClr val="7A7A43"/>
                </a:solidFill>
              </a:rPr>
              <a:t>fetchTodoList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_</a:t>
            </a:r>
            <a:r>
              <a:rPr lang="en-US" dirty="0" err="1" smtClean="0">
                <a:solidFill>
                  <a:srgbClr val="7A7A43"/>
                </a:solidFill>
              </a:rPr>
              <a:t>fetchTodoList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jQuery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ajax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'GET'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7A7A43"/>
                </a:solidFill>
              </a:rPr>
              <a:t>success</a:t>
            </a:r>
            <a:r>
              <a:rPr lang="en-US" dirty="0"/>
              <a:t>: (</a:t>
            </a:r>
            <a:r>
              <a:rPr lang="en-US" dirty="0" err="1"/>
              <a:t>todos</a:t>
            </a:r>
            <a:r>
              <a:rPr lang="en-US" dirty="0"/>
              <a:t>) =&gt; {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</a:t>
            </a:r>
            <a:r>
              <a:rPr lang="en-US" dirty="0" err="1"/>
              <a:t>todos</a:t>
            </a:r>
            <a:r>
              <a:rPr lang="en-US" dirty="0"/>
              <a:t>}) }</a:t>
            </a:r>
            <a:br>
              <a:rPr lang="en-US" dirty="0"/>
            </a:br>
            <a:r>
              <a:rPr lang="en-US" dirty="0"/>
              <a:t>        })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Traditional Page Refresh Cycle</a:t>
            </a:r>
          </a:p>
          <a:p>
            <a:pPr lvl="1"/>
            <a:r>
              <a:rPr lang="en-US" dirty="0" smtClean="0"/>
              <a:t>Click on link, go to next page, click on link, go to next page</a:t>
            </a:r>
          </a:p>
          <a:p>
            <a:pPr lvl="1"/>
            <a:r>
              <a:rPr lang="en-US" dirty="0" smtClean="0"/>
              <a:t>Each page loaded from the server</a:t>
            </a:r>
          </a:p>
          <a:p>
            <a:pPr lvl="1"/>
            <a:r>
              <a:rPr lang="en-US" dirty="0" smtClean="0"/>
              <a:t>** sequence diagram of browser and server with a link clicked</a:t>
            </a:r>
          </a:p>
          <a:p>
            <a:pPr lvl="2"/>
            <a:r>
              <a:rPr lang="en-US" dirty="0" smtClean="0"/>
              <a:t>Response with webpage and assets</a:t>
            </a:r>
          </a:p>
          <a:p>
            <a:r>
              <a:rPr lang="en-US" dirty="0" smtClean="0"/>
              <a:t>To ramp up, angular uses </a:t>
            </a:r>
            <a:r>
              <a:rPr lang="en-US" dirty="0" err="1" smtClean="0"/>
              <a:t>ajax</a:t>
            </a:r>
            <a:r>
              <a:rPr lang="en-US" dirty="0" smtClean="0"/>
              <a:t> to get only the data that changed.</a:t>
            </a:r>
          </a:p>
          <a:p>
            <a:pPr lvl="1"/>
            <a:r>
              <a:rPr lang="en-US" dirty="0" smtClean="0"/>
              <a:t>Click on link, server responds with JSON data</a:t>
            </a:r>
          </a:p>
          <a:p>
            <a:pPr lvl="1"/>
            <a:r>
              <a:rPr lang="en-US" dirty="0" smtClean="0"/>
              <a:t>Ajax is hidden from the developer</a:t>
            </a:r>
          </a:p>
          <a:p>
            <a:pPr lvl="1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Poll the server every 5 seconds and update the component</a:t>
            </a:r>
          </a:p>
          <a:p>
            <a:r>
              <a:rPr lang="en-US" dirty="0" smtClean="0"/>
              <a:t>Attach the ajax call to the </a:t>
            </a:r>
            <a:r>
              <a:rPr lang="en-US" dirty="0" err="1" smtClean="0"/>
              <a:t>componentDidMount</a:t>
            </a:r>
            <a:r>
              <a:rPr lang="en-US" dirty="0" smtClean="0"/>
              <a:t>() method</a:t>
            </a:r>
          </a:p>
          <a:p>
            <a:endParaRPr lang="en-US" dirty="0"/>
          </a:p>
          <a:p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setInterval</a:t>
            </a:r>
            <a:r>
              <a:rPr lang="en-US" dirty="0"/>
              <a:t>( () =&gt; 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7A7A43"/>
                </a:solidFill>
              </a:rPr>
              <a:t>_</a:t>
            </a:r>
            <a:r>
              <a:rPr lang="en-US" dirty="0" err="1">
                <a:solidFill>
                  <a:srgbClr val="7A7A43"/>
                </a:solidFill>
              </a:rPr>
              <a:t>fetchTodoList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5000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React only updates the DOM when the data changes.  It does a diff with the Virtual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timer in the previous page will run forever!!!</a:t>
            </a:r>
          </a:p>
          <a:p>
            <a:r>
              <a:rPr lang="en-US" dirty="0" smtClean="0"/>
              <a:t>Let’s clean it up when the component leaves the screen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componentWillUnmount</a:t>
            </a:r>
            <a:r>
              <a:rPr lang="en-US" dirty="0" smtClean="0"/>
              <a:t>() method</a:t>
            </a:r>
          </a:p>
          <a:p>
            <a:endParaRPr lang="en-US" dirty="0" smtClean="0"/>
          </a:p>
          <a:p>
            <a:pPr lvl="1"/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_timer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setInterval</a:t>
            </a:r>
            <a:r>
              <a:rPr lang="en-US" dirty="0"/>
              <a:t>( () =&gt; 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7A7A43"/>
                </a:solidFill>
              </a:rPr>
              <a:t>_</a:t>
            </a:r>
            <a:r>
              <a:rPr lang="en-US" dirty="0" err="1">
                <a:solidFill>
                  <a:srgbClr val="7A7A43"/>
                </a:solidFill>
              </a:rPr>
              <a:t>fetchTodoList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5000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componentWillUnmount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clearInterval</a:t>
            </a:r>
            <a:r>
              <a:rPr lang="en-US" dirty="0"/>
              <a:t>(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_timer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the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Remove it from the domain model, and the view model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7A7A43"/>
                </a:solidFill>
              </a:rPr>
              <a:t>_</a:t>
            </a:r>
            <a:r>
              <a:rPr lang="en-US" dirty="0" err="1">
                <a:solidFill>
                  <a:srgbClr val="7A7A43"/>
                </a:solidFill>
              </a:rPr>
              <a:t>deleteTodoItem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update the domain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jQuery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ajax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'DELETE'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`/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dirty="0"/>
              <a:t>${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dirty="0"/>
              <a:t>}</a:t>
            </a:r>
            <a:r>
              <a:rPr lang="en-US" b="1" dirty="0">
                <a:solidFill>
                  <a:srgbClr val="008000"/>
                </a:solidFill>
              </a:rPr>
              <a:t>`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update the view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[...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index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indexOf</a:t>
            </a:r>
            <a:r>
              <a:rPr lang="en-US" dirty="0"/>
              <a:t>( </a:t>
            </a:r>
            <a:r>
              <a:rPr lang="en-US" dirty="0" err="1"/>
              <a:t>todo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splice</a:t>
            </a:r>
            <a:r>
              <a:rPr lang="en-US" dirty="0"/>
              <a:t>( </a:t>
            </a:r>
            <a:r>
              <a:rPr lang="en-US" dirty="0">
                <a:solidFill>
                  <a:srgbClr val="458383"/>
                </a:solidFill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/>
              <a:t>} 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deleteTodoItem</a:t>
            </a:r>
            <a:r>
              <a:rPr lang="en-US" dirty="0" smtClean="0"/>
              <a:t>() method is in the </a:t>
            </a:r>
            <a:r>
              <a:rPr lang="en-US" dirty="0" err="1" smtClean="0"/>
              <a:t>TodoListBox</a:t>
            </a:r>
            <a:r>
              <a:rPr lang="en-US" dirty="0" smtClean="0"/>
              <a:t> component.</a:t>
            </a:r>
          </a:p>
          <a:p>
            <a:r>
              <a:rPr lang="en-US" dirty="0" smtClean="0"/>
              <a:t>It needs to be called from the link in the </a:t>
            </a:r>
            <a:r>
              <a:rPr lang="en-US" dirty="0" err="1" smtClean="0"/>
              <a:t>TodoItem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Pass the function as a prop, </a:t>
            </a:r>
            <a:r>
              <a:rPr lang="en-US" dirty="0" err="1" smtClean="0"/>
              <a:t>onDelete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onDelete</a:t>
            </a:r>
            <a:r>
              <a:rPr lang="en-US" dirty="0" smtClean="0"/>
              <a:t>={this._</a:t>
            </a:r>
            <a:r>
              <a:rPr lang="en-US" dirty="0" err="1" smtClean="0"/>
              <a:t>deleteItem.bind</a:t>
            </a:r>
            <a:r>
              <a:rPr lang="en-US" dirty="0" smtClean="0"/>
              <a:t>(this)}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 DELETETODOITEM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the user creates a new TODO item, post it to the server and update the view model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7A7A43"/>
                </a:solidFill>
              </a:rPr>
              <a:t>_</a:t>
            </a:r>
            <a:r>
              <a:rPr lang="en-US" dirty="0" err="1" smtClean="0">
                <a:solidFill>
                  <a:srgbClr val="7A7A43"/>
                </a:solidFill>
              </a:rPr>
              <a:t>addItem</a:t>
            </a:r>
            <a:r>
              <a:rPr lang="en-US" dirty="0"/>
              <a:t>( content 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data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 };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660E7A"/>
                </a:solidFill>
              </a:rPr>
              <a:t>jQuery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8000"/>
                </a:solidFill>
              </a:rPr>
              <a:t>'/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data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 </a:t>
            </a:r>
            <a:r>
              <a:rPr lang="en-US" dirty="0"/>
              <a:t>).</a:t>
            </a:r>
            <a:r>
              <a:rPr lang="en-US" dirty="0">
                <a:solidFill>
                  <a:srgbClr val="7A7A43"/>
                </a:solidFill>
              </a:rPr>
              <a:t>success</a:t>
            </a:r>
            <a:r>
              <a:rPr lang="en-US" dirty="0"/>
              <a:t>( (item)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concat</a:t>
            </a:r>
            <a:r>
              <a:rPr lang="en-US" dirty="0"/>
              <a:t>( item ) })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Todo</a:t>
            </a:r>
            <a:r>
              <a:rPr lang="en-US" dirty="0" smtClean="0"/>
              <a:t> Item to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– First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Not a part of Angular, we use Kraken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Angular is a client-side JavaScript framework</a:t>
            </a:r>
          </a:p>
          <a:p>
            <a:r>
              <a:rPr lang="en-US" sz="2000" dirty="0" smtClean="0"/>
              <a:t>Uses ‘Directives’ to create new Elements and Attributes</a:t>
            </a:r>
          </a:p>
          <a:p>
            <a:r>
              <a:rPr lang="en-US" sz="2000" dirty="0" smtClean="0"/>
              <a:t>Application uses HTML markup to handle events</a:t>
            </a:r>
          </a:p>
          <a:p>
            <a:r>
              <a:rPr lang="en-US" sz="2000" dirty="0" smtClean="0"/>
              <a:t>Application uses AJAX to get data from server</a:t>
            </a:r>
          </a:p>
          <a:p>
            <a:r>
              <a:rPr lang="en-US" sz="2000" dirty="0" smtClean="0"/>
              <a:t>Server looks like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server</a:t>
            </a:r>
          </a:p>
          <a:p>
            <a:r>
              <a:rPr lang="en-US" sz="2000" dirty="0" smtClean="0"/>
              <a:t>Creates reusable markup</a:t>
            </a:r>
          </a:p>
          <a:p>
            <a:pPr lvl="1"/>
            <a:r>
              <a:rPr lang="en-US" sz="1600" dirty="0" smtClean="0"/>
              <a:t>Simplifies HTML</a:t>
            </a:r>
          </a:p>
          <a:p>
            <a:pPr lvl="1"/>
            <a:r>
              <a:rPr lang="en-US" sz="1600" dirty="0" smtClean="0"/>
              <a:t>Reuse common parts</a:t>
            </a:r>
          </a:p>
          <a:p>
            <a:pPr lvl="1"/>
            <a:r>
              <a:rPr lang="en-US" sz="1600" dirty="0" smtClean="0"/>
              <a:t>Reuse common client code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JavaScript library for building user interfaces.</a:t>
            </a:r>
          </a:p>
          <a:p>
            <a:pPr lvl="1"/>
            <a:r>
              <a:rPr lang="en-US" dirty="0" smtClean="0"/>
              <a:t>A Single Page App – with MVC in the browser</a:t>
            </a:r>
          </a:p>
          <a:p>
            <a:r>
              <a:rPr lang="en-US" dirty="0" smtClean="0"/>
              <a:t>Why React?</a:t>
            </a:r>
          </a:p>
          <a:p>
            <a:pPr lvl="1"/>
            <a:r>
              <a:rPr lang="en-US" dirty="0" smtClean="0"/>
              <a:t>Built to create large application with data that changes.</a:t>
            </a:r>
          </a:p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Used by Facebook and Instagram.</a:t>
            </a:r>
          </a:p>
          <a:p>
            <a:pPr lvl="1"/>
            <a:r>
              <a:rPr lang="en-US" dirty="0" smtClean="0"/>
              <a:t>Simplify the process of building complex UIs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pPr lvl="1"/>
            <a:r>
              <a:rPr lang="en-US" dirty="0" smtClean="0"/>
              <a:t>Declaring variables</a:t>
            </a:r>
          </a:p>
          <a:p>
            <a:pPr lvl="1"/>
            <a:r>
              <a:rPr lang="en-US" dirty="0" smtClean="0"/>
              <a:t>Creating and invoking functions</a:t>
            </a:r>
          </a:p>
          <a:p>
            <a:pPr lvl="1"/>
            <a:r>
              <a:rPr lang="en-US" dirty="0" smtClean="0"/>
              <a:t>Creating objects</a:t>
            </a:r>
          </a:p>
          <a:p>
            <a:endParaRPr lang="en-US" dirty="0"/>
          </a:p>
          <a:p>
            <a:r>
              <a:rPr lang="en-US" dirty="0" smtClean="0"/>
              <a:t>Use ES2015 or ES6</a:t>
            </a:r>
          </a:p>
          <a:p>
            <a:pPr lvl="1"/>
            <a:r>
              <a:rPr lang="en-US" dirty="0" smtClean="0"/>
              <a:t>Class syntax</a:t>
            </a:r>
          </a:p>
          <a:p>
            <a:pPr lvl="1"/>
            <a:r>
              <a:rPr lang="en-US" dirty="0" smtClean="0"/>
              <a:t>Arrow functions</a:t>
            </a:r>
          </a:p>
          <a:p>
            <a:pPr lvl="1"/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React features we will cover</a:t>
            </a:r>
          </a:p>
          <a:p>
            <a:r>
              <a:rPr lang="en-US" dirty="0" smtClean="0"/>
              <a:t>Write React components</a:t>
            </a:r>
          </a:p>
          <a:p>
            <a:r>
              <a:rPr lang="en-US" dirty="0" smtClean="0"/>
              <a:t>Render data to the page</a:t>
            </a:r>
          </a:p>
          <a:p>
            <a:r>
              <a:rPr lang="en-US" dirty="0" smtClean="0"/>
              <a:t>Make components communicate with each other</a:t>
            </a:r>
          </a:p>
          <a:p>
            <a:r>
              <a:rPr lang="en-US" dirty="0" smtClean="0"/>
              <a:t>Handle user events</a:t>
            </a:r>
          </a:p>
          <a:p>
            <a:r>
              <a:rPr lang="en-US" dirty="0" smtClean="0"/>
              <a:t>Capture user input</a:t>
            </a:r>
          </a:p>
          <a:p>
            <a:r>
              <a:rPr lang="en-US" dirty="0" smtClean="0"/>
              <a:t>Talk to remove servers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React, create components to solve problems</a:t>
            </a:r>
          </a:p>
          <a:p>
            <a:r>
              <a:rPr lang="en-US" dirty="0" smtClean="0"/>
              <a:t>If the component gets too complex</a:t>
            </a:r>
          </a:p>
          <a:p>
            <a:pPr lvl="1"/>
            <a:r>
              <a:rPr lang="en-US" dirty="0" smtClean="0"/>
              <a:t>Break it into smaller components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StoryBox</a:t>
            </a:r>
            <a:r>
              <a:rPr lang="en-US" dirty="0" smtClean="0"/>
              <a:t> – box container of the app</a:t>
            </a:r>
          </a:p>
          <a:p>
            <a:pPr lvl="2"/>
            <a:r>
              <a:rPr lang="en-US" dirty="0" err="1" smtClean="0"/>
              <a:t>StoryForm</a:t>
            </a:r>
            <a:r>
              <a:rPr lang="en-US" dirty="0" smtClean="0"/>
              <a:t> – user input of new stories</a:t>
            </a:r>
          </a:p>
          <a:p>
            <a:pPr lvl="2"/>
            <a:r>
              <a:rPr lang="en-US" dirty="0" smtClean="0"/>
              <a:t>Story – display one story</a:t>
            </a:r>
          </a:p>
          <a:p>
            <a:pPr lvl="2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Component-based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the MVC architecture, it consists of</a:t>
            </a:r>
          </a:p>
          <a:p>
            <a:pPr lvl="1"/>
            <a:r>
              <a:rPr lang="en-US" dirty="0" smtClean="0"/>
              <a:t>The view model – represents the data on the screen</a:t>
            </a:r>
          </a:p>
          <a:p>
            <a:pPr lvl="1"/>
            <a:r>
              <a:rPr lang="en-US" dirty="0" smtClean="0"/>
              <a:t>The controller – handles the user input</a:t>
            </a:r>
          </a:p>
          <a:p>
            <a:pPr lvl="1"/>
            <a:r>
              <a:rPr lang="en-US" dirty="0" smtClean="0"/>
              <a:t>The view – generates the HTML for the DOM</a:t>
            </a:r>
            <a:endParaRPr lang="en-US" dirty="0"/>
          </a:p>
          <a:p>
            <a:r>
              <a:rPr lang="en-US" dirty="0" smtClean="0"/>
              <a:t>The render() method updates the (virtual) DOM for a component.  Virtual DOM is an in memory copy of the DOM</a:t>
            </a:r>
          </a:p>
          <a:p>
            <a:r>
              <a:rPr lang="en-US" dirty="0" smtClean="0"/>
              <a:t>After it renders all components (changed via user input)</a:t>
            </a:r>
          </a:p>
          <a:p>
            <a:pPr lvl="1"/>
            <a:r>
              <a:rPr lang="en-US" dirty="0" smtClean="0"/>
              <a:t>It copies the changes in the Virtual DOM to the real DOM</a:t>
            </a:r>
          </a:p>
          <a:p>
            <a:r>
              <a:rPr lang="en-US" dirty="0" smtClean="0"/>
              <a:t>MUCH faster than updating the real DOM when rendering each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React Component?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18775</TotalTime>
  <Words>1235</Words>
  <Application>Microsoft Macintosh PowerPoint</Application>
  <PresentationFormat>On-screen Show (4:3)</PresentationFormat>
  <Paragraphs>224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Creating Pages with Reactjs</vt:lpstr>
      <vt:lpstr>Overview</vt:lpstr>
      <vt:lpstr>Responsive Pages</vt:lpstr>
      <vt:lpstr>Level 1 – First Component</vt:lpstr>
      <vt:lpstr>What is React?</vt:lpstr>
      <vt:lpstr>Prerequisites </vt:lpstr>
      <vt:lpstr>Contents of course</vt:lpstr>
      <vt:lpstr>Component-based Architecture</vt:lpstr>
      <vt:lpstr>What is a React Component?</vt:lpstr>
      <vt:lpstr>Writing Our First React Component</vt:lpstr>
      <vt:lpstr>Index.html</vt:lpstr>
      <vt:lpstr>Add the JS files</vt:lpstr>
      <vt:lpstr>What’s Happening on the browser</vt:lpstr>
      <vt:lpstr>JSX</vt:lpstr>
      <vt:lpstr>TodoListBox</vt:lpstr>
      <vt:lpstr>Add JS function</vt:lpstr>
      <vt:lpstr>Use JS for Array</vt:lpstr>
      <vt:lpstr>Building an App</vt:lpstr>
      <vt:lpstr>HTML for the App</vt:lpstr>
      <vt:lpstr>Passing Data to a Component</vt:lpstr>
      <vt:lpstr>React Code</vt:lpstr>
      <vt:lpstr>Dynamic Data</vt:lpstr>
      <vt:lpstr>Show and Hide List Items</vt:lpstr>
      <vt:lpstr>Handling Click Events</vt:lpstr>
      <vt:lpstr>Getting Form Data</vt:lpstr>
      <vt:lpstr>Pass Data from Child to Parent</vt:lpstr>
      <vt:lpstr>Accessing Remote Servers</vt:lpstr>
      <vt:lpstr>React’s Lifecycle Methods</vt:lpstr>
      <vt:lpstr>Fetching Data</vt:lpstr>
      <vt:lpstr>Polling the Server</vt:lpstr>
      <vt:lpstr>Clean up the Timer</vt:lpstr>
      <vt:lpstr>Removing Data</vt:lpstr>
      <vt:lpstr>CALL THE DELETETODOITEM</vt:lpstr>
      <vt:lpstr>Adding Todo Item to Domain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Localization</vt:lpstr>
      <vt:lpstr>Summary</vt:lpstr>
    </vt:vector>
  </TitlesOfParts>
  <Company>eBay,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959</cp:revision>
  <cp:lastPrinted>2014-07-17T17:09:28Z</cp:lastPrinted>
  <dcterms:created xsi:type="dcterms:W3CDTF">2013-02-07T04:33:41Z</dcterms:created>
  <dcterms:modified xsi:type="dcterms:W3CDTF">2016-09-01T21:30:32Z</dcterms:modified>
</cp:coreProperties>
</file>