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70992bdd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70992bdd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70992bdd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0992bd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70992bdd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70992bdd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4e936fe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e936fe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70992bdd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0992bd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c3f75c3d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c3f75c3d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70992bdd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70992bd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70992bdd8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0992bdd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4e936fe3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4e936fe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70992bdd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0992bdd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70992bdd8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0992bdd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c3f75c3d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3f75c3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c3f75c3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3f75c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70992bd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0992bd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70992bdd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0992bd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c3f75c3d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3f75c3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907325"/>
            <a:ext cx="9144000" cy="31065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0"/>
              </a:spcAft>
              <a:buClr>
                <a:schemeClr val="dk1"/>
              </a:buClr>
              <a:buSzPts val="1100"/>
              <a:buFont typeface="Arial"/>
              <a:buNone/>
            </a:pPr>
            <a:r>
              <a:rPr b="1" lang="en-NZ" sz="5400"/>
              <a:t> </a:t>
            </a:r>
            <a:endParaRPr b="1" sz="5400"/>
          </a:p>
          <a:p>
            <a:pPr indent="0" lvl="0" marL="0" rtl="0" algn="ctr">
              <a:lnSpc>
                <a:spcPct val="100000"/>
              </a:lnSpc>
              <a:spcBef>
                <a:spcPts val="150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0"/>
              </a:spcAft>
              <a:buClr>
                <a:schemeClr val="dk1"/>
              </a:buClr>
              <a:buSzPts val="1100"/>
              <a:buFont typeface="Arial"/>
              <a:buNone/>
            </a:pPr>
            <a:r>
              <a:t/>
            </a:r>
            <a:endParaRPr b="1" sz="5400"/>
          </a:p>
          <a:p>
            <a:pPr indent="0" lvl="0" marL="0" rtl="0" algn="ctr">
              <a:lnSpc>
                <a:spcPct val="100000"/>
              </a:lnSpc>
              <a:spcBef>
                <a:spcPts val="1500"/>
              </a:spcBef>
              <a:spcAft>
                <a:spcPts val="1500"/>
              </a:spcAft>
              <a:buClr>
                <a:schemeClr val="dk1"/>
              </a:buClr>
              <a:buSzPts val="1100"/>
              <a:buFont typeface="Arial"/>
              <a:buNone/>
            </a:pPr>
            <a:r>
              <a:rPr b="1" lang="en-NZ" sz="5400"/>
              <a:t>Machine Learning-Based Sentiment Analysis of Mastodon Data</a:t>
            </a:r>
            <a:endParaRPr sz="5400"/>
          </a:p>
        </p:txBody>
      </p:sp>
      <p:sp>
        <p:nvSpPr>
          <p:cNvPr id="85" name="Google Shape;85;p13"/>
          <p:cNvSpPr txBox="1"/>
          <p:nvPr>
            <p:ph idx="1" type="subTitle"/>
          </p:nvPr>
        </p:nvSpPr>
        <p:spPr>
          <a:xfrm>
            <a:off x="6604000" y="4079875"/>
            <a:ext cx="5273964" cy="1655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rPr lang="en-NZ"/>
              <a:t>C. Anvesh   16XJ1A0508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Implementation of Baseline Model</a:t>
            </a:r>
            <a:endParaRPr/>
          </a:p>
        </p:txBody>
      </p:sp>
      <p:sp>
        <p:nvSpPr>
          <p:cNvPr id="139" name="Google Shape;139;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Font typeface="Calibri"/>
              <a:buChar char="•"/>
            </a:pPr>
            <a:r>
              <a:rPr lang="en-NZ"/>
              <a:t>We have implemented a Support Vector Classifier(SVC) as a baseline model. The results  turned out to be very bad as shown in Figure 6. As the majority of toots belong to insensitive label, the classifier learned in such a way that it predicts every toot as insensitive in order to increase the accuracy of the model. Therefore the true negatives are 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NZ"/>
              <a:t>Class Imbalance Problem</a:t>
            </a:r>
            <a:endParaRPr/>
          </a:p>
        </p:txBody>
      </p:sp>
      <p:sp>
        <p:nvSpPr>
          <p:cNvPr id="145" name="Google Shape;145;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NZ"/>
              <a:t>As the dataset is highly imbalanced where the dataset contains 90 percent of the toots which are appropriate or insensitive and only 10 percent of the toots which are inappropriate or sensitive. Therefore we have balanced it by assigning weights to the classes i.e we have assigned more weight to the minority class and assigned a less weight to majority class. This way the model gives a lot of importance to the minority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Model Architecture</a:t>
            </a:r>
            <a:endParaRPr/>
          </a:p>
        </p:txBody>
      </p:sp>
      <p:pic>
        <p:nvPicPr>
          <p:cNvPr id="151" name="Google Shape;151;p24"/>
          <p:cNvPicPr preferRelativeResize="0"/>
          <p:nvPr/>
        </p:nvPicPr>
        <p:blipFill>
          <a:blip r:embed="rId3">
            <a:alphaModFix/>
          </a:blip>
          <a:stretch>
            <a:fillRect/>
          </a:stretch>
        </p:blipFill>
        <p:spPr>
          <a:xfrm>
            <a:off x="1746250" y="1432625"/>
            <a:ext cx="8441276" cy="5213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Model Architecture</a:t>
            </a:r>
            <a:endParaRPr/>
          </a:p>
        </p:txBody>
      </p:sp>
      <p:pic>
        <p:nvPicPr>
          <p:cNvPr id="157" name="Google Shape;157;p25"/>
          <p:cNvPicPr preferRelativeResize="0"/>
          <p:nvPr/>
        </p:nvPicPr>
        <p:blipFill>
          <a:blip r:embed="rId3">
            <a:alphaModFix/>
          </a:blip>
          <a:stretch>
            <a:fillRect/>
          </a:stretch>
        </p:blipFill>
        <p:spPr>
          <a:xfrm>
            <a:off x="2566625" y="1690825"/>
            <a:ext cx="6241650" cy="516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NZ"/>
              <a:t>Implementation of the LSTM model</a:t>
            </a:r>
            <a:endParaRPr/>
          </a:p>
        </p:txBody>
      </p:sp>
      <p:sp>
        <p:nvSpPr>
          <p:cNvPr id="163" name="Google Shape;163;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1000"/>
              </a:spcAft>
              <a:buSzPts val="1800"/>
              <a:buChar char="•"/>
            </a:pPr>
            <a:r>
              <a:rPr lang="en-NZ" sz="1200">
                <a:latin typeface="Times New Roman"/>
                <a:ea typeface="Times New Roman"/>
                <a:cs typeface="Times New Roman"/>
                <a:sym typeface="Times New Roman"/>
              </a:rPr>
              <a:t> </a:t>
            </a:r>
            <a:r>
              <a:rPr lang="en-NZ"/>
              <a:t>As our model is biased to the majority class, We debiased it to some extent by assigning class weights(“0”:4.44 , “1” : 0.56 in our case) and training the 2-Layer LSTM model for 30 Epochs on this dataset. There is a significant rise in True Negatives as you can see in the figure 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Model and Prediction</a:t>
            </a:r>
            <a:endParaRPr/>
          </a:p>
        </p:txBody>
      </p:sp>
      <p:sp>
        <p:nvSpPr>
          <p:cNvPr id="169" name="Google Shape;169;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NZ"/>
              <a:t>The 2-layer LSTM model yielded the best results.</a:t>
            </a:r>
            <a:endParaRPr/>
          </a:p>
          <a:p>
            <a:pPr indent="-342900" lvl="0" marL="457200" rtl="0" algn="l">
              <a:spcBef>
                <a:spcPts val="0"/>
              </a:spcBef>
              <a:spcAft>
                <a:spcPts val="0"/>
              </a:spcAft>
              <a:buSzPts val="1800"/>
              <a:buChar char="•"/>
            </a:pPr>
            <a:r>
              <a:rPr lang="en-NZ"/>
              <a:t>The Specificity of the Model is around 0.52.</a:t>
            </a:r>
            <a:endParaRPr/>
          </a:p>
          <a:p>
            <a:pPr indent="-342900" lvl="0" marL="457200" rtl="0" algn="l">
              <a:spcBef>
                <a:spcPts val="0"/>
              </a:spcBef>
              <a:spcAft>
                <a:spcPts val="0"/>
              </a:spcAft>
              <a:buSzPts val="1800"/>
              <a:buChar char="•"/>
            </a:pPr>
            <a:r>
              <a:rPr lang="en-NZ"/>
              <a:t>The validation accuracy after 30 epochs is 77%</a:t>
            </a:r>
            <a:endParaRPr/>
          </a:p>
        </p:txBody>
      </p:sp>
      <p:pic>
        <p:nvPicPr>
          <p:cNvPr id="170" name="Google Shape;170;p27"/>
          <p:cNvPicPr preferRelativeResize="0"/>
          <p:nvPr/>
        </p:nvPicPr>
        <p:blipFill>
          <a:blip r:embed="rId3">
            <a:alphaModFix/>
          </a:blip>
          <a:stretch>
            <a:fillRect/>
          </a:stretch>
        </p:blipFill>
        <p:spPr>
          <a:xfrm>
            <a:off x="0" y="3622131"/>
            <a:ext cx="12191999" cy="23861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Results</a:t>
            </a:r>
            <a:endParaRPr/>
          </a:p>
        </p:txBody>
      </p:sp>
      <p:sp>
        <p:nvSpPr>
          <p:cNvPr id="176" name="Google Shape;176;p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NZ"/>
              <a:t>The below Figure(Figure 8) is the plot of model Training and Validation loss vs number of epochs.</a:t>
            </a:r>
            <a:endParaRPr/>
          </a:p>
        </p:txBody>
      </p:sp>
      <p:pic>
        <p:nvPicPr>
          <p:cNvPr id="177" name="Google Shape;177;p28"/>
          <p:cNvPicPr preferRelativeResize="0"/>
          <p:nvPr/>
        </p:nvPicPr>
        <p:blipFill>
          <a:blip r:embed="rId3">
            <a:alphaModFix/>
          </a:blip>
          <a:stretch>
            <a:fillRect/>
          </a:stretch>
        </p:blipFill>
        <p:spPr>
          <a:xfrm>
            <a:off x="3236650" y="2919050"/>
            <a:ext cx="5451924" cy="393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Results</a:t>
            </a:r>
            <a:endParaRPr/>
          </a:p>
        </p:txBody>
      </p:sp>
      <p:sp>
        <p:nvSpPr>
          <p:cNvPr id="183" name="Google Shape;183;p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NZ"/>
              <a:t>Confusion matrix of the Baseline Model.</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NZ"/>
              <a:t>Confusion matrix of the LSTM Model.</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pic>
        <p:nvPicPr>
          <p:cNvPr id="184" name="Google Shape;184;p29"/>
          <p:cNvPicPr preferRelativeResize="0"/>
          <p:nvPr/>
        </p:nvPicPr>
        <p:blipFill>
          <a:blip r:embed="rId3">
            <a:alphaModFix/>
          </a:blip>
          <a:stretch>
            <a:fillRect/>
          </a:stretch>
        </p:blipFill>
        <p:spPr>
          <a:xfrm>
            <a:off x="3966250" y="2591965"/>
            <a:ext cx="3293325" cy="1435275"/>
          </a:xfrm>
          <a:prstGeom prst="rect">
            <a:avLst/>
          </a:prstGeom>
          <a:noFill/>
          <a:ln>
            <a:noFill/>
          </a:ln>
        </p:spPr>
      </p:pic>
      <p:pic>
        <p:nvPicPr>
          <p:cNvPr id="185" name="Google Shape;185;p29"/>
          <p:cNvPicPr preferRelativeResize="0"/>
          <p:nvPr/>
        </p:nvPicPr>
        <p:blipFill>
          <a:blip r:embed="rId4">
            <a:alphaModFix/>
          </a:blip>
          <a:stretch>
            <a:fillRect/>
          </a:stretch>
        </p:blipFill>
        <p:spPr>
          <a:xfrm>
            <a:off x="4072350" y="4624353"/>
            <a:ext cx="3359675" cy="164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Results</a:t>
            </a:r>
            <a:endParaRPr/>
          </a:p>
        </p:txBody>
      </p:sp>
      <p:pic>
        <p:nvPicPr>
          <p:cNvPr id="191" name="Google Shape;191;p30"/>
          <p:cNvPicPr preferRelativeResize="0"/>
          <p:nvPr/>
        </p:nvPicPr>
        <p:blipFill>
          <a:blip r:embed="rId3">
            <a:alphaModFix/>
          </a:blip>
          <a:stretch>
            <a:fillRect/>
          </a:stretch>
        </p:blipFill>
        <p:spPr>
          <a:xfrm>
            <a:off x="419100" y="1578276"/>
            <a:ext cx="11353801" cy="504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Conclusion</a:t>
            </a:r>
            <a:endParaRPr/>
          </a:p>
        </p:txBody>
      </p:sp>
      <p:sp>
        <p:nvSpPr>
          <p:cNvPr id="197" name="Google Shape;197;p3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NZ"/>
              <a:t>In general Precision and Recall are solely considered in order to evaluate the model </a:t>
            </a:r>
            <a:endParaRPr/>
          </a:p>
          <a:p>
            <a:pPr indent="-342900" lvl="0" marL="457200" rtl="0" algn="l">
              <a:lnSpc>
                <a:spcPct val="115000"/>
              </a:lnSpc>
              <a:spcBef>
                <a:spcPts val="1000"/>
              </a:spcBef>
              <a:spcAft>
                <a:spcPts val="0"/>
              </a:spcAft>
              <a:buSzPts val="1800"/>
              <a:buChar char="•"/>
            </a:pPr>
            <a:r>
              <a:rPr lang="en-NZ"/>
              <a:t>But this dataset is highly imbalanced so here Specificity comes to play. </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342900" lvl="0" marL="457200" rtl="0" algn="l">
              <a:lnSpc>
                <a:spcPct val="115000"/>
              </a:lnSpc>
              <a:spcBef>
                <a:spcPts val="1000"/>
              </a:spcBef>
              <a:spcAft>
                <a:spcPts val="1000"/>
              </a:spcAft>
              <a:buSzPts val="1800"/>
              <a:buChar char="•"/>
            </a:pPr>
            <a:r>
              <a:rPr lang="en-NZ"/>
              <a:t>Our objective is to increase  “True Negatives”. Therefore more the        value of Specificity more is the number of True Negatives.</a:t>
            </a:r>
            <a:endParaRPr/>
          </a:p>
        </p:txBody>
      </p:sp>
      <p:pic>
        <p:nvPicPr>
          <p:cNvPr id="198" name="Google Shape;198;p31"/>
          <p:cNvPicPr preferRelativeResize="0"/>
          <p:nvPr/>
        </p:nvPicPr>
        <p:blipFill>
          <a:blip r:embed="rId3">
            <a:alphaModFix/>
          </a:blip>
          <a:stretch>
            <a:fillRect/>
          </a:stretch>
        </p:blipFill>
        <p:spPr>
          <a:xfrm>
            <a:off x="2493025" y="4069238"/>
            <a:ext cx="6076950" cy="82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NZ"/>
              <a:t>Problem Statement:</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54000" lvl="0" marL="228600" rtl="0" algn="l">
              <a:lnSpc>
                <a:spcPct val="150000"/>
              </a:lnSpc>
              <a:spcBef>
                <a:spcPts val="0"/>
              </a:spcBef>
              <a:spcAft>
                <a:spcPts val="0"/>
              </a:spcAft>
              <a:buClr>
                <a:schemeClr val="dk1"/>
              </a:buClr>
              <a:buSzPts val="2400"/>
              <a:buChar char="•"/>
            </a:pPr>
            <a:r>
              <a:rPr lang="en-NZ" sz="2400">
                <a:latin typeface="Times New Roman"/>
                <a:ea typeface="Times New Roman"/>
                <a:cs typeface="Times New Roman"/>
                <a:sym typeface="Times New Roman"/>
              </a:rPr>
              <a:t>The community-orientation strongly impacts the moderation procedures. The contents and the topics people judge to be inappropriate depend on the community they belong to, meaning that the perception of what may hurt people’s feelings is influenced by the surrounding social context. In this project, we delve into different aspects of user and community beliefs to train a model which labels a posted online content as inappropriate or appropriate. This can be further extended to create an extension tool which warns social media users against posting inappropriate content.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Conclusion</a:t>
            </a:r>
            <a:endParaRPr/>
          </a:p>
        </p:txBody>
      </p:sp>
      <p:sp>
        <p:nvSpPr>
          <p:cNvPr id="204" name="Google Shape;204;p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NZ"/>
              <a:t>As the precision and recall are high for both the baseline model and LSTM model, the specificity has increased significantly from “0”(baseline SVC model) to “0.52”(LSTM model).</a:t>
            </a:r>
            <a:endParaRPr/>
          </a:p>
          <a:p>
            <a:pPr indent="-342900" lvl="0" marL="457200" rtl="0" algn="l">
              <a:lnSpc>
                <a:spcPct val="115000"/>
              </a:lnSpc>
              <a:spcBef>
                <a:spcPts val="1000"/>
              </a:spcBef>
              <a:spcAft>
                <a:spcPts val="1000"/>
              </a:spcAft>
              <a:buSzPts val="1800"/>
              <a:buChar char="•"/>
            </a:pPr>
            <a:r>
              <a:rPr lang="en-NZ"/>
              <a:t>Finally, the 2-Layer LSTM model does a lot better in handling the imbalanced dataset and the predictions of this model on unseen data is really impressive.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NZ"/>
              <a:t>Future work</a:t>
            </a:r>
            <a:endParaRPr/>
          </a:p>
        </p:txBody>
      </p:sp>
      <p:sp>
        <p:nvSpPr>
          <p:cNvPr id="210" name="Google Shape;21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NZ"/>
              <a:t>Create an extension tool which warns social media users against posting inappropriate content.</a:t>
            </a:r>
            <a:endParaRPr/>
          </a:p>
          <a:p>
            <a:pPr indent="-342900" lvl="0" marL="457200" rtl="0" algn="l">
              <a:lnSpc>
                <a:spcPct val="150000"/>
              </a:lnSpc>
              <a:spcBef>
                <a:spcPts val="0"/>
              </a:spcBef>
              <a:spcAft>
                <a:spcPts val="0"/>
              </a:spcAft>
              <a:buSzPts val="1800"/>
              <a:buChar char="•"/>
            </a:pPr>
            <a:r>
              <a:rPr lang="en-NZ"/>
              <a:t>Train the model on all the instances and create a comprehensive tool.</a:t>
            </a:r>
            <a:endParaRPr/>
          </a:p>
          <a:p>
            <a:pPr indent="-342900" lvl="0" marL="457200" rtl="0" algn="l">
              <a:lnSpc>
                <a:spcPct val="150000"/>
              </a:lnSpc>
              <a:spcBef>
                <a:spcPts val="0"/>
              </a:spcBef>
              <a:spcAft>
                <a:spcPts val="0"/>
              </a:spcAft>
              <a:buSzPts val="1800"/>
              <a:buChar char="•"/>
            </a:pPr>
            <a:r>
              <a:rPr lang="en-NZ"/>
              <a:t>To Publish a paper on this project.</a:t>
            </a:r>
            <a:endParaRPr/>
          </a:p>
          <a:p>
            <a:pPr indent="0" lvl="0" marL="45720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228600" rtl="0" algn="l">
              <a:lnSpc>
                <a:spcPct val="150000"/>
              </a:lnSpc>
              <a:spcBef>
                <a:spcPts val="0"/>
              </a:spcBef>
              <a:spcAft>
                <a:spcPts val="0"/>
              </a:spcAft>
              <a:buNone/>
            </a:pPr>
            <a:r>
              <a:t/>
            </a:r>
            <a:endParaRPr/>
          </a:p>
          <a:p>
            <a:pPr indent="0" lvl="0" marL="228600" rtl="0" algn="l">
              <a:lnSpc>
                <a:spcPct val="150000"/>
              </a:lnSpc>
              <a:spcBef>
                <a:spcPts val="0"/>
              </a:spcBef>
              <a:spcAft>
                <a:spcPts val="0"/>
              </a:spcAft>
              <a:buNone/>
            </a:pPr>
            <a:r>
              <a:t/>
            </a:r>
            <a:endParaRPr/>
          </a:p>
          <a:p>
            <a:pPr indent="-50800" lvl="0" marL="228600" rtl="0" algn="l">
              <a:lnSpc>
                <a:spcPct val="15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NZ"/>
              <a:t>Problems Faced</a:t>
            </a:r>
            <a:endParaRPr/>
          </a:p>
        </p:txBody>
      </p:sp>
      <p:sp>
        <p:nvSpPr>
          <p:cNvPr id="216" name="Google Shape;21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54000" lvl="0" marL="228600" rtl="0" algn="l">
              <a:lnSpc>
                <a:spcPct val="150000"/>
              </a:lnSpc>
              <a:spcBef>
                <a:spcPts val="0"/>
              </a:spcBef>
              <a:spcAft>
                <a:spcPts val="0"/>
              </a:spcAft>
              <a:buClr>
                <a:schemeClr val="dk1"/>
              </a:buClr>
              <a:buSzPts val="2400"/>
              <a:buChar char="•"/>
            </a:pPr>
            <a:r>
              <a:rPr lang="en-NZ" sz="2400">
                <a:latin typeface="Times New Roman"/>
                <a:ea typeface="Times New Roman"/>
                <a:cs typeface="Times New Roman"/>
                <a:sym typeface="Times New Roman"/>
              </a:rPr>
              <a:t>Dataset issues.</a:t>
            </a:r>
            <a:endParaRPr sz="2400">
              <a:latin typeface="Times New Roman"/>
              <a:ea typeface="Times New Roman"/>
              <a:cs typeface="Times New Roman"/>
              <a:sym typeface="Times New Roman"/>
            </a:endParaRPr>
          </a:p>
          <a:p>
            <a:pPr indent="-266700" lvl="0" marL="228600" rtl="0" algn="l">
              <a:lnSpc>
                <a:spcPct val="150000"/>
              </a:lnSpc>
              <a:spcBef>
                <a:spcPts val="1000"/>
              </a:spcBef>
              <a:spcAft>
                <a:spcPts val="0"/>
              </a:spcAft>
              <a:buSzPts val="2400"/>
              <a:buFont typeface="Times New Roman"/>
              <a:buChar char="•"/>
            </a:pPr>
            <a:r>
              <a:rPr lang="en-NZ" sz="2400">
                <a:latin typeface="Times New Roman"/>
                <a:ea typeface="Times New Roman"/>
                <a:cs typeface="Times New Roman"/>
                <a:sym typeface="Times New Roman"/>
              </a:rPr>
              <a:t>Computation.</a:t>
            </a:r>
            <a:endParaRPr sz="2400">
              <a:latin typeface="Times New Roman"/>
              <a:ea typeface="Times New Roman"/>
              <a:cs typeface="Times New Roman"/>
              <a:sym typeface="Times New Roman"/>
            </a:endParaRPr>
          </a:p>
          <a:p>
            <a:pPr indent="-254000" lvl="0" marL="228600" rtl="0" algn="l">
              <a:lnSpc>
                <a:spcPct val="150000"/>
              </a:lnSpc>
              <a:spcBef>
                <a:spcPts val="0"/>
              </a:spcBef>
              <a:spcAft>
                <a:spcPts val="0"/>
              </a:spcAft>
              <a:buClr>
                <a:schemeClr val="dk1"/>
              </a:buClr>
              <a:buSzPts val="2400"/>
              <a:buChar char="•"/>
            </a:pPr>
            <a:r>
              <a:rPr lang="en-NZ" sz="2400">
                <a:latin typeface="Times New Roman"/>
                <a:ea typeface="Times New Roman"/>
                <a:cs typeface="Times New Roman"/>
                <a:sym typeface="Times New Roman"/>
              </a:rPr>
              <a:t>Non-english words removal.</a:t>
            </a:r>
            <a:endParaRPr sz="2400"/>
          </a:p>
          <a:p>
            <a:pPr indent="0" lvl="0" marL="228600" rtl="0" algn="l">
              <a:lnSpc>
                <a:spcPct val="150000"/>
              </a:lnSpc>
              <a:spcBef>
                <a:spcPts val="1000"/>
              </a:spcBef>
              <a:spcAft>
                <a:spcPts val="0"/>
              </a:spcAft>
              <a:buNone/>
            </a:pPr>
            <a:r>
              <a:t/>
            </a:r>
            <a:endParaRPr sz="2400"/>
          </a:p>
          <a:p>
            <a:pPr indent="-101600" lvl="0" marL="22860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838200" y="1529862"/>
            <a:ext cx="10515600" cy="329711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Times New Roman"/>
              <a:buNone/>
            </a:pPr>
            <a:r>
              <a:rPr b="1" lang="en-NZ" sz="6000">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NZ"/>
              <a:t>Implementation :</a:t>
            </a:r>
            <a:endParaRPr/>
          </a:p>
        </p:txBody>
      </p:sp>
      <p:sp>
        <p:nvSpPr>
          <p:cNvPr id="97" name="Google Shape;97;p15"/>
          <p:cNvSpPr txBox="1"/>
          <p:nvPr>
            <p:ph idx="1" type="body"/>
          </p:nvPr>
        </p:nvSpPr>
        <p:spPr>
          <a:xfrm>
            <a:off x="838200" y="1456348"/>
            <a:ext cx="10515600" cy="5111506"/>
          </a:xfrm>
          <a:prstGeom prst="rect">
            <a:avLst/>
          </a:prstGeom>
          <a:noFill/>
          <a:ln>
            <a:noFill/>
          </a:ln>
        </p:spPr>
        <p:txBody>
          <a:bodyPr anchorCtr="0" anchor="t" bIns="45700" lIns="91425" spcFirstLastPara="1" rIns="91425" wrap="square" tIns="45700">
            <a:noAutofit/>
          </a:bodyPr>
          <a:lstStyle/>
          <a:p>
            <a:pPr indent="-254000" lvl="0" marL="228600" rtl="0" algn="l">
              <a:lnSpc>
                <a:spcPct val="150000"/>
              </a:lnSpc>
              <a:spcBef>
                <a:spcPts val="0"/>
              </a:spcBef>
              <a:spcAft>
                <a:spcPts val="0"/>
              </a:spcAft>
              <a:buClr>
                <a:schemeClr val="dk1"/>
              </a:buClr>
              <a:buSzPts val="2400"/>
              <a:buChar char="•"/>
            </a:pPr>
            <a:r>
              <a:rPr lang="en-NZ" sz="2400">
                <a:latin typeface="Times New Roman"/>
                <a:ea typeface="Times New Roman"/>
                <a:cs typeface="Times New Roman"/>
                <a:sym typeface="Times New Roman"/>
              </a:rPr>
              <a:t>Mastodon </a:t>
            </a:r>
            <a:r>
              <a:rPr lang="en-NZ" sz="2400">
                <a:latin typeface="Times New Roman"/>
                <a:ea typeface="Times New Roman"/>
                <a:cs typeface="Times New Roman"/>
                <a:sym typeface="Times New Roman"/>
              </a:rPr>
              <a:t>Data Set </a:t>
            </a:r>
            <a:r>
              <a:rPr lang="en-NZ" sz="2400">
                <a:latin typeface="Times New Roman"/>
                <a:ea typeface="Times New Roman"/>
                <a:cs typeface="Times New Roman"/>
                <a:sym typeface="Times New Roman"/>
              </a:rPr>
              <a:t>Retrieval</a:t>
            </a:r>
            <a:r>
              <a:rPr lang="en-NZ" sz="2400">
                <a:latin typeface="Times New Roman"/>
                <a:ea typeface="Times New Roman"/>
                <a:cs typeface="Times New Roman"/>
                <a:sym typeface="Times New Roman"/>
              </a:rPr>
              <a:t>.</a:t>
            </a:r>
            <a:endParaRPr sz="2400"/>
          </a:p>
          <a:p>
            <a:pPr indent="-254000" lvl="0" marL="228600" rtl="0" algn="l">
              <a:lnSpc>
                <a:spcPct val="150000"/>
              </a:lnSpc>
              <a:spcBef>
                <a:spcPts val="1000"/>
              </a:spcBef>
              <a:spcAft>
                <a:spcPts val="0"/>
              </a:spcAft>
              <a:buClr>
                <a:schemeClr val="dk1"/>
              </a:buClr>
              <a:buSzPts val="2400"/>
              <a:buChar char="•"/>
            </a:pPr>
            <a:r>
              <a:rPr lang="en-NZ" sz="2400">
                <a:latin typeface="Times New Roman"/>
                <a:ea typeface="Times New Roman"/>
                <a:cs typeface="Times New Roman"/>
                <a:sym typeface="Times New Roman"/>
              </a:rPr>
              <a:t>Data Visualization.</a:t>
            </a:r>
            <a:endParaRPr sz="2400"/>
          </a:p>
          <a:p>
            <a:pPr indent="-254000" lvl="0" marL="228600" rtl="0" algn="l">
              <a:lnSpc>
                <a:spcPct val="150000"/>
              </a:lnSpc>
              <a:spcBef>
                <a:spcPts val="1000"/>
              </a:spcBef>
              <a:spcAft>
                <a:spcPts val="0"/>
              </a:spcAft>
              <a:buClr>
                <a:schemeClr val="dk1"/>
              </a:buClr>
              <a:buSzPts val="2400"/>
              <a:buChar char="•"/>
            </a:pPr>
            <a:r>
              <a:rPr lang="en-NZ" sz="2400">
                <a:latin typeface="Times New Roman"/>
                <a:ea typeface="Times New Roman"/>
                <a:cs typeface="Times New Roman"/>
                <a:sym typeface="Times New Roman"/>
              </a:rPr>
              <a:t>Preprocessing the Data.</a:t>
            </a:r>
            <a:endParaRPr sz="2400"/>
          </a:p>
          <a:p>
            <a:pPr indent="-254000" lvl="0" marL="228600" rtl="0" algn="l">
              <a:lnSpc>
                <a:spcPct val="150000"/>
              </a:lnSpc>
              <a:spcBef>
                <a:spcPts val="1000"/>
              </a:spcBef>
              <a:spcAft>
                <a:spcPts val="0"/>
              </a:spcAft>
              <a:buSzPts val="2400"/>
              <a:buChar char="•"/>
            </a:pPr>
            <a:r>
              <a:rPr lang="en-NZ" sz="2400"/>
              <a:t>Word Embeddings.</a:t>
            </a:r>
            <a:endParaRPr sz="2400"/>
          </a:p>
          <a:p>
            <a:pPr indent="-254000" lvl="0" marL="228600" rtl="0" algn="l">
              <a:lnSpc>
                <a:spcPct val="150000"/>
              </a:lnSpc>
              <a:spcBef>
                <a:spcPts val="1000"/>
              </a:spcBef>
              <a:spcAft>
                <a:spcPts val="0"/>
              </a:spcAft>
              <a:buClr>
                <a:schemeClr val="dk1"/>
              </a:buClr>
              <a:buSzPts val="2400"/>
              <a:buChar char="•"/>
            </a:pPr>
            <a:r>
              <a:rPr lang="en-NZ" sz="2400">
                <a:latin typeface="Times New Roman"/>
                <a:ea typeface="Times New Roman"/>
                <a:cs typeface="Times New Roman"/>
                <a:sym typeface="Times New Roman"/>
              </a:rPr>
              <a:t>Baseline Model and Prediction.</a:t>
            </a:r>
            <a:endParaRPr sz="2400">
              <a:latin typeface="Times New Roman"/>
              <a:ea typeface="Times New Roman"/>
              <a:cs typeface="Times New Roman"/>
              <a:sym typeface="Times New Roman"/>
            </a:endParaRPr>
          </a:p>
          <a:p>
            <a:pPr indent="-254000" lvl="0" marL="228600" rtl="0" algn="l">
              <a:lnSpc>
                <a:spcPct val="150000"/>
              </a:lnSpc>
              <a:spcBef>
                <a:spcPts val="1000"/>
              </a:spcBef>
              <a:spcAft>
                <a:spcPts val="0"/>
              </a:spcAft>
              <a:buSzPts val="2400"/>
              <a:buFont typeface="Times New Roman"/>
              <a:buChar char="•"/>
            </a:pPr>
            <a:r>
              <a:rPr lang="en-NZ" sz="2400">
                <a:latin typeface="Times New Roman"/>
                <a:ea typeface="Times New Roman"/>
                <a:cs typeface="Times New Roman"/>
                <a:sym typeface="Times New Roman"/>
              </a:rPr>
              <a:t>Actual Model and Prediction.</a:t>
            </a:r>
            <a:endParaRPr sz="2400">
              <a:latin typeface="Times New Roman"/>
              <a:ea typeface="Times New Roman"/>
              <a:cs typeface="Times New Roman"/>
              <a:sym typeface="Times New Roman"/>
            </a:endParaRPr>
          </a:p>
          <a:p>
            <a:pPr indent="0" lvl="0" marL="228600" rtl="0" algn="l">
              <a:lnSpc>
                <a:spcPct val="150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Mastodon Dataset:</a:t>
            </a:r>
            <a:endParaRPr/>
          </a:p>
        </p:txBody>
      </p:sp>
      <p:pic>
        <p:nvPicPr>
          <p:cNvPr id="103" name="Google Shape;103;p16"/>
          <p:cNvPicPr preferRelativeResize="0"/>
          <p:nvPr/>
        </p:nvPicPr>
        <p:blipFill>
          <a:blip r:embed="rId3">
            <a:alphaModFix/>
          </a:blip>
          <a:stretch>
            <a:fillRect/>
          </a:stretch>
        </p:blipFill>
        <p:spPr>
          <a:xfrm>
            <a:off x="0" y="1934200"/>
            <a:ext cx="12192051" cy="410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Data Visualization</a:t>
            </a:r>
            <a:endParaRPr/>
          </a:p>
        </p:txBody>
      </p:sp>
      <p:pic>
        <p:nvPicPr>
          <p:cNvPr id="109" name="Google Shape;109;p17"/>
          <p:cNvPicPr preferRelativeResize="0"/>
          <p:nvPr/>
        </p:nvPicPr>
        <p:blipFill>
          <a:blip r:embed="rId3">
            <a:alphaModFix/>
          </a:blip>
          <a:stretch>
            <a:fillRect/>
          </a:stretch>
        </p:blipFill>
        <p:spPr>
          <a:xfrm>
            <a:off x="152400" y="1871425"/>
            <a:ext cx="11887200" cy="388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NZ"/>
              <a:t>Data Visualization</a:t>
            </a:r>
            <a:endParaRPr/>
          </a:p>
          <a:p>
            <a:pPr indent="0" lvl="0" marL="0" rtl="0" algn="l">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1299975" y="1989775"/>
            <a:ext cx="9312025" cy="385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NZ"/>
              <a:t>Data Visualization</a:t>
            </a:r>
            <a:endParaRPr/>
          </a:p>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1797275" y="1611250"/>
            <a:ext cx="8469850" cy="427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NZ"/>
              <a:t>Preprocessing the Data</a:t>
            </a:r>
            <a:endParaRPr/>
          </a:p>
        </p:txBody>
      </p:sp>
      <p:sp>
        <p:nvSpPr>
          <p:cNvPr id="127" name="Google Shape;12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NZ"/>
              <a:t>Converting the data from JSONL to CSV.</a:t>
            </a:r>
            <a:endParaRPr/>
          </a:p>
          <a:p>
            <a:pPr indent="-342900" lvl="0" marL="457200" rtl="0" algn="l">
              <a:lnSpc>
                <a:spcPct val="90000"/>
              </a:lnSpc>
              <a:spcBef>
                <a:spcPts val="0"/>
              </a:spcBef>
              <a:spcAft>
                <a:spcPts val="0"/>
              </a:spcAft>
              <a:buSzPts val="1800"/>
              <a:buChar char="•"/>
            </a:pPr>
            <a:r>
              <a:rPr lang="en-NZ"/>
              <a:t>HTML tag removal: we have used Be</a:t>
            </a:r>
            <a:r>
              <a:rPr lang="en-NZ"/>
              <a:t>autiful Soup library 7.</a:t>
            </a:r>
            <a:endParaRPr/>
          </a:p>
          <a:p>
            <a:pPr indent="-342900" lvl="0" marL="457200" rtl="0" algn="l">
              <a:lnSpc>
                <a:spcPct val="90000"/>
              </a:lnSpc>
              <a:spcBef>
                <a:spcPts val="0"/>
              </a:spcBef>
              <a:spcAft>
                <a:spcPts val="0"/>
              </a:spcAft>
              <a:buSzPts val="1800"/>
              <a:buChar char="•"/>
            </a:pPr>
            <a:r>
              <a:rPr lang="en-NZ"/>
              <a:t>Tokenization:Splitting data based on </a:t>
            </a:r>
            <a:r>
              <a:rPr lang="en-NZ"/>
              <a:t>whitespace</a:t>
            </a:r>
            <a:r>
              <a:rPr lang="en-NZ"/>
              <a:t> and punctuation.</a:t>
            </a:r>
            <a:endParaRPr/>
          </a:p>
          <a:p>
            <a:pPr indent="-342900" lvl="0" marL="457200" rtl="0" algn="l">
              <a:lnSpc>
                <a:spcPct val="90000"/>
              </a:lnSpc>
              <a:spcBef>
                <a:spcPts val="0"/>
              </a:spcBef>
              <a:spcAft>
                <a:spcPts val="0"/>
              </a:spcAft>
              <a:buSzPts val="1800"/>
              <a:buChar char="•"/>
            </a:pPr>
            <a:r>
              <a:rPr lang="en-NZ"/>
              <a:t>Normalization: we converted all the tokens to lowercase.</a:t>
            </a:r>
            <a:endParaRPr/>
          </a:p>
          <a:p>
            <a:pPr indent="-342900" lvl="0" marL="457200" rtl="0" algn="l">
              <a:lnSpc>
                <a:spcPct val="90000"/>
              </a:lnSpc>
              <a:spcBef>
                <a:spcPts val="0"/>
              </a:spcBef>
              <a:spcAft>
                <a:spcPts val="0"/>
              </a:spcAft>
              <a:buSzPts val="1800"/>
              <a:buChar char="•"/>
            </a:pPr>
            <a:r>
              <a:rPr lang="en-NZ"/>
              <a:t>stop-words removal: We used the stopwords module of</a:t>
            </a:r>
            <a:endParaRPr/>
          </a:p>
          <a:p>
            <a:pPr indent="0" lvl="0" marL="457200" rtl="0" algn="l">
              <a:lnSpc>
                <a:spcPct val="90000"/>
              </a:lnSpc>
              <a:spcBef>
                <a:spcPts val="0"/>
              </a:spcBef>
              <a:spcAft>
                <a:spcPts val="0"/>
              </a:spcAft>
              <a:buNone/>
            </a:pPr>
            <a:r>
              <a:rPr lang="en-NZ"/>
              <a:t>NLTK 8. </a:t>
            </a:r>
            <a:endParaRPr/>
          </a:p>
          <a:p>
            <a:pPr indent="-342900" lvl="0" marL="457200" rtl="0" algn="l">
              <a:lnSpc>
                <a:spcPct val="90000"/>
              </a:lnSpc>
              <a:spcBef>
                <a:spcPts val="0"/>
              </a:spcBef>
              <a:spcAft>
                <a:spcPts val="0"/>
              </a:spcAft>
              <a:buSzPts val="1800"/>
              <a:buChar char="•"/>
            </a:pPr>
            <a:r>
              <a:rPr lang="en-NZ"/>
              <a:t>lemmatization: We used the WordNetLemmatizer module</a:t>
            </a:r>
            <a:endParaRPr/>
          </a:p>
          <a:p>
            <a:pPr indent="0" lvl="0" marL="457200" rtl="0" algn="l">
              <a:lnSpc>
                <a:spcPct val="90000"/>
              </a:lnSpc>
              <a:spcBef>
                <a:spcPts val="0"/>
              </a:spcBef>
              <a:spcAft>
                <a:spcPts val="0"/>
              </a:spcAft>
              <a:buNone/>
            </a:pPr>
            <a:r>
              <a:rPr lang="en-NZ"/>
              <a:t>of NLTK to bring back each word to its base or dictionary</a:t>
            </a:r>
            <a:endParaRPr/>
          </a:p>
          <a:p>
            <a:pPr indent="0" lvl="0" marL="0" rtl="0" algn="l">
              <a:lnSpc>
                <a:spcPct val="90000"/>
              </a:lnSpc>
              <a:spcBef>
                <a:spcPts val="0"/>
              </a:spcBef>
              <a:spcAft>
                <a:spcPts val="0"/>
              </a:spcAft>
              <a:buNone/>
            </a:pPr>
            <a:r>
              <a:rPr lang="en-NZ"/>
              <a:t>      form.</a:t>
            </a:r>
            <a:endParaRPr/>
          </a:p>
          <a:p>
            <a:pPr indent="-342900" lvl="0" marL="457200" rtl="0" algn="l">
              <a:lnSpc>
                <a:spcPct val="90000"/>
              </a:lnSpc>
              <a:spcBef>
                <a:spcPts val="0"/>
              </a:spcBef>
              <a:spcAft>
                <a:spcPts val="0"/>
              </a:spcAft>
              <a:buSzPts val="1800"/>
              <a:buChar char="•"/>
            </a:pPr>
            <a:r>
              <a:rPr lang="en-NZ"/>
              <a:t>Non-English words removal.</a:t>
            </a:r>
            <a:endParaRPr/>
          </a:p>
          <a:p>
            <a:pPr indent="0" lvl="0" marL="2286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NZ"/>
              <a:t>Word Embeddings</a:t>
            </a:r>
            <a:endParaRPr/>
          </a:p>
        </p:txBody>
      </p:sp>
      <p:sp>
        <p:nvSpPr>
          <p:cNvPr id="133" name="Google Shape;133;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NZ"/>
              <a:t>We have generated embeddings for each word using Word2vec model.</a:t>
            </a:r>
            <a:endParaRPr/>
          </a:p>
          <a:p>
            <a:pPr indent="-342900" lvl="0" marL="457200" rtl="0" algn="l">
              <a:spcBef>
                <a:spcPts val="0"/>
              </a:spcBef>
              <a:spcAft>
                <a:spcPts val="0"/>
              </a:spcAft>
              <a:buSzPts val="1800"/>
              <a:buChar char="•"/>
            </a:pPr>
            <a:r>
              <a:rPr lang="en-NZ"/>
              <a:t>Embeddings are generated by training it on our own Dataset.</a:t>
            </a:r>
            <a:endParaRPr/>
          </a:p>
          <a:p>
            <a:pPr indent="-342900" lvl="0" marL="457200" rtl="0" algn="l">
              <a:spcBef>
                <a:spcPts val="0"/>
              </a:spcBef>
              <a:spcAft>
                <a:spcPts val="0"/>
              </a:spcAft>
              <a:buSzPts val="1800"/>
              <a:buChar char="•"/>
            </a:pPr>
            <a:r>
              <a:rPr lang="en-NZ"/>
              <a:t>We have also used the pre-trained GoogleNews vectors embeddings.</a:t>
            </a:r>
            <a:endParaRPr/>
          </a:p>
          <a:p>
            <a:pPr indent="-342900" lvl="0" marL="457200" rtl="0" algn="l">
              <a:spcBef>
                <a:spcPts val="0"/>
              </a:spcBef>
              <a:spcAft>
                <a:spcPts val="0"/>
              </a:spcAft>
              <a:buSzPts val="1800"/>
              <a:buChar char="•"/>
            </a:pPr>
            <a:r>
              <a:rPr lang="en-NZ"/>
              <a:t>But the word embeddings that </a:t>
            </a:r>
            <a:r>
              <a:rPr lang="en-NZ"/>
              <a:t>are generated by training it on our own Dataset yielded better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